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8" r:id="rId3"/>
    <p:sldId id="262" r:id="rId4"/>
    <p:sldId id="259" r:id="rId5"/>
    <p:sldId id="260" r:id="rId6"/>
    <p:sldId id="286" r:id="rId7"/>
    <p:sldId id="272" r:id="rId8"/>
    <p:sldId id="261" r:id="rId9"/>
    <p:sldId id="273" r:id="rId10"/>
    <p:sldId id="267" r:id="rId11"/>
    <p:sldId id="268" r:id="rId12"/>
    <p:sldId id="264" r:id="rId13"/>
    <p:sldId id="280" r:id="rId14"/>
    <p:sldId id="282" r:id="rId15"/>
    <p:sldId id="265" r:id="rId16"/>
    <p:sldId id="266" r:id="rId17"/>
    <p:sldId id="269" r:id="rId18"/>
    <p:sldId id="270" r:id="rId19"/>
    <p:sldId id="271" r:id="rId20"/>
    <p:sldId id="263" r:id="rId21"/>
    <p:sldId id="283" r:id="rId22"/>
    <p:sldId id="284" r:id="rId23"/>
    <p:sldId id="274" r:id="rId24"/>
    <p:sldId id="275" r:id="rId25"/>
    <p:sldId id="279" r:id="rId26"/>
    <p:sldId id="285"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F62A"/>
    <a:srgbClr val="00CC99"/>
    <a:srgbClr val="00FF00"/>
    <a:srgbClr val="FFCC00"/>
    <a:srgbClr val="FEC8D4"/>
    <a:srgbClr val="F7DBCF"/>
    <a:srgbClr val="339966"/>
    <a:srgbClr val="99CCFF"/>
    <a:srgbClr val="0000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00" autoAdjust="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12487;&#12473;&#12463;&#12488;&#12483;&#12503;\&#21330;&#35542;\&#29872;&#22659;&#12487;&#12540;&#12479;\&#27700;&#28201;&#12288;&#27671;&#28201;&#12288;&#38477;&#27700;&#3732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dministrator\&#12487;&#12473;&#12463;&#12488;&#12483;&#12503;\&#21330;&#35542;\&#20307;&#38263;\&#20180;&#31258;&#39770;&#12398;&#32771;&#235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Administrator\&#12487;&#12473;&#12463;&#12488;&#12483;&#12503;\&#21330;&#35542;\&#20307;&#38263;\&#20180;&#31258;&#39770;&#12398;&#32771;&#2351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Administrator\&#12487;&#12473;&#12463;&#12488;&#12483;&#12503;\&#27700;&#28201;02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12487;&#12473;&#12463;&#12488;&#12483;&#12503;\&#21330;&#35542;\&#29872;&#22659;&#12487;&#12540;&#12479;\&#27700;&#28201;&#12288;&#27671;&#28201;&#12288;&#38477;&#27700;&#3732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istrator\&#12487;&#12473;&#12463;&#12488;&#12483;&#12503;\&#21330;&#35542;\&#29872;&#22659;&#12487;&#12540;&#12479;\&#27700;&#28201;&#12288;&#27671;&#28201;&#12288;&#38477;&#27700;&#37327;.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dministrator\&#12487;&#12473;&#12463;&#12488;&#12483;&#12503;\&#21330;&#35542;\&#20307;&#38263;\&#20180;&#31258;&#39770;&#12398;&#32771;&#23519;.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Administrator\&#12487;&#12473;&#12463;&#12488;&#12483;&#12503;\&#21330;&#35542;\&#29872;&#22659;&#12487;&#12540;&#12479;\&#27700;&#28201;&#12288;&#27671;&#28201;&#12288;&#38477;&#27700;&#37327;.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Administrator\&#12487;&#12473;&#12463;&#12488;&#12483;&#12503;\&#21330;&#35542;\&#20307;&#38263;\&#20180;&#31258;&#39770;&#12398;&#32771;&#2351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Administrator\&#12487;&#12473;&#12463;&#12488;&#12483;&#12503;\&#21330;&#35542;\&#20307;&#38263;\&#20180;&#31258;&#39770;&#12398;&#32771;&#23519;.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Administrator\&#12487;&#12473;&#12463;&#12488;&#12483;&#12503;\&#21330;&#35542;\&#29872;&#22659;&#12487;&#12540;&#12479;\&#22810;&#27096;&#24615;&#20998;&#2651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Administrator\&#12487;&#12473;&#12463;&#12488;&#12483;&#12503;\&#21330;&#35542;\&#29872;&#22659;&#12487;&#12540;&#12479;\&#22810;&#27096;&#24615;&#20998;&#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4920881498345934"/>
          <c:y val="5.6624875959145532E-2"/>
          <c:w val="0.67394062595066362"/>
          <c:h val="0.52082458448818214"/>
        </c:manualLayout>
      </c:layout>
      <c:lineChart>
        <c:grouping val="standard"/>
        <c:ser>
          <c:idx val="1"/>
          <c:order val="1"/>
          <c:tx>
            <c:strRef>
              <c:f>'2007'!$D$1</c:f>
              <c:strCache>
                <c:ptCount val="1"/>
                <c:pt idx="0">
                  <c:v>2008</c:v>
                </c:pt>
              </c:strCache>
            </c:strRef>
          </c:tx>
          <c:spPr>
            <a:ln w="31750">
              <a:solidFill>
                <a:srgbClr val="0070C0"/>
              </a:solidFill>
            </a:ln>
          </c:spPr>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'2007'!$D$2:$D$253</c:f>
              <c:numCache>
                <c:formatCode>General</c:formatCode>
                <c:ptCount val="252"/>
                <c:pt idx="17">
                  <c:v>18.153787500000011</c:v>
                </c:pt>
                <c:pt idx="18">
                  <c:v>16.246031249999959</c:v>
                </c:pt>
                <c:pt idx="19">
                  <c:v>16.039614583333279</c:v>
                </c:pt>
                <c:pt idx="20">
                  <c:v>14.131906250000009</c:v>
                </c:pt>
                <c:pt idx="21">
                  <c:v>13.769072916666676</c:v>
                </c:pt>
                <c:pt idx="22">
                  <c:v>16.612479166666692</c:v>
                </c:pt>
                <c:pt idx="23">
                  <c:v>17.30805208333328</c:v>
                </c:pt>
                <c:pt idx="24">
                  <c:v>17.702921874999966</c:v>
                </c:pt>
                <c:pt idx="25">
                  <c:v>18.410651041666668</c:v>
                </c:pt>
                <c:pt idx="26">
                  <c:v>18.386802083333272</c:v>
                </c:pt>
                <c:pt idx="27">
                  <c:v>15.271906250000002</c:v>
                </c:pt>
                <c:pt idx="28">
                  <c:v>15.135473958333334</c:v>
                </c:pt>
                <c:pt idx="29">
                  <c:v>13.999145833333356</c:v>
                </c:pt>
                <c:pt idx="30">
                  <c:v>16.407927083333298</c:v>
                </c:pt>
                <c:pt idx="31">
                  <c:v>20.988104166666673</c:v>
                </c:pt>
                <c:pt idx="32">
                  <c:v>20.35177604166666</c:v>
                </c:pt>
                <c:pt idx="33">
                  <c:v>24.39309375000003</c:v>
                </c:pt>
                <c:pt idx="34">
                  <c:v>17.591520833333266</c:v>
                </c:pt>
                <c:pt idx="35">
                  <c:v>22.370343750000007</c:v>
                </c:pt>
                <c:pt idx="36">
                  <c:v>20.210953125000067</c:v>
                </c:pt>
                <c:pt idx="37">
                  <c:v>16.361776041666676</c:v>
                </c:pt>
                <c:pt idx="38">
                  <c:v>20.730395833333283</c:v>
                </c:pt>
                <c:pt idx="39">
                  <c:v>17.457609374999951</c:v>
                </c:pt>
                <c:pt idx="40">
                  <c:v>22.389500000000016</c:v>
                </c:pt>
                <c:pt idx="41">
                  <c:v>22.369937500000002</c:v>
                </c:pt>
                <c:pt idx="42">
                  <c:v>19.592817708333303</c:v>
                </c:pt>
                <c:pt idx="43">
                  <c:v>20.454057291666668</c:v>
                </c:pt>
                <c:pt idx="44">
                  <c:v>21.175296874999965</c:v>
                </c:pt>
                <c:pt idx="45">
                  <c:v>24.292171874999969</c:v>
                </c:pt>
                <c:pt idx="46">
                  <c:v>22.113687499999994</c:v>
                </c:pt>
                <c:pt idx="47">
                  <c:v>21.415072916666663</c:v>
                </c:pt>
                <c:pt idx="48">
                  <c:v>22.952078125000035</c:v>
                </c:pt>
                <c:pt idx="49">
                  <c:v>21.609291666666703</c:v>
                </c:pt>
                <c:pt idx="50">
                  <c:v>21.237390625000035</c:v>
                </c:pt>
                <c:pt idx="51">
                  <c:v>19.608447916666659</c:v>
                </c:pt>
                <c:pt idx="52">
                  <c:v>19.334947916666714</c:v>
                </c:pt>
                <c:pt idx="53">
                  <c:v>18.760067708333306</c:v>
                </c:pt>
                <c:pt idx="54">
                  <c:v>20.424109374999979</c:v>
                </c:pt>
                <c:pt idx="55">
                  <c:v>18.495645833333228</c:v>
                </c:pt>
                <c:pt idx="56">
                  <c:v>19.028046874999919</c:v>
                </c:pt>
                <c:pt idx="57">
                  <c:v>20.036218750000032</c:v>
                </c:pt>
                <c:pt idx="58">
                  <c:v>19.291166666666665</c:v>
                </c:pt>
                <c:pt idx="59">
                  <c:v>22.48889583333327</c:v>
                </c:pt>
                <c:pt idx="60">
                  <c:v>23.519750000000005</c:v>
                </c:pt>
                <c:pt idx="61">
                  <c:v>24.859166666666688</c:v>
                </c:pt>
                <c:pt idx="62">
                  <c:v>24.057802083333318</c:v>
                </c:pt>
                <c:pt idx="63">
                  <c:v>23.301427083333298</c:v>
                </c:pt>
                <c:pt idx="64">
                  <c:v>23.960307291666652</c:v>
                </c:pt>
                <c:pt idx="65">
                  <c:v>24.087244791666688</c:v>
                </c:pt>
                <c:pt idx="66">
                  <c:v>23.656953125000072</c:v>
                </c:pt>
                <c:pt idx="67">
                  <c:v>23.688036458333283</c:v>
                </c:pt>
                <c:pt idx="68">
                  <c:v>21.484989583333263</c:v>
                </c:pt>
                <c:pt idx="69">
                  <c:v>24.429588541666639</c:v>
                </c:pt>
                <c:pt idx="70">
                  <c:v>24.907359374999963</c:v>
                </c:pt>
                <c:pt idx="71">
                  <c:v>24.945249999999945</c:v>
                </c:pt>
                <c:pt idx="72">
                  <c:v>22.722322916666624</c:v>
                </c:pt>
                <c:pt idx="73">
                  <c:v>23.436130208333271</c:v>
                </c:pt>
                <c:pt idx="74">
                  <c:v>24.183338541666629</c:v>
                </c:pt>
                <c:pt idx="75">
                  <c:v>23.31880208333331</c:v>
                </c:pt>
                <c:pt idx="76">
                  <c:v>24.458713541666615</c:v>
                </c:pt>
                <c:pt idx="77">
                  <c:v>25.47287500000003</c:v>
                </c:pt>
                <c:pt idx="78">
                  <c:v>22.848515624999987</c:v>
                </c:pt>
                <c:pt idx="79">
                  <c:v>25.024067708333327</c:v>
                </c:pt>
                <c:pt idx="80">
                  <c:v>25.771942708333302</c:v>
                </c:pt>
                <c:pt idx="81">
                  <c:v>23.720265625000035</c:v>
                </c:pt>
                <c:pt idx="82">
                  <c:v>21.21857291666667</c:v>
                </c:pt>
                <c:pt idx="83">
                  <c:v>24.117854166666771</c:v>
                </c:pt>
                <c:pt idx="84">
                  <c:v>23.315124999999988</c:v>
                </c:pt>
                <c:pt idx="85">
                  <c:v>23.605890625000061</c:v>
                </c:pt>
                <c:pt idx="86">
                  <c:v>21.751494791666691</c:v>
                </c:pt>
                <c:pt idx="87">
                  <c:v>23.148114583333264</c:v>
                </c:pt>
                <c:pt idx="88">
                  <c:v>25.805453124999985</c:v>
                </c:pt>
                <c:pt idx="89">
                  <c:v>25.542083333333277</c:v>
                </c:pt>
                <c:pt idx="90">
                  <c:v>26.208869791666654</c:v>
                </c:pt>
                <c:pt idx="91">
                  <c:v>25.039083333333284</c:v>
                </c:pt>
                <c:pt idx="92">
                  <c:v>24.410630208333266</c:v>
                </c:pt>
                <c:pt idx="93">
                  <c:v>24.931203124999993</c:v>
                </c:pt>
                <c:pt idx="94">
                  <c:v>26.110651041666689</c:v>
                </c:pt>
                <c:pt idx="95">
                  <c:v>28.368588541666629</c:v>
                </c:pt>
                <c:pt idx="96">
                  <c:v>27.798229166666626</c:v>
                </c:pt>
                <c:pt idx="97">
                  <c:v>29.451213541666672</c:v>
                </c:pt>
                <c:pt idx="98">
                  <c:v>28.69318749999999</c:v>
                </c:pt>
                <c:pt idx="99">
                  <c:v>29.117520833333284</c:v>
                </c:pt>
                <c:pt idx="100">
                  <c:v>29.679442708333287</c:v>
                </c:pt>
                <c:pt idx="101">
                  <c:v>28.751104166666689</c:v>
                </c:pt>
                <c:pt idx="102">
                  <c:v>29.365661458333289</c:v>
                </c:pt>
                <c:pt idx="103">
                  <c:v>29.877812500000005</c:v>
                </c:pt>
                <c:pt idx="104">
                  <c:v>29.387552083333269</c:v>
                </c:pt>
                <c:pt idx="105">
                  <c:v>30.097739583333219</c:v>
                </c:pt>
                <c:pt idx="106">
                  <c:v>31.35154687499994</c:v>
                </c:pt>
                <c:pt idx="107">
                  <c:v>31.534796874999962</c:v>
                </c:pt>
                <c:pt idx="108">
                  <c:v>31.825677083333279</c:v>
                </c:pt>
                <c:pt idx="109">
                  <c:v>32.020286458333203</c:v>
                </c:pt>
                <c:pt idx="110">
                  <c:v>30.812088541666668</c:v>
                </c:pt>
                <c:pt idx="123">
                  <c:v>28.183645833333262</c:v>
                </c:pt>
                <c:pt idx="124">
                  <c:v>29.395984374999983</c:v>
                </c:pt>
                <c:pt idx="125">
                  <c:v>28.845124999999982</c:v>
                </c:pt>
                <c:pt idx="126">
                  <c:v>30.087052083333287</c:v>
                </c:pt>
                <c:pt idx="127">
                  <c:v>30.267765624999999</c:v>
                </c:pt>
                <c:pt idx="128">
                  <c:v>31.046052083333269</c:v>
                </c:pt>
                <c:pt idx="129">
                  <c:v>31.314295454545501</c:v>
                </c:pt>
                <c:pt idx="130">
                  <c:v>30.582239583333216</c:v>
                </c:pt>
                <c:pt idx="131">
                  <c:v>29.853411458333326</c:v>
                </c:pt>
                <c:pt idx="132">
                  <c:v>30.313473958333319</c:v>
                </c:pt>
                <c:pt idx="133">
                  <c:v>29.188010416666668</c:v>
                </c:pt>
                <c:pt idx="134">
                  <c:v>29.424421874999961</c:v>
                </c:pt>
                <c:pt idx="135">
                  <c:v>28.97275520833329</c:v>
                </c:pt>
                <c:pt idx="136">
                  <c:v>30.324963541666691</c:v>
                </c:pt>
                <c:pt idx="137">
                  <c:v>31.081458333333284</c:v>
                </c:pt>
                <c:pt idx="138">
                  <c:v>30.41345312499999</c:v>
                </c:pt>
                <c:pt idx="139">
                  <c:v>30.108161458333317</c:v>
                </c:pt>
                <c:pt idx="140">
                  <c:v>31.190593749999977</c:v>
                </c:pt>
                <c:pt idx="141">
                  <c:v>30.143078124999995</c:v>
                </c:pt>
                <c:pt idx="142">
                  <c:v>29.482432291666562</c:v>
                </c:pt>
                <c:pt idx="143">
                  <c:v>28.023744791666672</c:v>
                </c:pt>
                <c:pt idx="144">
                  <c:v>27.855942708333281</c:v>
                </c:pt>
                <c:pt idx="145">
                  <c:v>27.660093750000001</c:v>
                </c:pt>
                <c:pt idx="146">
                  <c:v>26.129229166666658</c:v>
                </c:pt>
                <c:pt idx="147">
                  <c:v>24.928859374999956</c:v>
                </c:pt>
                <c:pt idx="148">
                  <c:v>22.741015624999992</c:v>
                </c:pt>
                <c:pt idx="149">
                  <c:v>26.229260416666691</c:v>
                </c:pt>
                <c:pt idx="150">
                  <c:v>23.672328124999993</c:v>
                </c:pt>
                <c:pt idx="151">
                  <c:v>24.818812500000007</c:v>
                </c:pt>
                <c:pt idx="152">
                  <c:v>25.874729166666654</c:v>
                </c:pt>
                <c:pt idx="153">
                  <c:v>27.238999999999987</c:v>
                </c:pt>
                <c:pt idx="154">
                  <c:v>25.289515625000003</c:v>
                </c:pt>
                <c:pt idx="155">
                  <c:v>23.698718749999987</c:v>
                </c:pt>
                <c:pt idx="156">
                  <c:v>27.307708333333299</c:v>
                </c:pt>
                <c:pt idx="157">
                  <c:v>28.627109374999989</c:v>
                </c:pt>
                <c:pt idx="158">
                  <c:v>25.127958333333339</c:v>
                </c:pt>
                <c:pt idx="159">
                  <c:v>25.487359374999976</c:v>
                </c:pt>
                <c:pt idx="160">
                  <c:v>27.023958333333312</c:v>
                </c:pt>
                <c:pt idx="161">
                  <c:v>24.522083333333271</c:v>
                </c:pt>
                <c:pt idx="162">
                  <c:v>26.239161458333339</c:v>
                </c:pt>
                <c:pt idx="163">
                  <c:v>27.065244791666682</c:v>
                </c:pt>
                <c:pt idx="164">
                  <c:v>26.500911458333366</c:v>
                </c:pt>
                <c:pt idx="165">
                  <c:v>24.979588541666669</c:v>
                </c:pt>
                <c:pt idx="166">
                  <c:v>26.415609374999942</c:v>
                </c:pt>
                <c:pt idx="167">
                  <c:v>26.754651041666691</c:v>
                </c:pt>
                <c:pt idx="168">
                  <c:v>26.138432291666629</c:v>
                </c:pt>
                <c:pt idx="169">
                  <c:v>25.30994791666669</c:v>
                </c:pt>
                <c:pt idx="170">
                  <c:v>26.449531249999957</c:v>
                </c:pt>
                <c:pt idx="171">
                  <c:v>23.227312499999989</c:v>
                </c:pt>
                <c:pt idx="172">
                  <c:v>25.527031249999986</c:v>
                </c:pt>
                <c:pt idx="173">
                  <c:v>25.729958333333329</c:v>
                </c:pt>
                <c:pt idx="174">
                  <c:v>23.642411458333292</c:v>
                </c:pt>
                <c:pt idx="175">
                  <c:v>23.308666666666671</c:v>
                </c:pt>
                <c:pt idx="176">
                  <c:v>25.560869791666658</c:v>
                </c:pt>
                <c:pt idx="177">
                  <c:v>23.74534895833327</c:v>
                </c:pt>
                <c:pt idx="178">
                  <c:v>24.700098958333317</c:v>
                </c:pt>
                <c:pt idx="179">
                  <c:v>23.455760416666678</c:v>
                </c:pt>
                <c:pt idx="180">
                  <c:v>24.232593749999989</c:v>
                </c:pt>
                <c:pt idx="181">
                  <c:v>21.113052083333329</c:v>
                </c:pt>
                <c:pt idx="182">
                  <c:v>20.864062499999999</c:v>
                </c:pt>
                <c:pt idx="183">
                  <c:v>18.387557291666663</c:v>
                </c:pt>
                <c:pt idx="184">
                  <c:v>17.09568229166662</c:v>
                </c:pt>
                <c:pt idx="185">
                  <c:v>17.239432291666631</c:v>
                </c:pt>
                <c:pt idx="186">
                  <c:v>18.15167187500003</c:v>
                </c:pt>
                <c:pt idx="187">
                  <c:v>20.999682291666623</c:v>
                </c:pt>
                <c:pt idx="188">
                  <c:v>19.922395833333262</c:v>
                </c:pt>
                <c:pt idx="189">
                  <c:v>19.271463541666666</c:v>
                </c:pt>
                <c:pt idx="190">
                  <c:v>21.683812499999988</c:v>
                </c:pt>
                <c:pt idx="191">
                  <c:v>17.99926041666669</c:v>
                </c:pt>
                <c:pt idx="192">
                  <c:v>19.508833333333282</c:v>
                </c:pt>
                <c:pt idx="193">
                  <c:v>19.375526041666628</c:v>
                </c:pt>
                <c:pt idx="194">
                  <c:v>21.160093749999987</c:v>
                </c:pt>
                <c:pt idx="195">
                  <c:v>21.617869791666735</c:v>
                </c:pt>
                <c:pt idx="196">
                  <c:v>21.947041666666674</c:v>
                </c:pt>
                <c:pt idx="197">
                  <c:v>21.125921875000007</c:v>
                </c:pt>
                <c:pt idx="198">
                  <c:v>16.909427083333259</c:v>
                </c:pt>
                <c:pt idx="199">
                  <c:v>19.222260416666661</c:v>
                </c:pt>
                <c:pt idx="200">
                  <c:v>17.237260416666714</c:v>
                </c:pt>
                <c:pt idx="201">
                  <c:v>19.283697916666672</c:v>
                </c:pt>
                <c:pt idx="202">
                  <c:v>18.688588541666629</c:v>
                </c:pt>
                <c:pt idx="203">
                  <c:v>19.126854166666739</c:v>
                </c:pt>
                <c:pt idx="204">
                  <c:v>18.361911458333328</c:v>
                </c:pt>
                <c:pt idx="205">
                  <c:v>18.653250000000032</c:v>
                </c:pt>
                <c:pt idx="206">
                  <c:v>18.222687499999989</c:v>
                </c:pt>
                <c:pt idx="207">
                  <c:v>18.045885416666707</c:v>
                </c:pt>
                <c:pt idx="208">
                  <c:v>18.168713541666605</c:v>
                </c:pt>
                <c:pt idx="209">
                  <c:v>18.768203125000007</c:v>
                </c:pt>
                <c:pt idx="210">
                  <c:v>19.38754687499992</c:v>
                </c:pt>
                <c:pt idx="211">
                  <c:v>16.837473958333327</c:v>
                </c:pt>
                <c:pt idx="212">
                  <c:v>15.565526041666695</c:v>
                </c:pt>
                <c:pt idx="213">
                  <c:v>15.792557291666686</c:v>
                </c:pt>
                <c:pt idx="214">
                  <c:v>15.487968749999999</c:v>
                </c:pt>
                <c:pt idx="215">
                  <c:v>15.364593750000004</c:v>
                </c:pt>
                <c:pt idx="216">
                  <c:v>14.451526041666691</c:v>
                </c:pt>
                <c:pt idx="217">
                  <c:v>12.451390625000014</c:v>
                </c:pt>
                <c:pt idx="218">
                  <c:v>14.746312499999998</c:v>
                </c:pt>
                <c:pt idx="219">
                  <c:v>13.713770833333323</c:v>
                </c:pt>
                <c:pt idx="220">
                  <c:v>14.386057291666702</c:v>
                </c:pt>
                <c:pt idx="221">
                  <c:v>15.374302083333333</c:v>
                </c:pt>
                <c:pt idx="222">
                  <c:v>13.989723958333336</c:v>
                </c:pt>
                <c:pt idx="223">
                  <c:v>14.7500625</c:v>
                </c:pt>
                <c:pt idx="224">
                  <c:v>16.844958333333327</c:v>
                </c:pt>
                <c:pt idx="225">
                  <c:v>14.050614583333354</c:v>
                </c:pt>
                <c:pt idx="226">
                  <c:v>12.111151041666668</c:v>
                </c:pt>
                <c:pt idx="227">
                  <c:v>11.372593750000025</c:v>
                </c:pt>
                <c:pt idx="228">
                  <c:v>11.456567708333353</c:v>
                </c:pt>
                <c:pt idx="229">
                  <c:v>12.72154687500001</c:v>
                </c:pt>
                <c:pt idx="230">
                  <c:v>12.848484375000023</c:v>
                </c:pt>
                <c:pt idx="231">
                  <c:v>13.843177083333343</c:v>
                </c:pt>
                <c:pt idx="232">
                  <c:v>12.606437500000018</c:v>
                </c:pt>
                <c:pt idx="233">
                  <c:v>13.614234375000002</c:v>
                </c:pt>
                <c:pt idx="234">
                  <c:v>13.599562500000006</c:v>
                </c:pt>
                <c:pt idx="235">
                  <c:v>11.463895833333353</c:v>
                </c:pt>
                <c:pt idx="236">
                  <c:v>6.8209270833333324</c:v>
                </c:pt>
                <c:pt idx="237">
                  <c:v>7.6148541666666487</c:v>
                </c:pt>
                <c:pt idx="238">
                  <c:v>8.4881145833333207</c:v>
                </c:pt>
                <c:pt idx="239">
                  <c:v>9.1815104166666668</c:v>
                </c:pt>
                <c:pt idx="240">
                  <c:v>9.1548020833333403</c:v>
                </c:pt>
                <c:pt idx="241">
                  <c:v>8.3559479166667039</c:v>
                </c:pt>
                <c:pt idx="242">
                  <c:v>10.63819791666667</c:v>
                </c:pt>
                <c:pt idx="243">
                  <c:v>10.112442708333329</c:v>
                </c:pt>
                <c:pt idx="244">
                  <c:v>8.7821041666666702</c:v>
                </c:pt>
                <c:pt idx="245">
                  <c:v>10.960520833333355</c:v>
                </c:pt>
                <c:pt idx="246">
                  <c:v>9.9457291666666698</c:v>
                </c:pt>
                <c:pt idx="247">
                  <c:v>9.4572187500000009</c:v>
                </c:pt>
                <c:pt idx="248">
                  <c:v>7.9068124999999982</c:v>
                </c:pt>
                <c:pt idx="249">
                  <c:v>8.8195989583333496</c:v>
                </c:pt>
                <c:pt idx="250">
                  <c:v>9.1866250000000012</c:v>
                </c:pt>
                <c:pt idx="251">
                  <c:v>8.4057583333333348</c:v>
                </c:pt>
              </c:numCache>
            </c:numRef>
          </c:val>
        </c:ser>
        <c:ser>
          <c:idx val="0"/>
          <c:order val="0"/>
          <c:tx>
            <c:strRef>
              <c:f>'2007'!$C$1</c:f>
              <c:strCache>
                <c:ptCount val="1"/>
                <c:pt idx="0">
                  <c:v>2007</c:v>
                </c:pt>
              </c:strCache>
            </c:strRef>
          </c:tx>
          <c:spPr>
            <a:ln w="31750">
              <a:solidFill>
                <a:srgbClr val="FF0000"/>
              </a:solidFill>
            </a:ln>
          </c:spPr>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'2007'!$C$2:$C$253</c:f>
              <c:numCache>
                <c:formatCode>General</c:formatCode>
                <c:ptCount val="252"/>
                <c:pt idx="0">
                  <c:v>16.369422413793089</c:v>
                </c:pt>
                <c:pt idx="1">
                  <c:v>13.414625000000001</c:v>
                </c:pt>
                <c:pt idx="2">
                  <c:v>12.917000000000002</c:v>
                </c:pt>
                <c:pt idx="3">
                  <c:v>10.264947916666674</c:v>
                </c:pt>
                <c:pt idx="4">
                  <c:v>13.200302083333318</c:v>
                </c:pt>
                <c:pt idx="5">
                  <c:v>13.460010416666686</c:v>
                </c:pt>
                <c:pt idx="6">
                  <c:v>12.097619791666666</c:v>
                </c:pt>
                <c:pt idx="7">
                  <c:v>10.130812500000005</c:v>
                </c:pt>
                <c:pt idx="8">
                  <c:v>10.941635416666672</c:v>
                </c:pt>
                <c:pt idx="9">
                  <c:v>12.108833333333335</c:v>
                </c:pt>
                <c:pt idx="10">
                  <c:v>12.142114583333333</c:v>
                </c:pt>
                <c:pt idx="11">
                  <c:v>14.013291666666662</c:v>
                </c:pt>
                <c:pt idx="12">
                  <c:v>14.560020833333352</c:v>
                </c:pt>
                <c:pt idx="13">
                  <c:v>13.71041145833334</c:v>
                </c:pt>
                <c:pt idx="14">
                  <c:v>13.578723958333343</c:v>
                </c:pt>
                <c:pt idx="15">
                  <c:v>13.840692708333336</c:v>
                </c:pt>
                <c:pt idx="16">
                  <c:v>14.633567708333333</c:v>
                </c:pt>
                <c:pt idx="17">
                  <c:v>15.915411458333352</c:v>
                </c:pt>
                <c:pt idx="18">
                  <c:v>14.690151041666658</c:v>
                </c:pt>
                <c:pt idx="19">
                  <c:v>13.775302083333338</c:v>
                </c:pt>
                <c:pt idx="20">
                  <c:v>14.188958333333318</c:v>
                </c:pt>
                <c:pt idx="21">
                  <c:v>12.611067708333341</c:v>
                </c:pt>
                <c:pt idx="22">
                  <c:v>14.471135416666682</c:v>
                </c:pt>
                <c:pt idx="23">
                  <c:v>14.753708333333334</c:v>
                </c:pt>
                <c:pt idx="24">
                  <c:v>15.65481770833334</c:v>
                </c:pt>
                <c:pt idx="25">
                  <c:v>15.994760416666672</c:v>
                </c:pt>
                <c:pt idx="26">
                  <c:v>16.089723958333256</c:v>
                </c:pt>
                <c:pt idx="27">
                  <c:v>14.45615104166667</c:v>
                </c:pt>
                <c:pt idx="28">
                  <c:v>15.182286458333348</c:v>
                </c:pt>
                <c:pt idx="29">
                  <c:v>14.59535416666667</c:v>
                </c:pt>
                <c:pt idx="30">
                  <c:v>14.794447916666677</c:v>
                </c:pt>
                <c:pt idx="31">
                  <c:v>16.3785677083333</c:v>
                </c:pt>
                <c:pt idx="32">
                  <c:v>17.457864583333329</c:v>
                </c:pt>
                <c:pt idx="33">
                  <c:v>17.811750000000032</c:v>
                </c:pt>
                <c:pt idx="34">
                  <c:v>16.880437499999989</c:v>
                </c:pt>
                <c:pt idx="35">
                  <c:v>16.227718750000005</c:v>
                </c:pt>
                <c:pt idx="36">
                  <c:v>16.755463541666629</c:v>
                </c:pt>
                <c:pt idx="37">
                  <c:v>18.654223958333329</c:v>
                </c:pt>
                <c:pt idx="38">
                  <c:v>19.787703124999986</c:v>
                </c:pt>
                <c:pt idx="39">
                  <c:v>18.119776041666661</c:v>
                </c:pt>
                <c:pt idx="40">
                  <c:v>18.392255208333296</c:v>
                </c:pt>
                <c:pt idx="41">
                  <c:v>17.943864583333287</c:v>
                </c:pt>
                <c:pt idx="42">
                  <c:v>19.434953125000067</c:v>
                </c:pt>
                <c:pt idx="43">
                  <c:v>18.429854166666711</c:v>
                </c:pt>
                <c:pt idx="44">
                  <c:v>16.355463541666662</c:v>
                </c:pt>
                <c:pt idx="45">
                  <c:v>17.160927083333295</c:v>
                </c:pt>
                <c:pt idx="46">
                  <c:v>18.652052083333299</c:v>
                </c:pt>
                <c:pt idx="47">
                  <c:v>17.977880208333296</c:v>
                </c:pt>
                <c:pt idx="48">
                  <c:v>18.860166666666675</c:v>
                </c:pt>
                <c:pt idx="49">
                  <c:v>18.035859375000005</c:v>
                </c:pt>
                <c:pt idx="50">
                  <c:v>16.953005208333291</c:v>
                </c:pt>
                <c:pt idx="51">
                  <c:v>17.540895833333298</c:v>
                </c:pt>
                <c:pt idx="52">
                  <c:v>18.550229166666664</c:v>
                </c:pt>
                <c:pt idx="53">
                  <c:v>18.228520833333224</c:v>
                </c:pt>
                <c:pt idx="54">
                  <c:v>18.544208333333298</c:v>
                </c:pt>
                <c:pt idx="55">
                  <c:v>19.295807291666673</c:v>
                </c:pt>
                <c:pt idx="56">
                  <c:v>20.106130208333283</c:v>
                </c:pt>
                <c:pt idx="57">
                  <c:v>21.259437499999986</c:v>
                </c:pt>
                <c:pt idx="58">
                  <c:v>19.234885416666739</c:v>
                </c:pt>
                <c:pt idx="59">
                  <c:v>18.474473958333299</c:v>
                </c:pt>
                <c:pt idx="60">
                  <c:v>18.421484374999959</c:v>
                </c:pt>
                <c:pt idx="61">
                  <c:v>17.796937500000002</c:v>
                </c:pt>
                <c:pt idx="62">
                  <c:v>18.120119791666667</c:v>
                </c:pt>
                <c:pt idx="63">
                  <c:v>17.241927083333291</c:v>
                </c:pt>
                <c:pt idx="64">
                  <c:v>17.694994791666716</c:v>
                </c:pt>
                <c:pt idx="65">
                  <c:v>18.999604166666661</c:v>
                </c:pt>
                <c:pt idx="66">
                  <c:v>20.139390625000047</c:v>
                </c:pt>
                <c:pt idx="67">
                  <c:v>20.763901041666664</c:v>
                </c:pt>
                <c:pt idx="68">
                  <c:v>21.154307291666655</c:v>
                </c:pt>
                <c:pt idx="69">
                  <c:v>21.112713541666629</c:v>
                </c:pt>
                <c:pt idx="70">
                  <c:v>20.809163461538503</c:v>
                </c:pt>
                <c:pt idx="85">
                  <c:v>22.955507352941119</c:v>
                </c:pt>
                <c:pt idx="86">
                  <c:v>21.572833333333282</c:v>
                </c:pt>
                <c:pt idx="87">
                  <c:v>21.915437499999989</c:v>
                </c:pt>
                <c:pt idx="88">
                  <c:v>19.924718749999986</c:v>
                </c:pt>
                <c:pt idx="89">
                  <c:v>19.157541666666695</c:v>
                </c:pt>
                <c:pt idx="90">
                  <c:v>20.274276041666656</c:v>
                </c:pt>
                <c:pt idx="91">
                  <c:v>21.740354166666691</c:v>
                </c:pt>
                <c:pt idx="92">
                  <c:v>21.162833333333271</c:v>
                </c:pt>
                <c:pt idx="93">
                  <c:v>20.061109374999944</c:v>
                </c:pt>
                <c:pt idx="94">
                  <c:v>21.612973958333328</c:v>
                </c:pt>
                <c:pt idx="95">
                  <c:v>21.684552083333294</c:v>
                </c:pt>
                <c:pt idx="96">
                  <c:v>21.48141666666664</c:v>
                </c:pt>
                <c:pt idx="97">
                  <c:v>21.897708333333309</c:v>
                </c:pt>
                <c:pt idx="98">
                  <c:v>21.36145312500004</c:v>
                </c:pt>
                <c:pt idx="99">
                  <c:v>21.795395833333263</c:v>
                </c:pt>
                <c:pt idx="100">
                  <c:v>21.912802083333279</c:v>
                </c:pt>
                <c:pt idx="101">
                  <c:v>22.876666666666665</c:v>
                </c:pt>
                <c:pt idx="102">
                  <c:v>23.824395833333281</c:v>
                </c:pt>
                <c:pt idx="103">
                  <c:v>23.20244791666665</c:v>
                </c:pt>
                <c:pt idx="104">
                  <c:v>21.247609374999943</c:v>
                </c:pt>
                <c:pt idx="105">
                  <c:v>20.472680555555513</c:v>
                </c:pt>
                <c:pt idx="106">
                  <c:v>19.765576388888867</c:v>
                </c:pt>
                <c:pt idx="107">
                  <c:v>18.922034722222222</c:v>
                </c:pt>
                <c:pt idx="108">
                  <c:v>19.529777777777756</c:v>
                </c:pt>
                <c:pt idx="109">
                  <c:v>20.668916666666661</c:v>
                </c:pt>
                <c:pt idx="110">
                  <c:v>21.587722222222187</c:v>
                </c:pt>
                <c:pt idx="111">
                  <c:v>21.35036111111113</c:v>
                </c:pt>
                <c:pt idx="112">
                  <c:v>21.668895833333291</c:v>
                </c:pt>
                <c:pt idx="113">
                  <c:v>21.224729166666677</c:v>
                </c:pt>
                <c:pt idx="114">
                  <c:v>19.846715277777719</c:v>
                </c:pt>
                <c:pt idx="115">
                  <c:v>20.603791666666691</c:v>
                </c:pt>
                <c:pt idx="116">
                  <c:v>22.019125000000031</c:v>
                </c:pt>
                <c:pt idx="117">
                  <c:v>22.977937499999999</c:v>
                </c:pt>
                <c:pt idx="118">
                  <c:v>23.148909722222221</c:v>
                </c:pt>
                <c:pt idx="119">
                  <c:v>21.977499999999964</c:v>
                </c:pt>
                <c:pt idx="120">
                  <c:v>20.305388888888874</c:v>
                </c:pt>
                <c:pt idx="121">
                  <c:v>20.874750000000031</c:v>
                </c:pt>
                <c:pt idx="122">
                  <c:v>21.602000000000007</c:v>
                </c:pt>
                <c:pt idx="123">
                  <c:v>23.449833333333263</c:v>
                </c:pt>
                <c:pt idx="124">
                  <c:v>22.616430555555564</c:v>
                </c:pt>
                <c:pt idx="125">
                  <c:v>22.722069444444447</c:v>
                </c:pt>
                <c:pt idx="126">
                  <c:v>22.840493055555552</c:v>
                </c:pt>
                <c:pt idx="127">
                  <c:v>23.140402777777719</c:v>
                </c:pt>
                <c:pt idx="128">
                  <c:v>22.966222222222161</c:v>
                </c:pt>
                <c:pt idx="129">
                  <c:v>22.886694444444444</c:v>
                </c:pt>
                <c:pt idx="130">
                  <c:v>24.761777777777755</c:v>
                </c:pt>
                <c:pt idx="131">
                  <c:v>24.734597222222227</c:v>
                </c:pt>
                <c:pt idx="132">
                  <c:v>24.553569444444445</c:v>
                </c:pt>
                <c:pt idx="133">
                  <c:v>23.735736111111073</c:v>
                </c:pt>
                <c:pt idx="134">
                  <c:v>23.994527777777723</c:v>
                </c:pt>
                <c:pt idx="135">
                  <c:v>27.100798611111113</c:v>
                </c:pt>
                <c:pt idx="136">
                  <c:v>27.846493055555563</c:v>
                </c:pt>
                <c:pt idx="137">
                  <c:v>27.334902777777774</c:v>
                </c:pt>
                <c:pt idx="138">
                  <c:v>27.049979166666695</c:v>
                </c:pt>
                <c:pt idx="139">
                  <c:v>26.857812500000001</c:v>
                </c:pt>
                <c:pt idx="140">
                  <c:v>27.494083333333275</c:v>
                </c:pt>
                <c:pt idx="141">
                  <c:v>28.099111111111117</c:v>
                </c:pt>
                <c:pt idx="142">
                  <c:v>28.299694444444455</c:v>
                </c:pt>
                <c:pt idx="143">
                  <c:v>28.209069444444481</c:v>
                </c:pt>
                <c:pt idx="144">
                  <c:v>28.427152777777742</c:v>
                </c:pt>
                <c:pt idx="145">
                  <c:v>28.361125000000001</c:v>
                </c:pt>
                <c:pt idx="146">
                  <c:v>28.24834027777769</c:v>
                </c:pt>
                <c:pt idx="147">
                  <c:v>28.086298611111086</c:v>
                </c:pt>
                <c:pt idx="148">
                  <c:v>26.37820138888889</c:v>
                </c:pt>
                <c:pt idx="149">
                  <c:v>27.413729166666666</c:v>
                </c:pt>
                <c:pt idx="150">
                  <c:v>26.940576388888889</c:v>
                </c:pt>
                <c:pt idx="151">
                  <c:v>26.081604166666668</c:v>
                </c:pt>
                <c:pt idx="152">
                  <c:v>26.587875000000057</c:v>
                </c:pt>
                <c:pt idx="153">
                  <c:v>25.112791666666691</c:v>
                </c:pt>
                <c:pt idx="154">
                  <c:v>25.021229166666675</c:v>
                </c:pt>
                <c:pt idx="155">
                  <c:v>24.773861111111131</c:v>
                </c:pt>
                <c:pt idx="156">
                  <c:v>24.085590277777705</c:v>
                </c:pt>
                <c:pt idx="157">
                  <c:v>24.93060416666669</c:v>
                </c:pt>
                <c:pt idx="158">
                  <c:v>24.267673611111089</c:v>
                </c:pt>
                <c:pt idx="159">
                  <c:v>24.623659722222225</c:v>
                </c:pt>
                <c:pt idx="160">
                  <c:v>26.569597222222203</c:v>
                </c:pt>
                <c:pt idx="161">
                  <c:v>27.168548611111085</c:v>
                </c:pt>
                <c:pt idx="162">
                  <c:v>26.48799305555556</c:v>
                </c:pt>
                <c:pt idx="163">
                  <c:v>26.114020833333303</c:v>
                </c:pt>
                <c:pt idx="164">
                  <c:v>26.740340277777694</c:v>
                </c:pt>
                <c:pt idx="165">
                  <c:v>26.493263888888887</c:v>
                </c:pt>
                <c:pt idx="166">
                  <c:v>25.588590277777705</c:v>
                </c:pt>
                <c:pt idx="167">
                  <c:v>24.510284722222231</c:v>
                </c:pt>
                <c:pt idx="168">
                  <c:v>24.87949305555556</c:v>
                </c:pt>
                <c:pt idx="169">
                  <c:v>24.89440277777776</c:v>
                </c:pt>
                <c:pt idx="170">
                  <c:v>24.315506944444458</c:v>
                </c:pt>
                <c:pt idx="171">
                  <c:v>23.744194444444478</c:v>
                </c:pt>
                <c:pt idx="172">
                  <c:v>24.06784722222222</c:v>
                </c:pt>
                <c:pt idx="173">
                  <c:v>25.580868055555555</c:v>
                </c:pt>
                <c:pt idx="174">
                  <c:v>26.276527777777744</c:v>
                </c:pt>
                <c:pt idx="175">
                  <c:v>24.218729166666659</c:v>
                </c:pt>
                <c:pt idx="176">
                  <c:v>25.555381944444481</c:v>
                </c:pt>
                <c:pt idx="177">
                  <c:v>25.559069444444486</c:v>
                </c:pt>
                <c:pt idx="178">
                  <c:v>25.452791666666673</c:v>
                </c:pt>
                <c:pt idx="179">
                  <c:v>24.878125000000018</c:v>
                </c:pt>
                <c:pt idx="180">
                  <c:v>23.285986111111086</c:v>
                </c:pt>
                <c:pt idx="181">
                  <c:v>23.739833333333284</c:v>
                </c:pt>
                <c:pt idx="182">
                  <c:v>21.905277777777748</c:v>
                </c:pt>
                <c:pt idx="183">
                  <c:v>21.5999861111111</c:v>
                </c:pt>
                <c:pt idx="184">
                  <c:v>22.85879166666669</c:v>
                </c:pt>
                <c:pt idx="185">
                  <c:v>20.417152777777776</c:v>
                </c:pt>
                <c:pt idx="186">
                  <c:v>19.887652777777745</c:v>
                </c:pt>
                <c:pt idx="187">
                  <c:v>20.049152777777746</c:v>
                </c:pt>
                <c:pt idx="188">
                  <c:v>22.337069444444499</c:v>
                </c:pt>
                <c:pt idx="189">
                  <c:v>21.436277777777786</c:v>
                </c:pt>
                <c:pt idx="190">
                  <c:v>22.084854166666723</c:v>
                </c:pt>
                <c:pt idx="191">
                  <c:v>22.742451388888888</c:v>
                </c:pt>
                <c:pt idx="192">
                  <c:v>20.768680555555509</c:v>
                </c:pt>
                <c:pt idx="193">
                  <c:v>19.849111111111107</c:v>
                </c:pt>
                <c:pt idx="194">
                  <c:v>19.740534722222222</c:v>
                </c:pt>
                <c:pt idx="195">
                  <c:v>20.186201388888904</c:v>
                </c:pt>
                <c:pt idx="196">
                  <c:v>19.532763888888887</c:v>
                </c:pt>
                <c:pt idx="197">
                  <c:v>18.324104166666704</c:v>
                </c:pt>
                <c:pt idx="198">
                  <c:v>18.957798611111116</c:v>
                </c:pt>
                <c:pt idx="199">
                  <c:v>18.809749999999958</c:v>
                </c:pt>
                <c:pt idx="200">
                  <c:v>17.959847222222216</c:v>
                </c:pt>
                <c:pt idx="201">
                  <c:v>18.222645833333239</c:v>
                </c:pt>
                <c:pt idx="202">
                  <c:v>17.354743055555542</c:v>
                </c:pt>
                <c:pt idx="203">
                  <c:v>17.527201388888901</c:v>
                </c:pt>
                <c:pt idx="204">
                  <c:v>17.605993055555565</c:v>
                </c:pt>
                <c:pt idx="205">
                  <c:v>16.84466666666669</c:v>
                </c:pt>
                <c:pt idx="206">
                  <c:v>16.705791666666677</c:v>
                </c:pt>
                <c:pt idx="207">
                  <c:v>14.710472222222229</c:v>
                </c:pt>
                <c:pt idx="208">
                  <c:v>13.280213333333331</c:v>
                </c:pt>
              </c:numCache>
            </c:numRef>
          </c:val>
        </c:ser>
        <c:marker val="1"/>
        <c:axId val="147974400"/>
        <c:axId val="148504576"/>
      </c:lineChart>
      <c:dateAx>
        <c:axId val="147974400"/>
        <c:scaling>
          <c:orientation val="minMax"/>
        </c:scaling>
        <c:axPos val="b"/>
        <c:numFmt formatCode="m&quot;月&quot;d&quot;日&quot;;@" sourceLinked="1"/>
        <c:majorTickMark val="none"/>
        <c:tickLblPos val="nextTo"/>
        <c:txPr>
          <a:bodyPr/>
          <a:lstStyle/>
          <a:p>
            <a:pPr>
              <a:defRPr sz="1600">
                <a:latin typeface="+mn-ea"/>
                <a:ea typeface="+mn-ea"/>
              </a:defRPr>
            </a:pPr>
            <a:endParaRPr lang="ja-JP"/>
          </a:p>
        </c:txPr>
        <c:crossAx val="148504576"/>
        <c:crosses val="autoZero"/>
        <c:lblOffset val="100"/>
        <c:baseTimeUnit val="days"/>
        <c:majorUnit val="30"/>
        <c:majorTimeUnit val="months"/>
      </c:dateAx>
      <c:valAx>
        <c:axId val="148504576"/>
        <c:scaling>
          <c:orientation val="minMax"/>
          <c:max val="40"/>
        </c:scaling>
        <c:axPos val="l"/>
        <c:majorGridlines/>
        <c:title>
          <c:tx>
            <c:rich>
              <a:bodyPr/>
              <a:lstStyle/>
              <a:p>
                <a:pPr>
                  <a:defRPr sz="1600">
                    <a:latin typeface="+mn-ea"/>
                    <a:ea typeface="+mn-ea"/>
                  </a:defRPr>
                </a:pPr>
                <a:r>
                  <a:rPr lang="ja-JP" altLang="en-US" sz="1600" b="0">
                    <a:latin typeface="+mn-ea"/>
                    <a:ea typeface="+mn-ea"/>
                  </a:rPr>
                  <a:t>水温（℃）</a:t>
                </a:r>
              </a:p>
            </c:rich>
          </c:tx>
          <c:layout/>
        </c:title>
        <c:numFmt formatCode="General" sourceLinked="1"/>
        <c:tickLblPos val="nextTo"/>
        <c:txPr>
          <a:bodyPr/>
          <a:lstStyle/>
          <a:p>
            <a:pPr>
              <a:defRPr sz="1600">
                <a:latin typeface="+mn-ea"/>
                <a:ea typeface="+mn-ea"/>
              </a:defRPr>
            </a:pPr>
            <a:endParaRPr lang="ja-JP"/>
          </a:p>
        </c:txPr>
        <c:crossAx val="147974400"/>
        <c:crosses val="autoZero"/>
        <c:crossBetween val="between"/>
        <c:majorUnit val="10"/>
      </c:valAx>
    </c:plotArea>
    <c:legend>
      <c:legendPos val="r"/>
      <c:layout>
        <c:manualLayout>
          <c:xMode val="edge"/>
          <c:yMode val="edge"/>
          <c:x val="0.87279451877381609"/>
          <c:y val="0.71396393453841955"/>
          <c:w val="0.12572634772355532"/>
          <c:h val="0.1725617551816494"/>
        </c:manualLayout>
      </c:layout>
      <c:txPr>
        <a:bodyPr/>
        <a:lstStyle/>
        <a:p>
          <a:pPr>
            <a:defRPr sz="1800">
              <a:latin typeface="+mn-ea"/>
              <a:ea typeface="+mn-ea"/>
            </a:defRPr>
          </a:pPr>
          <a:endParaRPr lang="ja-JP"/>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stacked"/>
        <c:ser>
          <c:idx val="0"/>
          <c:order val="0"/>
          <c:tx>
            <c:strRef>
              <c:f>Sheet3!$C$29</c:f>
              <c:strCache>
                <c:ptCount val="1"/>
                <c:pt idx="0">
                  <c:v>仔稚魚</c:v>
                </c:pt>
              </c:strCache>
            </c:strRef>
          </c:tx>
          <c:spPr>
            <a:solidFill>
              <a:schemeClr val="accent5"/>
            </a:solidFill>
          </c:spPr>
          <c:cat>
            <c:strRef>
              <c:f>Sheet3!$D$28:$M$28</c:f>
              <c:strCache>
                <c:ptCount val="10"/>
                <c:pt idx="0">
                  <c:v>３月</c:v>
                </c:pt>
                <c:pt idx="1">
                  <c:v>５月</c:v>
                </c:pt>
                <c:pt idx="2">
                  <c:v>７月</c:v>
                </c:pt>
                <c:pt idx="3">
                  <c:v>９月</c:v>
                </c:pt>
                <c:pt idx="4">
                  <c:v>１１月</c:v>
                </c:pt>
                <c:pt idx="5">
                  <c:v>３月</c:v>
                </c:pt>
                <c:pt idx="6">
                  <c:v>５月</c:v>
                </c:pt>
                <c:pt idx="7">
                  <c:v>７月</c:v>
                </c:pt>
                <c:pt idx="8">
                  <c:v>９月</c:v>
                </c:pt>
                <c:pt idx="9">
                  <c:v>１１月</c:v>
                </c:pt>
              </c:strCache>
            </c:strRef>
          </c:cat>
          <c:val>
            <c:numRef>
              <c:f>Sheet3!$D$29:$M$29</c:f>
              <c:numCache>
                <c:formatCode>General</c:formatCode>
                <c:ptCount val="10"/>
                <c:pt idx="0">
                  <c:v>0</c:v>
                </c:pt>
                <c:pt idx="1">
                  <c:v>0</c:v>
                </c:pt>
                <c:pt idx="2">
                  <c:v>6</c:v>
                </c:pt>
                <c:pt idx="3">
                  <c:v>66</c:v>
                </c:pt>
                <c:pt idx="4">
                  <c:v>0</c:v>
                </c:pt>
                <c:pt idx="5">
                  <c:v>1</c:v>
                </c:pt>
                <c:pt idx="6">
                  <c:v>1</c:v>
                </c:pt>
                <c:pt idx="7">
                  <c:v>295</c:v>
                </c:pt>
                <c:pt idx="8">
                  <c:v>19</c:v>
                </c:pt>
                <c:pt idx="9">
                  <c:v>4</c:v>
                </c:pt>
              </c:numCache>
            </c:numRef>
          </c:val>
        </c:ser>
        <c:ser>
          <c:idx val="1"/>
          <c:order val="1"/>
          <c:tx>
            <c:strRef>
              <c:f>Sheet3!$C$30</c:f>
              <c:strCache>
                <c:ptCount val="1"/>
                <c:pt idx="0">
                  <c:v>未成魚</c:v>
                </c:pt>
              </c:strCache>
            </c:strRef>
          </c:tx>
          <c:spPr>
            <a:solidFill>
              <a:srgbClr val="0070C0"/>
            </a:solidFill>
          </c:spPr>
          <c:cat>
            <c:strRef>
              <c:f>Sheet3!$D$28:$M$28</c:f>
              <c:strCache>
                <c:ptCount val="10"/>
                <c:pt idx="0">
                  <c:v>３月</c:v>
                </c:pt>
                <c:pt idx="1">
                  <c:v>５月</c:v>
                </c:pt>
                <c:pt idx="2">
                  <c:v>７月</c:v>
                </c:pt>
                <c:pt idx="3">
                  <c:v>９月</c:v>
                </c:pt>
                <c:pt idx="4">
                  <c:v>１１月</c:v>
                </c:pt>
                <c:pt idx="5">
                  <c:v>３月</c:v>
                </c:pt>
                <c:pt idx="6">
                  <c:v>５月</c:v>
                </c:pt>
                <c:pt idx="7">
                  <c:v>７月</c:v>
                </c:pt>
                <c:pt idx="8">
                  <c:v>９月</c:v>
                </c:pt>
                <c:pt idx="9">
                  <c:v>１１月</c:v>
                </c:pt>
              </c:strCache>
            </c:strRef>
          </c:cat>
          <c:val>
            <c:numRef>
              <c:f>Sheet3!$D$30:$M$30</c:f>
              <c:numCache>
                <c:formatCode>General</c:formatCode>
                <c:ptCount val="10"/>
                <c:pt idx="0">
                  <c:v>5</c:v>
                </c:pt>
                <c:pt idx="1">
                  <c:v>2</c:v>
                </c:pt>
                <c:pt idx="2">
                  <c:v>8</c:v>
                </c:pt>
                <c:pt idx="3">
                  <c:v>130</c:v>
                </c:pt>
                <c:pt idx="4">
                  <c:v>55</c:v>
                </c:pt>
                <c:pt idx="5">
                  <c:v>24</c:v>
                </c:pt>
                <c:pt idx="6">
                  <c:v>3</c:v>
                </c:pt>
                <c:pt idx="7">
                  <c:v>127</c:v>
                </c:pt>
                <c:pt idx="8">
                  <c:v>270</c:v>
                </c:pt>
                <c:pt idx="9">
                  <c:v>96</c:v>
                </c:pt>
              </c:numCache>
            </c:numRef>
          </c:val>
        </c:ser>
        <c:ser>
          <c:idx val="2"/>
          <c:order val="2"/>
          <c:tx>
            <c:strRef>
              <c:f>Sheet3!$C$31</c:f>
              <c:strCache>
                <c:ptCount val="1"/>
                <c:pt idx="0">
                  <c:v>成魚</c:v>
                </c:pt>
              </c:strCache>
            </c:strRef>
          </c:tx>
          <c:spPr>
            <a:solidFill>
              <a:srgbClr val="FFC000"/>
            </a:solidFill>
          </c:spPr>
          <c:cat>
            <c:strRef>
              <c:f>Sheet3!$D$28:$M$28</c:f>
              <c:strCache>
                <c:ptCount val="10"/>
                <c:pt idx="0">
                  <c:v>３月</c:v>
                </c:pt>
                <c:pt idx="1">
                  <c:v>５月</c:v>
                </c:pt>
                <c:pt idx="2">
                  <c:v>７月</c:v>
                </c:pt>
                <c:pt idx="3">
                  <c:v>９月</c:v>
                </c:pt>
                <c:pt idx="4">
                  <c:v>１１月</c:v>
                </c:pt>
                <c:pt idx="5">
                  <c:v>３月</c:v>
                </c:pt>
                <c:pt idx="6">
                  <c:v>５月</c:v>
                </c:pt>
                <c:pt idx="7">
                  <c:v>７月</c:v>
                </c:pt>
                <c:pt idx="8">
                  <c:v>９月</c:v>
                </c:pt>
                <c:pt idx="9">
                  <c:v>１１月</c:v>
                </c:pt>
              </c:strCache>
            </c:strRef>
          </c:cat>
          <c:val>
            <c:numRef>
              <c:f>Sheet3!$D$31:$M$31</c:f>
              <c:numCache>
                <c:formatCode>General</c:formatCode>
                <c:ptCount val="10"/>
                <c:pt idx="0">
                  <c:v>18</c:v>
                </c:pt>
                <c:pt idx="1">
                  <c:v>30</c:v>
                </c:pt>
                <c:pt idx="2">
                  <c:v>20</c:v>
                </c:pt>
                <c:pt idx="3">
                  <c:v>36</c:v>
                </c:pt>
                <c:pt idx="4">
                  <c:v>82</c:v>
                </c:pt>
                <c:pt idx="5">
                  <c:v>57</c:v>
                </c:pt>
                <c:pt idx="6">
                  <c:v>49</c:v>
                </c:pt>
                <c:pt idx="7">
                  <c:v>16</c:v>
                </c:pt>
                <c:pt idx="8">
                  <c:v>197</c:v>
                </c:pt>
                <c:pt idx="9">
                  <c:v>234</c:v>
                </c:pt>
              </c:numCache>
            </c:numRef>
          </c:val>
        </c:ser>
        <c:gapWidth val="30"/>
        <c:overlap val="100"/>
        <c:axId val="149855232"/>
        <c:axId val="149635840"/>
      </c:barChart>
      <c:catAx>
        <c:axId val="149855232"/>
        <c:scaling>
          <c:orientation val="minMax"/>
        </c:scaling>
        <c:axPos val="b"/>
        <c:majorTickMark val="none"/>
        <c:tickLblPos val="nextTo"/>
        <c:txPr>
          <a:bodyPr rot="-5400000" vert="horz"/>
          <a:lstStyle/>
          <a:p>
            <a:pPr>
              <a:defRPr sz="1600"/>
            </a:pPr>
            <a:endParaRPr lang="ja-JP"/>
          </a:p>
        </c:txPr>
        <c:crossAx val="149635840"/>
        <c:crosses val="autoZero"/>
        <c:auto val="1"/>
        <c:lblAlgn val="ctr"/>
        <c:lblOffset val="100"/>
      </c:catAx>
      <c:valAx>
        <c:axId val="149635840"/>
        <c:scaling>
          <c:orientation val="minMax"/>
        </c:scaling>
        <c:axPos val="l"/>
        <c:majorGridlines/>
        <c:title>
          <c:tx>
            <c:rich>
              <a:bodyPr/>
              <a:lstStyle/>
              <a:p>
                <a:pPr>
                  <a:defRPr sz="1600"/>
                </a:pPr>
                <a:r>
                  <a:rPr lang="ja-JP" altLang="en-US" sz="1600"/>
                  <a:t>採捕数（尾）</a:t>
                </a:r>
              </a:p>
            </c:rich>
          </c:tx>
          <c:layout/>
        </c:title>
        <c:numFmt formatCode="General" sourceLinked="1"/>
        <c:tickLblPos val="nextTo"/>
        <c:txPr>
          <a:bodyPr/>
          <a:lstStyle/>
          <a:p>
            <a:pPr>
              <a:defRPr sz="1600"/>
            </a:pPr>
            <a:endParaRPr lang="ja-JP"/>
          </a:p>
        </c:txPr>
        <c:crossAx val="149855232"/>
        <c:crosses val="autoZero"/>
        <c:crossBetween val="between"/>
      </c:valAx>
    </c:plotArea>
    <c:legend>
      <c:legendPos val="r"/>
      <c:layout/>
      <c:txPr>
        <a:bodyPr/>
        <a:lstStyle/>
        <a:p>
          <a:pPr>
            <a:defRPr sz="1600"/>
          </a:pPr>
          <a:endParaRPr lang="ja-JP"/>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stacked"/>
        <c:ser>
          <c:idx val="0"/>
          <c:order val="0"/>
          <c:tx>
            <c:strRef>
              <c:f>Sheet3!$C$35</c:f>
              <c:strCache>
                <c:ptCount val="1"/>
                <c:pt idx="0">
                  <c:v>仔稚魚</c:v>
                </c:pt>
              </c:strCache>
            </c:strRef>
          </c:tx>
          <c:spPr>
            <a:solidFill>
              <a:srgbClr val="00B050"/>
            </a:solidFill>
          </c:spPr>
          <c:cat>
            <c:strRef>
              <c:f>Sheet3!$D$34:$M$34</c:f>
              <c:strCache>
                <c:ptCount val="10"/>
                <c:pt idx="0">
                  <c:v>３月</c:v>
                </c:pt>
                <c:pt idx="1">
                  <c:v>５月</c:v>
                </c:pt>
                <c:pt idx="2">
                  <c:v>７月</c:v>
                </c:pt>
                <c:pt idx="3">
                  <c:v>９月</c:v>
                </c:pt>
                <c:pt idx="4">
                  <c:v>１１月</c:v>
                </c:pt>
                <c:pt idx="5">
                  <c:v>３月</c:v>
                </c:pt>
                <c:pt idx="6">
                  <c:v>５月</c:v>
                </c:pt>
                <c:pt idx="7">
                  <c:v>７月</c:v>
                </c:pt>
                <c:pt idx="8">
                  <c:v>９月</c:v>
                </c:pt>
                <c:pt idx="9">
                  <c:v>１１月</c:v>
                </c:pt>
              </c:strCache>
            </c:strRef>
          </c:cat>
          <c:val>
            <c:numRef>
              <c:f>Sheet3!$D$35:$M$35</c:f>
              <c:numCache>
                <c:formatCode>General</c:formatCode>
                <c:ptCount val="10"/>
                <c:pt idx="0">
                  <c:v>304</c:v>
                </c:pt>
                <c:pt idx="1">
                  <c:v>150</c:v>
                </c:pt>
                <c:pt idx="2">
                  <c:v>76</c:v>
                </c:pt>
                <c:pt idx="3">
                  <c:v>410</c:v>
                </c:pt>
                <c:pt idx="4">
                  <c:v>127</c:v>
                </c:pt>
                <c:pt idx="5">
                  <c:v>85</c:v>
                </c:pt>
                <c:pt idx="6">
                  <c:v>0</c:v>
                </c:pt>
                <c:pt idx="7">
                  <c:v>584</c:v>
                </c:pt>
                <c:pt idx="8">
                  <c:v>650</c:v>
                </c:pt>
                <c:pt idx="9">
                  <c:v>638</c:v>
                </c:pt>
              </c:numCache>
            </c:numRef>
          </c:val>
        </c:ser>
        <c:ser>
          <c:idx val="1"/>
          <c:order val="1"/>
          <c:tx>
            <c:strRef>
              <c:f>Sheet3!$C$36</c:f>
              <c:strCache>
                <c:ptCount val="1"/>
                <c:pt idx="0">
                  <c:v>未成魚</c:v>
                </c:pt>
              </c:strCache>
            </c:strRef>
          </c:tx>
          <c:spPr>
            <a:solidFill>
              <a:srgbClr val="0070C0"/>
            </a:solidFill>
          </c:spPr>
          <c:cat>
            <c:strRef>
              <c:f>Sheet3!$D$34:$M$34</c:f>
              <c:strCache>
                <c:ptCount val="10"/>
                <c:pt idx="0">
                  <c:v>３月</c:v>
                </c:pt>
                <c:pt idx="1">
                  <c:v>５月</c:v>
                </c:pt>
                <c:pt idx="2">
                  <c:v>７月</c:v>
                </c:pt>
                <c:pt idx="3">
                  <c:v>９月</c:v>
                </c:pt>
                <c:pt idx="4">
                  <c:v>１１月</c:v>
                </c:pt>
                <c:pt idx="5">
                  <c:v>３月</c:v>
                </c:pt>
                <c:pt idx="6">
                  <c:v>５月</c:v>
                </c:pt>
                <c:pt idx="7">
                  <c:v>７月</c:v>
                </c:pt>
                <c:pt idx="8">
                  <c:v>９月</c:v>
                </c:pt>
                <c:pt idx="9">
                  <c:v>１１月</c:v>
                </c:pt>
              </c:strCache>
            </c:strRef>
          </c:cat>
          <c:val>
            <c:numRef>
              <c:f>Sheet3!$D$36:$M$36</c:f>
              <c:numCache>
                <c:formatCode>General</c:formatCode>
                <c:ptCount val="10"/>
                <c:pt idx="0">
                  <c:v>451</c:v>
                </c:pt>
                <c:pt idx="1">
                  <c:v>1582</c:v>
                </c:pt>
                <c:pt idx="2">
                  <c:v>436</c:v>
                </c:pt>
                <c:pt idx="3">
                  <c:v>1706</c:v>
                </c:pt>
                <c:pt idx="4">
                  <c:v>127</c:v>
                </c:pt>
                <c:pt idx="5">
                  <c:v>75</c:v>
                </c:pt>
                <c:pt idx="6">
                  <c:v>191</c:v>
                </c:pt>
                <c:pt idx="7">
                  <c:v>329</c:v>
                </c:pt>
                <c:pt idx="8">
                  <c:v>1887</c:v>
                </c:pt>
                <c:pt idx="9">
                  <c:v>1798</c:v>
                </c:pt>
              </c:numCache>
            </c:numRef>
          </c:val>
        </c:ser>
        <c:ser>
          <c:idx val="2"/>
          <c:order val="2"/>
          <c:tx>
            <c:strRef>
              <c:f>Sheet3!$C$37</c:f>
              <c:strCache>
                <c:ptCount val="1"/>
                <c:pt idx="0">
                  <c:v>成魚</c:v>
                </c:pt>
              </c:strCache>
            </c:strRef>
          </c:tx>
          <c:spPr>
            <a:solidFill>
              <a:srgbClr val="FFC000"/>
            </a:solidFill>
          </c:spPr>
          <c:cat>
            <c:strRef>
              <c:f>Sheet3!$D$34:$M$34</c:f>
              <c:strCache>
                <c:ptCount val="10"/>
                <c:pt idx="0">
                  <c:v>３月</c:v>
                </c:pt>
                <c:pt idx="1">
                  <c:v>５月</c:v>
                </c:pt>
                <c:pt idx="2">
                  <c:v>７月</c:v>
                </c:pt>
                <c:pt idx="3">
                  <c:v>９月</c:v>
                </c:pt>
                <c:pt idx="4">
                  <c:v>１１月</c:v>
                </c:pt>
                <c:pt idx="5">
                  <c:v>３月</c:v>
                </c:pt>
                <c:pt idx="6">
                  <c:v>５月</c:v>
                </c:pt>
                <c:pt idx="7">
                  <c:v>７月</c:v>
                </c:pt>
                <c:pt idx="8">
                  <c:v>９月</c:v>
                </c:pt>
                <c:pt idx="9">
                  <c:v>１１月</c:v>
                </c:pt>
              </c:strCache>
            </c:strRef>
          </c:cat>
          <c:val>
            <c:numRef>
              <c:f>Sheet3!$D$37:$M$37</c:f>
              <c:numCache>
                <c:formatCode>General</c:formatCode>
                <c:ptCount val="10"/>
                <c:pt idx="0">
                  <c:v>92</c:v>
                </c:pt>
                <c:pt idx="1">
                  <c:v>558</c:v>
                </c:pt>
                <c:pt idx="2">
                  <c:v>904</c:v>
                </c:pt>
                <c:pt idx="3">
                  <c:v>3764</c:v>
                </c:pt>
                <c:pt idx="4">
                  <c:v>187</c:v>
                </c:pt>
                <c:pt idx="5">
                  <c:v>31</c:v>
                </c:pt>
                <c:pt idx="6">
                  <c:v>261</c:v>
                </c:pt>
                <c:pt idx="7">
                  <c:v>405</c:v>
                </c:pt>
                <c:pt idx="8">
                  <c:v>439</c:v>
                </c:pt>
                <c:pt idx="9">
                  <c:v>470</c:v>
                </c:pt>
              </c:numCache>
            </c:numRef>
          </c:val>
        </c:ser>
        <c:gapWidth val="30"/>
        <c:overlap val="100"/>
        <c:axId val="149657856"/>
        <c:axId val="149671936"/>
      </c:barChart>
      <c:catAx>
        <c:axId val="149657856"/>
        <c:scaling>
          <c:orientation val="minMax"/>
        </c:scaling>
        <c:axPos val="b"/>
        <c:majorTickMark val="none"/>
        <c:tickLblPos val="nextTo"/>
        <c:txPr>
          <a:bodyPr rot="-5400000" vert="horz"/>
          <a:lstStyle/>
          <a:p>
            <a:pPr>
              <a:defRPr sz="1600"/>
            </a:pPr>
            <a:endParaRPr lang="ja-JP"/>
          </a:p>
        </c:txPr>
        <c:crossAx val="149671936"/>
        <c:crosses val="autoZero"/>
        <c:auto val="1"/>
        <c:lblAlgn val="ctr"/>
        <c:lblOffset val="100"/>
      </c:catAx>
      <c:valAx>
        <c:axId val="149671936"/>
        <c:scaling>
          <c:orientation val="minMax"/>
        </c:scaling>
        <c:axPos val="l"/>
        <c:majorGridlines/>
        <c:title>
          <c:tx>
            <c:rich>
              <a:bodyPr/>
              <a:lstStyle/>
              <a:p>
                <a:pPr>
                  <a:defRPr sz="1600"/>
                </a:pPr>
                <a:r>
                  <a:rPr lang="ja-JP" altLang="en-US" sz="1600" dirty="0" smtClean="0"/>
                  <a:t>採捕数（尾）</a:t>
                </a:r>
                <a:endParaRPr lang="ja-JP" altLang="en-US" sz="1600" dirty="0"/>
              </a:p>
            </c:rich>
          </c:tx>
          <c:layout/>
        </c:title>
        <c:numFmt formatCode="General" sourceLinked="1"/>
        <c:tickLblPos val="nextTo"/>
        <c:txPr>
          <a:bodyPr/>
          <a:lstStyle/>
          <a:p>
            <a:pPr>
              <a:defRPr sz="1600"/>
            </a:pPr>
            <a:endParaRPr lang="ja-JP"/>
          </a:p>
        </c:txPr>
        <c:crossAx val="149657856"/>
        <c:crosses val="autoZero"/>
        <c:crossBetween val="between"/>
      </c:valAx>
    </c:plotArea>
    <c:legend>
      <c:legendPos val="r"/>
      <c:layout/>
      <c:txPr>
        <a:bodyPr/>
        <a:lstStyle/>
        <a:p>
          <a:pPr>
            <a:defRPr sz="1600"/>
          </a:pPr>
          <a:endParaRPr lang="ja-JP"/>
        </a:p>
      </c:txP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cat>
            <c:numRef>
              <c:f>BT水田中心!$K$6:$BF$6</c:f>
              <c:numCache>
                <c:formatCode>h:mm</c:formatCode>
                <c:ptCount val="48"/>
                <c:pt idx="0">
                  <c:v>0</c:v>
                </c:pt>
                <c:pt idx="1">
                  <c:v>2.0833333333333412E-2</c:v>
                </c:pt>
                <c:pt idx="2">
                  <c:v>4.1666666666666699E-2</c:v>
                </c:pt>
                <c:pt idx="3">
                  <c:v>6.25E-2</c:v>
                </c:pt>
                <c:pt idx="4">
                  <c:v>8.3333333333333343E-2</c:v>
                </c:pt>
                <c:pt idx="5">
                  <c:v>0.10416666666666732</c:v>
                </c:pt>
                <c:pt idx="6">
                  <c:v>0.125</c:v>
                </c:pt>
                <c:pt idx="7">
                  <c:v>0.14583333333333376</c:v>
                </c:pt>
                <c:pt idx="8">
                  <c:v>0.16666666666666688</c:v>
                </c:pt>
                <c:pt idx="9">
                  <c:v>0.18750000000000044</c:v>
                </c:pt>
                <c:pt idx="10">
                  <c:v>0.20833333333333376</c:v>
                </c:pt>
                <c:pt idx="11">
                  <c:v>0.22916666666666688</c:v>
                </c:pt>
                <c:pt idx="12">
                  <c:v>0.25</c:v>
                </c:pt>
                <c:pt idx="13">
                  <c:v>0.27083333333333293</c:v>
                </c:pt>
                <c:pt idx="14">
                  <c:v>0.29166666666666852</c:v>
                </c:pt>
                <c:pt idx="15">
                  <c:v>0.31250000000000117</c:v>
                </c:pt>
                <c:pt idx="16">
                  <c:v>0.33333333333333298</c:v>
                </c:pt>
                <c:pt idx="17">
                  <c:v>0.35416666666666852</c:v>
                </c:pt>
                <c:pt idx="18">
                  <c:v>0.37500000000000117</c:v>
                </c:pt>
                <c:pt idx="19">
                  <c:v>0.39583333333333298</c:v>
                </c:pt>
                <c:pt idx="20">
                  <c:v>0.41666666666666852</c:v>
                </c:pt>
                <c:pt idx="21">
                  <c:v>0.43750000000000117</c:v>
                </c:pt>
                <c:pt idx="22">
                  <c:v>0.45833333333333293</c:v>
                </c:pt>
                <c:pt idx="23">
                  <c:v>0.47916666666666852</c:v>
                </c:pt>
                <c:pt idx="24">
                  <c:v>0.5</c:v>
                </c:pt>
                <c:pt idx="25">
                  <c:v>0.52083333333333304</c:v>
                </c:pt>
                <c:pt idx="26">
                  <c:v>0.54166666666666696</c:v>
                </c:pt>
                <c:pt idx="27">
                  <c:v>0.5625</c:v>
                </c:pt>
                <c:pt idx="28">
                  <c:v>0.58333333333333259</c:v>
                </c:pt>
                <c:pt idx="29">
                  <c:v>0.60416666666666696</c:v>
                </c:pt>
                <c:pt idx="30">
                  <c:v>0.62500000000000244</c:v>
                </c:pt>
                <c:pt idx="31">
                  <c:v>0.64583333333333603</c:v>
                </c:pt>
                <c:pt idx="32">
                  <c:v>0.66666666666666763</c:v>
                </c:pt>
                <c:pt idx="33">
                  <c:v>0.6875</c:v>
                </c:pt>
                <c:pt idx="34">
                  <c:v>0.70833333333333304</c:v>
                </c:pt>
                <c:pt idx="35">
                  <c:v>0.72916666666666696</c:v>
                </c:pt>
                <c:pt idx="36">
                  <c:v>0.75000000000000244</c:v>
                </c:pt>
                <c:pt idx="37">
                  <c:v>0.77083333333333603</c:v>
                </c:pt>
                <c:pt idx="38">
                  <c:v>0.79166666666666696</c:v>
                </c:pt>
                <c:pt idx="39">
                  <c:v>0.8125</c:v>
                </c:pt>
                <c:pt idx="40">
                  <c:v>0.83333333333333304</c:v>
                </c:pt>
                <c:pt idx="41">
                  <c:v>0.85416666666666696</c:v>
                </c:pt>
                <c:pt idx="42">
                  <c:v>0.87500000000000244</c:v>
                </c:pt>
                <c:pt idx="43">
                  <c:v>0.89583333333333304</c:v>
                </c:pt>
                <c:pt idx="44">
                  <c:v>0.91666666666666696</c:v>
                </c:pt>
                <c:pt idx="45">
                  <c:v>0.9375</c:v>
                </c:pt>
                <c:pt idx="46">
                  <c:v>0.95833333333333304</c:v>
                </c:pt>
                <c:pt idx="47">
                  <c:v>0.97916666666666696</c:v>
                </c:pt>
              </c:numCache>
            </c:numRef>
          </c:cat>
          <c:val>
            <c:numRef>
              <c:f>BT水田中心!$K$7:$BF$7</c:f>
              <c:numCache>
                <c:formatCode>General</c:formatCode>
                <c:ptCount val="48"/>
                <c:pt idx="0">
                  <c:v>1.2831255605381169</c:v>
                </c:pt>
                <c:pt idx="1">
                  <c:v>1.3055964125560482</c:v>
                </c:pt>
                <c:pt idx="2">
                  <c:v>1.3278161434977573</c:v>
                </c:pt>
                <c:pt idx="3">
                  <c:v>1.3215874439461881</c:v>
                </c:pt>
                <c:pt idx="4">
                  <c:v>1.3296412556053745</c:v>
                </c:pt>
                <c:pt idx="5">
                  <c:v>1.362376681614349</c:v>
                </c:pt>
                <c:pt idx="6">
                  <c:v>1.357529147982057</c:v>
                </c:pt>
                <c:pt idx="7">
                  <c:v>1.3752645739910307</c:v>
                </c:pt>
                <c:pt idx="8">
                  <c:v>1.3913452914798199</c:v>
                </c:pt>
                <c:pt idx="9">
                  <c:v>1.4106233183856431</c:v>
                </c:pt>
                <c:pt idx="10">
                  <c:v>1.4022152466367721</c:v>
                </c:pt>
                <c:pt idx="11">
                  <c:v>1.4043273542600896</c:v>
                </c:pt>
                <c:pt idx="12">
                  <c:v>1.3823587443946181</c:v>
                </c:pt>
                <c:pt idx="13">
                  <c:v>1.335506726457399</c:v>
                </c:pt>
                <c:pt idx="14">
                  <c:v>1.25457399103139</c:v>
                </c:pt>
                <c:pt idx="15">
                  <c:v>1.0505201793721974</c:v>
                </c:pt>
                <c:pt idx="16">
                  <c:v>0.78234529147982368</c:v>
                </c:pt>
                <c:pt idx="17">
                  <c:v>0.45815246636771451</c:v>
                </c:pt>
                <c:pt idx="18">
                  <c:v>0.12704484304932806</c:v>
                </c:pt>
                <c:pt idx="19">
                  <c:v>-0.2432735426008969</c:v>
                </c:pt>
                <c:pt idx="20">
                  <c:v>-0.58205381165919579</c:v>
                </c:pt>
                <c:pt idx="21">
                  <c:v>-0.91030941704035861</c:v>
                </c:pt>
                <c:pt idx="22">
                  <c:v>-1.1714439461883401</c:v>
                </c:pt>
                <c:pt idx="23">
                  <c:v>-1.3350000000000006</c:v>
                </c:pt>
                <c:pt idx="24">
                  <c:v>-1.411905829596412</c:v>
                </c:pt>
                <c:pt idx="25">
                  <c:v>-1.4928834080717501</c:v>
                </c:pt>
                <c:pt idx="26">
                  <c:v>-1.5167757847533643</c:v>
                </c:pt>
                <c:pt idx="27">
                  <c:v>-1.5747040358744355</c:v>
                </c:pt>
                <c:pt idx="28">
                  <c:v>-1.5185381165919301</c:v>
                </c:pt>
                <c:pt idx="29">
                  <c:v>-1.3168699551569498</c:v>
                </c:pt>
                <c:pt idx="30">
                  <c:v>-1.1416098654708517</c:v>
                </c:pt>
                <c:pt idx="31">
                  <c:v>-1.0542197309417105</c:v>
                </c:pt>
                <c:pt idx="32">
                  <c:v>-0.81910313901345344</c:v>
                </c:pt>
                <c:pt idx="33">
                  <c:v>-0.56653363228699571</c:v>
                </c:pt>
                <c:pt idx="34">
                  <c:v>-0.33458744394618933</c:v>
                </c:pt>
                <c:pt idx="35">
                  <c:v>-0.11003587443946232</c:v>
                </c:pt>
                <c:pt idx="36">
                  <c:v>0.12068161434977565</c:v>
                </c:pt>
                <c:pt idx="37">
                  <c:v>0.31759641255605381</c:v>
                </c:pt>
                <c:pt idx="38">
                  <c:v>0.53494618834080743</c:v>
                </c:pt>
                <c:pt idx="39">
                  <c:v>0.63680717488789262</c:v>
                </c:pt>
                <c:pt idx="40">
                  <c:v>0.77326905829596382</c:v>
                </c:pt>
                <c:pt idx="41">
                  <c:v>0.94660986547085424</c:v>
                </c:pt>
                <c:pt idx="42">
                  <c:v>1.0559417040358734</c:v>
                </c:pt>
                <c:pt idx="43">
                  <c:v>1.1510896860986544</c:v>
                </c:pt>
                <c:pt idx="44">
                  <c:v>1.1837713004484298</c:v>
                </c:pt>
                <c:pt idx="45">
                  <c:v>1.2079730941703977</c:v>
                </c:pt>
                <c:pt idx="46">
                  <c:v>1.2283991031390118</c:v>
                </c:pt>
                <c:pt idx="47">
                  <c:v>1.259955156950672</c:v>
                </c:pt>
              </c:numCache>
            </c:numRef>
          </c:val>
        </c:ser>
        <c:gapWidth val="0"/>
        <c:axId val="149971712"/>
        <c:axId val="149973248"/>
      </c:barChart>
      <c:catAx>
        <c:axId val="149971712"/>
        <c:scaling>
          <c:orientation val="minMax"/>
        </c:scaling>
        <c:axPos val="b"/>
        <c:numFmt formatCode="h:mm" sourceLinked="1"/>
        <c:majorTickMark val="cross"/>
        <c:tickLblPos val="low"/>
        <c:txPr>
          <a:bodyPr/>
          <a:lstStyle/>
          <a:p>
            <a:pPr>
              <a:defRPr sz="1600" b="0">
                <a:latin typeface="+mn-ea"/>
                <a:ea typeface="+mn-ea"/>
              </a:defRPr>
            </a:pPr>
            <a:endParaRPr lang="ja-JP"/>
          </a:p>
        </c:txPr>
        <c:crossAx val="149973248"/>
        <c:crosses val="autoZero"/>
        <c:auto val="1"/>
        <c:lblAlgn val="ctr"/>
        <c:lblOffset val="100"/>
      </c:catAx>
      <c:valAx>
        <c:axId val="149973248"/>
        <c:scaling>
          <c:orientation val="minMax"/>
        </c:scaling>
        <c:axPos val="l"/>
        <c:majorGridlines/>
        <c:numFmt formatCode="General" sourceLinked="1"/>
        <c:tickLblPos val="nextTo"/>
        <c:txPr>
          <a:bodyPr/>
          <a:lstStyle/>
          <a:p>
            <a:pPr>
              <a:defRPr sz="1400">
                <a:latin typeface="+mn-ea"/>
                <a:ea typeface="+mn-ea"/>
              </a:defRPr>
            </a:pPr>
            <a:endParaRPr lang="ja-JP"/>
          </a:p>
        </c:txPr>
        <c:crossAx val="149971712"/>
        <c:crosses val="autoZero"/>
        <c:crossBetween val="between"/>
      </c:valAx>
    </c:plotArea>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1361242124006027"/>
          <c:y val="2.9438494774741288E-2"/>
          <c:w val="0.76669519882124704"/>
          <c:h val="0.88233015951888583"/>
        </c:manualLayout>
      </c:layout>
      <c:lineChart>
        <c:grouping val="standard"/>
        <c:ser>
          <c:idx val="3"/>
          <c:order val="1"/>
          <c:tx>
            <c:strRef>
              <c:f>'2007'!$J$1</c:f>
              <c:strCache>
                <c:ptCount val="1"/>
                <c:pt idx="0">
                  <c:v>2007</c:v>
                </c:pt>
              </c:strCache>
            </c:strRef>
          </c:tx>
          <c:spPr>
            <a:ln>
              <a:solidFill>
                <a:srgbClr val="FF0000"/>
              </a:solidFill>
            </a:ln>
          </c:spPr>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'2007'!$J$2:$J$253</c:f>
              <c:numCache>
                <c:formatCode>General</c:formatCode>
                <c:ptCount val="252"/>
                <c:pt idx="4">
                  <c:v>16.100000000000001</c:v>
                </c:pt>
                <c:pt idx="5">
                  <c:v>15</c:v>
                </c:pt>
                <c:pt idx="6">
                  <c:v>9</c:v>
                </c:pt>
                <c:pt idx="7">
                  <c:v>5</c:v>
                </c:pt>
                <c:pt idx="8">
                  <c:v>8</c:v>
                </c:pt>
                <c:pt idx="9">
                  <c:v>9.4</c:v>
                </c:pt>
                <c:pt idx="10">
                  <c:v>10.8</c:v>
                </c:pt>
                <c:pt idx="11">
                  <c:v>13.2</c:v>
                </c:pt>
                <c:pt idx="12">
                  <c:v>12.9</c:v>
                </c:pt>
                <c:pt idx="13">
                  <c:v>12.7</c:v>
                </c:pt>
                <c:pt idx="14">
                  <c:v>12.8</c:v>
                </c:pt>
                <c:pt idx="15">
                  <c:v>13.4</c:v>
                </c:pt>
                <c:pt idx="16">
                  <c:v>15.1</c:v>
                </c:pt>
                <c:pt idx="17">
                  <c:v>13.7</c:v>
                </c:pt>
                <c:pt idx="18">
                  <c:v>14.2</c:v>
                </c:pt>
                <c:pt idx="19">
                  <c:v>13</c:v>
                </c:pt>
                <c:pt idx="20">
                  <c:v>12.4</c:v>
                </c:pt>
                <c:pt idx="21">
                  <c:v>10</c:v>
                </c:pt>
                <c:pt idx="22">
                  <c:v>13.1</c:v>
                </c:pt>
                <c:pt idx="23">
                  <c:v>14.2</c:v>
                </c:pt>
                <c:pt idx="24">
                  <c:v>17</c:v>
                </c:pt>
                <c:pt idx="25">
                  <c:v>17</c:v>
                </c:pt>
                <c:pt idx="26">
                  <c:v>15.6</c:v>
                </c:pt>
                <c:pt idx="27">
                  <c:v>13.7</c:v>
                </c:pt>
                <c:pt idx="28">
                  <c:v>15.2</c:v>
                </c:pt>
                <c:pt idx="29">
                  <c:v>14.3</c:v>
                </c:pt>
                <c:pt idx="30">
                  <c:v>14.5</c:v>
                </c:pt>
                <c:pt idx="31">
                  <c:v>14.9</c:v>
                </c:pt>
                <c:pt idx="32">
                  <c:v>16.2</c:v>
                </c:pt>
                <c:pt idx="33">
                  <c:v>18.600000000000001</c:v>
                </c:pt>
                <c:pt idx="34">
                  <c:v>14.3</c:v>
                </c:pt>
                <c:pt idx="35">
                  <c:v>14.6</c:v>
                </c:pt>
                <c:pt idx="36">
                  <c:v>17</c:v>
                </c:pt>
                <c:pt idx="37">
                  <c:v>19.600000000000001</c:v>
                </c:pt>
                <c:pt idx="38">
                  <c:v>20.8</c:v>
                </c:pt>
                <c:pt idx="39">
                  <c:v>16.399999999999999</c:v>
                </c:pt>
                <c:pt idx="40">
                  <c:v>19.8</c:v>
                </c:pt>
                <c:pt idx="41">
                  <c:v>20.5</c:v>
                </c:pt>
                <c:pt idx="42">
                  <c:v>22.4</c:v>
                </c:pt>
                <c:pt idx="43">
                  <c:v>16.2</c:v>
                </c:pt>
                <c:pt idx="44">
                  <c:v>16.2</c:v>
                </c:pt>
                <c:pt idx="45">
                  <c:v>18.600000000000001</c:v>
                </c:pt>
                <c:pt idx="46">
                  <c:v>17.7</c:v>
                </c:pt>
                <c:pt idx="47">
                  <c:v>17.7</c:v>
                </c:pt>
                <c:pt idx="48">
                  <c:v>17.3</c:v>
                </c:pt>
                <c:pt idx="49">
                  <c:v>16.899999999999999</c:v>
                </c:pt>
                <c:pt idx="50">
                  <c:v>15.6</c:v>
                </c:pt>
                <c:pt idx="51">
                  <c:v>17.8</c:v>
                </c:pt>
                <c:pt idx="52">
                  <c:v>17</c:v>
                </c:pt>
                <c:pt idx="53">
                  <c:v>15.6</c:v>
                </c:pt>
                <c:pt idx="54">
                  <c:v>17.399999999999999</c:v>
                </c:pt>
                <c:pt idx="55">
                  <c:v>20.8</c:v>
                </c:pt>
                <c:pt idx="56">
                  <c:v>22.7</c:v>
                </c:pt>
                <c:pt idx="57">
                  <c:v>22.8</c:v>
                </c:pt>
                <c:pt idx="58">
                  <c:v>17.899999999999999</c:v>
                </c:pt>
                <c:pt idx="59">
                  <c:v>19.8</c:v>
                </c:pt>
                <c:pt idx="60">
                  <c:v>19.8</c:v>
                </c:pt>
                <c:pt idx="61">
                  <c:v>18.600000000000001</c:v>
                </c:pt>
                <c:pt idx="62">
                  <c:v>19</c:v>
                </c:pt>
                <c:pt idx="63">
                  <c:v>16.8</c:v>
                </c:pt>
                <c:pt idx="64">
                  <c:v>18.3</c:v>
                </c:pt>
                <c:pt idx="65">
                  <c:v>21</c:v>
                </c:pt>
                <c:pt idx="66">
                  <c:v>21.2</c:v>
                </c:pt>
                <c:pt idx="67">
                  <c:v>21</c:v>
                </c:pt>
                <c:pt idx="68">
                  <c:v>22.2</c:v>
                </c:pt>
                <c:pt idx="69">
                  <c:v>21.4</c:v>
                </c:pt>
                <c:pt idx="70">
                  <c:v>22.2</c:v>
                </c:pt>
                <c:pt idx="71">
                  <c:v>23.2</c:v>
                </c:pt>
                <c:pt idx="72">
                  <c:v>20.399999999999999</c:v>
                </c:pt>
                <c:pt idx="73">
                  <c:v>17.100000000000001</c:v>
                </c:pt>
                <c:pt idx="74">
                  <c:v>17.600000000000001</c:v>
                </c:pt>
                <c:pt idx="75">
                  <c:v>23</c:v>
                </c:pt>
                <c:pt idx="76">
                  <c:v>23.6</c:v>
                </c:pt>
                <c:pt idx="77">
                  <c:v>23.6</c:v>
                </c:pt>
                <c:pt idx="78">
                  <c:v>20.2</c:v>
                </c:pt>
                <c:pt idx="79">
                  <c:v>23.1</c:v>
                </c:pt>
                <c:pt idx="80">
                  <c:v>24.3</c:v>
                </c:pt>
                <c:pt idx="81">
                  <c:v>23.6</c:v>
                </c:pt>
                <c:pt idx="82">
                  <c:v>19.100000000000001</c:v>
                </c:pt>
                <c:pt idx="83">
                  <c:v>23.4</c:v>
                </c:pt>
                <c:pt idx="84">
                  <c:v>25</c:v>
                </c:pt>
                <c:pt idx="85">
                  <c:v>25.6</c:v>
                </c:pt>
                <c:pt idx="86">
                  <c:v>21.5</c:v>
                </c:pt>
                <c:pt idx="87">
                  <c:v>25.4</c:v>
                </c:pt>
                <c:pt idx="88">
                  <c:v>19.8</c:v>
                </c:pt>
                <c:pt idx="89">
                  <c:v>21.4</c:v>
                </c:pt>
                <c:pt idx="90">
                  <c:v>24.6</c:v>
                </c:pt>
                <c:pt idx="91">
                  <c:v>27</c:v>
                </c:pt>
                <c:pt idx="92">
                  <c:v>26.3</c:v>
                </c:pt>
                <c:pt idx="93">
                  <c:v>24.4</c:v>
                </c:pt>
                <c:pt idx="94">
                  <c:v>25.9</c:v>
                </c:pt>
                <c:pt idx="95">
                  <c:v>25.3</c:v>
                </c:pt>
                <c:pt idx="96">
                  <c:v>23.7</c:v>
                </c:pt>
                <c:pt idx="97">
                  <c:v>24.2</c:v>
                </c:pt>
                <c:pt idx="98">
                  <c:v>23.5</c:v>
                </c:pt>
                <c:pt idx="99">
                  <c:v>24.4</c:v>
                </c:pt>
                <c:pt idx="100">
                  <c:v>24.5</c:v>
                </c:pt>
                <c:pt idx="101">
                  <c:v>25.6</c:v>
                </c:pt>
                <c:pt idx="102">
                  <c:v>25.9</c:v>
                </c:pt>
                <c:pt idx="103">
                  <c:v>24.6</c:v>
                </c:pt>
                <c:pt idx="104">
                  <c:v>20.2</c:v>
                </c:pt>
                <c:pt idx="105">
                  <c:v>22.8</c:v>
                </c:pt>
                <c:pt idx="106">
                  <c:v>22.4</c:v>
                </c:pt>
                <c:pt idx="107">
                  <c:v>22.4</c:v>
                </c:pt>
                <c:pt idx="108">
                  <c:v>22.2</c:v>
                </c:pt>
                <c:pt idx="109">
                  <c:v>27.8</c:v>
                </c:pt>
                <c:pt idx="110">
                  <c:v>25.8</c:v>
                </c:pt>
                <c:pt idx="111">
                  <c:v>22.9</c:v>
                </c:pt>
                <c:pt idx="112">
                  <c:v>25.4</c:v>
                </c:pt>
                <c:pt idx="113">
                  <c:v>24</c:v>
                </c:pt>
                <c:pt idx="114">
                  <c:v>21.6</c:v>
                </c:pt>
                <c:pt idx="115">
                  <c:v>22.8</c:v>
                </c:pt>
                <c:pt idx="116">
                  <c:v>26.7</c:v>
                </c:pt>
                <c:pt idx="117">
                  <c:v>26.6</c:v>
                </c:pt>
                <c:pt idx="118">
                  <c:v>26.3</c:v>
                </c:pt>
                <c:pt idx="119">
                  <c:v>27</c:v>
                </c:pt>
                <c:pt idx="120">
                  <c:v>27</c:v>
                </c:pt>
                <c:pt idx="121">
                  <c:v>28.6</c:v>
                </c:pt>
                <c:pt idx="122">
                  <c:v>28.1</c:v>
                </c:pt>
                <c:pt idx="123">
                  <c:v>29.3</c:v>
                </c:pt>
                <c:pt idx="124">
                  <c:v>25</c:v>
                </c:pt>
                <c:pt idx="125">
                  <c:v>25.2</c:v>
                </c:pt>
                <c:pt idx="126">
                  <c:v>26.2</c:v>
                </c:pt>
                <c:pt idx="127">
                  <c:v>27.6</c:v>
                </c:pt>
                <c:pt idx="128">
                  <c:v>27.4</c:v>
                </c:pt>
                <c:pt idx="129">
                  <c:v>26.9</c:v>
                </c:pt>
                <c:pt idx="130">
                  <c:v>29.4</c:v>
                </c:pt>
                <c:pt idx="131">
                  <c:v>29</c:v>
                </c:pt>
                <c:pt idx="132">
                  <c:v>28.5</c:v>
                </c:pt>
                <c:pt idx="133">
                  <c:v>28.6</c:v>
                </c:pt>
                <c:pt idx="134">
                  <c:v>29.2</c:v>
                </c:pt>
                <c:pt idx="135">
                  <c:v>30.3</c:v>
                </c:pt>
                <c:pt idx="136">
                  <c:v>29.8</c:v>
                </c:pt>
                <c:pt idx="137">
                  <c:v>28.8</c:v>
                </c:pt>
                <c:pt idx="138">
                  <c:v>29.4</c:v>
                </c:pt>
                <c:pt idx="139">
                  <c:v>28.4</c:v>
                </c:pt>
                <c:pt idx="140">
                  <c:v>31.2</c:v>
                </c:pt>
                <c:pt idx="141">
                  <c:v>32.6</c:v>
                </c:pt>
                <c:pt idx="142">
                  <c:v>31.3</c:v>
                </c:pt>
                <c:pt idx="143">
                  <c:v>31.3</c:v>
                </c:pt>
                <c:pt idx="144">
                  <c:v>30.1</c:v>
                </c:pt>
                <c:pt idx="145">
                  <c:v>30.2</c:v>
                </c:pt>
                <c:pt idx="146">
                  <c:v>29.1</c:v>
                </c:pt>
                <c:pt idx="147">
                  <c:v>27.6</c:v>
                </c:pt>
                <c:pt idx="148">
                  <c:v>25</c:v>
                </c:pt>
                <c:pt idx="149">
                  <c:v>28.5</c:v>
                </c:pt>
                <c:pt idx="150">
                  <c:v>28.6</c:v>
                </c:pt>
                <c:pt idx="151">
                  <c:v>28.6</c:v>
                </c:pt>
                <c:pt idx="152">
                  <c:v>28.9</c:v>
                </c:pt>
                <c:pt idx="153">
                  <c:v>25.4</c:v>
                </c:pt>
                <c:pt idx="154">
                  <c:v>25.5</c:v>
                </c:pt>
                <c:pt idx="155">
                  <c:v>24.3</c:v>
                </c:pt>
                <c:pt idx="156">
                  <c:v>24.1</c:v>
                </c:pt>
                <c:pt idx="157">
                  <c:v>26</c:v>
                </c:pt>
                <c:pt idx="158">
                  <c:v>22.8</c:v>
                </c:pt>
                <c:pt idx="159">
                  <c:v>25.8</c:v>
                </c:pt>
                <c:pt idx="160">
                  <c:v>28.3</c:v>
                </c:pt>
                <c:pt idx="161">
                  <c:v>29.6</c:v>
                </c:pt>
                <c:pt idx="162">
                  <c:v>27.8</c:v>
                </c:pt>
                <c:pt idx="163">
                  <c:v>29.1</c:v>
                </c:pt>
                <c:pt idx="164">
                  <c:v>27.8</c:v>
                </c:pt>
                <c:pt idx="165">
                  <c:v>26.5</c:v>
                </c:pt>
                <c:pt idx="166">
                  <c:v>25.2</c:v>
                </c:pt>
                <c:pt idx="167">
                  <c:v>23.5</c:v>
                </c:pt>
                <c:pt idx="168">
                  <c:v>24.9</c:v>
                </c:pt>
                <c:pt idx="169">
                  <c:v>25.3</c:v>
                </c:pt>
                <c:pt idx="170">
                  <c:v>23.8</c:v>
                </c:pt>
                <c:pt idx="171">
                  <c:v>25</c:v>
                </c:pt>
                <c:pt idx="172">
                  <c:v>25.1</c:v>
                </c:pt>
                <c:pt idx="173">
                  <c:v>27.6</c:v>
                </c:pt>
                <c:pt idx="174">
                  <c:v>27.1</c:v>
                </c:pt>
                <c:pt idx="175">
                  <c:v>25.2</c:v>
                </c:pt>
                <c:pt idx="176">
                  <c:v>27.2</c:v>
                </c:pt>
                <c:pt idx="177">
                  <c:v>26.6</c:v>
                </c:pt>
                <c:pt idx="178">
                  <c:v>27.4</c:v>
                </c:pt>
                <c:pt idx="179">
                  <c:v>25.5</c:v>
                </c:pt>
                <c:pt idx="180">
                  <c:v>23.1</c:v>
                </c:pt>
                <c:pt idx="181">
                  <c:v>24.2</c:v>
                </c:pt>
                <c:pt idx="182">
                  <c:v>22.7</c:v>
                </c:pt>
                <c:pt idx="183">
                  <c:v>22.9</c:v>
                </c:pt>
                <c:pt idx="184">
                  <c:v>25.4</c:v>
                </c:pt>
                <c:pt idx="185">
                  <c:v>20.6</c:v>
                </c:pt>
                <c:pt idx="186">
                  <c:v>18.399999999999999</c:v>
                </c:pt>
                <c:pt idx="187">
                  <c:v>19.5</c:v>
                </c:pt>
                <c:pt idx="188">
                  <c:v>22.5</c:v>
                </c:pt>
                <c:pt idx="189">
                  <c:v>21</c:v>
                </c:pt>
                <c:pt idx="190">
                  <c:v>22.1</c:v>
                </c:pt>
                <c:pt idx="191">
                  <c:v>22.3</c:v>
                </c:pt>
                <c:pt idx="192">
                  <c:v>20.5</c:v>
                </c:pt>
                <c:pt idx="193">
                  <c:v>19.7</c:v>
                </c:pt>
                <c:pt idx="194">
                  <c:v>19.5</c:v>
                </c:pt>
                <c:pt idx="195">
                  <c:v>20.3</c:v>
                </c:pt>
                <c:pt idx="196">
                  <c:v>19.7</c:v>
                </c:pt>
                <c:pt idx="197">
                  <c:v>18.399999999999999</c:v>
                </c:pt>
                <c:pt idx="198">
                  <c:v>20.399999999999999</c:v>
                </c:pt>
                <c:pt idx="199">
                  <c:v>19.3</c:v>
                </c:pt>
                <c:pt idx="200">
                  <c:v>17.7</c:v>
                </c:pt>
                <c:pt idx="201">
                  <c:v>19</c:v>
                </c:pt>
                <c:pt idx="202">
                  <c:v>17.100000000000001</c:v>
                </c:pt>
                <c:pt idx="203">
                  <c:v>18</c:v>
                </c:pt>
                <c:pt idx="204">
                  <c:v>17.7</c:v>
                </c:pt>
                <c:pt idx="205">
                  <c:v>15.7</c:v>
                </c:pt>
                <c:pt idx="206">
                  <c:v>15.7</c:v>
                </c:pt>
                <c:pt idx="207">
                  <c:v>13.9</c:v>
                </c:pt>
                <c:pt idx="208">
                  <c:v>15.4</c:v>
                </c:pt>
                <c:pt idx="209">
                  <c:v>17.5</c:v>
                </c:pt>
                <c:pt idx="210">
                  <c:v>15.7</c:v>
                </c:pt>
                <c:pt idx="211">
                  <c:v>16.8</c:v>
                </c:pt>
                <c:pt idx="212">
                  <c:v>17</c:v>
                </c:pt>
                <c:pt idx="213">
                  <c:v>18.399999999999999</c:v>
                </c:pt>
                <c:pt idx="214">
                  <c:v>17.399999999999999</c:v>
                </c:pt>
                <c:pt idx="215">
                  <c:v>18.3</c:v>
                </c:pt>
                <c:pt idx="216">
                  <c:v>18.5</c:v>
                </c:pt>
                <c:pt idx="217">
                  <c:v>16.5</c:v>
                </c:pt>
                <c:pt idx="218">
                  <c:v>15.6</c:v>
                </c:pt>
                <c:pt idx="219">
                  <c:v>14.7</c:v>
                </c:pt>
                <c:pt idx="220">
                  <c:v>15</c:v>
                </c:pt>
                <c:pt idx="221">
                  <c:v>14.6</c:v>
                </c:pt>
                <c:pt idx="222">
                  <c:v>15.4</c:v>
                </c:pt>
                <c:pt idx="223">
                  <c:v>16.600000000000001</c:v>
                </c:pt>
                <c:pt idx="224">
                  <c:v>16.100000000000001</c:v>
                </c:pt>
                <c:pt idx="225">
                  <c:v>14.1</c:v>
                </c:pt>
                <c:pt idx="226">
                  <c:v>15</c:v>
                </c:pt>
                <c:pt idx="227">
                  <c:v>15.2</c:v>
                </c:pt>
                <c:pt idx="228">
                  <c:v>14</c:v>
                </c:pt>
                <c:pt idx="229">
                  <c:v>10.4</c:v>
                </c:pt>
                <c:pt idx="230">
                  <c:v>15</c:v>
                </c:pt>
                <c:pt idx="231">
                  <c:v>12</c:v>
                </c:pt>
                <c:pt idx="232">
                  <c:v>12.9</c:v>
                </c:pt>
                <c:pt idx="233">
                  <c:v>11.5</c:v>
                </c:pt>
                <c:pt idx="234">
                  <c:v>9.1</c:v>
                </c:pt>
                <c:pt idx="235">
                  <c:v>7.1</c:v>
                </c:pt>
                <c:pt idx="236">
                  <c:v>6.4</c:v>
                </c:pt>
                <c:pt idx="237">
                  <c:v>8.7000000000000011</c:v>
                </c:pt>
                <c:pt idx="238">
                  <c:v>6.8</c:v>
                </c:pt>
                <c:pt idx="239">
                  <c:v>6.5</c:v>
                </c:pt>
                <c:pt idx="240">
                  <c:v>7</c:v>
                </c:pt>
                <c:pt idx="241">
                  <c:v>7.8</c:v>
                </c:pt>
                <c:pt idx="242">
                  <c:v>9.5</c:v>
                </c:pt>
                <c:pt idx="243">
                  <c:v>10.6</c:v>
                </c:pt>
                <c:pt idx="244">
                  <c:v>11.4</c:v>
                </c:pt>
                <c:pt idx="245">
                  <c:v>11.7</c:v>
                </c:pt>
                <c:pt idx="246">
                  <c:v>10.7</c:v>
                </c:pt>
                <c:pt idx="247">
                  <c:v>10.3</c:v>
                </c:pt>
                <c:pt idx="248">
                  <c:v>10.1</c:v>
                </c:pt>
                <c:pt idx="249">
                  <c:v>9.1</c:v>
                </c:pt>
                <c:pt idx="250">
                  <c:v>7.8</c:v>
                </c:pt>
                <c:pt idx="251">
                  <c:v>6.7</c:v>
                </c:pt>
              </c:numCache>
            </c:numRef>
          </c:val>
        </c:ser>
        <c:ser>
          <c:idx val="2"/>
          <c:order val="0"/>
          <c:tx>
            <c:strRef>
              <c:f>'2007'!$I$1</c:f>
              <c:strCache>
                <c:ptCount val="1"/>
                <c:pt idx="0">
                  <c:v>2008</c:v>
                </c:pt>
              </c:strCache>
            </c:strRef>
          </c:tx>
          <c:spPr>
            <a:ln>
              <a:solidFill>
                <a:srgbClr val="0070C0"/>
              </a:solidFill>
            </a:ln>
          </c:spPr>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'2007'!$I$2:$I$253</c:f>
              <c:numCache>
                <c:formatCode>General</c:formatCode>
                <c:ptCount val="252"/>
                <c:pt idx="4">
                  <c:v>8.9</c:v>
                </c:pt>
                <c:pt idx="5">
                  <c:v>10</c:v>
                </c:pt>
                <c:pt idx="6">
                  <c:v>10.6</c:v>
                </c:pt>
                <c:pt idx="7">
                  <c:v>10.6</c:v>
                </c:pt>
                <c:pt idx="8">
                  <c:v>12.6</c:v>
                </c:pt>
                <c:pt idx="9">
                  <c:v>13.4</c:v>
                </c:pt>
                <c:pt idx="10">
                  <c:v>11.4</c:v>
                </c:pt>
                <c:pt idx="11">
                  <c:v>15.4</c:v>
                </c:pt>
                <c:pt idx="12">
                  <c:v>14.5</c:v>
                </c:pt>
                <c:pt idx="13">
                  <c:v>12.4</c:v>
                </c:pt>
                <c:pt idx="14">
                  <c:v>15.1</c:v>
                </c:pt>
                <c:pt idx="15">
                  <c:v>14.7</c:v>
                </c:pt>
                <c:pt idx="16">
                  <c:v>13.8</c:v>
                </c:pt>
                <c:pt idx="17">
                  <c:v>15.5</c:v>
                </c:pt>
                <c:pt idx="18">
                  <c:v>15.8</c:v>
                </c:pt>
                <c:pt idx="19">
                  <c:v>16.3</c:v>
                </c:pt>
                <c:pt idx="20">
                  <c:v>13.6</c:v>
                </c:pt>
                <c:pt idx="21">
                  <c:v>14.5</c:v>
                </c:pt>
                <c:pt idx="22">
                  <c:v>17</c:v>
                </c:pt>
                <c:pt idx="23">
                  <c:v>17.3</c:v>
                </c:pt>
                <c:pt idx="24">
                  <c:v>18.2</c:v>
                </c:pt>
                <c:pt idx="25">
                  <c:v>18.3</c:v>
                </c:pt>
                <c:pt idx="26">
                  <c:v>19.399999999999999</c:v>
                </c:pt>
                <c:pt idx="27">
                  <c:v>15.1</c:v>
                </c:pt>
                <c:pt idx="28">
                  <c:v>14.5</c:v>
                </c:pt>
                <c:pt idx="29">
                  <c:v>14.4</c:v>
                </c:pt>
                <c:pt idx="30">
                  <c:v>16.100000000000001</c:v>
                </c:pt>
                <c:pt idx="31">
                  <c:v>15.2</c:v>
                </c:pt>
                <c:pt idx="32">
                  <c:v>16.3</c:v>
                </c:pt>
                <c:pt idx="33">
                  <c:v>19.8</c:v>
                </c:pt>
                <c:pt idx="34">
                  <c:v>18.899999999999999</c:v>
                </c:pt>
                <c:pt idx="35">
                  <c:v>19.8</c:v>
                </c:pt>
                <c:pt idx="36">
                  <c:v>22.2</c:v>
                </c:pt>
                <c:pt idx="37">
                  <c:v>21.9</c:v>
                </c:pt>
                <c:pt idx="38">
                  <c:v>18.2</c:v>
                </c:pt>
                <c:pt idx="39">
                  <c:v>17.2</c:v>
                </c:pt>
                <c:pt idx="40">
                  <c:v>19.899999999999999</c:v>
                </c:pt>
                <c:pt idx="41">
                  <c:v>21.3</c:v>
                </c:pt>
                <c:pt idx="42">
                  <c:v>20.8</c:v>
                </c:pt>
                <c:pt idx="43">
                  <c:v>13.3</c:v>
                </c:pt>
                <c:pt idx="44">
                  <c:v>14.4</c:v>
                </c:pt>
                <c:pt idx="45">
                  <c:v>15.1</c:v>
                </c:pt>
                <c:pt idx="46">
                  <c:v>16.7</c:v>
                </c:pt>
                <c:pt idx="47">
                  <c:v>16</c:v>
                </c:pt>
                <c:pt idx="48">
                  <c:v>17</c:v>
                </c:pt>
                <c:pt idx="49">
                  <c:v>18.3</c:v>
                </c:pt>
                <c:pt idx="50">
                  <c:v>20.3</c:v>
                </c:pt>
                <c:pt idx="51">
                  <c:v>19.600000000000001</c:v>
                </c:pt>
                <c:pt idx="52">
                  <c:v>19.100000000000001</c:v>
                </c:pt>
                <c:pt idx="53">
                  <c:v>18.5</c:v>
                </c:pt>
                <c:pt idx="54">
                  <c:v>19.5</c:v>
                </c:pt>
                <c:pt idx="55">
                  <c:v>21.1</c:v>
                </c:pt>
                <c:pt idx="56">
                  <c:v>22.9</c:v>
                </c:pt>
                <c:pt idx="57">
                  <c:v>18.600000000000001</c:v>
                </c:pt>
                <c:pt idx="58">
                  <c:v>20.7</c:v>
                </c:pt>
                <c:pt idx="59">
                  <c:v>22.3</c:v>
                </c:pt>
                <c:pt idx="60">
                  <c:v>22.5</c:v>
                </c:pt>
                <c:pt idx="61">
                  <c:v>21</c:v>
                </c:pt>
                <c:pt idx="62">
                  <c:v>19.399999999999999</c:v>
                </c:pt>
                <c:pt idx="63">
                  <c:v>19.7</c:v>
                </c:pt>
                <c:pt idx="64">
                  <c:v>18</c:v>
                </c:pt>
                <c:pt idx="65">
                  <c:v>19.8</c:v>
                </c:pt>
                <c:pt idx="66">
                  <c:v>18.2</c:v>
                </c:pt>
                <c:pt idx="67">
                  <c:v>18.2</c:v>
                </c:pt>
                <c:pt idx="68">
                  <c:v>20.5</c:v>
                </c:pt>
                <c:pt idx="69">
                  <c:v>18.7</c:v>
                </c:pt>
                <c:pt idx="70">
                  <c:v>20.6</c:v>
                </c:pt>
                <c:pt idx="71">
                  <c:v>21</c:v>
                </c:pt>
                <c:pt idx="72">
                  <c:v>22.8</c:v>
                </c:pt>
                <c:pt idx="73">
                  <c:v>21.2</c:v>
                </c:pt>
                <c:pt idx="74">
                  <c:v>22.1</c:v>
                </c:pt>
                <c:pt idx="75">
                  <c:v>23.8</c:v>
                </c:pt>
                <c:pt idx="76">
                  <c:v>23.2</c:v>
                </c:pt>
                <c:pt idx="77">
                  <c:v>23.3</c:v>
                </c:pt>
                <c:pt idx="78">
                  <c:v>23.8</c:v>
                </c:pt>
                <c:pt idx="79">
                  <c:v>20.9</c:v>
                </c:pt>
                <c:pt idx="80">
                  <c:v>24</c:v>
                </c:pt>
                <c:pt idx="81">
                  <c:v>25</c:v>
                </c:pt>
                <c:pt idx="82">
                  <c:v>24.1</c:v>
                </c:pt>
                <c:pt idx="83">
                  <c:v>21.2</c:v>
                </c:pt>
                <c:pt idx="84">
                  <c:v>23</c:v>
                </c:pt>
                <c:pt idx="85">
                  <c:v>24</c:v>
                </c:pt>
                <c:pt idx="86">
                  <c:v>22.6</c:v>
                </c:pt>
                <c:pt idx="87">
                  <c:v>23.8</c:v>
                </c:pt>
                <c:pt idx="88">
                  <c:v>24.4</c:v>
                </c:pt>
                <c:pt idx="89">
                  <c:v>24</c:v>
                </c:pt>
                <c:pt idx="90">
                  <c:v>25</c:v>
                </c:pt>
                <c:pt idx="91">
                  <c:v>25.1</c:v>
                </c:pt>
                <c:pt idx="92">
                  <c:v>22.9</c:v>
                </c:pt>
                <c:pt idx="93">
                  <c:v>20.8</c:v>
                </c:pt>
                <c:pt idx="94">
                  <c:v>24.1</c:v>
                </c:pt>
                <c:pt idx="95">
                  <c:v>24.3</c:v>
                </c:pt>
                <c:pt idx="96">
                  <c:v>24.7</c:v>
                </c:pt>
                <c:pt idx="97">
                  <c:v>22</c:v>
                </c:pt>
                <c:pt idx="98">
                  <c:v>27.2</c:v>
                </c:pt>
                <c:pt idx="99">
                  <c:v>28.5</c:v>
                </c:pt>
                <c:pt idx="100">
                  <c:v>27.1</c:v>
                </c:pt>
                <c:pt idx="101">
                  <c:v>27.6</c:v>
                </c:pt>
                <c:pt idx="102">
                  <c:v>24.6</c:v>
                </c:pt>
                <c:pt idx="103">
                  <c:v>24.7</c:v>
                </c:pt>
                <c:pt idx="104">
                  <c:v>24.9</c:v>
                </c:pt>
                <c:pt idx="105">
                  <c:v>26.2</c:v>
                </c:pt>
                <c:pt idx="106">
                  <c:v>28.3</c:v>
                </c:pt>
                <c:pt idx="107">
                  <c:v>28.8</c:v>
                </c:pt>
                <c:pt idx="108">
                  <c:v>30</c:v>
                </c:pt>
                <c:pt idx="109">
                  <c:v>30.3</c:v>
                </c:pt>
                <c:pt idx="110">
                  <c:v>29</c:v>
                </c:pt>
                <c:pt idx="111">
                  <c:v>29.1</c:v>
                </c:pt>
                <c:pt idx="112">
                  <c:v>27.8</c:v>
                </c:pt>
                <c:pt idx="113">
                  <c:v>29.9</c:v>
                </c:pt>
                <c:pt idx="114">
                  <c:v>29.8</c:v>
                </c:pt>
                <c:pt idx="115">
                  <c:v>28.3</c:v>
                </c:pt>
                <c:pt idx="116">
                  <c:v>29</c:v>
                </c:pt>
                <c:pt idx="117">
                  <c:v>30.1</c:v>
                </c:pt>
                <c:pt idx="118">
                  <c:v>30.7</c:v>
                </c:pt>
                <c:pt idx="119">
                  <c:v>31.5</c:v>
                </c:pt>
                <c:pt idx="120">
                  <c:v>31.6</c:v>
                </c:pt>
                <c:pt idx="121">
                  <c:v>29.1</c:v>
                </c:pt>
                <c:pt idx="122">
                  <c:v>24.4</c:v>
                </c:pt>
                <c:pt idx="123">
                  <c:v>28.2</c:v>
                </c:pt>
                <c:pt idx="124">
                  <c:v>29.2</c:v>
                </c:pt>
                <c:pt idx="125">
                  <c:v>28</c:v>
                </c:pt>
                <c:pt idx="126">
                  <c:v>28.8</c:v>
                </c:pt>
                <c:pt idx="127">
                  <c:v>29.3</c:v>
                </c:pt>
                <c:pt idx="128">
                  <c:v>30.4</c:v>
                </c:pt>
                <c:pt idx="129">
                  <c:v>30.7</c:v>
                </c:pt>
                <c:pt idx="130">
                  <c:v>30.2</c:v>
                </c:pt>
                <c:pt idx="131">
                  <c:v>27.5</c:v>
                </c:pt>
                <c:pt idx="132">
                  <c:v>28.7</c:v>
                </c:pt>
                <c:pt idx="133">
                  <c:v>28.2</c:v>
                </c:pt>
                <c:pt idx="134">
                  <c:v>28.4</c:v>
                </c:pt>
                <c:pt idx="135">
                  <c:v>28.1</c:v>
                </c:pt>
                <c:pt idx="136">
                  <c:v>30.3</c:v>
                </c:pt>
                <c:pt idx="137">
                  <c:v>30.3</c:v>
                </c:pt>
                <c:pt idx="138">
                  <c:v>29.7</c:v>
                </c:pt>
                <c:pt idx="139">
                  <c:v>28.8</c:v>
                </c:pt>
                <c:pt idx="140">
                  <c:v>29.9</c:v>
                </c:pt>
                <c:pt idx="141">
                  <c:v>28.7</c:v>
                </c:pt>
                <c:pt idx="142">
                  <c:v>28.4</c:v>
                </c:pt>
                <c:pt idx="143">
                  <c:v>27.1</c:v>
                </c:pt>
                <c:pt idx="144">
                  <c:v>26.8</c:v>
                </c:pt>
                <c:pt idx="145">
                  <c:v>26</c:v>
                </c:pt>
                <c:pt idx="146">
                  <c:v>25</c:v>
                </c:pt>
                <c:pt idx="147">
                  <c:v>24.8</c:v>
                </c:pt>
                <c:pt idx="148">
                  <c:v>21.4</c:v>
                </c:pt>
                <c:pt idx="149">
                  <c:v>25.5</c:v>
                </c:pt>
                <c:pt idx="150">
                  <c:v>23.6</c:v>
                </c:pt>
                <c:pt idx="151">
                  <c:v>24.8</c:v>
                </c:pt>
                <c:pt idx="152">
                  <c:v>26.1</c:v>
                </c:pt>
                <c:pt idx="153">
                  <c:v>26.4</c:v>
                </c:pt>
                <c:pt idx="154">
                  <c:v>23.7</c:v>
                </c:pt>
                <c:pt idx="155">
                  <c:v>22.8</c:v>
                </c:pt>
                <c:pt idx="156">
                  <c:v>26.3</c:v>
                </c:pt>
                <c:pt idx="157">
                  <c:v>27.4</c:v>
                </c:pt>
                <c:pt idx="158">
                  <c:v>24.8</c:v>
                </c:pt>
                <c:pt idx="159">
                  <c:v>25.6</c:v>
                </c:pt>
                <c:pt idx="160">
                  <c:v>26.8</c:v>
                </c:pt>
                <c:pt idx="161">
                  <c:v>24.5</c:v>
                </c:pt>
                <c:pt idx="162">
                  <c:v>26.5</c:v>
                </c:pt>
                <c:pt idx="163">
                  <c:v>27.7</c:v>
                </c:pt>
                <c:pt idx="164">
                  <c:v>26.6</c:v>
                </c:pt>
                <c:pt idx="165">
                  <c:v>25</c:v>
                </c:pt>
                <c:pt idx="166">
                  <c:v>25.5</c:v>
                </c:pt>
                <c:pt idx="167">
                  <c:v>26.1</c:v>
                </c:pt>
                <c:pt idx="168">
                  <c:v>26.5</c:v>
                </c:pt>
                <c:pt idx="169">
                  <c:v>25.7</c:v>
                </c:pt>
                <c:pt idx="170">
                  <c:v>27</c:v>
                </c:pt>
                <c:pt idx="171">
                  <c:v>23.2</c:v>
                </c:pt>
                <c:pt idx="172">
                  <c:v>23.7</c:v>
                </c:pt>
                <c:pt idx="173">
                  <c:v>25.1</c:v>
                </c:pt>
                <c:pt idx="174">
                  <c:v>23</c:v>
                </c:pt>
                <c:pt idx="175">
                  <c:v>23.3</c:v>
                </c:pt>
                <c:pt idx="176">
                  <c:v>25.7</c:v>
                </c:pt>
                <c:pt idx="177">
                  <c:v>22.8</c:v>
                </c:pt>
                <c:pt idx="178">
                  <c:v>23.8</c:v>
                </c:pt>
                <c:pt idx="179">
                  <c:v>24</c:v>
                </c:pt>
                <c:pt idx="180">
                  <c:v>23.7</c:v>
                </c:pt>
                <c:pt idx="181">
                  <c:v>20.3</c:v>
                </c:pt>
                <c:pt idx="182">
                  <c:v>20.9</c:v>
                </c:pt>
                <c:pt idx="183">
                  <c:v>17.8</c:v>
                </c:pt>
                <c:pt idx="184">
                  <c:v>16.899999999999999</c:v>
                </c:pt>
                <c:pt idx="185">
                  <c:v>15.6</c:v>
                </c:pt>
                <c:pt idx="186">
                  <c:v>17.5</c:v>
                </c:pt>
                <c:pt idx="187">
                  <c:v>20.8</c:v>
                </c:pt>
                <c:pt idx="188">
                  <c:v>19.8</c:v>
                </c:pt>
                <c:pt idx="189">
                  <c:v>19.3</c:v>
                </c:pt>
                <c:pt idx="190">
                  <c:v>21.1</c:v>
                </c:pt>
                <c:pt idx="191">
                  <c:v>17.600000000000001</c:v>
                </c:pt>
                <c:pt idx="192">
                  <c:v>19.899999999999999</c:v>
                </c:pt>
                <c:pt idx="193">
                  <c:v>20</c:v>
                </c:pt>
                <c:pt idx="194">
                  <c:v>21.2</c:v>
                </c:pt>
                <c:pt idx="195">
                  <c:v>20.9</c:v>
                </c:pt>
                <c:pt idx="196">
                  <c:v>21.9</c:v>
                </c:pt>
                <c:pt idx="197">
                  <c:v>19.899999999999999</c:v>
                </c:pt>
                <c:pt idx="198">
                  <c:v>16.2</c:v>
                </c:pt>
                <c:pt idx="199">
                  <c:v>18.899999999999999</c:v>
                </c:pt>
                <c:pt idx="200">
                  <c:v>16.8</c:v>
                </c:pt>
                <c:pt idx="201">
                  <c:v>19.5</c:v>
                </c:pt>
                <c:pt idx="202">
                  <c:v>18.3</c:v>
                </c:pt>
                <c:pt idx="203">
                  <c:v>18.5</c:v>
                </c:pt>
                <c:pt idx="204">
                  <c:v>18.2</c:v>
                </c:pt>
                <c:pt idx="205">
                  <c:v>18.7</c:v>
                </c:pt>
                <c:pt idx="206">
                  <c:v>19.600000000000001</c:v>
                </c:pt>
                <c:pt idx="207">
                  <c:v>18.7</c:v>
                </c:pt>
                <c:pt idx="208">
                  <c:v>18.5</c:v>
                </c:pt>
                <c:pt idx="209">
                  <c:v>18.399999999999999</c:v>
                </c:pt>
                <c:pt idx="210">
                  <c:v>20.399999999999999</c:v>
                </c:pt>
                <c:pt idx="211">
                  <c:v>17.8</c:v>
                </c:pt>
                <c:pt idx="212">
                  <c:v>14.8</c:v>
                </c:pt>
                <c:pt idx="213">
                  <c:v>14.5</c:v>
                </c:pt>
                <c:pt idx="214">
                  <c:v>14</c:v>
                </c:pt>
                <c:pt idx="215">
                  <c:v>14.3</c:v>
                </c:pt>
                <c:pt idx="216">
                  <c:v>13.7</c:v>
                </c:pt>
                <c:pt idx="217">
                  <c:v>11.6</c:v>
                </c:pt>
                <c:pt idx="218">
                  <c:v>14.6</c:v>
                </c:pt>
                <c:pt idx="219">
                  <c:v>13.3</c:v>
                </c:pt>
                <c:pt idx="220">
                  <c:v>15</c:v>
                </c:pt>
                <c:pt idx="221">
                  <c:v>14.9</c:v>
                </c:pt>
                <c:pt idx="222">
                  <c:v>12.9</c:v>
                </c:pt>
                <c:pt idx="223">
                  <c:v>15</c:v>
                </c:pt>
                <c:pt idx="224">
                  <c:v>17.2</c:v>
                </c:pt>
                <c:pt idx="225">
                  <c:v>13.7</c:v>
                </c:pt>
                <c:pt idx="226">
                  <c:v>12.6</c:v>
                </c:pt>
                <c:pt idx="227">
                  <c:v>11.8</c:v>
                </c:pt>
                <c:pt idx="228">
                  <c:v>11</c:v>
                </c:pt>
                <c:pt idx="229">
                  <c:v>13.6</c:v>
                </c:pt>
                <c:pt idx="230">
                  <c:v>13.6</c:v>
                </c:pt>
                <c:pt idx="231">
                  <c:v>14.8</c:v>
                </c:pt>
                <c:pt idx="232">
                  <c:v>13.4</c:v>
                </c:pt>
                <c:pt idx="233">
                  <c:v>13.7</c:v>
                </c:pt>
                <c:pt idx="234">
                  <c:v>13.9</c:v>
                </c:pt>
                <c:pt idx="235">
                  <c:v>9.7000000000000011</c:v>
                </c:pt>
                <c:pt idx="236">
                  <c:v>5.2</c:v>
                </c:pt>
                <c:pt idx="237">
                  <c:v>4.9000000000000004</c:v>
                </c:pt>
                <c:pt idx="238">
                  <c:v>5.6</c:v>
                </c:pt>
                <c:pt idx="239">
                  <c:v>7.2</c:v>
                </c:pt>
                <c:pt idx="240">
                  <c:v>8</c:v>
                </c:pt>
                <c:pt idx="241">
                  <c:v>7.5</c:v>
                </c:pt>
                <c:pt idx="242">
                  <c:v>10.3</c:v>
                </c:pt>
                <c:pt idx="243">
                  <c:v>9.7000000000000011</c:v>
                </c:pt>
                <c:pt idx="244">
                  <c:v>8.6</c:v>
                </c:pt>
                <c:pt idx="245">
                  <c:v>10.3</c:v>
                </c:pt>
                <c:pt idx="246">
                  <c:v>9.2000000000000011</c:v>
                </c:pt>
                <c:pt idx="247">
                  <c:v>8.1</c:v>
                </c:pt>
                <c:pt idx="248">
                  <c:v>6.9</c:v>
                </c:pt>
                <c:pt idx="249">
                  <c:v>9.4</c:v>
                </c:pt>
                <c:pt idx="250">
                  <c:v>10.1</c:v>
                </c:pt>
                <c:pt idx="251">
                  <c:v>10.200000000000001</c:v>
                </c:pt>
              </c:numCache>
            </c:numRef>
          </c:val>
        </c:ser>
        <c:marker val="1"/>
        <c:axId val="148529536"/>
        <c:axId val="148531072"/>
      </c:lineChart>
      <c:catAx>
        <c:axId val="148529536"/>
        <c:scaling>
          <c:orientation val="minMax"/>
        </c:scaling>
        <c:axPos val="b"/>
        <c:numFmt formatCode="m&quot;月&quot;d&quot;日&quot;;@" sourceLinked="1"/>
        <c:majorTickMark val="none"/>
        <c:tickLblPos val="nextTo"/>
        <c:txPr>
          <a:bodyPr/>
          <a:lstStyle/>
          <a:p>
            <a:pPr>
              <a:defRPr sz="1600"/>
            </a:pPr>
            <a:endParaRPr lang="ja-JP"/>
          </a:p>
        </c:txPr>
        <c:crossAx val="148531072"/>
        <c:crosses val="autoZero"/>
        <c:auto val="1"/>
        <c:lblAlgn val="ctr"/>
        <c:lblOffset val="100"/>
        <c:tickLblSkip val="30"/>
      </c:catAx>
      <c:valAx>
        <c:axId val="148531072"/>
        <c:scaling>
          <c:orientation val="minMax"/>
        </c:scaling>
        <c:axPos val="l"/>
        <c:majorGridlines/>
        <c:title>
          <c:tx>
            <c:rich>
              <a:bodyPr/>
              <a:lstStyle/>
              <a:p>
                <a:pPr>
                  <a:defRPr sz="1600" b="1">
                    <a:latin typeface="+mn-ea"/>
                    <a:ea typeface="+mn-ea"/>
                  </a:defRPr>
                </a:pPr>
                <a:r>
                  <a:rPr lang="ja-JP" altLang="en-US" sz="1600" b="0">
                    <a:latin typeface="+mn-ea"/>
                    <a:ea typeface="+mn-ea"/>
                  </a:rPr>
                  <a:t>気温（℃）</a:t>
                </a:r>
              </a:p>
            </c:rich>
          </c:tx>
          <c:layout/>
        </c:title>
        <c:numFmt formatCode="General" sourceLinked="1"/>
        <c:tickLblPos val="nextTo"/>
        <c:txPr>
          <a:bodyPr/>
          <a:lstStyle/>
          <a:p>
            <a:pPr>
              <a:defRPr sz="1600">
                <a:latin typeface="+mn-ea"/>
                <a:ea typeface="+mn-ea"/>
              </a:defRPr>
            </a:pPr>
            <a:endParaRPr lang="ja-JP"/>
          </a:p>
        </c:txPr>
        <c:crossAx val="1485295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8.2208322813315193E-2"/>
          <c:y val="0.15631714204802782"/>
          <c:w val="0.8222969246958487"/>
          <c:h val="0.59887293791166507"/>
        </c:manualLayout>
      </c:layout>
      <c:barChart>
        <c:barDir val="col"/>
        <c:grouping val="clustered"/>
        <c:ser>
          <c:idx val="1"/>
          <c:order val="1"/>
          <c:tx>
            <c:strRef>
              <c:f>Sheet1!$J$2</c:f>
              <c:strCache>
                <c:ptCount val="1"/>
                <c:pt idx="0">
                  <c:v>差</c:v>
                </c:pt>
              </c:strCache>
            </c:strRef>
          </c:tx>
          <c:cat>
            <c:strRef>
              <c:f>Sheet1!$I$3:$I$237</c:f>
              <c:strCache>
                <c:ptCount val="235"/>
                <c:pt idx="0">
                  <c:v>4月</c:v>
                </c:pt>
                <c:pt idx="1">
                  <c:v>2008年4月</c:v>
                </c:pt>
                <c:pt idx="2">
                  <c:v>2008年4月</c:v>
                </c:pt>
                <c:pt idx="3">
                  <c:v>2008年4月</c:v>
                </c:pt>
                <c:pt idx="4">
                  <c:v>2008年4月</c:v>
                </c:pt>
                <c:pt idx="5">
                  <c:v>2008年4月</c:v>
                </c:pt>
                <c:pt idx="6">
                  <c:v>2008年4月</c:v>
                </c:pt>
                <c:pt idx="7">
                  <c:v>2008年4月</c:v>
                </c:pt>
                <c:pt idx="8">
                  <c:v>2008年4月</c:v>
                </c:pt>
                <c:pt idx="9">
                  <c:v>2008年4月</c:v>
                </c:pt>
                <c:pt idx="10">
                  <c:v>2008年4月</c:v>
                </c:pt>
                <c:pt idx="11">
                  <c:v>2008年4月</c:v>
                </c:pt>
                <c:pt idx="12">
                  <c:v>2008年4月</c:v>
                </c:pt>
                <c:pt idx="13">
                  <c:v>2008年4月</c:v>
                </c:pt>
                <c:pt idx="14">
                  <c:v>2008年4月</c:v>
                </c:pt>
                <c:pt idx="15">
                  <c:v>2008年4月</c:v>
                </c:pt>
                <c:pt idx="16">
                  <c:v>2008年4月</c:v>
                </c:pt>
                <c:pt idx="17">
                  <c:v>5月</c:v>
                </c:pt>
                <c:pt idx="21">
                  <c:v>5月</c:v>
                </c:pt>
                <c:pt idx="22">
                  <c:v>5月</c:v>
                </c:pt>
                <c:pt idx="23">
                  <c:v>5月</c:v>
                </c:pt>
                <c:pt idx="24">
                  <c:v>5月</c:v>
                </c:pt>
                <c:pt idx="25">
                  <c:v>5月</c:v>
                </c:pt>
                <c:pt idx="26">
                  <c:v>5月</c:v>
                </c:pt>
                <c:pt idx="27">
                  <c:v>5月</c:v>
                </c:pt>
                <c:pt idx="28">
                  <c:v>5月</c:v>
                </c:pt>
                <c:pt idx="29">
                  <c:v>5月</c:v>
                </c:pt>
                <c:pt idx="30">
                  <c:v>5月</c:v>
                </c:pt>
                <c:pt idx="31">
                  <c:v>5月</c:v>
                </c:pt>
                <c:pt idx="32">
                  <c:v>5月</c:v>
                </c:pt>
                <c:pt idx="33">
                  <c:v>5月</c:v>
                </c:pt>
                <c:pt idx="34">
                  <c:v>5月</c:v>
                </c:pt>
                <c:pt idx="35">
                  <c:v>5月</c:v>
                </c:pt>
                <c:pt idx="36">
                  <c:v>5月</c:v>
                </c:pt>
                <c:pt idx="37">
                  <c:v>5月</c:v>
                </c:pt>
                <c:pt idx="38">
                  <c:v>5月</c:v>
                </c:pt>
                <c:pt idx="39">
                  <c:v>5月</c:v>
                </c:pt>
                <c:pt idx="40">
                  <c:v>5月</c:v>
                </c:pt>
                <c:pt idx="41">
                  <c:v>5月</c:v>
                </c:pt>
                <c:pt idx="42">
                  <c:v>5月</c:v>
                </c:pt>
                <c:pt idx="43">
                  <c:v>5月</c:v>
                </c:pt>
                <c:pt idx="44">
                  <c:v>5月</c:v>
                </c:pt>
                <c:pt idx="45">
                  <c:v>5月</c:v>
                </c:pt>
                <c:pt idx="46">
                  <c:v>5月</c:v>
                </c:pt>
                <c:pt idx="47">
                  <c:v>5月</c:v>
                </c:pt>
                <c:pt idx="48">
                  <c:v>6月</c:v>
                </c:pt>
                <c:pt idx="49">
                  <c:v>6月</c:v>
                </c:pt>
                <c:pt idx="50">
                  <c:v>6月</c:v>
                </c:pt>
                <c:pt idx="51">
                  <c:v>6月</c:v>
                </c:pt>
                <c:pt idx="52">
                  <c:v>6月</c:v>
                </c:pt>
                <c:pt idx="53">
                  <c:v>6月</c:v>
                </c:pt>
                <c:pt idx="54">
                  <c:v>6月</c:v>
                </c:pt>
                <c:pt idx="55">
                  <c:v>6月</c:v>
                </c:pt>
                <c:pt idx="56">
                  <c:v>6月</c:v>
                </c:pt>
                <c:pt idx="57">
                  <c:v>6月</c:v>
                </c:pt>
                <c:pt idx="58">
                  <c:v>6月</c:v>
                </c:pt>
                <c:pt idx="59">
                  <c:v>6月</c:v>
                </c:pt>
                <c:pt idx="60">
                  <c:v>6月</c:v>
                </c:pt>
                <c:pt idx="61">
                  <c:v>6月</c:v>
                </c:pt>
                <c:pt idx="62">
                  <c:v>6月</c:v>
                </c:pt>
                <c:pt idx="63">
                  <c:v>6月</c:v>
                </c:pt>
                <c:pt idx="64">
                  <c:v>6月</c:v>
                </c:pt>
                <c:pt idx="65">
                  <c:v>6月</c:v>
                </c:pt>
                <c:pt idx="66">
                  <c:v>6月</c:v>
                </c:pt>
                <c:pt idx="67">
                  <c:v>6月</c:v>
                </c:pt>
                <c:pt idx="68">
                  <c:v>6月</c:v>
                </c:pt>
                <c:pt idx="69">
                  <c:v>6月</c:v>
                </c:pt>
                <c:pt idx="70">
                  <c:v>6月</c:v>
                </c:pt>
                <c:pt idx="71">
                  <c:v>6月</c:v>
                </c:pt>
                <c:pt idx="72">
                  <c:v>6月</c:v>
                </c:pt>
                <c:pt idx="73">
                  <c:v>6月</c:v>
                </c:pt>
                <c:pt idx="74">
                  <c:v>6月</c:v>
                </c:pt>
                <c:pt idx="75">
                  <c:v>6月</c:v>
                </c:pt>
                <c:pt idx="76">
                  <c:v>6月</c:v>
                </c:pt>
                <c:pt idx="77">
                  <c:v>6月</c:v>
                </c:pt>
                <c:pt idx="78">
                  <c:v>7月</c:v>
                </c:pt>
                <c:pt idx="79">
                  <c:v>7月</c:v>
                </c:pt>
                <c:pt idx="80">
                  <c:v>7月</c:v>
                </c:pt>
                <c:pt idx="81">
                  <c:v>7月</c:v>
                </c:pt>
                <c:pt idx="82">
                  <c:v>7月</c:v>
                </c:pt>
                <c:pt idx="83">
                  <c:v>7月</c:v>
                </c:pt>
                <c:pt idx="84">
                  <c:v>7月</c:v>
                </c:pt>
                <c:pt idx="85">
                  <c:v>7月</c:v>
                </c:pt>
                <c:pt idx="86">
                  <c:v>7月</c:v>
                </c:pt>
                <c:pt idx="87">
                  <c:v>7月</c:v>
                </c:pt>
                <c:pt idx="88">
                  <c:v>7月</c:v>
                </c:pt>
                <c:pt idx="89">
                  <c:v>7月</c:v>
                </c:pt>
                <c:pt idx="90">
                  <c:v>7月</c:v>
                </c:pt>
                <c:pt idx="91">
                  <c:v>7月</c:v>
                </c:pt>
                <c:pt idx="92">
                  <c:v>7月</c:v>
                </c:pt>
                <c:pt idx="93">
                  <c:v>7月</c:v>
                </c:pt>
                <c:pt idx="94">
                  <c:v>7月</c:v>
                </c:pt>
                <c:pt idx="95">
                  <c:v>7月</c:v>
                </c:pt>
                <c:pt idx="96">
                  <c:v>7月</c:v>
                </c:pt>
                <c:pt idx="97">
                  <c:v>7月</c:v>
                </c:pt>
                <c:pt idx="98">
                  <c:v>7月</c:v>
                </c:pt>
                <c:pt idx="99">
                  <c:v>7月</c:v>
                </c:pt>
                <c:pt idx="100">
                  <c:v>7月</c:v>
                </c:pt>
                <c:pt idx="101">
                  <c:v>7月</c:v>
                </c:pt>
                <c:pt idx="102">
                  <c:v>7月</c:v>
                </c:pt>
                <c:pt idx="103">
                  <c:v>7月</c:v>
                </c:pt>
                <c:pt idx="104">
                  <c:v>7月</c:v>
                </c:pt>
                <c:pt idx="105">
                  <c:v>7月</c:v>
                </c:pt>
                <c:pt idx="106">
                  <c:v>7月</c:v>
                </c:pt>
                <c:pt idx="107">
                  <c:v>2008年7月</c:v>
                </c:pt>
                <c:pt idx="108">
                  <c:v>2008年7月</c:v>
                </c:pt>
                <c:pt idx="109">
                  <c:v>8月</c:v>
                </c:pt>
                <c:pt idx="110">
                  <c:v>8月</c:v>
                </c:pt>
                <c:pt idx="111">
                  <c:v>8月</c:v>
                </c:pt>
                <c:pt idx="112">
                  <c:v>8月</c:v>
                </c:pt>
                <c:pt idx="113">
                  <c:v>8月</c:v>
                </c:pt>
                <c:pt idx="114">
                  <c:v>8月</c:v>
                </c:pt>
                <c:pt idx="115">
                  <c:v>8月</c:v>
                </c:pt>
                <c:pt idx="116">
                  <c:v>8月</c:v>
                </c:pt>
                <c:pt idx="117">
                  <c:v>8月</c:v>
                </c:pt>
                <c:pt idx="118">
                  <c:v>8月</c:v>
                </c:pt>
                <c:pt idx="119">
                  <c:v>8月</c:v>
                </c:pt>
                <c:pt idx="120">
                  <c:v>8月</c:v>
                </c:pt>
                <c:pt idx="121">
                  <c:v>8月</c:v>
                </c:pt>
                <c:pt idx="122">
                  <c:v>8月</c:v>
                </c:pt>
                <c:pt idx="123">
                  <c:v>8月</c:v>
                </c:pt>
                <c:pt idx="124">
                  <c:v>8月</c:v>
                </c:pt>
                <c:pt idx="125">
                  <c:v>8月</c:v>
                </c:pt>
                <c:pt idx="126">
                  <c:v>8月</c:v>
                </c:pt>
                <c:pt idx="127">
                  <c:v>8月</c:v>
                </c:pt>
                <c:pt idx="128">
                  <c:v>8月</c:v>
                </c:pt>
                <c:pt idx="129">
                  <c:v>8月</c:v>
                </c:pt>
                <c:pt idx="130">
                  <c:v>8月</c:v>
                </c:pt>
                <c:pt idx="131">
                  <c:v>8月</c:v>
                </c:pt>
                <c:pt idx="132">
                  <c:v>8月</c:v>
                </c:pt>
                <c:pt idx="133">
                  <c:v>8月</c:v>
                </c:pt>
                <c:pt idx="134">
                  <c:v>8月</c:v>
                </c:pt>
                <c:pt idx="135">
                  <c:v>8月</c:v>
                </c:pt>
                <c:pt idx="136">
                  <c:v>8月</c:v>
                </c:pt>
                <c:pt idx="137">
                  <c:v>8月</c:v>
                </c:pt>
                <c:pt idx="138">
                  <c:v>8月</c:v>
                </c:pt>
                <c:pt idx="139">
                  <c:v>8月</c:v>
                </c:pt>
                <c:pt idx="140">
                  <c:v>9月</c:v>
                </c:pt>
                <c:pt idx="141">
                  <c:v>9月</c:v>
                </c:pt>
                <c:pt idx="142">
                  <c:v>9月</c:v>
                </c:pt>
                <c:pt idx="143">
                  <c:v>9月</c:v>
                </c:pt>
                <c:pt idx="144">
                  <c:v>9月</c:v>
                </c:pt>
                <c:pt idx="145">
                  <c:v>9月</c:v>
                </c:pt>
                <c:pt idx="146">
                  <c:v>9月</c:v>
                </c:pt>
                <c:pt idx="147">
                  <c:v>9月</c:v>
                </c:pt>
                <c:pt idx="148">
                  <c:v>9月</c:v>
                </c:pt>
                <c:pt idx="149">
                  <c:v>9月</c:v>
                </c:pt>
                <c:pt idx="150">
                  <c:v>9月</c:v>
                </c:pt>
                <c:pt idx="151">
                  <c:v>9月</c:v>
                </c:pt>
                <c:pt idx="152">
                  <c:v>9月</c:v>
                </c:pt>
                <c:pt idx="153">
                  <c:v>9月</c:v>
                </c:pt>
                <c:pt idx="154">
                  <c:v>9月</c:v>
                </c:pt>
                <c:pt idx="155">
                  <c:v>9月</c:v>
                </c:pt>
                <c:pt idx="156">
                  <c:v>9月</c:v>
                </c:pt>
                <c:pt idx="157">
                  <c:v>9月</c:v>
                </c:pt>
                <c:pt idx="158">
                  <c:v>9月</c:v>
                </c:pt>
                <c:pt idx="159">
                  <c:v>9月</c:v>
                </c:pt>
                <c:pt idx="160">
                  <c:v>9月</c:v>
                </c:pt>
                <c:pt idx="161">
                  <c:v>9月</c:v>
                </c:pt>
                <c:pt idx="162">
                  <c:v>9月</c:v>
                </c:pt>
                <c:pt idx="163">
                  <c:v>9月</c:v>
                </c:pt>
                <c:pt idx="164">
                  <c:v>9月</c:v>
                </c:pt>
                <c:pt idx="165">
                  <c:v>9月</c:v>
                </c:pt>
                <c:pt idx="166">
                  <c:v>9月</c:v>
                </c:pt>
                <c:pt idx="167">
                  <c:v>9月</c:v>
                </c:pt>
                <c:pt idx="168">
                  <c:v>9月</c:v>
                </c:pt>
                <c:pt idx="169">
                  <c:v>9月</c:v>
                </c:pt>
                <c:pt idx="170">
                  <c:v>10月</c:v>
                </c:pt>
                <c:pt idx="171">
                  <c:v>10月</c:v>
                </c:pt>
                <c:pt idx="172">
                  <c:v>10月</c:v>
                </c:pt>
                <c:pt idx="173">
                  <c:v>10月</c:v>
                </c:pt>
                <c:pt idx="174">
                  <c:v>10月</c:v>
                </c:pt>
                <c:pt idx="175">
                  <c:v>10月</c:v>
                </c:pt>
                <c:pt idx="176">
                  <c:v>10月</c:v>
                </c:pt>
                <c:pt idx="177">
                  <c:v>10月</c:v>
                </c:pt>
                <c:pt idx="178">
                  <c:v>10月</c:v>
                </c:pt>
                <c:pt idx="179">
                  <c:v>10月</c:v>
                </c:pt>
                <c:pt idx="180">
                  <c:v>10月</c:v>
                </c:pt>
                <c:pt idx="181">
                  <c:v>10月</c:v>
                </c:pt>
                <c:pt idx="182">
                  <c:v>10月</c:v>
                </c:pt>
                <c:pt idx="183">
                  <c:v>10月</c:v>
                </c:pt>
                <c:pt idx="184">
                  <c:v>10月</c:v>
                </c:pt>
                <c:pt idx="185">
                  <c:v>10月</c:v>
                </c:pt>
                <c:pt idx="186">
                  <c:v>10月</c:v>
                </c:pt>
                <c:pt idx="187">
                  <c:v>10月</c:v>
                </c:pt>
                <c:pt idx="188">
                  <c:v>10月</c:v>
                </c:pt>
                <c:pt idx="189">
                  <c:v>10月</c:v>
                </c:pt>
                <c:pt idx="190">
                  <c:v>10月</c:v>
                </c:pt>
                <c:pt idx="191">
                  <c:v>10月</c:v>
                </c:pt>
                <c:pt idx="192">
                  <c:v>10月</c:v>
                </c:pt>
                <c:pt idx="193">
                  <c:v>10月</c:v>
                </c:pt>
                <c:pt idx="194">
                  <c:v>10月</c:v>
                </c:pt>
                <c:pt idx="195">
                  <c:v>10月</c:v>
                </c:pt>
                <c:pt idx="196">
                  <c:v>10月</c:v>
                </c:pt>
                <c:pt idx="197">
                  <c:v>10月</c:v>
                </c:pt>
                <c:pt idx="198">
                  <c:v>10月</c:v>
                </c:pt>
                <c:pt idx="199">
                  <c:v>10月</c:v>
                </c:pt>
                <c:pt idx="200">
                  <c:v>10月</c:v>
                </c:pt>
                <c:pt idx="201">
                  <c:v>11月</c:v>
                </c:pt>
                <c:pt idx="202">
                  <c:v>11月</c:v>
                </c:pt>
                <c:pt idx="203">
                  <c:v>11月</c:v>
                </c:pt>
                <c:pt idx="204">
                  <c:v>11月</c:v>
                </c:pt>
                <c:pt idx="205">
                  <c:v>11月</c:v>
                </c:pt>
                <c:pt idx="206">
                  <c:v>11月</c:v>
                </c:pt>
                <c:pt idx="207">
                  <c:v>11月</c:v>
                </c:pt>
                <c:pt idx="208">
                  <c:v>11月</c:v>
                </c:pt>
                <c:pt idx="209">
                  <c:v>11月</c:v>
                </c:pt>
                <c:pt idx="210">
                  <c:v>11月</c:v>
                </c:pt>
                <c:pt idx="211">
                  <c:v>11月</c:v>
                </c:pt>
                <c:pt idx="212">
                  <c:v>11月</c:v>
                </c:pt>
                <c:pt idx="213">
                  <c:v>11月</c:v>
                </c:pt>
                <c:pt idx="214">
                  <c:v>11月</c:v>
                </c:pt>
                <c:pt idx="215">
                  <c:v>11月</c:v>
                </c:pt>
                <c:pt idx="216">
                  <c:v>11月</c:v>
                </c:pt>
                <c:pt idx="217">
                  <c:v>11月</c:v>
                </c:pt>
                <c:pt idx="218">
                  <c:v>11月</c:v>
                </c:pt>
                <c:pt idx="219">
                  <c:v>11月</c:v>
                </c:pt>
                <c:pt idx="220">
                  <c:v>11月</c:v>
                </c:pt>
                <c:pt idx="221">
                  <c:v>11月</c:v>
                </c:pt>
                <c:pt idx="222">
                  <c:v>11月</c:v>
                </c:pt>
                <c:pt idx="223">
                  <c:v>11月</c:v>
                </c:pt>
                <c:pt idx="224">
                  <c:v>11月</c:v>
                </c:pt>
                <c:pt idx="225">
                  <c:v>11月</c:v>
                </c:pt>
                <c:pt idx="226">
                  <c:v>11月</c:v>
                </c:pt>
                <c:pt idx="227">
                  <c:v>11月</c:v>
                </c:pt>
                <c:pt idx="228">
                  <c:v>11月</c:v>
                </c:pt>
                <c:pt idx="229">
                  <c:v>11月</c:v>
                </c:pt>
                <c:pt idx="230">
                  <c:v>11月</c:v>
                </c:pt>
                <c:pt idx="231">
                  <c:v>2008年12月</c:v>
                </c:pt>
                <c:pt idx="232">
                  <c:v>2008年12月</c:v>
                </c:pt>
                <c:pt idx="233">
                  <c:v>2008年12月</c:v>
                </c:pt>
                <c:pt idx="234">
                  <c:v>2008年12月</c:v>
                </c:pt>
              </c:strCache>
            </c:strRef>
          </c:cat>
          <c:val>
            <c:numRef>
              <c:f>Sheet1!$J$3:$J$237</c:f>
              <c:numCache>
                <c:formatCode>General</c:formatCode>
                <c:ptCount val="235"/>
                <c:pt idx="0">
                  <c:v>0.69350000000000733</c:v>
                </c:pt>
                <c:pt idx="1">
                  <c:v>0.41720833333332585</c:v>
                </c:pt>
                <c:pt idx="2">
                  <c:v>0.33599999999999963</c:v>
                </c:pt>
                <c:pt idx="3">
                  <c:v>0.62852083333333209</c:v>
                </c:pt>
                <c:pt idx="4">
                  <c:v>0.36531250000000715</c:v>
                </c:pt>
                <c:pt idx="5">
                  <c:v>0.13941666666666591</c:v>
                </c:pt>
                <c:pt idx="6">
                  <c:v>0.27374999999999988</c:v>
                </c:pt>
                <c:pt idx="7">
                  <c:v>0.43633333333333735</c:v>
                </c:pt>
                <c:pt idx="8">
                  <c:v>9.1166666666666715E-2</c:v>
                </c:pt>
                <c:pt idx="9">
                  <c:v>0.26760416666666487</c:v>
                </c:pt>
                <c:pt idx="10">
                  <c:v>0.8195833333333411</c:v>
                </c:pt>
                <c:pt idx="11">
                  <c:v>0.54720833333333763</c:v>
                </c:pt>
                <c:pt idx="12">
                  <c:v>0.64704166666668195</c:v>
                </c:pt>
                <c:pt idx="13">
                  <c:v>6.1687499999997904E-2</c:v>
                </c:pt>
                <c:pt idx="14">
                  <c:v>-0.83772916666667674</c:v>
                </c:pt>
                <c:pt idx="15">
                  <c:v>-0.54247916666666951</c:v>
                </c:pt>
                <c:pt idx="16">
                  <c:v>-0.75581250000000821</c:v>
                </c:pt>
                <c:pt idx="17">
                  <c:v>0.31185416666666887</c:v>
                </c:pt>
                <c:pt idx="18">
                  <c:v>-1.1063749999999928</c:v>
                </c:pt>
                <c:pt idx="19">
                  <c:v>8.3354166666659971E-2</c:v>
                </c:pt>
                <c:pt idx="20">
                  <c:v>0.20512499999999534</c:v>
                </c:pt>
                <c:pt idx="21">
                  <c:v>-1.1889791666666798</c:v>
                </c:pt>
                <c:pt idx="22">
                  <c:v>0.72085416666666569</c:v>
                </c:pt>
                <c:pt idx="23">
                  <c:v>-1.4690208333333459</c:v>
                </c:pt>
                <c:pt idx="24">
                  <c:v>-0.59108333333334429</c:v>
                </c:pt>
                <c:pt idx="25">
                  <c:v>-9.824999999999362E-2</c:v>
                </c:pt>
                <c:pt idx="26">
                  <c:v>1.69168749999999</c:v>
                </c:pt>
                <c:pt idx="27">
                  <c:v>0.71712500000000579</c:v>
                </c:pt>
                <c:pt idx="28">
                  <c:v>-0.31179166666667518</c:v>
                </c:pt>
                <c:pt idx="29">
                  <c:v>0.58949999999999747</c:v>
                </c:pt>
                <c:pt idx="30">
                  <c:v>2.9437500000003922E-2</c:v>
                </c:pt>
                <c:pt idx="31">
                  <c:v>0.1042083333333359</c:v>
                </c:pt>
                <c:pt idx="32">
                  <c:v>0.37820833333333331</c:v>
                </c:pt>
                <c:pt idx="33">
                  <c:v>0.46020833333333044</c:v>
                </c:pt>
                <c:pt idx="34">
                  <c:v>0.54872916666666072</c:v>
                </c:pt>
                <c:pt idx="35">
                  <c:v>0.53166666666666251</c:v>
                </c:pt>
                <c:pt idx="36">
                  <c:v>1.2964583333333353</c:v>
                </c:pt>
                <c:pt idx="37">
                  <c:v>2.2847291666666862</c:v>
                </c:pt>
                <c:pt idx="38">
                  <c:v>1.6361666666666681</c:v>
                </c:pt>
                <c:pt idx="39">
                  <c:v>0.30314583333333189</c:v>
                </c:pt>
                <c:pt idx="40">
                  <c:v>0.39579166666667831</c:v>
                </c:pt>
                <c:pt idx="41">
                  <c:v>0.35447916666666546</c:v>
                </c:pt>
                <c:pt idx="42">
                  <c:v>-0.54420833333333762</c:v>
                </c:pt>
                <c:pt idx="43">
                  <c:v>-0.2283125000000048</c:v>
                </c:pt>
                <c:pt idx="44">
                  <c:v>-0.37322916666665906</c:v>
                </c:pt>
                <c:pt idx="45">
                  <c:v>0.24562500000000398</c:v>
                </c:pt>
                <c:pt idx="46">
                  <c:v>5.9854166666667652E-2</c:v>
                </c:pt>
                <c:pt idx="47">
                  <c:v>0.19477083333332956</c:v>
                </c:pt>
                <c:pt idx="48">
                  <c:v>-9.541666666666869E-2</c:v>
                </c:pt>
                <c:pt idx="49">
                  <c:v>8.9541666666662703E-2</c:v>
                </c:pt>
                <c:pt idx="50">
                  <c:v>0.37747916666665537</c:v>
                </c:pt>
                <c:pt idx="51">
                  <c:v>0.8122499999999917</c:v>
                </c:pt>
                <c:pt idx="52">
                  <c:v>-0.46006249999999105</c:v>
                </c:pt>
                <c:pt idx="53">
                  <c:v>-7.5812499999998409E-2</c:v>
                </c:pt>
                <c:pt idx="54">
                  <c:v>0.1373750000000058</c:v>
                </c:pt>
                <c:pt idx="55">
                  <c:v>0.62979166666666331</c:v>
                </c:pt>
                <c:pt idx="56">
                  <c:v>-0.13595833333333557</c:v>
                </c:pt>
                <c:pt idx="57">
                  <c:v>-0.10060416666666012</c:v>
                </c:pt>
                <c:pt idx="58">
                  <c:v>0.36233333333332141</c:v>
                </c:pt>
                <c:pt idx="59">
                  <c:v>-0.29997916666667523</c:v>
                </c:pt>
                <c:pt idx="60">
                  <c:v>-0.19320833333334234</c:v>
                </c:pt>
                <c:pt idx="61">
                  <c:v>0.7835416666666577</c:v>
                </c:pt>
                <c:pt idx="62">
                  <c:v>-0.2299375000000197</c:v>
                </c:pt>
                <c:pt idx="63">
                  <c:v>-0.19997916666665461</c:v>
                </c:pt>
                <c:pt idx="64">
                  <c:v>0.79095833333334664</c:v>
                </c:pt>
                <c:pt idx="65">
                  <c:v>0.92368749999999622</c:v>
                </c:pt>
                <c:pt idx="66">
                  <c:v>-0.45570833333333027</c:v>
                </c:pt>
                <c:pt idx="67">
                  <c:v>0.51443749999999355</c:v>
                </c:pt>
                <c:pt idx="68">
                  <c:v>0.2652291666666608</c:v>
                </c:pt>
                <c:pt idx="69">
                  <c:v>0.72737500000000466</c:v>
                </c:pt>
                <c:pt idx="70">
                  <c:v>-0.27064583333333303</c:v>
                </c:pt>
                <c:pt idx="71">
                  <c:v>-0.51133333333333297</c:v>
                </c:pt>
                <c:pt idx="72">
                  <c:v>-1.1333333333329419E-2</c:v>
                </c:pt>
                <c:pt idx="73">
                  <c:v>-0.42572916666665733</c:v>
                </c:pt>
                <c:pt idx="74">
                  <c:v>1.0018958333333288</c:v>
                </c:pt>
                <c:pt idx="75">
                  <c:v>0.5823124999999959</c:v>
                </c:pt>
                <c:pt idx="76">
                  <c:v>0.33910416666667775</c:v>
                </c:pt>
                <c:pt idx="77">
                  <c:v>-0.29660416666665557</c:v>
                </c:pt>
                <c:pt idx="78">
                  <c:v>-0.36124999999999641</c:v>
                </c:pt>
                <c:pt idx="79">
                  <c:v>-0.23572916666666191</c:v>
                </c:pt>
                <c:pt idx="80">
                  <c:v>-0.38539583333332444</c:v>
                </c:pt>
                <c:pt idx="81">
                  <c:v>-0.22583333333333774</c:v>
                </c:pt>
                <c:pt idx="82">
                  <c:v>-0.34827083333332381</c:v>
                </c:pt>
                <c:pt idx="83">
                  <c:v>-0.31852083333333614</c:v>
                </c:pt>
                <c:pt idx="84">
                  <c:v>-3.987499999999855E-2</c:v>
                </c:pt>
                <c:pt idx="85">
                  <c:v>-3.6604166666666951E-2</c:v>
                </c:pt>
                <c:pt idx="86">
                  <c:v>-0.15885416666666441</c:v>
                </c:pt>
                <c:pt idx="87">
                  <c:v>4.1270833333314265E-2</c:v>
                </c:pt>
                <c:pt idx="88">
                  <c:v>-0.32731250000000139</c:v>
                </c:pt>
                <c:pt idx="89">
                  <c:v>-0.39808333333332324</c:v>
                </c:pt>
                <c:pt idx="90">
                  <c:v>-0.33314583333333331</c:v>
                </c:pt>
                <c:pt idx="91">
                  <c:v>-0.22891666666666671</c:v>
                </c:pt>
                <c:pt idx="92">
                  <c:v>-0.2515208333333499</c:v>
                </c:pt>
                <c:pt idx="93">
                  <c:v>0.301375000000005</c:v>
                </c:pt>
                <c:pt idx="106">
                  <c:v>-0.12800000000000722</c:v>
                </c:pt>
                <c:pt idx="107">
                  <c:v>-0.10581249999999844</c:v>
                </c:pt>
                <c:pt idx="108">
                  <c:v>3.1229166666666107E-2</c:v>
                </c:pt>
                <c:pt idx="109">
                  <c:v>-0.20727083333333596</c:v>
                </c:pt>
                <c:pt idx="110">
                  <c:v>-0.23341666666667041</c:v>
                </c:pt>
                <c:pt idx="111">
                  <c:v>-0.28424999999999445</c:v>
                </c:pt>
                <c:pt idx="112">
                  <c:v>0.27624848484848741</c:v>
                </c:pt>
                <c:pt idx="113">
                  <c:v>-4.6666666666403964E-3</c:v>
                </c:pt>
                <c:pt idx="114">
                  <c:v>0.1791041666666687</c:v>
                </c:pt>
                <c:pt idx="115">
                  <c:v>-0.15591666666667403</c:v>
                </c:pt>
                <c:pt idx="116">
                  <c:v>0.15308333333333923</c:v>
                </c:pt>
                <c:pt idx="117">
                  <c:v>-7.4979166666668776E-2</c:v>
                </c:pt>
                <c:pt idx="118">
                  <c:v>1.7687499999997421E-2</c:v>
                </c:pt>
                <c:pt idx="119">
                  <c:v>-0.3240833333333285</c:v>
                </c:pt>
                <c:pt idx="120">
                  <c:v>-0.27656250000000082</c:v>
                </c:pt>
                <c:pt idx="121">
                  <c:v>-4.1895833333352776E-2</c:v>
                </c:pt>
                <c:pt idx="122">
                  <c:v>0.12150000000000109</c:v>
                </c:pt>
                <c:pt idx="123">
                  <c:v>-0.32870833333332788</c:v>
                </c:pt>
                <c:pt idx="124">
                  <c:v>0.15410416666666649</c:v>
                </c:pt>
                <c:pt idx="125">
                  <c:v>0.354645833333322</c:v>
                </c:pt>
                <c:pt idx="126">
                  <c:v>0.20991666666667541</c:v>
                </c:pt>
                <c:pt idx="127">
                  <c:v>0.35629166666667444</c:v>
                </c:pt>
                <c:pt idx="128">
                  <c:v>0.34062499999999868</c:v>
                </c:pt>
                <c:pt idx="129">
                  <c:v>0.82041666666666657</c:v>
                </c:pt>
                <c:pt idx="130">
                  <c:v>0.48295833333333982</c:v>
                </c:pt>
                <c:pt idx="131">
                  <c:v>1.0567916666666513</c:v>
                </c:pt>
                <c:pt idx="132">
                  <c:v>-8.1645833333315224E-2</c:v>
                </c:pt>
                <c:pt idx="133">
                  <c:v>0.64820833333332595</c:v>
                </c:pt>
                <c:pt idx="134">
                  <c:v>0.17770833333333275</c:v>
                </c:pt>
                <c:pt idx="135">
                  <c:v>8.0562499999999995E-2</c:v>
                </c:pt>
                <c:pt idx="136">
                  <c:v>-7.7291666666670977E-2</c:v>
                </c:pt>
                <c:pt idx="137">
                  <c:v>0.62262499999999465</c:v>
                </c:pt>
                <c:pt idx="138">
                  <c:v>0.60131250000000558</c:v>
                </c:pt>
                <c:pt idx="139">
                  <c:v>-0.35543749999999885</c:v>
                </c:pt>
                <c:pt idx="140">
                  <c:v>-0.21033333333334242</c:v>
                </c:pt>
                <c:pt idx="141">
                  <c:v>0.85112499999999613</c:v>
                </c:pt>
                <c:pt idx="142">
                  <c:v>0.22889583333333274</c:v>
                </c:pt>
                <c:pt idx="143">
                  <c:v>-5.8729166666658665E-2</c:v>
                </c:pt>
                <c:pt idx="144">
                  <c:v>0.6760208333333354</c:v>
                </c:pt>
                <c:pt idx="145">
                  <c:v>-8.635416666667052E-2</c:v>
                </c:pt>
                <c:pt idx="146">
                  <c:v>7.3999999999998123E-2</c:v>
                </c:pt>
                <c:pt idx="147">
                  <c:v>0.45704166666666535</c:v>
                </c:pt>
                <c:pt idx="148">
                  <c:v>0.50100000000000477</c:v>
                </c:pt>
                <c:pt idx="149">
                  <c:v>0.13458333333333541</c:v>
                </c:pt>
                <c:pt idx="150">
                  <c:v>0.31508333333333388</c:v>
                </c:pt>
                <c:pt idx="151">
                  <c:v>0.44014583333334301</c:v>
                </c:pt>
                <c:pt idx="152">
                  <c:v>0.44760416666666458</c:v>
                </c:pt>
                <c:pt idx="153">
                  <c:v>0.2532916666666587</c:v>
                </c:pt>
                <c:pt idx="154">
                  <c:v>0.7530416666666776</c:v>
                </c:pt>
                <c:pt idx="155">
                  <c:v>-0.17541666666667771</c:v>
                </c:pt>
                <c:pt idx="156">
                  <c:v>-3.5708333333332121E-2</c:v>
                </c:pt>
                <c:pt idx="157">
                  <c:v>0.63277083333335205</c:v>
                </c:pt>
                <c:pt idx="158">
                  <c:v>0.42810416666666173</c:v>
                </c:pt>
                <c:pt idx="159">
                  <c:v>-0.28481250000000985</c:v>
                </c:pt>
                <c:pt idx="160">
                  <c:v>0.61706250000000651</c:v>
                </c:pt>
                <c:pt idx="161">
                  <c:v>0.2001041666666481</c:v>
                </c:pt>
                <c:pt idx="162">
                  <c:v>0.78250000000000242</c:v>
                </c:pt>
                <c:pt idx="163">
                  <c:v>0.47339583333333485</c:v>
                </c:pt>
                <c:pt idx="164">
                  <c:v>0.78135416666666258</c:v>
                </c:pt>
                <c:pt idx="165">
                  <c:v>0.79245833333333593</c:v>
                </c:pt>
                <c:pt idx="166">
                  <c:v>1.1454374999999959</c:v>
                </c:pt>
                <c:pt idx="167">
                  <c:v>0.98847916666666436</c:v>
                </c:pt>
                <c:pt idx="168">
                  <c:v>0.79410416666666706</c:v>
                </c:pt>
                <c:pt idx="169">
                  <c:v>0.37735416666666893</c:v>
                </c:pt>
                <c:pt idx="170">
                  <c:v>0.12970833333333406</c:v>
                </c:pt>
                <c:pt idx="171">
                  <c:v>0.6258333333333288</c:v>
                </c:pt>
                <c:pt idx="172">
                  <c:v>0.41979166666666501</c:v>
                </c:pt>
                <c:pt idx="173">
                  <c:v>6.608333333332797E-2</c:v>
                </c:pt>
                <c:pt idx="174">
                  <c:v>1.0593958333333333</c:v>
                </c:pt>
                <c:pt idx="175">
                  <c:v>0.25729166666666714</c:v>
                </c:pt>
                <c:pt idx="176">
                  <c:v>0.44918749999999885</c:v>
                </c:pt>
                <c:pt idx="177">
                  <c:v>5.3854166666667265E-2</c:v>
                </c:pt>
                <c:pt idx="178">
                  <c:v>0.28425000000000011</c:v>
                </c:pt>
                <c:pt idx="179">
                  <c:v>0.18627083333333871</c:v>
                </c:pt>
                <c:pt idx="180">
                  <c:v>0.77272916666667735</c:v>
                </c:pt>
                <c:pt idx="181">
                  <c:v>1.187687500000012</c:v>
                </c:pt>
                <c:pt idx="182">
                  <c:v>0.39625000000000232</c:v>
                </c:pt>
                <c:pt idx="183">
                  <c:v>0.90777083333333508</c:v>
                </c:pt>
                <c:pt idx="184">
                  <c:v>0.44958333333333655</c:v>
                </c:pt>
                <c:pt idx="185">
                  <c:v>0.62239583333332726</c:v>
                </c:pt>
                <c:pt idx="186">
                  <c:v>0.56727083333334216</c:v>
                </c:pt>
                <c:pt idx="187">
                  <c:v>0.71566666666665668</c:v>
                </c:pt>
                <c:pt idx="188">
                  <c:v>0.55385416666665677</c:v>
                </c:pt>
                <c:pt idx="189">
                  <c:v>0.771895833333336</c:v>
                </c:pt>
                <c:pt idx="190">
                  <c:v>0.57485416666667433</c:v>
                </c:pt>
                <c:pt idx="191">
                  <c:v>0.44043749999999832</c:v>
                </c:pt>
                <c:pt idx="192">
                  <c:v>0.31897916666666376</c:v>
                </c:pt>
                <c:pt idx="193">
                  <c:v>0.19964583333332508</c:v>
                </c:pt>
                <c:pt idx="194">
                  <c:v>0.8365625000000001</c:v>
                </c:pt>
                <c:pt idx="195">
                  <c:v>0.80533333333333701</c:v>
                </c:pt>
                <c:pt idx="196">
                  <c:v>0.70018750000000018</c:v>
                </c:pt>
                <c:pt idx="197">
                  <c:v>0.68172916666666361</c:v>
                </c:pt>
                <c:pt idx="198">
                  <c:v>0.74733333333333185</c:v>
                </c:pt>
                <c:pt idx="199">
                  <c:v>0.84895833333333892</c:v>
                </c:pt>
                <c:pt idx="200">
                  <c:v>1.1028749999999974</c:v>
                </c:pt>
                <c:pt idx="201">
                  <c:v>0.53581249999999858</c:v>
                </c:pt>
                <c:pt idx="202">
                  <c:v>0.73818750000000222</c:v>
                </c:pt>
                <c:pt idx="203">
                  <c:v>0.52447916666667105</c:v>
                </c:pt>
                <c:pt idx="204">
                  <c:v>0.58139583333333966</c:v>
                </c:pt>
                <c:pt idx="205">
                  <c:v>0.8466041666666777</c:v>
                </c:pt>
                <c:pt idx="206">
                  <c:v>0.39566666666667294</c:v>
                </c:pt>
                <c:pt idx="207">
                  <c:v>0.15233333333333562</c:v>
                </c:pt>
                <c:pt idx="208">
                  <c:v>1.1321874999999941</c:v>
                </c:pt>
                <c:pt idx="209">
                  <c:v>1.0641875000000109</c:v>
                </c:pt>
                <c:pt idx="210">
                  <c:v>0.94412499999999788</c:v>
                </c:pt>
                <c:pt idx="211">
                  <c:v>0.84397916666666895</c:v>
                </c:pt>
                <c:pt idx="212">
                  <c:v>0.54779166666666268</c:v>
                </c:pt>
                <c:pt idx="213">
                  <c:v>0.5692708333333345</c:v>
                </c:pt>
                <c:pt idx="214">
                  <c:v>0.39070833333333432</c:v>
                </c:pt>
                <c:pt idx="215">
                  <c:v>0.65116666666665779</c:v>
                </c:pt>
                <c:pt idx="216">
                  <c:v>0.38010416666666724</c:v>
                </c:pt>
                <c:pt idx="217">
                  <c:v>0.51697916666667165</c:v>
                </c:pt>
                <c:pt idx="218">
                  <c:v>1.431354166666664</c:v>
                </c:pt>
                <c:pt idx="219">
                  <c:v>3.2404166666666692</c:v>
                </c:pt>
                <c:pt idx="220">
                  <c:v>1.7581458333333388</c:v>
                </c:pt>
                <c:pt idx="221">
                  <c:v>0.96770833333333628</c:v>
                </c:pt>
                <c:pt idx="222">
                  <c:v>0.73679166666666895</c:v>
                </c:pt>
                <c:pt idx="223">
                  <c:v>0.77695833333333386</c:v>
                </c:pt>
                <c:pt idx="224">
                  <c:v>0.85070833333334173</c:v>
                </c:pt>
                <c:pt idx="225">
                  <c:v>0.40264583333333093</c:v>
                </c:pt>
                <c:pt idx="226">
                  <c:v>0.7661041666666687</c:v>
                </c:pt>
                <c:pt idx="227">
                  <c:v>0.83139583333334044</c:v>
                </c:pt>
                <c:pt idx="228">
                  <c:v>0.37810416666666652</c:v>
                </c:pt>
                <c:pt idx="229">
                  <c:v>0.67277083333333876</c:v>
                </c:pt>
                <c:pt idx="230">
                  <c:v>1.0428958333333327</c:v>
                </c:pt>
                <c:pt idx="231">
                  <c:v>1.1890625000000021</c:v>
                </c:pt>
                <c:pt idx="232">
                  <c:v>0.83177083333334112</c:v>
                </c:pt>
                <c:pt idx="233">
                  <c:v>0.73285416666666414</c:v>
                </c:pt>
                <c:pt idx="234">
                  <c:v>0.83093333333333463</c:v>
                </c:pt>
              </c:numCache>
            </c:numRef>
          </c:val>
        </c:ser>
        <c:gapWidth val="0"/>
        <c:axId val="148028416"/>
        <c:axId val="148034304"/>
      </c:barChart>
      <c:lineChart>
        <c:grouping val="standard"/>
        <c:ser>
          <c:idx val="0"/>
          <c:order val="0"/>
          <c:tx>
            <c:strRef>
              <c:f>Sheet1!$C$2</c:f>
              <c:strCache>
                <c:ptCount val="1"/>
                <c:pt idx="0">
                  <c:v>平均</c:v>
                </c:pt>
              </c:strCache>
            </c:strRef>
          </c:tx>
          <c:marker>
            <c:symbol val="none"/>
          </c:marker>
          <c:cat>
            <c:numRef>
              <c:f>Sheet1!$B$3:$B$237</c:f>
              <c:numCache>
                <c:formatCode>mm"月"dd"日"</c:formatCode>
                <c:ptCount val="235"/>
                <c:pt idx="0">
                  <c:v>39552</c:v>
                </c:pt>
                <c:pt idx="1">
                  <c:v>39553</c:v>
                </c:pt>
                <c:pt idx="2">
                  <c:v>39554</c:v>
                </c:pt>
                <c:pt idx="3">
                  <c:v>39555</c:v>
                </c:pt>
                <c:pt idx="4">
                  <c:v>39556</c:v>
                </c:pt>
                <c:pt idx="5">
                  <c:v>39557</c:v>
                </c:pt>
                <c:pt idx="6">
                  <c:v>39558</c:v>
                </c:pt>
                <c:pt idx="7">
                  <c:v>39559</c:v>
                </c:pt>
                <c:pt idx="8">
                  <c:v>39560</c:v>
                </c:pt>
                <c:pt idx="9">
                  <c:v>39561</c:v>
                </c:pt>
                <c:pt idx="10">
                  <c:v>39562</c:v>
                </c:pt>
                <c:pt idx="11">
                  <c:v>39563</c:v>
                </c:pt>
                <c:pt idx="12">
                  <c:v>39564</c:v>
                </c:pt>
                <c:pt idx="13">
                  <c:v>39565</c:v>
                </c:pt>
                <c:pt idx="14">
                  <c:v>39566</c:v>
                </c:pt>
                <c:pt idx="15">
                  <c:v>39567</c:v>
                </c:pt>
                <c:pt idx="16">
                  <c:v>39568</c:v>
                </c:pt>
                <c:pt idx="17">
                  <c:v>39569</c:v>
                </c:pt>
                <c:pt idx="18">
                  <c:v>39570</c:v>
                </c:pt>
                <c:pt idx="19">
                  <c:v>39571</c:v>
                </c:pt>
                <c:pt idx="20">
                  <c:v>39572</c:v>
                </c:pt>
                <c:pt idx="21">
                  <c:v>39573</c:v>
                </c:pt>
                <c:pt idx="22">
                  <c:v>39574</c:v>
                </c:pt>
                <c:pt idx="23">
                  <c:v>39575</c:v>
                </c:pt>
                <c:pt idx="24">
                  <c:v>39576</c:v>
                </c:pt>
                <c:pt idx="25">
                  <c:v>39577</c:v>
                </c:pt>
                <c:pt idx="26">
                  <c:v>39578</c:v>
                </c:pt>
                <c:pt idx="27">
                  <c:v>39579</c:v>
                </c:pt>
                <c:pt idx="28">
                  <c:v>39580</c:v>
                </c:pt>
                <c:pt idx="29">
                  <c:v>39581</c:v>
                </c:pt>
                <c:pt idx="30">
                  <c:v>39582</c:v>
                </c:pt>
                <c:pt idx="31">
                  <c:v>39583</c:v>
                </c:pt>
                <c:pt idx="32">
                  <c:v>39584</c:v>
                </c:pt>
                <c:pt idx="33">
                  <c:v>39585</c:v>
                </c:pt>
                <c:pt idx="34">
                  <c:v>39586</c:v>
                </c:pt>
                <c:pt idx="35">
                  <c:v>39587</c:v>
                </c:pt>
                <c:pt idx="36">
                  <c:v>39588</c:v>
                </c:pt>
                <c:pt idx="37">
                  <c:v>39589</c:v>
                </c:pt>
                <c:pt idx="38">
                  <c:v>39590</c:v>
                </c:pt>
                <c:pt idx="39">
                  <c:v>39591</c:v>
                </c:pt>
                <c:pt idx="40">
                  <c:v>39592</c:v>
                </c:pt>
                <c:pt idx="41">
                  <c:v>39593</c:v>
                </c:pt>
                <c:pt idx="42">
                  <c:v>39594</c:v>
                </c:pt>
                <c:pt idx="43">
                  <c:v>39595</c:v>
                </c:pt>
                <c:pt idx="44">
                  <c:v>39596</c:v>
                </c:pt>
                <c:pt idx="45">
                  <c:v>39597</c:v>
                </c:pt>
                <c:pt idx="46">
                  <c:v>39598</c:v>
                </c:pt>
                <c:pt idx="47">
                  <c:v>39599</c:v>
                </c:pt>
                <c:pt idx="48">
                  <c:v>39600</c:v>
                </c:pt>
                <c:pt idx="49">
                  <c:v>39601</c:v>
                </c:pt>
                <c:pt idx="50">
                  <c:v>39602</c:v>
                </c:pt>
                <c:pt idx="51">
                  <c:v>39603</c:v>
                </c:pt>
                <c:pt idx="52">
                  <c:v>39604</c:v>
                </c:pt>
                <c:pt idx="53">
                  <c:v>39605</c:v>
                </c:pt>
                <c:pt idx="54">
                  <c:v>39606</c:v>
                </c:pt>
                <c:pt idx="55">
                  <c:v>39607</c:v>
                </c:pt>
                <c:pt idx="56">
                  <c:v>39608</c:v>
                </c:pt>
                <c:pt idx="57">
                  <c:v>39609</c:v>
                </c:pt>
                <c:pt idx="58">
                  <c:v>39610</c:v>
                </c:pt>
                <c:pt idx="59">
                  <c:v>39611</c:v>
                </c:pt>
                <c:pt idx="60">
                  <c:v>39612</c:v>
                </c:pt>
                <c:pt idx="61">
                  <c:v>39613</c:v>
                </c:pt>
                <c:pt idx="62">
                  <c:v>39614</c:v>
                </c:pt>
                <c:pt idx="63">
                  <c:v>39615</c:v>
                </c:pt>
                <c:pt idx="64">
                  <c:v>39616</c:v>
                </c:pt>
                <c:pt idx="65">
                  <c:v>39617</c:v>
                </c:pt>
                <c:pt idx="66">
                  <c:v>39618</c:v>
                </c:pt>
                <c:pt idx="67">
                  <c:v>39619</c:v>
                </c:pt>
                <c:pt idx="68">
                  <c:v>39620</c:v>
                </c:pt>
                <c:pt idx="69">
                  <c:v>39621</c:v>
                </c:pt>
                <c:pt idx="70">
                  <c:v>39622</c:v>
                </c:pt>
                <c:pt idx="71">
                  <c:v>39623</c:v>
                </c:pt>
                <c:pt idx="72">
                  <c:v>39624</c:v>
                </c:pt>
                <c:pt idx="73">
                  <c:v>39625</c:v>
                </c:pt>
                <c:pt idx="74">
                  <c:v>39626</c:v>
                </c:pt>
                <c:pt idx="75">
                  <c:v>39627</c:v>
                </c:pt>
                <c:pt idx="76">
                  <c:v>39628</c:v>
                </c:pt>
                <c:pt idx="77">
                  <c:v>39629</c:v>
                </c:pt>
                <c:pt idx="78">
                  <c:v>39630</c:v>
                </c:pt>
                <c:pt idx="79">
                  <c:v>39631</c:v>
                </c:pt>
                <c:pt idx="80">
                  <c:v>39632</c:v>
                </c:pt>
                <c:pt idx="81">
                  <c:v>39633</c:v>
                </c:pt>
                <c:pt idx="82">
                  <c:v>39634</c:v>
                </c:pt>
                <c:pt idx="83">
                  <c:v>39635</c:v>
                </c:pt>
                <c:pt idx="84">
                  <c:v>39636</c:v>
                </c:pt>
                <c:pt idx="85">
                  <c:v>39637</c:v>
                </c:pt>
                <c:pt idx="86">
                  <c:v>39638</c:v>
                </c:pt>
                <c:pt idx="87">
                  <c:v>39639</c:v>
                </c:pt>
                <c:pt idx="88">
                  <c:v>39640</c:v>
                </c:pt>
                <c:pt idx="89">
                  <c:v>39641</c:v>
                </c:pt>
                <c:pt idx="90">
                  <c:v>39642</c:v>
                </c:pt>
                <c:pt idx="91">
                  <c:v>39643</c:v>
                </c:pt>
                <c:pt idx="92">
                  <c:v>39644</c:v>
                </c:pt>
                <c:pt idx="93">
                  <c:v>39645</c:v>
                </c:pt>
                <c:pt idx="106">
                  <c:v>39658</c:v>
                </c:pt>
                <c:pt idx="107">
                  <c:v>39659</c:v>
                </c:pt>
                <c:pt idx="108">
                  <c:v>39660</c:v>
                </c:pt>
                <c:pt idx="109">
                  <c:v>39661</c:v>
                </c:pt>
                <c:pt idx="110">
                  <c:v>39662</c:v>
                </c:pt>
                <c:pt idx="111">
                  <c:v>39663</c:v>
                </c:pt>
                <c:pt idx="112">
                  <c:v>39664</c:v>
                </c:pt>
                <c:pt idx="113">
                  <c:v>39665</c:v>
                </c:pt>
                <c:pt idx="114">
                  <c:v>39666</c:v>
                </c:pt>
                <c:pt idx="115">
                  <c:v>39667</c:v>
                </c:pt>
                <c:pt idx="116">
                  <c:v>39668</c:v>
                </c:pt>
                <c:pt idx="117">
                  <c:v>39669</c:v>
                </c:pt>
                <c:pt idx="118">
                  <c:v>39670</c:v>
                </c:pt>
                <c:pt idx="119">
                  <c:v>39671</c:v>
                </c:pt>
                <c:pt idx="120">
                  <c:v>39672</c:v>
                </c:pt>
                <c:pt idx="121">
                  <c:v>39673</c:v>
                </c:pt>
                <c:pt idx="122">
                  <c:v>39674</c:v>
                </c:pt>
                <c:pt idx="123">
                  <c:v>39675</c:v>
                </c:pt>
                <c:pt idx="124">
                  <c:v>39676</c:v>
                </c:pt>
                <c:pt idx="125">
                  <c:v>39677</c:v>
                </c:pt>
                <c:pt idx="126">
                  <c:v>39678</c:v>
                </c:pt>
                <c:pt idx="127">
                  <c:v>39679</c:v>
                </c:pt>
                <c:pt idx="128">
                  <c:v>39680</c:v>
                </c:pt>
                <c:pt idx="129">
                  <c:v>39681</c:v>
                </c:pt>
                <c:pt idx="130">
                  <c:v>39682</c:v>
                </c:pt>
                <c:pt idx="131">
                  <c:v>39683</c:v>
                </c:pt>
                <c:pt idx="132">
                  <c:v>39684</c:v>
                </c:pt>
                <c:pt idx="133">
                  <c:v>39685</c:v>
                </c:pt>
                <c:pt idx="134">
                  <c:v>39686</c:v>
                </c:pt>
                <c:pt idx="135">
                  <c:v>39687</c:v>
                </c:pt>
                <c:pt idx="136">
                  <c:v>39688</c:v>
                </c:pt>
                <c:pt idx="137">
                  <c:v>39689</c:v>
                </c:pt>
                <c:pt idx="138">
                  <c:v>39690</c:v>
                </c:pt>
                <c:pt idx="139">
                  <c:v>39691</c:v>
                </c:pt>
                <c:pt idx="140">
                  <c:v>39692</c:v>
                </c:pt>
                <c:pt idx="141">
                  <c:v>39693</c:v>
                </c:pt>
                <c:pt idx="142">
                  <c:v>39694</c:v>
                </c:pt>
                <c:pt idx="143">
                  <c:v>39695</c:v>
                </c:pt>
                <c:pt idx="144">
                  <c:v>39696</c:v>
                </c:pt>
                <c:pt idx="145">
                  <c:v>39697</c:v>
                </c:pt>
                <c:pt idx="146">
                  <c:v>39698</c:v>
                </c:pt>
                <c:pt idx="147">
                  <c:v>39699</c:v>
                </c:pt>
                <c:pt idx="148">
                  <c:v>39700</c:v>
                </c:pt>
                <c:pt idx="149">
                  <c:v>39701</c:v>
                </c:pt>
                <c:pt idx="150">
                  <c:v>39702</c:v>
                </c:pt>
                <c:pt idx="151">
                  <c:v>39703</c:v>
                </c:pt>
                <c:pt idx="152">
                  <c:v>39704</c:v>
                </c:pt>
                <c:pt idx="153">
                  <c:v>39705</c:v>
                </c:pt>
                <c:pt idx="154">
                  <c:v>39706</c:v>
                </c:pt>
                <c:pt idx="155">
                  <c:v>39707</c:v>
                </c:pt>
                <c:pt idx="156">
                  <c:v>39708</c:v>
                </c:pt>
                <c:pt idx="157">
                  <c:v>39709</c:v>
                </c:pt>
                <c:pt idx="158">
                  <c:v>39710</c:v>
                </c:pt>
                <c:pt idx="159">
                  <c:v>39711</c:v>
                </c:pt>
                <c:pt idx="160">
                  <c:v>39712</c:v>
                </c:pt>
                <c:pt idx="161">
                  <c:v>39713</c:v>
                </c:pt>
                <c:pt idx="162">
                  <c:v>39714</c:v>
                </c:pt>
                <c:pt idx="163">
                  <c:v>39715</c:v>
                </c:pt>
                <c:pt idx="164">
                  <c:v>39716</c:v>
                </c:pt>
                <c:pt idx="165">
                  <c:v>39717</c:v>
                </c:pt>
                <c:pt idx="166">
                  <c:v>39718</c:v>
                </c:pt>
                <c:pt idx="167">
                  <c:v>39719</c:v>
                </c:pt>
                <c:pt idx="168">
                  <c:v>39720</c:v>
                </c:pt>
                <c:pt idx="169">
                  <c:v>39721</c:v>
                </c:pt>
                <c:pt idx="170">
                  <c:v>39722</c:v>
                </c:pt>
                <c:pt idx="171">
                  <c:v>39723</c:v>
                </c:pt>
                <c:pt idx="172">
                  <c:v>39724</c:v>
                </c:pt>
                <c:pt idx="173">
                  <c:v>39725</c:v>
                </c:pt>
                <c:pt idx="174">
                  <c:v>39726</c:v>
                </c:pt>
                <c:pt idx="175">
                  <c:v>39727</c:v>
                </c:pt>
                <c:pt idx="176">
                  <c:v>39728</c:v>
                </c:pt>
                <c:pt idx="177">
                  <c:v>39729</c:v>
                </c:pt>
                <c:pt idx="178">
                  <c:v>39730</c:v>
                </c:pt>
                <c:pt idx="179">
                  <c:v>39731</c:v>
                </c:pt>
                <c:pt idx="180">
                  <c:v>39732</c:v>
                </c:pt>
                <c:pt idx="181">
                  <c:v>39733</c:v>
                </c:pt>
                <c:pt idx="182">
                  <c:v>39734</c:v>
                </c:pt>
                <c:pt idx="183">
                  <c:v>39735</c:v>
                </c:pt>
                <c:pt idx="184">
                  <c:v>39736</c:v>
                </c:pt>
                <c:pt idx="185">
                  <c:v>39737</c:v>
                </c:pt>
                <c:pt idx="186">
                  <c:v>39738</c:v>
                </c:pt>
                <c:pt idx="187">
                  <c:v>39739</c:v>
                </c:pt>
                <c:pt idx="188">
                  <c:v>39740</c:v>
                </c:pt>
                <c:pt idx="189">
                  <c:v>39741</c:v>
                </c:pt>
                <c:pt idx="190">
                  <c:v>39742</c:v>
                </c:pt>
                <c:pt idx="191">
                  <c:v>39743</c:v>
                </c:pt>
                <c:pt idx="192">
                  <c:v>39744</c:v>
                </c:pt>
                <c:pt idx="193">
                  <c:v>39745</c:v>
                </c:pt>
                <c:pt idx="194">
                  <c:v>39746</c:v>
                </c:pt>
                <c:pt idx="195">
                  <c:v>39747</c:v>
                </c:pt>
                <c:pt idx="196">
                  <c:v>39748</c:v>
                </c:pt>
                <c:pt idx="197">
                  <c:v>39749</c:v>
                </c:pt>
                <c:pt idx="198">
                  <c:v>39750</c:v>
                </c:pt>
                <c:pt idx="199">
                  <c:v>39751</c:v>
                </c:pt>
                <c:pt idx="200">
                  <c:v>39752</c:v>
                </c:pt>
                <c:pt idx="201">
                  <c:v>39753</c:v>
                </c:pt>
                <c:pt idx="202">
                  <c:v>39754</c:v>
                </c:pt>
                <c:pt idx="203">
                  <c:v>39755</c:v>
                </c:pt>
                <c:pt idx="204">
                  <c:v>39756</c:v>
                </c:pt>
                <c:pt idx="205">
                  <c:v>39757</c:v>
                </c:pt>
                <c:pt idx="206">
                  <c:v>39758</c:v>
                </c:pt>
                <c:pt idx="207">
                  <c:v>39759</c:v>
                </c:pt>
                <c:pt idx="208">
                  <c:v>39760</c:v>
                </c:pt>
                <c:pt idx="209">
                  <c:v>39761</c:v>
                </c:pt>
                <c:pt idx="210">
                  <c:v>39762</c:v>
                </c:pt>
                <c:pt idx="211">
                  <c:v>39763</c:v>
                </c:pt>
                <c:pt idx="212">
                  <c:v>39764</c:v>
                </c:pt>
                <c:pt idx="213">
                  <c:v>39765</c:v>
                </c:pt>
                <c:pt idx="214">
                  <c:v>39766</c:v>
                </c:pt>
                <c:pt idx="215">
                  <c:v>39767</c:v>
                </c:pt>
                <c:pt idx="216">
                  <c:v>39768</c:v>
                </c:pt>
                <c:pt idx="217">
                  <c:v>39769</c:v>
                </c:pt>
                <c:pt idx="218">
                  <c:v>39770</c:v>
                </c:pt>
                <c:pt idx="219">
                  <c:v>39771</c:v>
                </c:pt>
                <c:pt idx="220">
                  <c:v>39772</c:v>
                </c:pt>
                <c:pt idx="221">
                  <c:v>39773</c:v>
                </c:pt>
                <c:pt idx="222">
                  <c:v>39774</c:v>
                </c:pt>
                <c:pt idx="223">
                  <c:v>39775</c:v>
                </c:pt>
                <c:pt idx="224">
                  <c:v>39776</c:v>
                </c:pt>
                <c:pt idx="225">
                  <c:v>39777</c:v>
                </c:pt>
                <c:pt idx="226">
                  <c:v>39778</c:v>
                </c:pt>
                <c:pt idx="227">
                  <c:v>39779</c:v>
                </c:pt>
                <c:pt idx="228">
                  <c:v>39780</c:v>
                </c:pt>
                <c:pt idx="229">
                  <c:v>39781</c:v>
                </c:pt>
                <c:pt idx="230">
                  <c:v>39782</c:v>
                </c:pt>
                <c:pt idx="231">
                  <c:v>39783</c:v>
                </c:pt>
                <c:pt idx="232">
                  <c:v>39784</c:v>
                </c:pt>
                <c:pt idx="233">
                  <c:v>39785</c:v>
                </c:pt>
                <c:pt idx="234">
                  <c:v>39786</c:v>
                </c:pt>
              </c:numCache>
            </c:numRef>
          </c:cat>
          <c:val>
            <c:numRef>
              <c:f>Sheet1!$C$3:$C$237</c:f>
              <c:numCache>
                <c:formatCode>General</c:formatCode>
                <c:ptCount val="235"/>
                <c:pt idx="0">
                  <c:v>18.153787500000011</c:v>
                </c:pt>
                <c:pt idx="1">
                  <c:v>16.246031249999891</c:v>
                </c:pt>
                <c:pt idx="2">
                  <c:v>16.03961458333319</c:v>
                </c:pt>
                <c:pt idx="3">
                  <c:v>14.131906250000009</c:v>
                </c:pt>
                <c:pt idx="4">
                  <c:v>13.769072916666676</c:v>
                </c:pt>
                <c:pt idx="5">
                  <c:v>16.612479166666695</c:v>
                </c:pt>
                <c:pt idx="6">
                  <c:v>17.308052083333216</c:v>
                </c:pt>
                <c:pt idx="7">
                  <c:v>17.702921874999898</c:v>
                </c:pt>
                <c:pt idx="8">
                  <c:v>18.410651041666668</c:v>
                </c:pt>
                <c:pt idx="9">
                  <c:v>18.386802083333187</c:v>
                </c:pt>
                <c:pt idx="10">
                  <c:v>15.271906250000002</c:v>
                </c:pt>
                <c:pt idx="11">
                  <c:v>15.135473958333334</c:v>
                </c:pt>
                <c:pt idx="12">
                  <c:v>13.999145833333356</c:v>
                </c:pt>
                <c:pt idx="13">
                  <c:v>16.407927083333238</c:v>
                </c:pt>
                <c:pt idx="14">
                  <c:v>20.988104166666673</c:v>
                </c:pt>
                <c:pt idx="15">
                  <c:v>20.35177604166666</c:v>
                </c:pt>
                <c:pt idx="16">
                  <c:v>24.39309375000003</c:v>
                </c:pt>
                <c:pt idx="17">
                  <c:v>17.591520833333156</c:v>
                </c:pt>
                <c:pt idx="18">
                  <c:v>22.370343750000007</c:v>
                </c:pt>
                <c:pt idx="19">
                  <c:v>20.210953125000156</c:v>
                </c:pt>
                <c:pt idx="20">
                  <c:v>16.361776041666676</c:v>
                </c:pt>
                <c:pt idx="21">
                  <c:v>20.730395833333208</c:v>
                </c:pt>
                <c:pt idx="22">
                  <c:v>17.457609374999876</c:v>
                </c:pt>
                <c:pt idx="23">
                  <c:v>22.389500000000016</c:v>
                </c:pt>
                <c:pt idx="24">
                  <c:v>22.369937500000002</c:v>
                </c:pt>
                <c:pt idx="25">
                  <c:v>19.592817708333289</c:v>
                </c:pt>
                <c:pt idx="26">
                  <c:v>20.454057291666668</c:v>
                </c:pt>
                <c:pt idx="27">
                  <c:v>21.175296874999884</c:v>
                </c:pt>
                <c:pt idx="28">
                  <c:v>24.292171874999898</c:v>
                </c:pt>
                <c:pt idx="29">
                  <c:v>22.113687499999994</c:v>
                </c:pt>
                <c:pt idx="30">
                  <c:v>21.415072916666663</c:v>
                </c:pt>
                <c:pt idx="31">
                  <c:v>22.952078125000035</c:v>
                </c:pt>
                <c:pt idx="32">
                  <c:v>21.609291666666731</c:v>
                </c:pt>
                <c:pt idx="33">
                  <c:v>21.237390625000035</c:v>
                </c:pt>
                <c:pt idx="34">
                  <c:v>19.608447916666659</c:v>
                </c:pt>
                <c:pt idx="35">
                  <c:v>19.334947916666735</c:v>
                </c:pt>
                <c:pt idx="36">
                  <c:v>18.760067708333253</c:v>
                </c:pt>
                <c:pt idx="37">
                  <c:v>20.424109374999901</c:v>
                </c:pt>
                <c:pt idx="38">
                  <c:v>18.495645833333082</c:v>
                </c:pt>
                <c:pt idx="39">
                  <c:v>19.028046874999802</c:v>
                </c:pt>
                <c:pt idx="40">
                  <c:v>20.036218750000035</c:v>
                </c:pt>
                <c:pt idx="41">
                  <c:v>19.291166666666665</c:v>
                </c:pt>
                <c:pt idx="42">
                  <c:v>22.488895833333171</c:v>
                </c:pt>
                <c:pt idx="43">
                  <c:v>23.519750000000005</c:v>
                </c:pt>
                <c:pt idx="44">
                  <c:v>24.859166666666695</c:v>
                </c:pt>
                <c:pt idx="45">
                  <c:v>24.057802083333289</c:v>
                </c:pt>
                <c:pt idx="46">
                  <c:v>23.301427083333227</c:v>
                </c:pt>
                <c:pt idx="47">
                  <c:v>23.960307291666588</c:v>
                </c:pt>
                <c:pt idx="48">
                  <c:v>24.087244791666688</c:v>
                </c:pt>
                <c:pt idx="49">
                  <c:v>23.656953125000182</c:v>
                </c:pt>
                <c:pt idx="50">
                  <c:v>23.688036458333215</c:v>
                </c:pt>
                <c:pt idx="51">
                  <c:v>21.484989583333164</c:v>
                </c:pt>
                <c:pt idx="52">
                  <c:v>24.429588541666629</c:v>
                </c:pt>
                <c:pt idx="53">
                  <c:v>24.907359374999903</c:v>
                </c:pt>
                <c:pt idx="54">
                  <c:v>24.945249999999835</c:v>
                </c:pt>
                <c:pt idx="55">
                  <c:v>22.72232291666657</c:v>
                </c:pt>
                <c:pt idx="56">
                  <c:v>23.436130208333179</c:v>
                </c:pt>
                <c:pt idx="57">
                  <c:v>24.183338541666629</c:v>
                </c:pt>
                <c:pt idx="58">
                  <c:v>23.318802083333289</c:v>
                </c:pt>
                <c:pt idx="59">
                  <c:v>24.458713541666537</c:v>
                </c:pt>
                <c:pt idx="60">
                  <c:v>25.47287500000003</c:v>
                </c:pt>
                <c:pt idx="61">
                  <c:v>22.848515624999987</c:v>
                </c:pt>
                <c:pt idx="62">
                  <c:v>25.024067708333327</c:v>
                </c:pt>
                <c:pt idx="63">
                  <c:v>25.771942708333249</c:v>
                </c:pt>
                <c:pt idx="64">
                  <c:v>23.720265625000035</c:v>
                </c:pt>
                <c:pt idx="65">
                  <c:v>21.21857291666667</c:v>
                </c:pt>
                <c:pt idx="66">
                  <c:v>24.117854166666913</c:v>
                </c:pt>
                <c:pt idx="67">
                  <c:v>23.315124999999988</c:v>
                </c:pt>
                <c:pt idx="68">
                  <c:v>23.605890625000121</c:v>
                </c:pt>
                <c:pt idx="69">
                  <c:v>21.751494791666691</c:v>
                </c:pt>
                <c:pt idx="70">
                  <c:v>23.148114583333175</c:v>
                </c:pt>
                <c:pt idx="71">
                  <c:v>25.805453124999985</c:v>
                </c:pt>
                <c:pt idx="72">
                  <c:v>25.542083333333174</c:v>
                </c:pt>
                <c:pt idx="73">
                  <c:v>26.208869791666654</c:v>
                </c:pt>
                <c:pt idx="74">
                  <c:v>25.039083333333224</c:v>
                </c:pt>
                <c:pt idx="75">
                  <c:v>24.410630208333156</c:v>
                </c:pt>
                <c:pt idx="76">
                  <c:v>24.931203124999993</c:v>
                </c:pt>
                <c:pt idx="77">
                  <c:v>26.110651041666731</c:v>
                </c:pt>
                <c:pt idx="78">
                  <c:v>28.368588541666629</c:v>
                </c:pt>
                <c:pt idx="79">
                  <c:v>27.798229166666626</c:v>
                </c:pt>
                <c:pt idx="80">
                  <c:v>29.451213541666672</c:v>
                </c:pt>
                <c:pt idx="81">
                  <c:v>28.69318749999999</c:v>
                </c:pt>
                <c:pt idx="82">
                  <c:v>29.117520833333224</c:v>
                </c:pt>
                <c:pt idx="83">
                  <c:v>29.679442708333223</c:v>
                </c:pt>
                <c:pt idx="84">
                  <c:v>28.751104166666735</c:v>
                </c:pt>
                <c:pt idx="85">
                  <c:v>29.365661458333289</c:v>
                </c:pt>
                <c:pt idx="86">
                  <c:v>29.877812500000005</c:v>
                </c:pt>
                <c:pt idx="87">
                  <c:v>29.387552083333183</c:v>
                </c:pt>
                <c:pt idx="88">
                  <c:v>30.097739583333102</c:v>
                </c:pt>
                <c:pt idx="89">
                  <c:v>31.351546874999869</c:v>
                </c:pt>
                <c:pt idx="90">
                  <c:v>31.534796874999891</c:v>
                </c:pt>
                <c:pt idx="91">
                  <c:v>31.825677083333183</c:v>
                </c:pt>
                <c:pt idx="92">
                  <c:v>32.02028645833304</c:v>
                </c:pt>
                <c:pt idx="93">
                  <c:v>30.812088541666668</c:v>
                </c:pt>
                <c:pt idx="106">
                  <c:v>28.183645833333149</c:v>
                </c:pt>
                <c:pt idx="107">
                  <c:v>29.395984374999983</c:v>
                </c:pt>
                <c:pt idx="108">
                  <c:v>28.845124999999982</c:v>
                </c:pt>
                <c:pt idx="109">
                  <c:v>30.087052083333219</c:v>
                </c:pt>
                <c:pt idx="110">
                  <c:v>30.267765624999999</c:v>
                </c:pt>
                <c:pt idx="111">
                  <c:v>31.046052083333183</c:v>
                </c:pt>
                <c:pt idx="112">
                  <c:v>31.314295454545562</c:v>
                </c:pt>
                <c:pt idx="113">
                  <c:v>30.582239583333049</c:v>
                </c:pt>
                <c:pt idx="114">
                  <c:v>29.853411458333326</c:v>
                </c:pt>
                <c:pt idx="115">
                  <c:v>30.313473958333319</c:v>
                </c:pt>
                <c:pt idx="116">
                  <c:v>29.188010416666668</c:v>
                </c:pt>
                <c:pt idx="117">
                  <c:v>29.424421874999876</c:v>
                </c:pt>
                <c:pt idx="118">
                  <c:v>28.972755208333204</c:v>
                </c:pt>
                <c:pt idx="119">
                  <c:v>30.324963541666691</c:v>
                </c:pt>
                <c:pt idx="120">
                  <c:v>31.081458333333224</c:v>
                </c:pt>
                <c:pt idx="121">
                  <c:v>30.41345312499999</c:v>
                </c:pt>
                <c:pt idx="122">
                  <c:v>30.108161458333317</c:v>
                </c:pt>
                <c:pt idx="123">
                  <c:v>31.190593749999977</c:v>
                </c:pt>
                <c:pt idx="124">
                  <c:v>30.143078124999995</c:v>
                </c:pt>
                <c:pt idx="125">
                  <c:v>29.482432291666449</c:v>
                </c:pt>
                <c:pt idx="126">
                  <c:v>28.023744791666672</c:v>
                </c:pt>
                <c:pt idx="127">
                  <c:v>27.85594270833322</c:v>
                </c:pt>
                <c:pt idx="128">
                  <c:v>27.660093750000001</c:v>
                </c:pt>
                <c:pt idx="129">
                  <c:v>26.129229166666658</c:v>
                </c:pt>
                <c:pt idx="130">
                  <c:v>24.928859374999895</c:v>
                </c:pt>
                <c:pt idx="131">
                  <c:v>22.741015624999992</c:v>
                </c:pt>
                <c:pt idx="132">
                  <c:v>26.229260416666691</c:v>
                </c:pt>
                <c:pt idx="133">
                  <c:v>23.672328124999993</c:v>
                </c:pt>
                <c:pt idx="134">
                  <c:v>24.818812500000007</c:v>
                </c:pt>
                <c:pt idx="135">
                  <c:v>25.874729166666654</c:v>
                </c:pt>
                <c:pt idx="136">
                  <c:v>27.238999999999987</c:v>
                </c:pt>
                <c:pt idx="137">
                  <c:v>25.289515625000003</c:v>
                </c:pt>
                <c:pt idx="138">
                  <c:v>23.698718749999987</c:v>
                </c:pt>
                <c:pt idx="139">
                  <c:v>27.307708333333245</c:v>
                </c:pt>
                <c:pt idx="140">
                  <c:v>28.627109374999989</c:v>
                </c:pt>
                <c:pt idx="141">
                  <c:v>25.127958333333339</c:v>
                </c:pt>
                <c:pt idx="142">
                  <c:v>25.487359374999901</c:v>
                </c:pt>
                <c:pt idx="143">
                  <c:v>27.023958333333312</c:v>
                </c:pt>
                <c:pt idx="144">
                  <c:v>24.522083333333171</c:v>
                </c:pt>
                <c:pt idx="145">
                  <c:v>26.239161458333339</c:v>
                </c:pt>
                <c:pt idx="146">
                  <c:v>27.065244791666682</c:v>
                </c:pt>
                <c:pt idx="147">
                  <c:v>26.500911458333366</c:v>
                </c:pt>
                <c:pt idx="148">
                  <c:v>24.979588541666669</c:v>
                </c:pt>
                <c:pt idx="149">
                  <c:v>26.415609374999843</c:v>
                </c:pt>
                <c:pt idx="150">
                  <c:v>26.754651041666691</c:v>
                </c:pt>
                <c:pt idx="151">
                  <c:v>26.138432291666629</c:v>
                </c:pt>
                <c:pt idx="152">
                  <c:v>25.30994791666669</c:v>
                </c:pt>
                <c:pt idx="153">
                  <c:v>26.449531249999868</c:v>
                </c:pt>
                <c:pt idx="154">
                  <c:v>23.227312499999989</c:v>
                </c:pt>
                <c:pt idx="155">
                  <c:v>25.527031249999986</c:v>
                </c:pt>
                <c:pt idx="156">
                  <c:v>25.729958333333329</c:v>
                </c:pt>
                <c:pt idx="157">
                  <c:v>23.642411458333289</c:v>
                </c:pt>
                <c:pt idx="158">
                  <c:v>23.308666666666671</c:v>
                </c:pt>
                <c:pt idx="159">
                  <c:v>25.560869791666658</c:v>
                </c:pt>
                <c:pt idx="160">
                  <c:v>23.745348958333171</c:v>
                </c:pt>
                <c:pt idx="161">
                  <c:v>24.700098958333289</c:v>
                </c:pt>
                <c:pt idx="162">
                  <c:v>23.455760416666678</c:v>
                </c:pt>
                <c:pt idx="163">
                  <c:v>24.232593749999989</c:v>
                </c:pt>
                <c:pt idx="164">
                  <c:v>21.113052083333329</c:v>
                </c:pt>
                <c:pt idx="165">
                  <c:v>20.864062499999999</c:v>
                </c:pt>
                <c:pt idx="166">
                  <c:v>18.387557291666663</c:v>
                </c:pt>
                <c:pt idx="167">
                  <c:v>17.095682291666563</c:v>
                </c:pt>
                <c:pt idx="168">
                  <c:v>17.239432291666589</c:v>
                </c:pt>
                <c:pt idx="169">
                  <c:v>18.15167187500003</c:v>
                </c:pt>
                <c:pt idx="170">
                  <c:v>20.999682291666563</c:v>
                </c:pt>
                <c:pt idx="171">
                  <c:v>19.922395833333145</c:v>
                </c:pt>
                <c:pt idx="172">
                  <c:v>19.271463541666666</c:v>
                </c:pt>
                <c:pt idx="173">
                  <c:v>21.683812499999988</c:v>
                </c:pt>
                <c:pt idx="174">
                  <c:v>17.99926041666669</c:v>
                </c:pt>
                <c:pt idx="175">
                  <c:v>19.50883333333319</c:v>
                </c:pt>
                <c:pt idx="176">
                  <c:v>19.375526041666589</c:v>
                </c:pt>
                <c:pt idx="177">
                  <c:v>21.160093749999987</c:v>
                </c:pt>
                <c:pt idx="178">
                  <c:v>21.61786979166682</c:v>
                </c:pt>
                <c:pt idx="179">
                  <c:v>21.947041666666674</c:v>
                </c:pt>
                <c:pt idx="180">
                  <c:v>21.125921875000007</c:v>
                </c:pt>
                <c:pt idx="181">
                  <c:v>16.909427083333149</c:v>
                </c:pt>
                <c:pt idx="182">
                  <c:v>19.222260416666661</c:v>
                </c:pt>
                <c:pt idx="183">
                  <c:v>17.237260416666771</c:v>
                </c:pt>
                <c:pt idx="184">
                  <c:v>19.283697916666672</c:v>
                </c:pt>
                <c:pt idx="185">
                  <c:v>18.688588541666629</c:v>
                </c:pt>
                <c:pt idx="186">
                  <c:v>19.126854166666838</c:v>
                </c:pt>
                <c:pt idx="187">
                  <c:v>18.361911458333328</c:v>
                </c:pt>
                <c:pt idx="188">
                  <c:v>18.653250000000035</c:v>
                </c:pt>
                <c:pt idx="189">
                  <c:v>18.222687499999989</c:v>
                </c:pt>
                <c:pt idx="190">
                  <c:v>18.045885416666735</c:v>
                </c:pt>
                <c:pt idx="191">
                  <c:v>18.168713541666534</c:v>
                </c:pt>
                <c:pt idx="192">
                  <c:v>18.768203125000007</c:v>
                </c:pt>
                <c:pt idx="193">
                  <c:v>19.387546874999817</c:v>
                </c:pt>
                <c:pt idx="194">
                  <c:v>16.837473958333327</c:v>
                </c:pt>
                <c:pt idx="195">
                  <c:v>15.565526041666731</c:v>
                </c:pt>
                <c:pt idx="196">
                  <c:v>15.792557291666721</c:v>
                </c:pt>
                <c:pt idx="197">
                  <c:v>15.487968749999999</c:v>
                </c:pt>
                <c:pt idx="198">
                  <c:v>15.364593750000004</c:v>
                </c:pt>
                <c:pt idx="199">
                  <c:v>14.451526041666721</c:v>
                </c:pt>
                <c:pt idx="200">
                  <c:v>12.451390625000014</c:v>
                </c:pt>
                <c:pt idx="201">
                  <c:v>14.746312499999998</c:v>
                </c:pt>
                <c:pt idx="202">
                  <c:v>13.713770833333323</c:v>
                </c:pt>
                <c:pt idx="203">
                  <c:v>14.386057291666736</c:v>
                </c:pt>
                <c:pt idx="204">
                  <c:v>15.374302083333333</c:v>
                </c:pt>
                <c:pt idx="205">
                  <c:v>13.989723958333336</c:v>
                </c:pt>
                <c:pt idx="206">
                  <c:v>14.7500625</c:v>
                </c:pt>
                <c:pt idx="207">
                  <c:v>16.844958333333327</c:v>
                </c:pt>
                <c:pt idx="208">
                  <c:v>14.050614583333354</c:v>
                </c:pt>
                <c:pt idx="209">
                  <c:v>12.111151041666668</c:v>
                </c:pt>
                <c:pt idx="210">
                  <c:v>11.372593750000053</c:v>
                </c:pt>
                <c:pt idx="211">
                  <c:v>11.456567708333354</c:v>
                </c:pt>
                <c:pt idx="212">
                  <c:v>12.721546875000024</c:v>
                </c:pt>
                <c:pt idx="213">
                  <c:v>12.848484375000051</c:v>
                </c:pt>
                <c:pt idx="214">
                  <c:v>13.843177083333343</c:v>
                </c:pt>
                <c:pt idx="215">
                  <c:v>12.606437500000048</c:v>
                </c:pt>
                <c:pt idx="216">
                  <c:v>13.614234375000002</c:v>
                </c:pt>
                <c:pt idx="217">
                  <c:v>13.599562500000006</c:v>
                </c:pt>
                <c:pt idx="218">
                  <c:v>11.463895833333376</c:v>
                </c:pt>
                <c:pt idx="219">
                  <c:v>6.8209270833333324</c:v>
                </c:pt>
                <c:pt idx="220">
                  <c:v>7.6148541666666247</c:v>
                </c:pt>
                <c:pt idx="221">
                  <c:v>8.4881145833333207</c:v>
                </c:pt>
                <c:pt idx="222">
                  <c:v>9.1815104166666668</c:v>
                </c:pt>
                <c:pt idx="223">
                  <c:v>9.1548020833333403</c:v>
                </c:pt>
                <c:pt idx="224">
                  <c:v>8.3559479166667607</c:v>
                </c:pt>
                <c:pt idx="225">
                  <c:v>10.63819791666667</c:v>
                </c:pt>
                <c:pt idx="226">
                  <c:v>10.112442708333329</c:v>
                </c:pt>
                <c:pt idx="227">
                  <c:v>8.7821041666666702</c:v>
                </c:pt>
                <c:pt idx="228">
                  <c:v>10.960520833333376</c:v>
                </c:pt>
                <c:pt idx="229">
                  <c:v>9.9457291666666698</c:v>
                </c:pt>
                <c:pt idx="230">
                  <c:v>9.4572187500000009</c:v>
                </c:pt>
                <c:pt idx="231">
                  <c:v>7.9068124999999982</c:v>
                </c:pt>
                <c:pt idx="232">
                  <c:v>8.8195989583333567</c:v>
                </c:pt>
                <c:pt idx="233">
                  <c:v>9.1866250000000012</c:v>
                </c:pt>
                <c:pt idx="234">
                  <c:v>8.4057583333333348</c:v>
                </c:pt>
              </c:numCache>
            </c:numRef>
          </c:val>
        </c:ser>
        <c:marker val="1"/>
        <c:axId val="148041728"/>
        <c:axId val="148035840"/>
      </c:lineChart>
      <c:catAx>
        <c:axId val="148028416"/>
        <c:scaling>
          <c:orientation val="minMax"/>
        </c:scaling>
        <c:axPos val="b"/>
        <c:numFmt formatCode="yyyy&quot;年&quot;m&quot;月&quot;;@" sourceLinked="1"/>
        <c:majorTickMark val="none"/>
        <c:tickLblPos val="low"/>
        <c:txPr>
          <a:bodyPr rot="-5400000" vert="horz"/>
          <a:lstStyle/>
          <a:p>
            <a:pPr>
              <a:defRPr sz="1600">
                <a:latin typeface="+mn-ea"/>
                <a:ea typeface="+mn-ea"/>
              </a:defRPr>
            </a:pPr>
            <a:endParaRPr lang="ja-JP"/>
          </a:p>
        </c:txPr>
        <c:crossAx val="148034304"/>
        <c:crosses val="autoZero"/>
        <c:auto val="1"/>
        <c:lblAlgn val="ctr"/>
        <c:lblOffset val="100"/>
        <c:tickLblSkip val="30"/>
      </c:catAx>
      <c:valAx>
        <c:axId val="148034304"/>
        <c:scaling>
          <c:orientation val="minMax"/>
        </c:scaling>
        <c:axPos val="l"/>
        <c:majorGridlines/>
        <c:numFmt formatCode="General" sourceLinked="1"/>
        <c:tickLblPos val="nextTo"/>
        <c:txPr>
          <a:bodyPr/>
          <a:lstStyle/>
          <a:p>
            <a:pPr>
              <a:defRPr sz="1600">
                <a:latin typeface="+mn-ea"/>
                <a:ea typeface="+mn-ea"/>
              </a:defRPr>
            </a:pPr>
            <a:endParaRPr lang="ja-JP"/>
          </a:p>
        </c:txPr>
        <c:crossAx val="148028416"/>
        <c:crosses val="autoZero"/>
        <c:crossBetween val="between"/>
      </c:valAx>
      <c:valAx>
        <c:axId val="148035840"/>
        <c:scaling>
          <c:orientation val="minMax"/>
        </c:scaling>
        <c:axPos val="r"/>
        <c:numFmt formatCode="General" sourceLinked="1"/>
        <c:tickLblPos val="nextTo"/>
        <c:txPr>
          <a:bodyPr/>
          <a:lstStyle/>
          <a:p>
            <a:pPr>
              <a:defRPr sz="1600">
                <a:latin typeface="+mn-ea"/>
                <a:ea typeface="+mn-ea"/>
              </a:defRPr>
            </a:pPr>
            <a:endParaRPr lang="ja-JP"/>
          </a:p>
        </c:txPr>
        <c:crossAx val="148041728"/>
        <c:crosses val="max"/>
        <c:crossBetween val="between"/>
      </c:valAx>
      <c:dateAx>
        <c:axId val="148041728"/>
        <c:scaling>
          <c:orientation val="minMax"/>
        </c:scaling>
        <c:delete val="1"/>
        <c:axPos val="b"/>
        <c:numFmt formatCode="mm&quot;月&quot;dd&quot;日&quot;" sourceLinked="1"/>
        <c:tickLblPos val="none"/>
        <c:crossAx val="148035840"/>
        <c:crosses val="autoZero"/>
        <c:auto val="1"/>
        <c:lblOffset val="100"/>
        <c:majorUnit val="1"/>
        <c:minorUnit val="1"/>
      </c:dateAx>
    </c:plotArea>
    <c:legend>
      <c:legendPos val="r"/>
      <c:layout>
        <c:manualLayout>
          <c:xMode val="edge"/>
          <c:yMode val="edge"/>
          <c:x val="0.23754080975072794"/>
          <c:y val="1.1686565481464619E-3"/>
          <c:w val="0.51975693949904522"/>
          <c:h val="0.13572162448949923"/>
        </c:manualLayout>
      </c:layout>
      <c:txPr>
        <a:bodyPr/>
        <a:lstStyle/>
        <a:p>
          <a:pPr>
            <a:defRPr sz="1600"/>
          </a:pPr>
          <a:endParaRPr lang="ja-JP"/>
        </a:p>
      </c:txPr>
    </c:legend>
    <c:plotVisOnly val="1"/>
    <c:dispBlanksAs val="gap"/>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6858478051683726"/>
          <c:y val="4.120638888888889E-2"/>
          <c:w val="0.67839528328328302"/>
          <c:h val="0.65215427047500862"/>
        </c:manualLayout>
      </c:layout>
      <c:barChart>
        <c:barDir val="col"/>
        <c:grouping val="stacked"/>
        <c:ser>
          <c:idx val="0"/>
          <c:order val="0"/>
          <c:tx>
            <c:strRef>
              <c:f>Sheet1!$A$59</c:f>
              <c:strCache>
                <c:ptCount val="1"/>
                <c:pt idx="0">
                  <c:v>タイリクバラタナゴ</c:v>
                </c:pt>
              </c:strCache>
            </c:strRef>
          </c:tx>
          <c:spPr>
            <a:solidFill>
              <a:srgbClr val="7030A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Sheet1!$B$59:$K$59</c:f>
              <c:numCache>
                <c:formatCode>General</c:formatCode>
                <c:ptCount val="10"/>
                <c:pt idx="0">
                  <c:v>304</c:v>
                </c:pt>
                <c:pt idx="1">
                  <c:v>150</c:v>
                </c:pt>
                <c:pt idx="2">
                  <c:v>76</c:v>
                </c:pt>
                <c:pt idx="3">
                  <c:v>410</c:v>
                </c:pt>
                <c:pt idx="4">
                  <c:v>127</c:v>
                </c:pt>
                <c:pt idx="5">
                  <c:v>85</c:v>
                </c:pt>
                <c:pt idx="6">
                  <c:v>0</c:v>
                </c:pt>
                <c:pt idx="7">
                  <c:v>584</c:v>
                </c:pt>
                <c:pt idx="8">
                  <c:v>650</c:v>
                </c:pt>
                <c:pt idx="9">
                  <c:v>638</c:v>
                </c:pt>
              </c:numCache>
            </c:numRef>
          </c:val>
        </c:ser>
        <c:ser>
          <c:idx val="1"/>
          <c:order val="1"/>
          <c:tx>
            <c:strRef>
              <c:f>Sheet1!$A$60</c:f>
              <c:strCache>
                <c:ptCount val="1"/>
                <c:pt idx="0">
                  <c:v>モツゴ</c:v>
                </c:pt>
              </c:strCache>
            </c:strRef>
          </c:tx>
          <c:spPr>
            <a:solidFill>
              <a:srgbClr val="0070C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Sheet1!$B$60:$K$60</c:f>
              <c:numCache>
                <c:formatCode>General</c:formatCode>
                <c:ptCount val="10"/>
                <c:pt idx="0">
                  <c:v>0</c:v>
                </c:pt>
                <c:pt idx="1">
                  <c:v>0</c:v>
                </c:pt>
                <c:pt idx="2">
                  <c:v>6</c:v>
                </c:pt>
                <c:pt idx="3">
                  <c:v>66</c:v>
                </c:pt>
                <c:pt idx="4">
                  <c:v>0</c:v>
                </c:pt>
                <c:pt idx="5">
                  <c:v>1</c:v>
                </c:pt>
                <c:pt idx="6">
                  <c:v>1</c:v>
                </c:pt>
                <c:pt idx="7">
                  <c:v>295</c:v>
                </c:pt>
                <c:pt idx="8">
                  <c:v>19</c:v>
                </c:pt>
                <c:pt idx="9">
                  <c:v>4</c:v>
                </c:pt>
              </c:numCache>
            </c:numRef>
          </c:val>
        </c:ser>
        <c:ser>
          <c:idx val="3"/>
          <c:order val="2"/>
          <c:tx>
            <c:strRef>
              <c:f>Sheet1!$A$62</c:f>
              <c:strCache>
                <c:ptCount val="1"/>
                <c:pt idx="0">
                  <c:v>メダカ</c:v>
                </c:pt>
              </c:strCache>
            </c:strRef>
          </c:tx>
          <c:spPr>
            <a:solidFill>
              <a:srgbClr val="FF000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Sheet1!$B$62:$K$62</c:f>
              <c:numCache>
                <c:formatCode>General</c:formatCode>
                <c:ptCount val="10"/>
                <c:pt idx="0">
                  <c:v>0</c:v>
                </c:pt>
                <c:pt idx="1">
                  <c:v>0</c:v>
                </c:pt>
                <c:pt idx="2">
                  <c:v>6</c:v>
                </c:pt>
                <c:pt idx="3">
                  <c:v>0</c:v>
                </c:pt>
                <c:pt idx="4">
                  <c:v>0</c:v>
                </c:pt>
                <c:pt idx="5">
                  <c:v>3</c:v>
                </c:pt>
                <c:pt idx="6">
                  <c:v>0</c:v>
                </c:pt>
                <c:pt idx="7">
                  <c:v>7</c:v>
                </c:pt>
                <c:pt idx="8">
                  <c:v>3</c:v>
                </c:pt>
                <c:pt idx="9">
                  <c:v>8</c:v>
                </c:pt>
              </c:numCache>
            </c:numRef>
          </c:val>
        </c:ser>
        <c:ser>
          <c:idx val="5"/>
          <c:order val="3"/>
          <c:tx>
            <c:strRef>
              <c:f>Sheet1!$A$64</c:f>
              <c:strCache>
                <c:ptCount val="1"/>
                <c:pt idx="0">
                  <c:v>オイカワ</c:v>
                </c:pt>
              </c:strCache>
            </c:strRef>
          </c:tx>
          <c:spPr>
            <a:solidFill>
              <a:srgbClr val="FFFF00"/>
            </a:solidFill>
            <a:ln w="3175" cap="sq">
              <a:noFill/>
              <a:bevel/>
            </a:ln>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Sheet1!$B$64:$K$64</c:f>
              <c:numCache>
                <c:formatCode>General</c:formatCode>
                <c:ptCount val="10"/>
                <c:pt idx="0">
                  <c:v>4</c:v>
                </c:pt>
                <c:pt idx="1">
                  <c:v>2</c:v>
                </c:pt>
                <c:pt idx="2">
                  <c:v>2</c:v>
                </c:pt>
                <c:pt idx="3">
                  <c:v>168</c:v>
                </c:pt>
                <c:pt idx="4">
                  <c:v>36</c:v>
                </c:pt>
                <c:pt idx="5">
                  <c:v>5</c:v>
                </c:pt>
                <c:pt idx="6">
                  <c:v>0</c:v>
                </c:pt>
                <c:pt idx="7">
                  <c:v>0</c:v>
                </c:pt>
                <c:pt idx="8">
                  <c:v>33</c:v>
                </c:pt>
                <c:pt idx="9">
                  <c:v>12</c:v>
                </c:pt>
              </c:numCache>
            </c:numRef>
          </c:val>
        </c:ser>
        <c:ser>
          <c:idx val="6"/>
          <c:order val="4"/>
          <c:tx>
            <c:strRef>
              <c:f>Sheet1!$A$65</c:f>
              <c:strCache>
                <c:ptCount val="1"/>
                <c:pt idx="0">
                  <c:v>ヌマムツ</c:v>
                </c:pt>
              </c:strCache>
            </c:strRef>
          </c:tx>
          <c:spPr>
            <a:solidFill>
              <a:srgbClr val="00B05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Sheet1!$B$65:$K$65</c:f>
              <c:numCache>
                <c:formatCode>General</c:formatCode>
                <c:ptCount val="10"/>
                <c:pt idx="0">
                  <c:v>0</c:v>
                </c:pt>
                <c:pt idx="1">
                  <c:v>0</c:v>
                </c:pt>
                <c:pt idx="2">
                  <c:v>2</c:v>
                </c:pt>
                <c:pt idx="3">
                  <c:v>10</c:v>
                </c:pt>
                <c:pt idx="4">
                  <c:v>12</c:v>
                </c:pt>
                <c:pt idx="5">
                  <c:v>2</c:v>
                </c:pt>
                <c:pt idx="6">
                  <c:v>1</c:v>
                </c:pt>
                <c:pt idx="7">
                  <c:v>0</c:v>
                </c:pt>
                <c:pt idx="8">
                  <c:v>57</c:v>
                </c:pt>
                <c:pt idx="9">
                  <c:v>16</c:v>
                </c:pt>
              </c:numCache>
            </c:numRef>
          </c:val>
        </c:ser>
        <c:ser>
          <c:idx val="7"/>
          <c:order val="5"/>
          <c:tx>
            <c:strRef>
              <c:f>Sheet1!$A$66</c:f>
              <c:strCache>
                <c:ptCount val="1"/>
                <c:pt idx="0">
                  <c:v>カワバタモロコ</c:v>
                </c:pt>
              </c:strCache>
            </c:strRef>
          </c:tx>
          <c:spPr>
            <a:solidFill>
              <a:srgbClr val="FFC00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Sheet1!$B$66:$K$66</c:f>
              <c:numCache>
                <c:formatCode>General</c:formatCode>
                <c:ptCount val="10"/>
                <c:pt idx="0">
                  <c:v>0</c:v>
                </c:pt>
                <c:pt idx="1">
                  <c:v>0</c:v>
                </c:pt>
                <c:pt idx="2">
                  <c:v>0</c:v>
                </c:pt>
                <c:pt idx="3">
                  <c:v>1</c:v>
                </c:pt>
                <c:pt idx="4">
                  <c:v>22</c:v>
                </c:pt>
                <c:pt idx="5">
                  <c:v>7</c:v>
                </c:pt>
                <c:pt idx="6">
                  <c:v>0</c:v>
                </c:pt>
                <c:pt idx="7">
                  <c:v>0</c:v>
                </c:pt>
                <c:pt idx="8">
                  <c:v>0</c:v>
                </c:pt>
                <c:pt idx="9">
                  <c:v>0</c:v>
                </c:pt>
              </c:numCache>
            </c:numRef>
          </c:val>
        </c:ser>
        <c:ser>
          <c:idx val="8"/>
          <c:order val="6"/>
          <c:tx>
            <c:strRef>
              <c:f>Sheet1!$A$67</c:f>
              <c:strCache>
                <c:ptCount val="1"/>
                <c:pt idx="0">
                  <c:v>合計</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Sheet1!$B$67:$K$67</c:f>
            </c:numRef>
          </c:val>
        </c:ser>
        <c:ser>
          <c:idx val="9"/>
          <c:order val="7"/>
          <c:tx>
            <c:strRef>
              <c:f>Sheet1!$A$68</c:f>
              <c:strCache>
                <c:ptCount val="1"/>
                <c:pt idx="0">
                  <c:v>タイリクバラタナゴ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Sheet1!$B$68:$K$68</c:f>
            </c:numRef>
          </c:val>
        </c:ser>
        <c:ser>
          <c:idx val="10"/>
          <c:order val="8"/>
          <c:tx>
            <c:strRef>
              <c:f>Sheet1!$A$69</c:f>
              <c:strCache>
                <c:ptCount val="1"/>
                <c:pt idx="0">
                  <c:v>モツゴ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Sheet1!$B$69:$K$69</c:f>
            </c:numRef>
          </c:val>
        </c:ser>
        <c:ser>
          <c:idx val="11"/>
          <c:order val="9"/>
          <c:tx>
            <c:strRef>
              <c:f>Sheet1!$A$70</c:f>
              <c:strCache>
                <c:ptCount val="1"/>
                <c:pt idx="0">
                  <c:v>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Sheet1!$B$70:$K$70</c:f>
            </c:numRef>
          </c:val>
        </c:ser>
        <c:ser>
          <c:idx val="12"/>
          <c:order val="10"/>
          <c:tx>
            <c:strRef>
              <c:f>Sheet1!$A$71</c:f>
              <c:strCache>
                <c:ptCount val="1"/>
                <c:pt idx="0">
                  <c:v>メダカ</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Sheet1!$B$71:$K$71</c:f>
            </c:numRef>
          </c:val>
        </c:ser>
        <c:ser>
          <c:idx val="13"/>
          <c:order val="11"/>
          <c:tx>
            <c:strRef>
              <c:f>Sheet1!$A$72</c:f>
              <c:strCache>
                <c:ptCount val="1"/>
                <c:pt idx="0">
                  <c:v>フナ類</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Sheet1!$B$72:$K$72</c:f>
            </c:numRef>
          </c:val>
        </c:ser>
        <c:ser>
          <c:idx val="14"/>
          <c:order val="12"/>
          <c:tx>
            <c:strRef>
              <c:f>Sheet1!$A$73</c:f>
              <c:strCache>
                <c:ptCount val="1"/>
                <c:pt idx="0">
                  <c:v>オイカワ</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Sheet1!$B$73:$K$73</c:f>
            </c:numRef>
          </c:val>
        </c:ser>
        <c:ser>
          <c:idx val="15"/>
          <c:order val="13"/>
          <c:tx>
            <c:strRef>
              <c:f>Sheet1!$A$74</c:f>
              <c:strCache>
                <c:ptCount val="1"/>
                <c:pt idx="0">
                  <c:v>ヌマムツ</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Sheet1!$B$74:$K$74</c:f>
            </c:numRef>
          </c:val>
        </c:ser>
        <c:ser>
          <c:idx val="16"/>
          <c:order val="14"/>
          <c:tx>
            <c:strRef>
              <c:f>Sheet1!$A$75</c:f>
              <c:strCache>
                <c:ptCount val="1"/>
                <c:pt idx="0">
                  <c:v>カワバタモロコ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Sheet1!$B$75:$K$75</c:f>
            </c:numRef>
          </c:val>
        </c:ser>
        <c:ser>
          <c:idx val="17"/>
          <c:order val="15"/>
          <c:tx>
            <c:strRef>
              <c:f>Sheet1!$A$76</c:f>
              <c:strCache>
                <c:ptCount val="1"/>
                <c:pt idx="0">
                  <c:v>D</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Sheet1!$B$76:$K$76</c:f>
            </c:numRef>
          </c:val>
        </c:ser>
        <c:ser>
          <c:idx val="19"/>
          <c:order val="17"/>
          <c:tx>
            <c:strRef>
              <c:f>Sheet1!$A$78</c:f>
              <c:strCache>
                <c:ptCount val="1"/>
                <c:pt idx="0">
                  <c:v>タイリクバラタナゴ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Sheet1!$B$78:$K$78</c:f>
            </c:numRef>
          </c:val>
        </c:ser>
        <c:ser>
          <c:idx val="20"/>
          <c:order val="18"/>
          <c:tx>
            <c:strRef>
              <c:f>Sheet1!$A$79</c:f>
              <c:strCache>
                <c:ptCount val="1"/>
                <c:pt idx="0">
                  <c:v>モツゴ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Sheet1!$B$79:$K$79</c:f>
            </c:numRef>
          </c:val>
        </c:ser>
        <c:ser>
          <c:idx val="21"/>
          <c:order val="19"/>
          <c:tx>
            <c:strRef>
              <c:f>Sheet1!$A$80</c:f>
              <c:strCache>
                <c:ptCount val="1"/>
                <c:pt idx="0">
                  <c:v>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Sheet1!$B$80:$K$80</c:f>
            </c:numRef>
          </c:val>
        </c:ser>
        <c:ser>
          <c:idx val="22"/>
          <c:order val="20"/>
          <c:tx>
            <c:strRef>
              <c:f>Sheet1!$A$81</c:f>
              <c:strCache>
                <c:ptCount val="1"/>
                <c:pt idx="0">
                  <c:v>メダカ</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Sheet1!$B$81:$K$81</c:f>
            </c:numRef>
          </c:val>
        </c:ser>
        <c:ser>
          <c:idx val="23"/>
          <c:order val="21"/>
          <c:tx>
            <c:strRef>
              <c:f>Sheet1!$A$82</c:f>
              <c:strCache>
                <c:ptCount val="1"/>
                <c:pt idx="0">
                  <c:v>フナ類</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Sheet1!$B$82:$K$82</c:f>
            </c:numRef>
          </c:val>
        </c:ser>
        <c:ser>
          <c:idx val="24"/>
          <c:order val="22"/>
          <c:tx>
            <c:strRef>
              <c:f>Sheet1!$A$83</c:f>
              <c:strCache>
                <c:ptCount val="1"/>
                <c:pt idx="0">
                  <c:v>オイカワ</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Sheet1!$B$83:$K$83</c:f>
            </c:numRef>
          </c:val>
        </c:ser>
        <c:ser>
          <c:idx val="25"/>
          <c:order val="23"/>
          <c:tx>
            <c:strRef>
              <c:f>Sheet1!$A$84</c:f>
              <c:strCache>
                <c:ptCount val="1"/>
                <c:pt idx="0">
                  <c:v>ヌマムツ</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Sheet1!$B$84:$K$84</c:f>
            </c:numRef>
          </c:val>
        </c:ser>
        <c:ser>
          <c:idx val="26"/>
          <c:order val="24"/>
          <c:tx>
            <c:strRef>
              <c:f>Sheet1!$A$85</c:f>
              <c:strCache>
                <c:ptCount val="1"/>
                <c:pt idx="0">
                  <c:v>カワバタモロコ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Sheet1!$B$85:$K$85</c:f>
            </c:numRef>
          </c:val>
        </c:ser>
        <c:ser>
          <c:idx val="27"/>
          <c:order val="25"/>
          <c:tx>
            <c:strRef>
              <c:f>Sheet1!$A$86</c:f>
              <c:strCache>
                <c:ptCount val="1"/>
                <c:pt idx="0">
                  <c:v>H'</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Sheet1!$B$86:$K$86</c:f>
            </c:numRef>
          </c:val>
        </c:ser>
        <c:ser>
          <c:idx val="29"/>
          <c:order val="26"/>
          <c:tx>
            <c:strRef>
              <c:f>Sheet1!$A$88</c:f>
              <c:strCache>
                <c:ptCount val="1"/>
                <c:pt idx="0">
                  <c:v>その他</c:v>
                </c:pt>
              </c:strCache>
            </c:strRef>
          </c:tx>
          <c:spPr>
            <a:solidFill>
              <a:schemeClr val="accent6">
                <a:lumMod val="60000"/>
                <a:lumOff val="40000"/>
              </a:schemeClr>
            </a:solidFill>
            <a:ln w="3175" cap="sq">
              <a:noFill/>
              <a:bevel/>
            </a:ln>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Sheet1!$B$88:$K$88</c:f>
              <c:numCache>
                <c:formatCode>General</c:formatCode>
                <c:ptCount val="10"/>
                <c:pt idx="0">
                  <c:v>0</c:v>
                </c:pt>
                <c:pt idx="1">
                  <c:v>0</c:v>
                </c:pt>
                <c:pt idx="2">
                  <c:v>20</c:v>
                </c:pt>
                <c:pt idx="3">
                  <c:v>4</c:v>
                </c:pt>
                <c:pt idx="4">
                  <c:v>0</c:v>
                </c:pt>
                <c:pt idx="5">
                  <c:v>0</c:v>
                </c:pt>
                <c:pt idx="6">
                  <c:v>0</c:v>
                </c:pt>
                <c:pt idx="7">
                  <c:v>31</c:v>
                </c:pt>
                <c:pt idx="8">
                  <c:v>4</c:v>
                </c:pt>
                <c:pt idx="9">
                  <c:v>2</c:v>
                </c:pt>
              </c:numCache>
            </c:numRef>
          </c:val>
        </c:ser>
        <c:gapWidth val="50"/>
        <c:overlap val="100"/>
        <c:axId val="148723200"/>
        <c:axId val="148724736"/>
      </c:barChart>
      <c:lineChart>
        <c:grouping val="standard"/>
        <c:ser>
          <c:idx val="18"/>
          <c:order val="16"/>
          <c:tx>
            <c:strRef>
              <c:f>Sheet1!$A$77</c:f>
              <c:strCache>
                <c:ptCount val="1"/>
                <c:pt idx="0">
                  <c:v>1/D</c:v>
                </c:pt>
              </c:strCache>
            </c:strRef>
          </c:tx>
          <c:spPr>
            <a:ln w="50800">
              <a:solidFill>
                <a:srgbClr val="00CC99"/>
              </a:solidFill>
            </a:ln>
          </c:spPr>
          <c:marker>
            <c:symbol val="none"/>
          </c:marke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Sheet1!$B$77:$K$77</c:f>
              <c:numCache>
                <c:formatCode>General</c:formatCode>
                <c:ptCount val="10"/>
                <c:pt idx="0">
                  <c:v>1.0263992010768095</c:v>
                </c:pt>
                <c:pt idx="1">
                  <c:v>1.0268432355046475</c:v>
                </c:pt>
                <c:pt idx="2">
                  <c:v>2.0234374999999996</c:v>
                </c:pt>
                <c:pt idx="3">
                  <c:v>2.1666150356254184</c:v>
                </c:pt>
                <c:pt idx="4">
                  <c:v>2.1624103942652333</c:v>
                </c:pt>
                <c:pt idx="5">
                  <c:v>1.4571428571428515</c:v>
                </c:pt>
                <c:pt idx="7">
                  <c:v>1.9632945180185022</c:v>
                </c:pt>
                <c:pt idx="8">
                  <c:v>1.3740860764717853</c:v>
                </c:pt>
                <c:pt idx="9">
                  <c:v>1.1348765872099018</c:v>
                </c:pt>
              </c:numCache>
            </c:numRef>
          </c:val>
        </c:ser>
        <c:marker val="1"/>
        <c:axId val="148744448"/>
        <c:axId val="148742912"/>
      </c:lineChart>
      <c:catAx>
        <c:axId val="148723200"/>
        <c:scaling>
          <c:orientation val="minMax"/>
        </c:scaling>
        <c:axPos val="b"/>
        <c:tickLblPos val="nextTo"/>
        <c:txPr>
          <a:bodyPr rot="-5400000" vert="horz"/>
          <a:lstStyle/>
          <a:p>
            <a:pPr>
              <a:defRPr sz="1500">
                <a:latin typeface="+mn-ea"/>
                <a:ea typeface="+mn-ea"/>
              </a:defRPr>
            </a:pPr>
            <a:endParaRPr lang="ja-JP"/>
          </a:p>
        </c:txPr>
        <c:crossAx val="148724736"/>
        <c:crosses val="autoZero"/>
        <c:auto val="1"/>
        <c:lblAlgn val="ctr"/>
        <c:lblOffset val="100"/>
      </c:catAx>
      <c:valAx>
        <c:axId val="148724736"/>
        <c:scaling>
          <c:orientation val="minMax"/>
        </c:scaling>
        <c:axPos val="l"/>
        <c:majorGridlines/>
        <c:numFmt formatCode="General" sourceLinked="1"/>
        <c:tickLblPos val="nextTo"/>
        <c:txPr>
          <a:bodyPr/>
          <a:lstStyle/>
          <a:p>
            <a:pPr>
              <a:defRPr sz="1600">
                <a:latin typeface="+mn-ea"/>
                <a:ea typeface="+mn-ea"/>
              </a:defRPr>
            </a:pPr>
            <a:endParaRPr lang="ja-JP"/>
          </a:p>
        </c:txPr>
        <c:crossAx val="148723200"/>
        <c:crosses val="autoZero"/>
        <c:crossBetween val="between"/>
        <c:majorUnit val="200"/>
      </c:valAx>
      <c:valAx>
        <c:axId val="148742912"/>
        <c:scaling>
          <c:orientation val="minMax"/>
        </c:scaling>
        <c:axPos val="r"/>
        <c:numFmt formatCode="General" sourceLinked="1"/>
        <c:tickLblPos val="nextTo"/>
        <c:txPr>
          <a:bodyPr/>
          <a:lstStyle/>
          <a:p>
            <a:pPr>
              <a:defRPr sz="1600">
                <a:latin typeface="ＭＳ 明朝" pitchFamily="17" charset="-128"/>
                <a:ea typeface="ＭＳ 明朝" pitchFamily="17" charset="-128"/>
              </a:defRPr>
            </a:pPr>
            <a:endParaRPr lang="ja-JP"/>
          </a:p>
        </c:txPr>
        <c:crossAx val="148744448"/>
        <c:crosses val="max"/>
        <c:crossBetween val="between"/>
        <c:majorUnit val="1"/>
      </c:valAx>
      <c:catAx>
        <c:axId val="148744448"/>
        <c:scaling>
          <c:orientation val="minMax"/>
        </c:scaling>
        <c:delete val="1"/>
        <c:axPos val="b"/>
        <c:tickLblPos val="none"/>
        <c:crossAx val="148742912"/>
        <c:crosses val="autoZero"/>
        <c:auto val="1"/>
        <c:lblAlgn val="ctr"/>
        <c:lblOffset val="100"/>
      </c:catAx>
    </c:plotArea>
    <c:plotVisOnly val="1"/>
    <c:dispBlanksAs val="gap"/>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9.9314923487950846E-2"/>
          <c:y val="4.5021035946659294E-2"/>
          <c:w val="0.75926186007909868"/>
          <c:h val="0.7826271612998148"/>
        </c:manualLayout>
      </c:layout>
      <c:lineChart>
        <c:grouping val="standard"/>
        <c:ser>
          <c:idx val="0"/>
          <c:order val="0"/>
          <c:tx>
            <c:strRef>
              <c:f>'2007'!$C$1</c:f>
              <c:strCache>
                <c:ptCount val="1"/>
                <c:pt idx="0">
                  <c:v>2007</c:v>
                </c:pt>
              </c:strCache>
            </c:strRef>
          </c:tx>
          <c:spPr>
            <a:ln>
              <a:solidFill>
                <a:srgbClr val="FF0000"/>
              </a:solidFill>
            </a:ln>
          </c:spPr>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'2007'!$C$2:$C$253</c:f>
              <c:numCache>
                <c:formatCode>General</c:formatCode>
                <c:ptCount val="252"/>
                <c:pt idx="0">
                  <c:v>16.369422413793089</c:v>
                </c:pt>
                <c:pt idx="1">
                  <c:v>13.414625000000001</c:v>
                </c:pt>
                <c:pt idx="2">
                  <c:v>12.917000000000002</c:v>
                </c:pt>
                <c:pt idx="3">
                  <c:v>10.264947916666674</c:v>
                </c:pt>
                <c:pt idx="4">
                  <c:v>13.200302083333318</c:v>
                </c:pt>
                <c:pt idx="5">
                  <c:v>13.460010416666686</c:v>
                </c:pt>
                <c:pt idx="6">
                  <c:v>12.097619791666666</c:v>
                </c:pt>
                <c:pt idx="7">
                  <c:v>10.130812500000005</c:v>
                </c:pt>
                <c:pt idx="8">
                  <c:v>10.941635416666672</c:v>
                </c:pt>
                <c:pt idx="9">
                  <c:v>12.108833333333335</c:v>
                </c:pt>
                <c:pt idx="10">
                  <c:v>12.142114583333333</c:v>
                </c:pt>
                <c:pt idx="11">
                  <c:v>14.013291666666662</c:v>
                </c:pt>
                <c:pt idx="12">
                  <c:v>14.560020833333352</c:v>
                </c:pt>
                <c:pt idx="13">
                  <c:v>13.71041145833334</c:v>
                </c:pt>
                <c:pt idx="14">
                  <c:v>13.578723958333343</c:v>
                </c:pt>
                <c:pt idx="15">
                  <c:v>13.840692708333336</c:v>
                </c:pt>
                <c:pt idx="16">
                  <c:v>14.633567708333333</c:v>
                </c:pt>
                <c:pt idx="17">
                  <c:v>15.915411458333352</c:v>
                </c:pt>
                <c:pt idx="18">
                  <c:v>14.690151041666658</c:v>
                </c:pt>
                <c:pt idx="19">
                  <c:v>13.775302083333338</c:v>
                </c:pt>
                <c:pt idx="20">
                  <c:v>14.188958333333318</c:v>
                </c:pt>
                <c:pt idx="21">
                  <c:v>12.611067708333341</c:v>
                </c:pt>
                <c:pt idx="22">
                  <c:v>14.471135416666682</c:v>
                </c:pt>
                <c:pt idx="23">
                  <c:v>14.753708333333334</c:v>
                </c:pt>
                <c:pt idx="24">
                  <c:v>15.65481770833334</c:v>
                </c:pt>
                <c:pt idx="25">
                  <c:v>15.994760416666672</c:v>
                </c:pt>
                <c:pt idx="26">
                  <c:v>16.089723958333256</c:v>
                </c:pt>
                <c:pt idx="27">
                  <c:v>14.45615104166667</c:v>
                </c:pt>
                <c:pt idx="28">
                  <c:v>15.182286458333348</c:v>
                </c:pt>
                <c:pt idx="29">
                  <c:v>14.59535416666667</c:v>
                </c:pt>
                <c:pt idx="30">
                  <c:v>14.794447916666677</c:v>
                </c:pt>
                <c:pt idx="31">
                  <c:v>16.3785677083333</c:v>
                </c:pt>
                <c:pt idx="32">
                  <c:v>17.457864583333329</c:v>
                </c:pt>
                <c:pt idx="33">
                  <c:v>17.811750000000032</c:v>
                </c:pt>
                <c:pt idx="34">
                  <c:v>16.880437499999989</c:v>
                </c:pt>
                <c:pt idx="35">
                  <c:v>16.227718750000005</c:v>
                </c:pt>
                <c:pt idx="36">
                  <c:v>16.755463541666629</c:v>
                </c:pt>
                <c:pt idx="37">
                  <c:v>18.654223958333329</c:v>
                </c:pt>
                <c:pt idx="38">
                  <c:v>19.787703124999986</c:v>
                </c:pt>
                <c:pt idx="39">
                  <c:v>18.119776041666661</c:v>
                </c:pt>
                <c:pt idx="40">
                  <c:v>18.392255208333296</c:v>
                </c:pt>
                <c:pt idx="41">
                  <c:v>17.943864583333287</c:v>
                </c:pt>
                <c:pt idx="42">
                  <c:v>19.434953125000067</c:v>
                </c:pt>
                <c:pt idx="43">
                  <c:v>18.429854166666711</c:v>
                </c:pt>
                <c:pt idx="44">
                  <c:v>16.355463541666662</c:v>
                </c:pt>
                <c:pt idx="45">
                  <c:v>17.160927083333295</c:v>
                </c:pt>
                <c:pt idx="46">
                  <c:v>18.652052083333299</c:v>
                </c:pt>
                <c:pt idx="47">
                  <c:v>17.977880208333296</c:v>
                </c:pt>
                <c:pt idx="48">
                  <c:v>18.860166666666675</c:v>
                </c:pt>
                <c:pt idx="49">
                  <c:v>18.035859375000005</c:v>
                </c:pt>
                <c:pt idx="50">
                  <c:v>16.953005208333291</c:v>
                </c:pt>
                <c:pt idx="51">
                  <c:v>17.540895833333298</c:v>
                </c:pt>
                <c:pt idx="52">
                  <c:v>18.550229166666664</c:v>
                </c:pt>
                <c:pt idx="53">
                  <c:v>18.228520833333224</c:v>
                </c:pt>
                <c:pt idx="54">
                  <c:v>18.544208333333298</c:v>
                </c:pt>
                <c:pt idx="55">
                  <c:v>19.295807291666673</c:v>
                </c:pt>
                <c:pt idx="56">
                  <c:v>20.106130208333283</c:v>
                </c:pt>
                <c:pt idx="57">
                  <c:v>21.259437499999986</c:v>
                </c:pt>
                <c:pt idx="58">
                  <c:v>19.234885416666739</c:v>
                </c:pt>
                <c:pt idx="59">
                  <c:v>18.474473958333299</c:v>
                </c:pt>
                <c:pt idx="60">
                  <c:v>18.421484374999959</c:v>
                </c:pt>
                <c:pt idx="61">
                  <c:v>17.796937500000002</c:v>
                </c:pt>
                <c:pt idx="62">
                  <c:v>18.120119791666667</c:v>
                </c:pt>
                <c:pt idx="63">
                  <c:v>17.241927083333291</c:v>
                </c:pt>
                <c:pt idx="64">
                  <c:v>17.694994791666716</c:v>
                </c:pt>
                <c:pt idx="65">
                  <c:v>18.999604166666661</c:v>
                </c:pt>
                <c:pt idx="66">
                  <c:v>20.139390625000047</c:v>
                </c:pt>
                <c:pt idx="67">
                  <c:v>20.763901041666664</c:v>
                </c:pt>
                <c:pt idx="68">
                  <c:v>21.154307291666655</c:v>
                </c:pt>
                <c:pt idx="69">
                  <c:v>21.112713541666629</c:v>
                </c:pt>
                <c:pt idx="70">
                  <c:v>20.809163461538503</c:v>
                </c:pt>
                <c:pt idx="85">
                  <c:v>22.955507352941119</c:v>
                </c:pt>
                <c:pt idx="86">
                  <c:v>21.572833333333282</c:v>
                </c:pt>
                <c:pt idx="87">
                  <c:v>21.915437499999989</c:v>
                </c:pt>
                <c:pt idx="88">
                  <c:v>19.924718749999986</c:v>
                </c:pt>
                <c:pt idx="89">
                  <c:v>19.157541666666695</c:v>
                </c:pt>
                <c:pt idx="90">
                  <c:v>20.274276041666656</c:v>
                </c:pt>
                <c:pt idx="91">
                  <c:v>21.740354166666691</c:v>
                </c:pt>
                <c:pt idx="92">
                  <c:v>21.162833333333271</c:v>
                </c:pt>
                <c:pt idx="93">
                  <c:v>20.061109374999944</c:v>
                </c:pt>
                <c:pt idx="94">
                  <c:v>21.612973958333328</c:v>
                </c:pt>
                <c:pt idx="95">
                  <c:v>21.684552083333294</c:v>
                </c:pt>
                <c:pt idx="96">
                  <c:v>21.48141666666664</c:v>
                </c:pt>
                <c:pt idx="97">
                  <c:v>21.897708333333309</c:v>
                </c:pt>
                <c:pt idx="98">
                  <c:v>21.36145312500004</c:v>
                </c:pt>
                <c:pt idx="99">
                  <c:v>21.795395833333263</c:v>
                </c:pt>
                <c:pt idx="100">
                  <c:v>21.912802083333279</c:v>
                </c:pt>
                <c:pt idx="101">
                  <c:v>22.876666666666665</c:v>
                </c:pt>
                <c:pt idx="102">
                  <c:v>23.824395833333281</c:v>
                </c:pt>
                <c:pt idx="103">
                  <c:v>23.20244791666665</c:v>
                </c:pt>
                <c:pt idx="104">
                  <c:v>21.247609374999943</c:v>
                </c:pt>
                <c:pt idx="105">
                  <c:v>20.472680555555513</c:v>
                </c:pt>
                <c:pt idx="106">
                  <c:v>19.765576388888867</c:v>
                </c:pt>
                <c:pt idx="107">
                  <c:v>18.922034722222222</c:v>
                </c:pt>
                <c:pt idx="108">
                  <c:v>19.529777777777756</c:v>
                </c:pt>
                <c:pt idx="109">
                  <c:v>20.668916666666661</c:v>
                </c:pt>
                <c:pt idx="110">
                  <c:v>21.587722222222187</c:v>
                </c:pt>
                <c:pt idx="111">
                  <c:v>21.35036111111113</c:v>
                </c:pt>
                <c:pt idx="112">
                  <c:v>21.668895833333291</c:v>
                </c:pt>
                <c:pt idx="113">
                  <c:v>21.224729166666677</c:v>
                </c:pt>
                <c:pt idx="114">
                  <c:v>19.846715277777719</c:v>
                </c:pt>
                <c:pt idx="115">
                  <c:v>20.603791666666691</c:v>
                </c:pt>
                <c:pt idx="116">
                  <c:v>22.019125000000031</c:v>
                </c:pt>
                <c:pt idx="117">
                  <c:v>22.977937499999999</c:v>
                </c:pt>
                <c:pt idx="118">
                  <c:v>23.148909722222221</c:v>
                </c:pt>
                <c:pt idx="119">
                  <c:v>21.977499999999964</c:v>
                </c:pt>
                <c:pt idx="120">
                  <c:v>20.305388888888874</c:v>
                </c:pt>
                <c:pt idx="121">
                  <c:v>20.874750000000031</c:v>
                </c:pt>
                <c:pt idx="122">
                  <c:v>21.602000000000007</c:v>
                </c:pt>
                <c:pt idx="123">
                  <c:v>23.449833333333263</c:v>
                </c:pt>
                <c:pt idx="124">
                  <c:v>22.616430555555564</c:v>
                </c:pt>
                <c:pt idx="125">
                  <c:v>22.722069444444447</c:v>
                </c:pt>
                <c:pt idx="126">
                  <c:v>22.840493055555552</c:v>
                </c:pt>
                <c:pt idx="127">
                  <c:v>23.140402777777719</c:v>
                </c:pt>
                <c:pt idx="128">
                  <c:v>22.966222222222161</c:v>
                </c:pt>
                <c:pt idx="129">
                  <c:v>22.886694444444444</c:v>
                </c:pt>
                <c:pt idx="130">
                  <c:v>24.761777777777755</c:v>
                </c:pt>
                <c:pt idx="131">
                  <c:v>24.734597222222227</c:v>
                </c:pt>
                <c:pt idx="132">
                  <c:v>24.553569444444445</c:v>
                </c:pt>
                <c:pt idx="133">
                  <c:v>23.735736111111073</c:v>
                </c:pt>
                <c:pt idx="134">
                  <c:v>23.994527777777723</c:v>
                </c:pt>
                <c:pt idx="135">
                  <c:v>27.100798611111113</c:v>
                </c:pt>
                <c:pt idx="136">
                  <c:v>27.846493055555563</c:v>
                </c:pt>
                <c:pt idx="137">
                  <c:v>27.334902777777774</c:v>
                </c:pt>
                <c:pt idx="138">
                  <c:v>27.049979166666695</c:v>
                </c:pt>
                <c:pt idx="139">
                  <c:v>26.857812500000001</c:v>
                </c:pt>
                <c:pt idx="140">
                  <c:v>27.494083333333275</c:v>
                </c:pt>
                <c:pt idx="141">
                  <c:v>28.099111111111117</c:v>
                </c:pt>
                <c:pt idx="142">
                  <c:v>28.299694444444455</c:v>
                </c:pt>
                <c:pt idx="143">
                  <c:v>28.209069444444481</c:v>
                </c:pt>
                <c:pt idx="144">
                  <c:v>28.427152777777742</c:v>
                </c:pt>
                <c:pt idx="145">
                  <c:v>28.361125000000001</c:v>
                </c:pt>
                <c:pt idx="146">
                  <c:v>28.24834027777769</c:v>
                </c:pt>
                <c:pt idx="147">
                  <c:v>28.086298611111086</c:v>
                </c:pt>
                <c:pt idx="148">
                  <c:v>26.37820138888889</c:v>
                </c:pt>
                <c:pt idx="149">
                  <c:v>27.413729166666666</c:v>
                </c:pt>
                <c:pt idx="150">
                  <c:v>26.940576388888889</c:v>
                </c:pt>
                <c:pt idx="151">
                  <c:v>26.081604166666668</c:v>
                </c:pt>
                <c:pt idx="152">
                  <c:v>26.587875000000057</c:v>
                </c:pt>
                <c:pt idx="153">
                  <c:v>25.112791666666691</c:v>
                </c:pt>
                <c:pt idx="154">
                  <c:v>25.021229166666675</c:v>
                </c:pt>
                <c:pt idx="155">
                  <c:v>24.773861111111131</c:v>
                </c:pt>
                <c:pt idx="156">
                  <c:v>24.085590277777705</c:v>
                </c:pt>
                <c:pt idx="157">
                  <c:v>24.93060416666669</c:v>
                </c:pt>
                <c:pt idx="158">
                  <c:v>24.267673611111089</c:v>
                </c:pt>
                <c:pt idx="159">
                  <c:v>24.623659722222225</c:v>
                </c:pt>
                <c:pt idx="160">
                  <c:v>26.569597222222203</c:v>
                </c:pt>
                <c:pt idx="161">
                  <c:v>27.168548611111085</c:v>
                </c:pt>
                <c:pt idx="162">
                  <c:v>26.48799305555556</c:v>
                </c:pt>
                <c:pt idx="163">
                  <c:v>26.114020833333303</c:v>
                </c:pt>
                <c:pt idx="164">
                  <c:v>26.740340277777694</c:v>
                </c:pt>
                <c:pt idx="165">
                  <c:v>26.493263888888887</c:v>
                </c:pt>
                <c:pt idx="166">
                  <c:v>25.588590277777705</c:v>
                </c:pt>
                <c:pt idx="167">
                  <c:v>24.510284722222231</c:v>
                </c:pt>
                <c:pt idx="168">
                  <c:v>24.87949305555556</c:v>
                </c:pt>
                <c:pt idx="169">
                  <c:v>24.89440277777776</c:v>
                </c:pt>
                <c:pt idx="170">
                  <c:v>24.315506944444458</c:v>
                </c:pt>
                <c:pt idx="171">
                  <c:v>23.744194444444478</c:v>
                </c:pt>
                <c:pt idx="172">
                  <c:v>24.06784722222222</c:v>
                </c:pt>
                <c:pt idx="173">
                  <c:v>25.580868055555555</c:v>
                </c:pt>
                <c:pt idx="174">
                  <c:v>26.276527777777744</c:v>
                </c:pt>
                <c:pt idx="175">
                  <c:v>24.218729166666659</c:v>
                </c:pt>
                <c:pt idx="176">
                  <c:v>25.555381944444481</c:v>
                </c:pt>
                <c:pt idx="177">
                  <c:v>25.559069444444486</c:v>
                </c:pt>
                <c:pt idx="178">
                  <c:v>25.452791666666673</c:v>
                </c:pt>
                <c:pt idx="179">
                  <c:v>24.878125000000018</c:v>
                </c:pt>
                <c:pt idx="180">
                  <c:v>23.285986111111086</c:v>
                </c:pt>
                <c:pt idx="181">
                  <c:v>23.739833333333284</c:v>
                </c:pt>
                <c:pt idx="182">
                  <c:v>21.905277777777748</c:v>
                </c:pt>
                <c:pt idx="183">
                  <c:v>21.5999861111111</c:v>
                </c:pt>
                <c:pt idx="184">
                  <c:v>22.85879166666669</c:v>
                </c:pt>
                <c:pt idx="185">
                  <c:v>20.417152777777776</c:v>
                </c:pt>
                <c:pt idx="186">
                  <c:v>19.887652777777745</c:v>
                </c:pt>
                <c:pt idx="187">
                  <c:v>20.049152777777746</c:v>
                </c:pt>
                <c:pt idx="188">
                  <c:v>22.337069444444499</c:v>
                </c:pt>
                <c:pt idx="189">
                  <c:v>21.436277777777786</c:v>
                </c:pt>
                <c:pt idx="190">
                  <c:v>22.084854166666723</c:v>
                </c:pt>
                <c:pt idx="191">
                  <c:v>22.742451388888888</c:v>
                </c:pt>
                <c:pt idx="192">
                  <c:v>20.768680555555509</c:v>
                </c:pt>
                <c:pt idx="193">
                  <c:v>19.849111111111107</c:v>
                </c:pt>
                <c:pt idx="194">
                  <c:v>19.740534722222222</c:v>
                </c:pt>
                <c:pt idx="195">
                  <c:v>20.186201388888904</c:v>
                </c:pt>
                <c:pt idx="196">
                  <c:v>19.532763888888887</c:v>
                </c:pt>
                <c:pt idx="197">
                  <c:v>18.324104166666704</c:v>
                </c:pt>
                <c:pt idx="198">
                  <c:v>18.957798611111116</c:v>
                </c:pt>
                <c:pt idx="199">
                  <c:v>18.809749999999958</c:v>
                </c:pt>
                <c:pt idx="200">
                  <c:v>17.959847222222216</c:v>
                </c:pt>
                <c:pt idx="201">
                  <c:v>18.222645833333239</c:v>
                </c:pt>
                <c:pt idx="202">
                  <c:v>17.354743055555542</c:v>
                </c:pt>
                <c:pt idx="203">
                  <c:v>17.527201388888901</c:v>
                </c:pt>
                <c:pt idx="204">
                  <c:v>17.605993055555565</c:v>
                </c:pt>
                <c:pt idx="205">
                  <c:v>16.84466666666669</c:v>
                </c:pt>
                <c:pt idx="206">
                  <c:v>16.705791666666677</c:v>
                </c:pt>
                <c:pt idx="207">
                  <c:v>14.710472222222229</c:v>
                </c:pt>
                <c:pt idx="208">
                  <c:v>13.280213333333331</c:v>
                </c:pt>
              </c:numCache>
            </c:numRef>
          </c:val>
        </c:ser>
        <c:ser>
          <c:idx val="1"/>
          <c:order val="1"/>
          <c:tx>
            <c:strRef>
              <c:f>'2007'!$D$1</c:f>
              <c:strCache>
                <c:ptCount val="1"/>
                <c:pt idx="0">
                  <c:v>2008</c:v>
                </c:pt>
              </c:strCache>
            </c:strRef>
          </c:tx>
          <c:spPr>
            <a:ln>
              <a:solidFill>
                <a:srgbClr val="0070C0"/>
              </a:solidFill>
            </a:ln>
          </c:spPr>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'2007'!$D$2:$D$253</c:f>
              <c:numCache>
                <c:formatCode>General</c:formatCode>
                <c:ptCount val="252"/>
                <c:pt idx="17">
                  <c:v>18.153787500000011</c:v>
                </c:pt>
                <c:pt idx="18">
                  <c:v>16.246031249999959</c:v>
                </c:pt>
                <c:pt idx="19">
                  <c:v>16.039614583333279</c:v>
                </c:pt>
                <c:pt idx="20">
                  <c:v>14.131906250000009</c:v>
                </c:pt>
                <c:pt idx="21">
                  <c:v>13.769072916666676</c:v>
                </c:pt>
                <c:pt idx="22">
                  <c:v>16.612479166666692</c:v>
                </c:pt>
                <c:pt idx="23">
                  <c:v>17.30805208333328</c:v>
                </c:pt>
                <c:pt idx="24">
                  <c:v>17.702921874999966</c:v>
                </c:pt>
                <c:pt idx="25">
                  <c:v>18.410651041666668</c:v>
                </c:pt>
                <c:pt idx="26">
                  <c:v>18.386802083333272</c:v>
                </c:pt>
                <c:pt idx="27">
                  <c:v>15.271906250000002</c:v>
                </c:pt>
                <c:pt idx="28">
                  <c:v>15.135473958333334</c:v>
                </c:pt>
                <c:pt idx="29">
                  <c:v>13.999145833333356</c:v>
                </c:pt>
                <c:pt idx="30">
                  <c:v>16.407927083333298</c:v>
                </c:pt>
                <c:pt idx="31">
                  <c:v>20.988104166666673</c:v>
                </c:pt>
                <c:pt idx="32">
                  <c:v>20.35177604166666</c:v>
                </c:pt>
                <c:pt idx="33">
                  <c:v>24.39309375000003</c:v>
                </c:pt>
                <c:pt idx="34">
                  <c:v>17.591520833333266</c:v>
                </c:pt>
                <c:pt idx="35">
                  <c:v>22.370343750000007</c:v>
                </c:pt>
                <c:pt idx="36">
                  <c:v>20.210953125000067</c:v>
                </c:pt>
                <c:pt idx="37">
                  <c:v>16.361776041666676</c:v>
                </c:pt>
                <c:pt idx="38">
                  <c:v>20.730395833333283</c:v>
                </c:pt>
                <c:pt idx="39">
                  <c:v>17.457609374999951</c:v>
                </c:pt>
                <c:pt idx="40">
                  <c:v>22.389500000000016</c:v>
                </c:pt>
                <c:pt idx="41">
                  <c:v>22.369937500000002</c:v>
                </c:pt>
                <c:pt idx="42">
                  <c:v>19.592817708333303</c:v>
                </c:pt>
                <c:pt idx="43">
                  <c:v>20.454057291666668</c:v>
                </c:pt>
                <c:pt idx="44">
                  <c:v>21.175296874999965</c:v>
                </c:pt>
                <c:pt idx="45">
                  <c:v>24.292171874999969</c:v>
                </c:pt>
                <c:pt idx="46">
                  <c:v>22.113687499999994</c:v>
                </c:pt>
                <c:pt idx="47">
                  <c:v>21.415072916666663</c:v>
                </c:pt>
                <c:pt idx="48">
                  <c:v>22.952078125000035</c:v>
                </c:pt>
                <c:pt idx="49">
                  <c:v>21.609291666666703</c:v>
                </c:pt>
                <c:pt idx="50">
                  <c:v>21.237390625000035</c:v>
                </c:pt>
                <c:pt idx="51">
                  <c:v>19.608447916666659</c:v>
                </c:pt>
                <c:pt idx="52">
                  <c:v>19.334947916666714</c:v>
                </c:pt>
                <c:pt idx="53">
                  <c:v>18.760067708333306</c:v>
                </c:pt>
                <c:pt idx="54">
                  <c:v>20.424109374999979</c:v>
                </c:pt>
                <c:pt idx="55">
                  <c:v>18.495645833333228</c:v>
                </c:pt>
                <c:pt idx="56">
                  <c:v>19.028046874999919</c:v>
                </c:pt>
                <c:pt idx="57">
                  <c:v>20.036218750000032</c:v>
                </c:pt>
                <c:pt idx="58">
                  <c:v>19.291166666666665</c:v>
                </c:pt>
                <c:pt idx="59">
                  <c:v>22.48889583333327</c:v>
                </c:pt>
                <c:pt idx="60">
                  <c:v>23.519750000000005</c:v>
                </c:pt>
                <c:pt idx="61">
                  <c:v>24.859166666666688</c:v>
                </c:pt>
                <c:pt idx="62">
                  <c:v>24.057802083333318</c:v>
                </c:pt>
                <c:pt idx="63">
                  <c:v>23.301427083333298</c:v>
                </c:pt>
                <c:pt idx="64">
                  <c:v>23.960307291666652</c:v>
                </c:pt>
                <c:pt idx="65">
                  <c:v>24.087244791666688</c:v>
                </c:pt>
                <c:pt idx="66">
                  <c:v>23.656953125000072</c:v>
                </c:pt>
                <c:pt idx="67">
                  <c:v>23.688036458333283</c:v>
                </c:pt>
                <c:pt idx="68">
                  <c:v>21.484989583333263</c:v>
                </c:pt>
                <c:pt idx="69">
                  <c:v>24.429588541666639</c:v>
                </c:pt>
                <c:pt idx="70">
                  <c:v>24.907359374999963</c:v>
                </c:pt>
                <c:pt idx="71">
                  <c:v>24.945249999999945</c:v>
                </c:pt>
                <c:pt idx="72">
                  <c:v>22.722322916666624</c:v>
                </c:pt>
                <c:pt idx="73">
                  <c:v>23.436130208333271</c:v>
                </c:pt>
                <c:pt idx="74">
                  <c:v>24.183338541666629</c:v>
                </c:pt>
                <c:pt idx="75">
                  <c:v>23.31880208333331</c:v>
                </c:pt>
                <c:pt idx="76">
                  <c:v>24.458713541666615</c:v>
                </c:pt>
                <c:pt idx="77">
                  <c:v>25.47287500000003</c:v>
                </c:pt>
                <c:pt idx="78">
                  <c:v>22.848515624999987</c:v>
                </c:pt>
                <c:pt idx="79">
                  <c:v>25.024067708333327</c:v>
                </c:pt>
                <c:pt idx="80">
                  <c:v>25.771942708333302</c:v>
                </c:pt>
                <c:pt idx="81">
                  <c:v>23.720265625000035</c:v>
                </c:pt>
                <c:pt idx="82">
                  <c:v>21.21857291666667</c:v>
                </c:pt>
                <c:pt idx="83">
                  <c:v>24.117854166666771</c:v>
                </c:pt>
                <c:pt idx="84">
                  <c:v>23.315124999999988</c:v>
                </c:pt>
                <c:pt idx="85">
                  <c:v>23.605890625000061</c:v>
                </c:pt>
                <c:pt idx="86">
                  <c:v>21.751494791666691</c:v>
                </c:pt>
                <c:pt idx="87">
                  <c:v>23.148114583333264</c:v>
                </c:pt>
                <c:pt idx="88">
                  <c:v>25.805453124999985</c:v>
                </c:pt>
                <c:pt idx="89">
                  <c:v>25.542083333333277</c:v>
                </c:pt>
                <c:pt idx="90">
                  <c:v>26.208869791666654</c:v>
                </c:pt>
                <c:pt idx="91">
                  <c:v>25.039083333333284</c:v>
                </c:pt>
                <c:pt idx="92">
                  <c:v>24.410630208333266</c:v>
                </c:pt>
                <c:pt idx="93">
                  <c:v>24.931203124999993</c:v>
                </c:pt>
                <c:pt idx="94">
                  <c:v>26.110651041666689</c:v>
                </c:pt>
                <c:pt idx="95">
                  <c:v>28.368588541666629</c:v>
                </c:pt>
                <c:pt idx="96">
                  <c:v>27.798229166666626</c:v>
                </c:pt>
                <c:pt idx="97">
                  <c:v>29.451213541666672</c:v>
                </c:pt>
                <c:pt idx="98">
                  <c:v>28.69318749999999</c:v>
                </c:pt>
                <c:pt idx="99">
                  <c:v>29.117520833333284</c:v>
                </c:pt>
                <c:pt idx="100">
                  <c:v>29.679442708333287</c:v>
                </c:pt>
                <c:pt idx="101">
                  <c:v>28.751104166666689</c:v>
                </c:pt>
                <c:pt idx="102">
                  <c:v>29.365661458333289</c:v>
                </c:pt>
                <c:pt idx="103">
                  <c:v>29.877812500000005</c:v>
                </c:pt>
                <c:pt idx="104">
                  <c:v>29.387552083333269</c:v>
                </c:pt>
                <c:pt idx="105">
                  <c:v>30.097739583333219</c:v>
                </c:pt>
                <c:pt idx="106">
                  <c:v>31.35154687499994</c:v>
                </c:pt>
                <c:pt idx="107">
                  <c:v>31.534796874999962</c:v>
                </c:pt>
                <c:pt idx="108">
                  <c:v>31.825677083333279</c:v>
                </c:pt>
                <c:pt idx="109">
                  <c:v>32.020286458333203</c:v>
                </c:pt>
                <c:pt idx="110">
                  <c:v>30.812088541666668</c:v>
                </c:pt>
                <c:pt idx="123">
                  <c:v>28.183645833333262</c:v>
                </c:pt>
                <c:pt idx="124">
                  <c:v>29.395984374999983</c:v>
                </c:pt>
                <c:pt idx="125">
                  <c:v>28.845124999999982</c:v>
                </c:pt>
                <c:pt idx="126">
                  <c:v>30.087052083333287</c:v>
                </c:pt>
                <c:pt idx="127">
                  <c:v>30.267765624999999</c:v>
                </c:pt>
                <c:pt idx="128">
                  <c:v>31.046052083333269</c:v>
                </c:pt>
                <c:pt idx="129">
                  <c:v>31.314295454545501</c:v>
                </c:pt>
                <c:pt idx="130">
                  <c:v>30.582239583333216</c:v>
                </c:pt>
                <c:pt idx="131">
                  <c:v>29.853411458333326</c:v>
                </c:pt>
                <c:pt idx="132">
                  <c:v>30.313473958333319</c:v>
                </c:pt>
                <c:pt idx="133">
                  <c:v>29.188010416666668</c:v>
                </c:pt>
                <c:pt idx="134">
                  <c:v>29.424421874999961</c:v>
                </c:pt>
                <c:pt idx="135">
                  <c:v>28.97275520833329</c:v>
                </c:pt>
                <c:pt idx="136">
                  <c:v>30.324963541666691</c:v>
                </c:pt>
                <c:pt idx="137">
                  <c:v>31.081458333333284</c:v>
                </c:pt>
                <c:pt idx="138">
                  <c:v>30.41345312499999</c:v>
                </c:pt>
                <c:pt idx="139">
                  <c:v>30.108161458333317</c:v>
                </c:pt>
                <c:pt idx="140">
                  <c:v>31.190593749999977</c:v>
                </c:pt>
                <c:pt idx="141">
                  <c:v>30.143078124999995</c:v>
                </c:pt>
                <c:pt idx="142">
                  <c:v>29.482432291666562</c:v>
                </c:pt>
                <c:pt idx="143">
                  <c:v>28.023744791666672</c:v>
                </c:pt>
                <c:pt idx="144">
                  <c:v>27.855942708333281</c:v>
                </c:pt>
                <c:pt idx="145">
                  <c:v>27.660093750000001</c:v>
                </c:pt>
                <c:pt idx="146">
                  <c:v>26.129229166666658</c:v>
                </c:pt>
                <c:pt idx="147">
                  <c:v>24.928859374999956</c:v>
                </c:pt>
                <c:pt idx="148">
                  <c:v>22.741015624999992</c:v>
                </c:pt>
                <c:pt idx="149">
                  <c:v>26.229260416666691</c:v>
                </c:pt>
                <c:pt idx="150">
                  <c:v>23.672328124999993</c:v>
                </c:pt>
                <c:pt idx="151">
                  <c:v>24.818812500000007</c:v>
                </c:pt>
                <c:pt idx="152">
                  <c:v>25.874729166666654</c:v>
                </c:pt>
                <c:pt idx="153">
                  <c:v>27.238999999999987</c:v>
                </c:pt>
                <c:pt idx="154">
                  <c:v>25.289515625000003</c:v>
                </c:pt>
                <c:pt idx="155">
                  <c:v>23.698718749999987</c:v>
                </c:pt>
                <c:pt idx="156">
                  <c:v>27.307708333333299</c:v>
                </c:pt>
                <c:pt idx="157">
                  <c:v>28.627109374999989</c:v>
                </c:pt>
                <c:pt idx="158">
                  <c:v>25.127958333333339</c:v>
                </c:pt>
                <c:pt idx="159">
                  <c:v>25.487359374999976</c:v>
                </c:pt>
                <c:pt idx="160">
                  <c:v>27.023958333333312</c:v>
                </c:pt>
                <c:pt idx="161">
                  <c:v>24.522083333333271</c:v>
                </c:pt>
                <c:pt idx="162">
                  <c:v>26.239161458333339</c:v>
                </c:pt>
                <c:pt idx="163">
                  <c:v>27.065244791666682</c:v>
                </c:pt>
                <c:pt idx="164">
                  <c:v>26.500911458333366</c:v>
                </c:pt>
                <c:pt idx="165">
                  <c:v>24.979588541666669</c:v>
                </c:pt>
                <c:pt idx="166">
                  <c:v>26.415609374999942</c:v>
                </c:pt>
                <c:pt idx="167">
                  <c:v>26.754651041666691</c:v>
                </c:pt>
                <c:pt idx="168">
                  <c:v>26.138432291666629</c:v>
                </c:pt>
                <c:pt idx="169">
                  <c:v>25.30994791666669</c:v>
                </c:pt>
                <c:pt idx="170">
                  <c:v>26.449531249999957</c:v>
                </c:pt>
                <c:pt idx="171">
                  <c:v>23.227312499999989</c:v>
                </c:pt>
                <c:pt idx="172">
                  <c:v>25.527031249999986</c:v>
                </c:pt>
                <c:pt idx="173">
                  <c:v>25.729958333333329</c:v>
                </c:pt>
                <c:pt idx="174">
                  <c:v>23.642411458333292</c:v>
                </c:pt>
                <c:pt idx="175">
                  <c:v>23.308666666666671</c:v>
                </c:pt>
                <c:pt idx="176">
                  <c:v>25.560869791666658</c:v>
                </c:pt>
                <c:pt idx="177">
                  <c:v>23.74534895833327</c:v>
                </c:pt>
                <c:pt idx="178">
                  <c:v>24.700098958333317</c:v>
                </c:pt>
                <c:pt idx="179">
                  <c:v>23.455760416666678</c:v>
                </c:pt>
                <c:pt idx="180">
                  <c:v>24.232593749999989</c:v>
                </c:pt>
                <c:pt idx="181">
                  <c:v>21.113052083333329</c:v>
                </c:pt>
                <c:pt idx="182">
                  <c:v>20.864062499999999</c:v>
                </c:pt>
                <c:pt idx="183">
                  <c:v>18.387557291666663</c:v>
                </c:pt>
                <c:pt idx="184">
                  <c:v>17.09568229166662</c:v>
                </c:pt>
                <c:pt idx="185">
                  <c:v>17.239432291666631</c:v>
                </c:pt>
                <c:pt idx="186">
                  <c:v>18.15167187500003</c:v>
                </c:pt>
                <c:pt idx="187">
                  <c:v>20.999682291666623</c:v>
                </c:pt>
                <c:pt idx="188">
                  <c:v>19.922395833333262</c:v>
                </c:pt>
                <c:pt idx="189">
                  <c:v>19.271463541666666</c:v>
                </c:pt>
                <c:pt idx="190">
                  <c:v>21.683812499999988</c:v>
                </c:pt>
                <c:pt idx="191">
                  <c:v>17.99926041666669</c:v>
                </c:pt>
                <c:pt idx="192">
                  <c:v>19.508833333333282</c:v>
                </c:pt>
                <c:pt idx="193">
                  <c:v>19.375526041666628</c:v>
                </c:pt>
                <c:pt idx="194">
                  <c:v>21.160093749999987</c:v>
                </c:pt>
                <c:pt idx="195">
                  <c:v>21.617869791666735</c:v>
                </c:pt>
                <c:pt idx="196">
                  <c:v>21.947041666666674</c:v>
                </c:pt>
                <c:pt idx="197">
                  <c:v>21.125921875000007</c:v>
                </c:pt>
                <c:pt idx="198">
                  <c:v>16.909427083333259</c:v>
                </c:pt>
                <c:pt idx="199">
                  <c:v>19.222260416666661</c:v>
                </c:pt>
                <c:pt idx="200">
                  <c:v>17.237260416666714</c:v>
                </c:pt>
                <c:pt idx="201">
                  <c:v>19.283697916666672</c:v>
                </c:pt>
                <c:pt idx="202">
                  <c:v>18.688588541666629</c:v>
                </c:pt>
                <c:pt idx="203">
                  <c:v>19.126854166666739</c:v>
                </c:pt>
                <c:pt idx="204">
                  <c:v>18.361911458333328</c:v>
                </c:pt>
                <c:pt idx="205">
                  <c:v>18.653250000000032</c:v>
                </c:pt>
                <c:pt idx="206">
                  <c:v>18.222687499999989</c:v>
                </c:pt>
                <c:pt idx="207">
                  <c:v>18.045885416666707</c:v>
                </c:pt>
                <c:pt idx="208">
                  <c:v>18.168713541666605</c:v>
                </c:pt>
                <c:pt idx="209">
                  <c:v>18.768203125000007</c:v>
                </c:pt>
                <c:pt idx="210">
                  <c:v>19.38754687499992</c:v>
                </c:pt>
                <c:pt idx="211">
                  <c:v>16.837473958333327</c:v>
                </c:pt>
                <c:pt idx="212">
                  <c:v>15.565526041666695</c:v>
                </c:pt>
                <c:pt idx="213">
                  <c:v>15.792557291666686</c:v>
                </c:pt>
                <c:pt idx="214">
                  <c:v>15.487968749999999</c:v>
                </c:pt>
                <c:pt idx="215">
                  <c:v>15.364593750000004</c:v>
                </c:pt>
                <c:pt idx="216">
                  <c:v>14.451526041666691</c:v>
                </c:pt>
                <c:pt idx="217">
                  <c:v>12.451390625000014</c:v>
                </c:pt>
                <c:pt idx="218">
                  <c:v>14.746312499999998</c:v>
                </c:pt>
                <c:pt idx="219">
                  <c:v>13.713770833333323</c:v>
                </c:pt>
                <c:pt idx="220">
                  <c:v>14.386057291666702</c:v>
                </c:pt>
                <c:pt idx="221">
                  <c:v>15.374302083333333</c:v>
                </c:pt>
                <c:pt idx="222">
                  <c:v>13.989723958333336</c:v>
                </c:pt>
                <c:pt idx="223">
                  <c:v>14.7500625</c:v>
                </c:pt>
                <c:pt idx="224">
                  <c:v>16.844958333333327</c:v>
                </c:pt>
                <c:pt idx="225">
                  <c:v>14.050614583333354</c:v>
                </c:pt>
                <c:pt idx="226">
                  <c:v>12.111151041666668</c:v>
                </c:pt>
                <c:pt idx="227">
                  <c:v>11.372593750000025</c:v>
                </c:pt>
                <c:pt idx="228">
                  <c:v>11.456567708333353</c:v>
                </c:pt>
                <c:pt idx="229">
                  <c:v>12.72154687500001</c:v>
                </c:pt>
                <c:pt idx="230">
                  <c:v>12.848484375000023</c:v>
                </c:pt>
                <c:pt idx="231">
                  <c:v>13.843177083333343</c:v>
                </c:pt>
                <c:pt idx="232">
                  <c:v>12.606437500000018</c:v>
                </c:pt>
                <c:pt idx="233">
                  <c:v>13.614234375000002</c:v>
                </c:pt>
                <c:pt idx="234">
                  <c:v>13.599562500000006</c:v>
                </c:pt>
                <c:pt idx="235">
                  <c:v>11.463895833333353</c:v>
                </c:pt>
                <c:pt idx="236">
                  <c:v>6.8209270833333324</c:v>
                </c:pt>
                <c:pt idx="237">
                  <c:v>7.6148541666666487</c:v>
                </c:pt>
                <c:pt idx="238">
                  <c:v>8.4881145833333207</c:v>
                </c:pt>
                <c:pt idx="239">
                  <c:v>9.1815104166666668</c:v>
                </c:pt>
                <c:pt idx="240">
                  <c:v>9.1548020833333403</c:v>
                </c:pt>
                <c:pt idx="241">
                  <c:v>8.3559479166667039</c:v>
                </c:pt>
                <c:pt idx="242">
                  <c:v>10.63819791666667</c:v>
                </c:pt>
                <c:pt idx="243">
                  <c:v>10.112442708333329</c:v>
                </c:pt>
                <c:pt idx="244">
                  <c:v>8.7821041666666702</c:v>
                </c:pt>
                <c:pt idx="245">
                  <c:v>10.960520833333355</c:v>
                </c:pt>
                <c:pt idx="246">
                  <c:v>9.9457291666666698</c:v>
                </c:pt>
                <c:pt idx="247">
                  <c:v>9.4572187500000009</c:v>
                </c:pt>
                <c:pt idx="248">
                  <c:v>7.9068124999999982</c:v>
                </c:pt>
                <c:pt idx="249">
                  <c:v>8.8195989583333496</c:v>
                </c:pt>
                <c:pt idx="250">
                  <c:v>9.1866250000000012</c:v>
                </c:pt>
                <c:pt idx="251">
                  <c:v>8.4057583333333348</c:v>
                </c:pt>
              </c:numCache>
            </c:numRef>
          </c:val>
        </c:ser>
        <c:ser>
          <c:idx val="2"/>
          <c:order val="2"/>
          <c:tx>
            <c:strRef>
              <c:f>'2007'!$E$1</c:f>
              <c:strCache>
                <c:ptCount val="1"/>
                <c:pt idx="0">
                  <c:v>１６℃</c:v>
                </c:pt>
              </c:strCache>
            </c:strRef>
          </c:tx>
          <c:marker>
            <c:symbol val="none"/>
          </c:marker>
          <c:cat>
            <c:strRef>
              <c:f>'2007'!$B$2:$B$253</c:f>
              <c:strCache>
                <c:ptCount val="252"/>
                <c:pt idx="0">
                  <c:v>３月</c:v>
                </c:pt>
                <c:pt idx="1">
                  <c:v>３月</c:v>
                </c:pt>
                <c:pt idx="2">
                  <c:v>３月</c:v>
                </c:pt>
                <c:pt idx="3">
                  <c:v>３月</c:v>
                </c:pt>
                <c:pt idx="4">
                  <c:v>４月</c:v>
                </c:pt>
                <c:pt idx="5">
                  <c:v>４月</c:v>
                </c:pt>
                <c:pt idx="6">
                  <c:v>４月</c:v>
                </c:pt>
                <c:pt idx="7">
                  <c:v>４月</c:v>
                </c:pt>
                <c:pt idx="8">
                  <c:v>４月</c:v>
                </c:pt>
                <c:pt idx="9">
                  <c:v>４月</c:v>
                </c:pt>
                <c:pt idx="10">
                  <c:v>４月</c:v>
                </c:pt>
                <c:pt idx="11">
                  <c:v>４月</c:v>
                </c:pt>
                <c:pt idx="12">
                  <c:v>４月</c:v>
                </c:pt>
                <c:pt idx="13">
                  <c:v>４月</c:v>
                </c:pt>
                <c:pt idx="14">
                  <c:v>４月</c:v>
                </c:pt>
                <c:pt idx="15">
                  <c:v>４月</c:v>
                </c:pt>
                <c:pt idx="16">
                  <c:v>４月</c:v>
                </c:pt>
                <c:pt idx="17">
                  <c:v>４月</c:v>
                </c:pt>
                <c:pt idx="18">
                  <c:v>４月</c:v>
                </c:pt>
                <c:pt idx="19">
                  <c:v>４月</c:v>
                </c:pt>
                <c:pt idx="20">
                  <c:v>４月</c:v>
                </c:pt>
                <c:pt idx="21">
                  <c:v>４月</c:v>
                </c:pt>
                <c:pt idx="22">
                  <c:v>４月</c:v>
                </c:pt>
                <c:pt idx="23">
                  <c:v>４月</c:v>
                </c:pt>
                <c:pt idx="24">
                  <c:v>４月</c:v>
                </c:pt>
                <c:pt idx="25">
                  <c:v>４月</c:v>
                </c:pt>
                <c:pt idx="26">
                  <c:v>４月</c:v>
                </c:pt>
                <c:pt idx="27">
                  <c:v>４月</c:v>
                </c:pt>
                <c:pt idx="28">
                  <c:v>４月</c:v>
                </c:pt>
                <c:pt idx="29">
                  <c:v>４月</c:v>
                </c:pt>
                <c:pt idx="30">
                  <c:v>４月</c:v>
                </c:pt>
                <c:pt idx="31">
                  <c:v>４月</c:v>
                </c:pt>
                <c:pt idx="32">
                  <c:v>４月</c:v>
                </c:pt>
                <c:pt idx="33">
                  <c:v>４月</c:v>
                </c:pt>
                <c:pt idx="34">
                  <c:v>５月</c:v>
                </c:pt>
                <c:pt idx="35">
                  <c:v>５月</c:v>
                </c:pt>
                <c:pt idx="36">
                  <c:v>５月</c:v>
                </c:pt>
                <c:pt idx="37">
                  <c:v>５月</c:v>
                </c:pt>
                <c:pt idx="38">
                  <c:v>５月</c:v>
                </c:pt>
                <c:pt idx="39">
                  <c:v>５月</c:v>
                </c:pt>
                <c:pt idx="40">
                  <c:v>５月</c:v>
                </c:pt>
                <c:pt idx="41">
                  <c:v>５月</c:v>
                </c:pt>
                <c:pt idx="42">
                  <c:v>５月</c:v>
                </c:pt>
                <c:pt idx="43">
                  <c:v>５月</c:v>
                </c:pt>
                <c:pt idx="44">
                  <c:v>５月</c:v>
                </c:pt>
                <c:pt idx="45">
                  <c:v>５月</c:v>
                </c:pt>
                <c:pt idx="46">
                  <c:v>５月</c:v>
                </c:pt>
                <c:pt idx="47">
                  <c:v>５月</c:v>
                </c:pt>
                <c:pt idx="48">
                  <c:v>５月</c:v>
                </c:pt>
                <c:pt idx="49">
                  <c:v>５月</c:v>
                </c:pt>
                <c:pt idx="50">
                  <c:v>５月</c:v>
                </c:pt>
                <c:pt idx="51">
                  <c:v>５月</c:v>
                </c:pt>
                <c:pt idx="52">
                  <c:v>５月</c:v>
                </c:pt>
                <c:pt idx="53">
                  <c:v>５月</c:v>
                </c:pt>
                <c:pt idx="54">
                  <c:v>５月</c:v>
                </c:pt>
                <c:pt idx="55">
                  <c:v>５月</c:v>
                </c:pt>
                <c:pt idx="56">
                  <c:v>５月</c:v>
                </c:pt>
                <c:pt idx="57">
                  <c:v>５月</c:v>
                </c:pt>
                <c:pt idx="58">
                  <c:v>５月</c:v>
                </c:pt>
                <c:pt idx="59">
                  <c:v>５月</c:v>
                </c:pt>
                <c:pt idx="60">
                  <c:v>５月</c:v>
                </c:pt>
                <c:pt idx="61">
                  <c:v>５月</c:v>
                </c:pt>
                <c:pt idx="62">
                  <c:v>５月</c:v>
                </c:pt>
                <c:pt idx="63">
                  <c:v>５月</c:v>
                </c:pt>
                <c:pt idx="64">
                  <c:v>５月</c:v>
                </c:pt>
                <c:pt idx="65">
                  <c:v>６月</c:v>
                </c:pt>
                <c:pt idx="66">
                  <c:v>６月</c:v>
                </c:pt>
                <c:pt idx="67">
                  <c:v>６月</c:v>
                </c:pt>
                <c:pt idx="68">
                  <c:v>６月</c:v>
                </c:pt>
                <c:pt idx="69">
                  <c:v>６月</c:v>
                </c:pt>
                <c:pt idx="70">
                  <c:v>６月</c:v>
                </c:pt>
                <c:pt idx="71">
                  <c:v>６月</c:v>
                </c:pt>
                <c:pt idx="72">
                  <c:v>６月</c:v>
                </c:pt>
                <c:pt idx="73">
                  <c:v>６月</c:v>
                </c:pt>
                <c:pt idx="74">
                  <c:v>６月</c:v>
                </c:pt>
                <c:pt idx="75">
                  <c:v>６月</c:v>
                </c:pt>
                <c:pt idx="76">
                  <c:v>６月</c:v>
                </c:pt>
                <c:pt idx="77">
                  <c:v>６月</c:v>
                </c:pt>
                <c:pt idx="78">
                  <c:v>６月</c:v>
                </c:pt>
                <c:pt idx="79">
                  <c:v>６月</c:v>
                </c:pt>
                <c:pt idx="80">
                  <c:v>６月</c:v>
                </c:pt>
                <c:pt idx="81">
                  <c:v>６月</c:v>
                </c:pt>
                <c:pt idx="82">
                  <c:v>６月</c:v>
                </c:pt>
                <c:pt idx="83">
                  <c:v>６月</c:v>
                </c:pt>
                <c:pt idx="84">
                  <c:v>６月</c:v>
                </c:pt>
                <c:pt idx="85">
                  <c:v>６月</c:v>
                </c:pt>
                <c:pt idx="86">
                  <c:v>６月</c:v>
                </c:pt>
                <c:pt idx="87">
                  <c:v>６月</c:v>
                </c:pt>
                <c:pt idx="88">
                  <c:v>６月</c:v>
                </c:pt>
                <c:pt idx="89">
                  <c:v>６月</c:v>
                </c:pt>
                <c:pt idx="90">
                  <c:v>６月</c:v>
                </c:pt>
                <c:pt idx="91">
                  <c:v>６月</c:v>
                </c:pt>
                <c:pt idx="92">
                  <c:v>６月</c:v>
                </c:pt>
                <c:pt idx="93">
                  <c:v>６月</c:v>
                </c:pt>
                <c:pt idx="94">
                  <c:v>６月</c:v>
                </c:pt>
                <c:pt idx="95">
                  <c:v>７月</c:v>
                </c:pt>
                <c:pt idx="96">
                  <c:v>７月</c:v>
                </c:pt>
                <c:pt idx="97">
                  <c:v>７月</c:v>
                </c:pt>
                <c:pt idx="98">
                  <c:v>７月</c:v>
                </c:pt>
                <c:pt idx="99">
                  <c:v>７月</c:v>
                </c:pt>
                <c:pt idx="100">
                  <c:v>７月</c:v>
                </c:pt>
                <c:pt idx="101">
                  <c:v>７月</c:v>
                </c:pt>
                <c:pt idx="102">
                  <c:v>７月</c:v>
                </c:pt>
                <c:pt idx="103">
                  <c:v>７月</c:v>
                </c:pt>
                <c:pt idx="104">
                  <c:v>７月</c:v>
                </c:pt>
                <c:pt idx="105">
                  <c:v>７月</c:v>
                </c:pt>
                <c:pt idx="106">
                  <c:v>７月</c:v>
                </c:pt>
                <c:pt idx="107">
                  <c:v>７月</c:v>
                </c:pt>
                <c:pt idx="108">
                  <c:v>７月</c:v>
                </c:pt>
                <c:pt idx="109">
                  <c:v>７月</c:v>
                </c:pt>
                <c:pt idx="110">
                  <c:v>７月</c:v>
                </c:pt>
                <c:pt idx="111">
                  <c:v>７月</c:v>
                </c:pt>
                <c:pt idx="112">
                  <c:v>７月</c:v>
                </c:pt>
                <c:pt idx="113">
                  <c:v>７月</c:v>
                </c:pt>
                <c:pt idx="114">
                  <c:v>７月</c:v>
                </c:pt>
                <c:pt idx="115">
                  <c:v>７月</c:v>
                </c:pt>
                <c:pt idx="116">
                  <c:v>７月</c:v>
                </c:pt>
                <c:pt idx="117">
                  <c:v>７月</c:v>
                </c:pt>
                <c:pt idx="118">
                  <c:v>７月</c:v>
                </c:pt>
                <c:pt idx="119">
                  <c:v>７月</c:v>
                </c:pt>
                <c:pt idx="120">
                  <c:v>７月</c:v>
                </c:pt>
                <c:pt idx="121">
                  <c:v>７月</c:v>
                </c:pt>
                <c:pt idx="122">
                  <c:v>７月</c:v>
                </c:pt>
                <c:pt idx="123">
                  <c:v>７月</c:v>
                </c:pt>
                <c:pt idx="124">
                  <c:v>７月</c:v>
                </c:pt>
                <c:pt idx="125">
                  <c:v>７月</c:v>
                </c:pt>
                <c:pt idx="126">
                  <c:v>８月</c:v>
                </c:pt>
                <c:pt idx="127">
                  <c:v>８月</c:v>
                </c:pt>
                <c:pt idx="128">
                  <c:v>８月</c:v>
                </c:pt>
                <c:pt idx="129">
                  <c:v>８月</c:v>
                </c:pt>
                <c:pt idx="130">
                  <c:v>８月</c:v>
                </c:pt>
                <c:pt idx="131">
                  <c:v>８月</c:v>
                </c:pt>
                <c:pt idx="132">
                  <c:v>８月</c:v>
                </c:pt>
                <c:pt idx="133">
                  <c:v>８月</c:v>
                </c:pt>
                <c:pt idx="134">
                  <c:v>８月</c:v>
                </c:pt>
                <c:pt idx="135">
                  <c:v>８月</c:v>
                </c:pt>
                <c:pt idx="136">
                  <c:v>８月</c:v>
                </c:pt>
                <c:pt idx="137">
                  <c:v>８月</c:v>
                </c:pt>
                <c:pt idx="138">
                  <c:v>８月</c:v>
                </c:pt>
                <c:pt idx="139">
                  <c:v>８月</c:v>
                </c:pt>
                <c:pt idx="140">
                  <c:v>８月</c:v>
                </c:pt>
                <c:pt idx="141">
                  <c:v>８月</c:v>
                </c:pt>
                <c:pt idx="142">
                  <c:v>８月</c:v>
                </c:pt>
                <c:pt idx="143">
                  <c:v>８月</c:v>
                </c:pt>
                <c:pt idx="144">
                  <c:v>８月</c:v>
                </c:pt>
                <c:pt idx="145">
                  <c:v>８月</c:v>
                </c:pt>
                <c:pt idx="146">
                  <c:v>８月</c:v>
                </c:pt>
                <c:pt idx="147">
                  <c:v>８月</c:v>
                </c:pt>
                <c:pt idx="148">
                  <c:v>８月</c:v>
                </c:pt>
                <c:pt idx="149">
                  <c:v>８月</c:v>
                </c:pt>
                <c:pt idx="150">
                  <c:v>８月</c:v>
                </c:pt>
                <c:pt idx="151">
                  <c:v>８月</c:v>
                </c:pt>
                <c:pt idx="152">
                  <c:v>８月</c:v>
                </c:pt>
                <c:pt idx="153">
                  <c:v>８月</c:v>
                </c:pt>
                <c:pt idx="154">
                  <c:v>８月</c:v>
                </c:pt>
                <c:pt idx="155">
                  <c:v>８月</c:v>
                </c:pt>
                <c:pt idx="156">
                  <c:v>８月</c:v>
                </c:pt>
                <c:pt idx="157">
                  <c:v>９月</c:v>
                </c:pt>
                <c:pt idx="158">
                  <c:v>９月</c:v>
                </c:pt>
                <c:pt idx="159">
                  <c:v>９月</c:v>
                </c:pt>
                <c:pt idx="160">
                  <c:v>９月</c:v>
                </c:pt>
                <c:pt idx="161">
                  <c:v>９月</c:v>
                </c:pt>
                <c:pt idx="162">
                  <c:v>９月</c:v>
                </c:pt>
                <c:pt idx="163">
                  <c:v>９月</c:v>
                </c:pt>
                <c:pt idx="164">
                  <c:v>９月</c:v>
                </c:pt>
                <c:pt idx="165">
                  <c:v>９月</c:v>
                </c:pt>
                <c:pt idx="166">
                  <c:v>９月</c:v>
                </c:pt>
                <c:pt idx="167">
                  <c:v>９月</c:v>
                </c:pt>
                <c:pt idx="168">
                  <c:v>９月</c:v>
                </c:pt>
                <c:pt idx="169">
                  <c:v>９月</c:v>
                </c:pt>
                <c:pt idx="170">
                  <c:v>９月</c:v>
                </c:pt>
                <c:pt idx="171">
                  <c:v>９月</c:v>
                </c:pt>
                <c:pt idx="172">
                  <c:v>９月</c:v>
                </c:pt>
                <c:pt idx="173">
                  <c:v>９月</c:v>
                </c:pt>
                <c:pt idx="174">
                  <c:v>９月</c:v>
                </c:pt>
                <c:pt idx="175">
                  <c:v>９月</c:v>
                </c:pt>
                <c:pt idx="176">
                  <c:v>９月</c:v>
                </c:pt>
                <c:pt idx="177">
                  <c:v>９月</c:v>
                </c:pt>
                <c:pt idx="178">
                  <c:v>９月</c:v>
                </c:pt>
                <c:pt idx="179">
                  <c:v>９月</c:v>
                </c:pt>
                <c:pt idx="180">
                  <c:v>９月</c:v>
                </c:pt>
                <c:pt idx="181">
                  <c:v>９月</c:v>
                </c:pt>
                <c:pt idx="182">
                  <c:v>９月</c:v>
                </c:pt>
                <c:pt idx="183">
                  <c:v>９月</c:v>
                </c:pt>
                <c:pt idx="184">
                  <c:v>９月</c:v>
                </c:pt>
                <c:pt idx="185">
                  <c:v>９月</c:v>
                </c:pt>
                <c:pt idx="186">
                  <c:v>９月</c:v>
                </c:pt>
                <c:pt idx="187">
                  <c:v>１０月</c:v>
                </c:pt>
                <c:pt idx="188">
                  <c:v>１０月</c:v>
                </c:pt>
                <c:pt idx="189">
                  <c:v>１０月</c:v>
                </c:pt>
                <c:pt idx="190">
                  <c:v>１０月</c:v>
                </c:pt>
                <c:pt idx="191">
                  <c:v>１０月</c:v>
                </c:pt>
                <c:pt idx="192">
                  <c:v>１０月</c:v>
                </c:pt>
                <c:pt idx="193">
                  <c:v>１０月</c:v>
                </c:pt>
                <c:pt idx="194">
                  <c:v>１０月</c:v>
                </c:pt>
                <c:pt idx="195">
                  <c:v>１０月</c:v>
                </c:pt>
                <c:pt idx="196">
                  <c:v>１０月</c:v>
                </c:pt>
                <c:pt idx="197">
                  <c:v>１０月</c:v>
                </c:pt>
                <c:pt idx="198">
                  <c:v>１０月</c:v>
                </c:pt>
                <c:pt idx="199">
                  <c:v>１０月</c:v>
                </c:pt>
                <c:pt idx="200">
                  <c:v>１０月</c:v>
                </c:pt>
                <c:pt idx="201">
                  <c:v>１０月</c:v>
                </c:pt>
                <c:pt idx="202">
                  <c:v>１０月</c:v>
                </c:pt>
                <c:pt idx="203">
                  <c:v>１０月</c:v>
                </c:pt>
                <c:pt idx="204">
                  <c:v>１０月</c:v>
                </c:pt>
                <c:pt idx="205">
                  <c:v>１０月</c:v>
                </c:pt>
                <c:pt idx="206">
                  <c:v>１０月</c:v>
                </c:pt>
                <c:pt idx="207">
                  <c:v>１０月</c:v>
                </c:pt>
                <c:pt idx="208">
                  <c:v>１０月</c:v>
                </c:pt>
                <c:pt idx="209">
                  <c:v>１０月</c:v>
                </c:pt>
                <c:pt idx="210">
                  <c:v>１０月</c:v>
                </c:pt>
                <c:pt idx="211">
                  <c:v>１０月</c:v>
                </c:pt>
                <c:pt idx="212">
                  <c:v>１０月</c:v>
                </c:pt>
                <c:pt idx="213">
                  <c:v>１０月</c:v>
                </c:pt>
                <c:pt idx="214">
                  <c:v>１０月</c:v>
                </c:pt>
                <c:pt idx="215">
                  <c:v>１０月</c:v>
                </c:pt>
                <c:pt idx="216">
                  <c:v>１０月</c:v>
                </c:pt>
                <c:pt idx="217">
                  <c:v>１０月</c:v>
                </c:pt>
                <c:pt idx="218">
                  <c:v>１１月</c:v>
                </c:pt>
                <c:pt idx="219">
                  <c:v>１１月</c:v>
                </c:pt>
                <c:pt idx="220">
                  <c:v>１１月</c:v>
                </c:pt>
                <c:pt idx="221">
                  <c:v>１１月</c:v>
                </c:pt>
                <c:pt idx="222">
                  <c:v>１１月</c:v>
                </c:pt>
                <c:pt idx="223">
                  <c:v>１１月</c:v>
                </c:pt>
                <c:pt idx="224">
                  <c:v>１１月</c:v>
                </c:pt>
                <c:pt idx="225">
                  <c:v>１１月</c:v>
                </c:pt>
                <c:pt idx="226">
                  <c:v>１１月</c:v>
                </c:pt>
                <c:pt idx="227">
                  <c:v>１１月</c:v>
                </c:pt>
                <c:pt idx="228">
                  <c:v>１１月</c:v>
                </c:pt>
                <c:pt idx="229">
                  <c:v>１１月</c:v>
                </c:pt>
                <c:pt idx="230">
                  <c:v>１１月</c:v>
                </c:pt>
                <c:pt idx="231">
                  <c:v>１１月</c:v>
                </c:pt>
                <c:pt idx="232">
                  <c:v>１１月</c:v>
                </c:pt>
                <c:pt idx="233">
                  <c:v>１１月</c:v>
                </c:pt>
                <c:pt idx="234">
                  <c:v>１１月</c:v>
                </c:pt>
                <c:pt idx="235">
                  <c:v>１１月</c:v>
                </c:pt>
                <c:pt idx="236">
                  <c:v>１１月</c:v>
                </c:pt>
                <c:pt idx="237">
                  <c:v>１１月</c:v>
                </c:pt>
                <c:pt idx="238">
                  <c:v>１１月</c:v>
                </c:pt>
                <c:pt idx="239">
                  <c:v>１１月</c:v>
                </c:pt>
                <c:pt idx="240">
                  <c:v>１１月</c:v>
                </c:pt>
                <c:pt idx="241">
                  <c:v>１１月</c:v>
                </c:pt>
                <c:pt idx="242">
                  <c:v>１１月</c:v>
                </c:pt>
                <c:pt idx="243">
                  <c:v>１１月</c:v>
                </c:pt>
                <c:pt idx="244">
                  <c:v>１１月</c:v>
                </c:pt>
                <c:pt idx="245">
                  <c:v>１１月</c:v>
                </c:pt>
                <c:pt idx="246">
                  <c:v>１１月</c:v>
                </c:pt>
                <c:pt idx="247">
                  <c:v>１１月</c:v>
                </c:pt>
                <c:pt idx="248">
                  <c:v>１２月</c:v>
                </c:pt>
                <c:pt idx="249">
                  <c:v>１２月</c:v>
                </c:pt>
                <c:pt idx="250">
                  <c:v>12月3日</c:v>
                </c:pt>
                <c:pt idx="251">
                  <c:v>12月4日</c:v>
                </c:pt>
              </c:strCache>
            </c:strRef>
          </c:cat>
          <c:val>
            <c:numRef>
              <c:f>'2007'!$E$2:$E$253</c:f>
              <c:numCache>
                <c:formatCode>General</c:formatCode>
                <c:ptCount val="252"/>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16</c:v>
                </c:pt>
                <c:pt idx="65">
                  <c:v>16</c:v>
                </c:pt>
                <c:pt idx="66">
                  <c:v>16</c:v>
                </c:pt>
                <c:pt idx="67">
                  <c:v>16</c:v>
                </c:pt>
                <c:pt idx="68">
                  <c:v>16</c:v>
                </c:pt>
                <c:pt idx="69">
                  <c:v>16</c:v>
                </c:pt>
                <c:pt idx="70">
                  <c:v>16</c:v>
                </c:pt>
                <c:pt idx="71">
                  <c:v>16</c:v>
                </c:pt>
                <c:pt idx="72">
                  <c:v>16</c:v>
                </c:pt>
                <c:pt idx="73">
                  <c:v>16</c:v>
                </c:pt>
                <c:pt idx="74">
                  <c:v>16</c:v>
                </c:pt>
                <c:pt idx="75">
                  <c:v>16</c:v>
                </c:pt>
                <c:pt idx="76">
                  <c:v>16</c:v>
                </c:pt>
                <c:pt idx="77">
                  <c:v>16</c:v>
                </c:pt>
                <c:pt idx="78">
                  <c:v>16</c:v>
                </c:pt>
                <c:pt idx="79">
                  <c:v>16</c:v>
                </c:pt>
                <c:pt idx="80">
                  <c:v>16</c:v>
                </c:pt>
                <c:pt idx="81">
                  <c:v>16</c:v>
                </c:pt>
                <c:pt idx="82">
                  <c:v>16</c:v>
                </c:pt>
                <c:pt idx="83">
                  <c:v>16</c:v>
                </c:pt>
                <c:pt idx="84">
                  <c:v>16</c:v>
                </c:pt>
                <c:pt idx="85">
                  <c:v>16</c:v>
                </c:pt>
                <c:pt idx="86">
                  <c:v>16</c:v>
                </c:pt>
                <c:pt idx="87">
                  <c:v>16</c:v>
                </c:pt>
                <c:pt idx="88">
                  <c:v>16</c:v>
                </c:pt>
                <c:pt idx="89">
                  <c:v>16</c:v>
                </c:pt>
                <c:pt idx="90">
                  <c:v>16</c:v>
                </c:pt>
                <c:pt idx="91">
                  <c:v>16</c:v>
                </c:pt>
                <c:pt idx="92">
                  <c:v>16</c:v>
                </c:pt>
                <c:pt idx="93">
                  <c:v>16</c:v>
                </c:pt>
                <c:pt idx="94">
                  <c:v>16</c:v>
                </c:pt>
                <c:pt idx="95">
                  <c:v>16</c:v>
                </c:pt>
                <c:pt idx="96">
                  <c:v>16</c:v>
                </c:pt>
                <c:pt idx="97">
                  <c:v>16</c:v>
                </c:pt>
                <c:pt idx="98">
                  <c:v>16</c:v>
                </c:pt>
                <c:pt idx="99">
                  <c:v>16</c:v>
                </c:pt>
                <c:pt idx="100">
                  <c:v>16</c:v>
                </c:pt>
                <c:pt idx="101">
                  <c:v>16</c:v>
                </c:pt>
                <c:pt idx="102">
                  <c:v>16</c:v>
                </c:pt>
                <c:pt idx="103">
                  <c:v>16</c:v>
                </c:pt>
                <c:pt idx="104">
                  <c:v>16</c:v>
                </c:pt>
                <c:pt idx="105">
                  <c:v>16</c:v>
                </c:pt>
                <c:pt idx="106">
                  <c:v>16</c:v>
                </c:pt>
                <c:pt idx="107">
                  <c:v>16</c:v>
                </c:pt>
                <c:pt idx="108">
                  <c:v>16</c:v>
                </c:pt>
                <c:pt idx="109">
                  <c:v>16</c:v>
                </c:pt>
                <c:pt idx="110">
                  <c:v>16</c:v>
                </c:pt>
                <c:pt idx="111">
                  <c:v>16</c:v>
                </c:pt>
                <c:pt idx="112">
                  <c:v>16</c:v>
                </c:pt>
                <c:pt idx="113">
                  <c:v>16</c:v>
                </c:pt>
                <c:pt idx="114">
                  <c:v>16</c:v>
                </c:pt>
                <c:pt idx="115">
                  <c:v>16</c:v>
                </c:pt>
                <c:pt idx="116">
                  <c:v>16</c:v>
                </c:pt>
                <c:pt idx="117">
                  <c:v>16</c:v>
                </c:pt>
                <c:pt idx="118">
                  <c:v>16</c:v>
                </c:pt>
                <c:pt idx="119">
                  <c:v>16</c:v>
                </c:pt>
                <c:pt idx="120">
                  <c:v>16</c:v>
                </c:pt>
                <c:pt idx="121">
                  <c:v>16</c:v>
                </c:pt>
                <c:pt idx="122">
                  <c:v>16</c:v>
                </c:pt>
                <c:pt idx="123">
                  <c:v>16</c:v>
                </c:pt>
                <c:pt idx="124">
                  <c:v>16</c:v>
                </c:pt>
                <c:pt idx="125">
                  <c:v>16</c:v>
                </c:pt>
                <c:pt idx="126">
                  <c:v>16</c:v>
                </c:pt>
                <c:pt idx="127">
                  <c:v>16</c:v>
                </c:pt>
                <c:pt idx="128">
                  <c:v>16</c:v>
                </c:pt>
                <c:pt idx="129">
                  <c:v>16</c:v>
                </c:pt>
                <c:pt idx="130">
                  <c:v>16</c:v>
                </c:pt>
                <c:pt idx="131">
                  <c:v>16</c:v>
                </c:pt>
                <c:pt idx="132">
                  <c:v>16</c:v>
                </c:pt>
                <c:pt idx="133">
                  <c:v>16</c:v>
                </c:pt>
                <c:pt idx="134">
                  <c:v>16</c:v>
                </c:pt>
                <c:pt idx="135">
                  <c:v>16</c:v>
                </c:pt>
                <c:pt idx="136">
                  <c:v>16</c:v>
                </c:pt>
                <c:pt idx="137">
                  <c:v>16</c:v>
                </c:pt>
                <c:pt idx="138">
                  <c:v>16</c:v>
                </c:pt>
                <c:pt idx="139">
                  <c:v>16</c:v>
                </c:pt>
                <c:pt idx="140">
                  <c:v>16</c:v>
                </c:pt>
                <c:pt idx="141">
                  <c:v>16</c:v>
                </c:pt>
                <c:pt idx="142">
                  <c:v>16</c:v>
                </c:pt>
                <c:pt idx="143">
                  <c:v>16</c:v>
                </c:pt>
                <c:pt idx="144">
                  <c:v>16</c:v>
                </c:pt>
                <c:pt idx="145">
                  <c:v>16</c:v>
                </c:pt>
                <c:pt idx="146">
                  <c:v>16</c:v>
                </c:pt>
                <c:pt idx="147">
                  <c:v>16</c:v>
                </c:pt>
                <c:pt idx="148">
                  <c:v>16</c:v>
                </c:pt>
                <c:pt idx="149">
                  <c:v>16</c:v>
                </c:pt>
                <c:pt idx="150">
                  <c:v>16</c:v>
                </c:pt>
                <c:pt idx="151">
                  <c:v>16</c:v>
                </c:pt>
                <c:pt idx="152">
                  <c:v>16</c:v>
                </c:pt>
                <c:pt idx="153">
                  <c:v>16</c:v>
                </c:pt>
                <c:pt idx="154">
                  <c:v>16</c:v>
                </c:pt>
                <c:pt idx="155">
                  <c:v>16</c:v>
                </c:pt>
                <c:pt idx="156">
                  <c:v>16</c:v>
                </c:pt>
                <c:pt idx="157">
                  <c:v>16</c:v>
                </c:pt>
                <c:pt idx="158">
                  <c:v>16</c:v>
                </c:pt>
                <c:pt idx="159">
                  <c:v>16</c:v>
                </c:pt>
                <c:pt idx="160">
                  <c:v>16</c:v>
                </c:pt>
                <c:pt idx="161">
                  <c:v>16</c:v>
                </c:pt>
                <c:pt idx="162">
                  <c:v>16</c:v>
                </c:pt>
                <c:pt idx="163">
                  <c:v>16</c:v>
                </c:pt>
                <c:pt idx="164">
                  <c:v>16</c:v>
                </c:pt>
                <c:pt idx="165">
                  <c:v>16</c:v>
                </c:pt>
                <c:pt idx="166">
                  <c:v>16</c:v>
                </c:pt>
                <c:pt idx="167">
                  <c:v>16</c:v>
                </c:pt>
                <c:pt idx="168">
                  <c:v>16</c:v>
                </c:pt>
                <c:pt idx="169">
                  <c:v>16</c:v>
                </c:pt>
                <c:pt idx="170">
                  <c:v>16</c:v>
                </c:pt>
                <c:pt idx="171">
                  <c:v>16</c:v>
                </c:pt>
                <c:pt idx="172">
                  <c:v>16</c:v>
                </c:pt>
                <c:pt idx="173">
                  <c:v>16</c:v>
                </c:pt>
                <c:pt idx="174">
                  <c:v>16</c:v>
                </c:pt>
                <c:pt idx="175">
                  <c:v>16</c:v>
                </c:pt>
                <c:pt idx="176">
                  <c:v>16</c:v>
                </c:pt>
                <c:pt idx="177">
                  <c:v>16</c:v>
                </c:pt>
                <c:pt idx="178">
                  <c:v>16</c:v>
                </c:pt>
                <c:pt idx="179">
                  <c:v>16</c:v>
                </c:pt>
                <c:pt idx="180">
                  <c:v>16</c:v>
                </c:pt>
                <c:pt idx="181">
                  <c:v>16</c:v>
                </c:pt>
                <c:pt idx="182">
                  <c:v>16</c:v>
                </c:pt>
                <c:pt idx="183">
                  <c:v>16</c:v>
                </c:pt>
                <c:pt idx="184">
                  <c:v>16</c:v>
                </c:pt>
                <c:pt idx="185">
                  <c:v>16</c:v>
                </c:pt>
                <c:pt idx="186">
                  <c:v>16</c:v>
                </c:pt>
                <c:pt idx="187">
                  <c:v>16</c:v>
                </c:pt>
                <c:pt idx="188">
                  <c:v>16</c:v>
                </c:pt>
                <c:pt idx="189">
                  <c:v>16</c:v>
                </c:pt>
                <c:pt idx="190">
                  <c:v>16</c:v>
                </c:pt>
                <c:pt idx="191">
                  <c:v>16</c:v>
                </c:pt>
                <c:pt idx="192">
                  <c:v>16</c:v>
                </c:pt>
                <c:pt idx="193">
                  <c:v>16</c:v>
                </c:pt>
                <c:pt idx="194">
                  <c:v>16</c:v>
                </c:pt>
                <c:pt idx="195">
                  <c:v>16</c:v>
                </c:pt>
                <c:pt idx="196">
                  <c:v>16</c:v>
                </c:pt>
                <c:pt idx="197">
                  <c:v>16</c:v>
                </c:pt>
                <c:pt idx="198">
                  <c:v>16</c:v>
                </c:pt>
                <c:pt idx="199">
                  <c:v>16</c:v>
                </c:pt>
                <c:pt idx="200">
                  <c:v>16</c:v>
                </c:pt>
                <c:pt idx="201">
                  <c:v>16</c:v>
                </c:pt>
                <c:pt idx="202">
                  <c:v>16</c:v>
                </c:pt>
                <c:pt idx="203">
                  <c:v>16</c:v>
                </c:pt>
                <c:pt idx="204">
                  <c:v>16</c:v>
                </c:pt>
                <c:pt idx="205">
                  <c:v>16</c:v>
                </c:pt>
                <c:pt idx="206">
                  <c:v>16</c:v>
                </c:pt>
                <c:pt idx="207">
                  <c:v>16</c:v>
                </c:pt>
                <c:pt idx="208">
                  <c:v>16</c:v>
                </c:pt>
                <c:pt idx="209">
                  <c:v>16</c:v>
                </c:pt>
                <c:pt idx="210">
                  <c:v>16</c:v>
                </c:pt>
                <c:pt idx="211">
                  <c:v>16</c:v>
                </c:pt>
                <c:pt idx="212">
                  <c:v>16</c:v>
                </c:pt>
                <c:pt idx="213">
                  <c:v>16</c:v>
                </c:pt>
                <c:pt idx="214">
                  <c:v>16</c:v>
                </c:pt>
                <c:pt idx="215">
                  <c:v>16</c:v>
                </c:pt>
                <c:pt idx="216">
                  <c:v>16</c:v>
                </c:pt>
                <c:pt idx="217">
                  <c:v>16</c:v>
                </c:pt>
                <c:pt idx="218">
                  <c:v>16</c:v>
                </c:pt>
                <c:pt idx="219">
                  <c:v>16</c:v>
                </c:pt>
                <c:pt idx="220">
                  <c:v>16</c:v>
                </c:pt>
                <c:pt idx="221">
                  <c:v>16</c:v>
                </c:pt>
                <c:pt idx="222">
                  <c:v>16</c:v>
                </c:pt>
                <c:pt idx="223">
                  <c:v>16</c:v>
                </c:pt>
                <c:pt idx="224">
                  <c:v>16</c:v>
                </c:pt>
                <c:pt idx="225">
                  <c:v>16</c:v>
                </c:pt>
                <c:pt idx="226">
                  <c:v>16</c:v>
                </c:pt>
                <c:pt idx="227">
                  <c:v>16</c:v>
                </c:pt>
                <c:pt idx="228">
                  <c:v>16</c:v>
                </c:pt>
                <c:pt idx="229">
                  <c:v>16</c:v>
                </c:pt>
                <c:pt idx="230">
                  <c:v>16</c:v>
                </c:pt>
                <c:pt idx="231">
                  <c:v>16</c:v>
                </c:pt>
                <c:pt idx="232">
                  <c:v>16</c:v>
                </c:pt>
                <c:pt idx="233">
                  <c:v>16</c:v>
                </c:pt>
                <c:pt idx="234">
                  <c:v>16</c:v>
                </c:pt>
                <c:pt idx="235">
                  <c:v>16</c:v>
                </c:pt>
                <c:pt idx="236">
                  <c:v>16</c:v>
                </c:pt>
                <c:pt idx="237">
                  <c:v>16</c:v>
                </c:pt>
                <c:pt idx="238">
                  <c:v>16</c:v>
                </c:pt>
                <c:pt idx="239">
                  <c:v>16</c:v>
                </c:pt>
                <c:pt idx="240">
                  <c:v>16</c:v>
                </c:pt>
                <c:pt idx="241">
                  <c:v>16</c:v>
                </c:pt>
                <c:pt idx="242">
                  <c:v>16</c:v>
                </c:pt>
                <c:pt idx="243">
                  <c:v>16</c:v>
                </c:pt>
                <c:pt idx="244">
                  <c:v>16</c:v>
                </c:pt>
                <c:pt idx="245">
                  <c:v>16</c:v>
                </c:pt>
                <c:pt idx="246">
                  <c:v>16</c:v>
                </c:pt>
                <c:pt idx="247">
                  <c:v>16</c:v>
                </c:pt>
                <c:pt idx="248">
                  <c:v>16</c:v>
                </c:pt>
                <c:pt idx="249">
                  <c:v>16</c:v>
                </c:pt>
                <c:pt idx="250">
                  <c:v>16</c:v>
                </c:pt>
                <c:pt idx="251">
                  <c:v>16</c:v>
                </c:pt>
              </c:numCache>
            </c:numRef>
          </c:val>
        </c:ser>
        <c:marker val="1"/>
        <c:axId val="149152896"/>
        <c:axId val="149154432"/>
      </c:lineChart>
      <c:catAx>
        <c:axId val="149152896"/>
        <c:scaling>
          <c:orientation val="minMax"/>
        </c:scaling>
        <c:axPos val="b"/>
        <c:majorTickMark val="none"/>
        <c:tickLblPos val="nextTo"/>
        <c:txPr>
          <a:bodyPr/>
          <a:lstStyle/>
          <a:p>
            <a:pPr>
              <a:defRPr sz="1600">
                <a:latin typeface="+mn-ea"/>
                <a:ea typeface="+mn-ea"/>
              </a:defRPr>
            </a:pPr>
            <a:endParaRPr lang="ja-JP"/>
          </a:p>
        </c:txPr>
        <c:crossAx val="149154432"/>
        <c:crosses val="autoZero"/>
        <c:auto val="1"/>
        <c:lblAlgn val="ctr"/>
        <c:lblOffset val="100"/>
        <c:tickLblSkip val="30"/>
      </c:catAx>
      <c:valAx>
        <c:axId val="149154432"/>
        <c:scaling>
          <c:orientation val="minMax"/>
          <c:max val="40"/>
          <c:min val="0"/>
        </c:scaling>
        <c:axPos val="l"/>
        <c:majorGridlines/>
        <c:title>
          <c:tx>
            <c:rich>
              <a:bodyPr/>
              <a:lstStyle/>
              <a:p>
                <a:pPr>
                  <a:defRPr/>
                </a:pPr>
                <a:r>
                  <a:rPr lang="ja-JP" altLang="en-US" sz="1600" dirty="0" smtClean="0"/>
                  <a:t>水温（℃）</a:t>
                </a:r>
                <a:endParaRPr lang="ja-JP" altLang="en-US" sz="1600" dirty="0"/>
              </a:p>
            </c:rich>
          </c:tx>
          <c:layout>
            <c:manualLayout>
              <c:xMode val="edge"/>
              <c:yMode val="edge"/>
              <c:x val="1.7630730594801157E-2"/>
              <c:y val="0.29576815009354934"/>
            </c:manualLayout>
          </c:layout>
        </c:title>
        <c:numFmt formatCode="General" sourceLinked="1"/>
        <c:tickLblPos val="nextTo"/>
        <c:txPr>
          <a:bodyPr/>
          <a:lstStyle/>
          <a:p>
            <a:pPr>
              <a:defRPr sz="1200">
                <a:latin typeface="+mn-ea"/>
                <a:ea typeface="+mn-ea"/>
              </a:defRPr>
            </a:pPr>
            <a:endParaRPr lang="ja-JP"/>
          </a:p>
        </c:txPr>
        <c:crossAx val="149152896"/>
        <c:crosses val="autoZero"/>
        <c:crossBetween val="between"/>
        <c:majorUnit val="10"/>
      </c:valAx>
    </c:plotArea>
    <c:legend>
      <c:legendPos val="r"/>
      <c:legendEntry>
        <c:idx val="2"/>
        <c:delete val="1"/>
      </c:legendEntry>
      <c:layout/>
      <c:txPr>
        <a:bodyPr/>
        <a:lstStyle/>
        <a:p>
          <a:pPr>
            <a:defRPr sz="1600">
              <a:latin typeface="+mn-ea"/>
              <a:ea typeface="+mn-ea"/>
            </a:defRPr>
          </a:pPr>
          <a:endParaRPr lang="ja-JP"/>
        </a:p>
      </c:txPr>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6858478051683731"/>
          <c:y val="4.120638888888889E-2"/>
          <c:w val="0.67839528328328347"/>
          <c:h val="0.65215427047500885"/>
        </c:manualLayout>
      </c:layout>
      <c:barChart>
        <c:barDir val="col"/>
        <c:grouping val="stacked"/>
        <c:ser>
          <c:idx val="0"/>
          <c:order val="0"/>
          <c:tx>
            <c:strRef>
              <c:f>Sheet1!$A$59</c:f>
              <c:strCache>
                <c:ptCount val="1"/>
                <c:pt idx="0">
                  <c:v>タイリクバラタナゴ</c:v>
                </c:pt>
              </c:strCache>
            </c:strRef>
          </c:tx>
          <c:spPr>
            <a:solidFill>
              <a:srgbClr val="7030A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Sheet1!$B$59:$K$59</c:f>
              <c:numCache>
                <c:formatCode>General</c:formatCode>
                <c:ptCount val="10"/>
                <c:pt idx="0">
                  <c:v>304</c:v>
                </c:pt>
                <c:pt idx="1">
                  <c:v>150</c:v>
                </c:pt>
                <c:pt idx="2">
                  <c:v>76</c:v>
                </c:pt>
                <c:pt idx="3">
                  <c:v>410</c:v>
                </c:pt>
                <c:pt idx="4">
                  <c:v>127</c:v>
                </c:pt>
                <c:pt idx="5">
                  <c:v>85</c:v>
                </c:pt>
                <c:pt idx="6">
                  <c:v>0</c:v>
                </c:pt>
                <c:pt idx="7">
                  <c:v>584</c:v>
                </c:pt>
                <c:pt idx="8">
                  <c:v>650</c:v>
                </c:pt>
                <c:pt idx="9">
                  <c:v>638</c:v>
                </c:pt>
              </c:numCache>
            </c:numRef>
          </c:val>
        </c:ser>
        <c:ser>
          <c:idx val="1"/>
          <c:order val="1"/>
          <c:tx>
            <c:strRef>
              <c:f>Sheet1!$A$60</c:f>
              <c:strCache>
                <c:ptCount val="1"/>
                <c:pt idx="0">
                  <c:v>モツゴ</c:v>
                </c:pt>
              </c:strCache>
            </c:strRef>
          </c:tx>
          <c:spPr>
            <a:solidFill>
              <a:srgbClr val="0070C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Sheet1!$B$60:$K$60</c:f>
              <c:numCache>
                <c:formatCode>General</c:formatCode>
                <c:ptCount val="10"/>
                <c:pt idx="0">
                  <c:v>0</c:v>
                </c:pt>
                <c:pt idx="1">
                  <c:v>0</c:v>
                </c:pt>
                <c:pt idx="2">
                  <c:v>6</c:v>
                </c:pt>
                <c:pt idx="3">
                  <c:v>66</c:v>
                </c:pt>
                <c:pt idx="4">
                  <c:v>0</c:v>
                </c:pt>
                <c:pt idx="5">
                  <c:v>1</c:v>
                </c:pt>
                <c:pt idx="6">
                  <c:v>1</c:v>
                </c:pt>
                <c:pt idx="7">
                  <c:v>295</c:v>
                </c:pt>
                <c:pt idx="8">
                  <c:v>19</c:v>
                </c:pt>
                <c:pt idx="9">
                  <c:v>4</c:v>
                </c:pt>
              </c:numCache>
            </c:numRef>
          </c:val>
        </c:ser>
        <c:ser>
          <c:idx val="3"/>
          <c:order val="2"/>
          <c:tx>
            <c:strRef>
              <c:f>Sheet1!$A$62</c:f>
              <c:strCache>
                <c:ptCount val="1"/>
                <c:pt idx="0">
                  <c:v>メダカ</c:v>
                </c:pt>
              </c:strCache>
            </c:strRef>
          </c:tx>
          <c:spPr>
            <a:solidFill>
              <a:srgbClr val="FF000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Sheet1!$B$62:$K$62</c:f>
              <c:numCache>
                <c:formatCode>General</c:formatCode>
                <c:ptCount val="10"/>
                <c:pt idx="0">
                  <c:v>0</c:v>
                </c:pt>
                <c:pt idx="1">
                  <c:v>0</c:v>
                </c:pt>
                <c:pt idx="2">
                  <c:v>6</c:v>
                </c:pt>
                <c:pt idx="3">
                  <c:v>0</c:v>
                </c:pt>
                <c:pt idx="4">
                  <c:v>0</c:v>
                </c:pt>
                <c:pt idx="5">
                  <c:v>3</c:v>
                </c:pt>
                <c:pt idx="6">
                  <c:v>0</c:v>
                </c:pt>
                <c:pt idx="7">
                  <c:v>7</c:v>
                </c:pt>
                <c:pt idx="8">
                  <c:v>3</c:v>
                </c:pt>
                <c:pt idx="9">
                  <c:v>8</c:v>
                </c:pt>
              </c:numCache>
            </c:numRef>
          </c:val>
        </c:ser>
        <c:ser>
          <c:idx val="5"/>
          <c:order val="3"/>
          <c:tx>
            <c:strRef>
              <c:f>Sheet1!$A$64</c:f>
              <c:strCache>
                <c:ptCount val="1"/>
                <c:pt idx="0">
                  <c:v>オイカワ</c:v>
                </c:pt>
              </c:strCache>
            </c:strRef>
          </c:tx>
          <c:spPr>
            <a:solidFill>
              <a:srgbClr val="FFFF00"/>
            </a:solidFill>
            <a:ln w="3175" cap="sq">
              <a:noFill/>
              <a:bevel/>
            </a:ln>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Sheet1!$B$64:$K$64</c:f>
              <c:numCache>
                <c:formatCode>General</c:formatCode>
                <c:ptCount val="10"/>
                <c:pt idx="0">
                  <c:v>4</c:v>
                </c:pt>
                <c:pt idx="1">
                  <c:v>2</c:v>
                </c:pt>
                <c:pt idx="2">
                  <c:v>2</c:v>
                </c:pt>
                <c:pt idx="3">
                  <c:v>168</c:v>
                </c:pt>
                <c:pt idx="4">
                  <c:v>36</c:v>
                </c:pt>
                <c:pt idx="5">
                  <c:v>5</c:v>
                </c:pt>
                <c:pt idx="6">
                  <c:v>0</c:v>
                </c:pt>
                <c:pt idx="7">
                  <c:v>0</c:v>
                </c:pt>
                <c:pt idx="8">
                  <c:v>33</c:v>
                </c:pt>
                <c:pt idx="9">
                  <c:v>12</c:v>
                </c:pt>
              </c:numCache>
            </c:numRef>
          </c:val>
        </c:ser>
        <c:ser>
          <c:idx val="6"/>
          <c:order val="4"/>
          <c:tx>
            <c:strRef>
              <c:f>Sheet1!$A$65</c:f>
              <c:strCache>
                <c:ptCount val="1"/>
                <c:pt idx="0">
                  <c:v>ヌマムツ</c:v>
                </c:pt>
              </c:strCache>
            </c:strRef>
          </c:tx>
          <c:spPr>
            <a:solidFill>
              <a:srgbClr val="00B05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Sheet1!$B$65:$K$65</c:f>
              <c:numCache>
                <c:formatCode>General</c:formatCode>
                <c:ptCount val="10"/>
                <c:pt idx="0">
                  <c:v>0</c:v>
                </c:pt>
                <c:pt idx="1">
                  <c:v>0</c:v>
                </c:pt>
                <c:pt idx="2">
                  <c:v>2</c:v>
                </c:pt>
                <c:pt idx="3">
                  <c:v>10</c:v>
                </c:pt>
                <c:pt idx="4">
                  <c:v>12</c:v>
                </c:pt>
                <c:pt idx="5">
                  <c:v>2</c:v>
                </c:pt>
                <c:pt idx="6">
                  <c:v>1</c:v>
                </c:pt>
                <c:pt idx="7">
                  <c:v>0</c:v>
                </c:pt>
                <c:pt idx="8">
                  <c:v>57</c:v>
                </c:pt>
                <c:pt idx="9">
                  <c:v>16</c:v>
                </c:pt>
              </c:numCache>
            </c:numRef>
          </c:val>
        </c:ser>
        <c:ser>
          <c:idx val="7"/>
          <c:order val="5"/>
          <c:tx>
            <c:strRef>
              <c:f>Sheet1!$A$66</c:f>
              <c:strCache>
                <c:ptCount val="1"/>
                <c:pt idx="0">
                  <c:v>カワバタモロコ</c:v>
                </c:pt>
              </c:strCache>
            </c:strRef>
          </c:tx>
          <c:spPr>
            <a:solidFill>
              <a:srgbClr val="FFC000"/>
            </a:solidFill>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Sheet1!$B$66:$K$66</c:f>
              <c:numCache>
                <c:formatCode>General</c:formatCode>
                <c:ptCount val="10"/>
                <c:pt idx="0">
                  <c:v>0</c:v>
                </c:pt>
                <c:pt idx="1">
                  <c:v>0</c:v>
                </c:pt>
                <c:pt idx="2">
                  <c:v>0</c:v>
                </c:pt>
                <c:pt idx="3">
                  <c:v>1</c:v>
                </c:pt>
                <c:pt idx="4">
                  <c:v>22</c:v>
                </c:pt>
                <c:pt idx="5">
                  <c:v>7</c:v>
                </c:pt>
                <c:pt idx="6">
                  <c:v>0</c:v>
                </c:pt>
                <c:pt idx="7">
                  <c:v>0</c:v>
                </c:pt>
                <c:pt idx="8">
                  <c:v>0</c:v>
                </c:pt>
                <c:pt idx="9">
                  <c:v>0</c:v>
                </c:pt>
              </c:numCache>
            </c:numRef>
          </c:val>
        </c:ser>
        <c:ser>
          <c:idx val="9"/>
          <c:order val="6"/>
          <c:tx>
            <c:strRef>
              <c:f>Sheet1!$A$68</c:f>
              <c:strCache>
                <c:ptCount val="1"/>
                <c:pt idx="0">
                  <c:v>タイリクバラタナゴ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Sheet1!$B$68:$K$68</c:f>
              <c:numCache>
                <c:formatCode>General</c:formatCode>
                <c:ptCount val="10"/>
                <c:pt idx="0">
                  <c:v>0.97415288294767122</c:v>
                </c:pt>
                <c:pt idx="1">
                  <c:v>0.97377134890205641</c:v>
                </c:pt>
                <c:pt idx="2">
                  <c:v>0.45849420849420852</c:v>
                </c:pt>
                <c:pt idx="3">
                  <c:v>0.38671930852216907</c:v>
                </c:pt>
                <c:pt idx="4">
                  <c:v>0.41443074691805681</c:v>
                </c:pt>
                <c:pt idx="5">
                  <c:v>0.67961165048543914</c:v>
                </c:pt>
                <c:pt idx="6">
                  <c:v>0</c:v>
                </c:pt>
                <c:pt idx="7">
                  <c:v>0.4053373207678353</c:v>
                </c:pt>
                <c:pt idx="8">
                  <c:v>0.71989283093568268</c:v>
                </c:pt>
                <c:pt idx="9">
                  <c:v>0.88020012128562641</c:v>
                </c:pt>
              </c:numCache>
            </c:numRef>
          </c:val>
        </c:ser>
        <c:ser>
          <c:idx val="10"/>
          <c:order val="7"/>
          <c:tx>
            <c:strRef>
              <c:f>Sheet1!$A$69</c:f>
              <c:strCache>
                <c:ptCount val="1"/>
                <c:pt idx="0">
                  <c:v>モツゴ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Sheet1!$B$69:$K$69</c:f>
              <c:numCache>
                <c:formatCode>General</c:formatCode>
                <c:ptCount val="10"/>
                <c:pt idx="0">
                  <c:v>0</c:v>
                </c:pt>
                <c:pt idx="1">
                  <c:v>0</c:v>
                </c:pt>
                <c:pt idx="2">
                  <c:v>2.41312741312742E-3</c:v>
                </c:pt>
                <c:pt idx="3">
                  <c:v>9.8934094672318475E-3</c:v>
                </c:pt>
                <c:pt idx="4">
                  <c:v>0</c:v>
                </c:pt>
                <c:pt idx="5">
                  <c:v>0</c:v>
                </c:pt>
                <c:pt idx="6">
                  <c:v>0</c:v>
                </c:pt>
                <c:pt idx="7">
                  <c:v>0.10325344178139288</c:v>
                </c:pt>
                <c:pt idx="8">
                  <c:v>5.8362770695745859E-4</c:v>
                </c:pt>
                <c:pt idx="9">
                  <c:v>2.5989777354240736E-5</c:v>
                </c:pt>
              </c:numCache>
            </c:numRef>
          </c:val>
        </c:ser>
        <c:ser>
          <c:idx val="11"/>
          <c:order val="8"/>
          <c:tx>
            <c:strRef>
              <c:f>Sheet1!$A$70</c:f>
              <c:strCache>
                <c:ptCount val="1"/>
                <c:pt idx="0">
                  <c:v>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Sheet1!$B$70:$K$70</c:f>
              <c:numCache>
                <c:formatCode>General</c:formatCode>
                <c:ptCount val="10"/>
                <c:pt idx="0">
                  <c:v>0</c:v>
                </c:pt>
                <c:pt idx="1">
                  <c:v>0</c:v>
                </c:pt>
                <c:pt idx="2">
                  <c:v>3.0566280566280565E-2</c:v>
                </c:pt>
                <c:pt idx="3">
                  <c:v>2.7673872635613686E-5</c:v>
                </c:pt>
                <c:pt idx="4">
                  <c:v>0</c:v>
                </c:pt>
                <c:pt idx="5">
                  <c:v>0</c:v>
                </c:pt>
                <c:pt idx="6">
                  <c:v>0</c:v>
                </c:pt>
                <c:pt idx="7">
                  <c:v>6.5716476263494631E-4</c:v>
                </c:pt>
                <c:pt idx="8">
                  <c:v>2.0478165156402029E-5</c:v>
                </c:pt>
                <c:pt idx="9">
                  <c:v>0</c:v>
                </c:pt>
              </c:numCache>
            </c:numRef>
          </c:val>
        </c:ser>
        <c:ser>
          <c:idx val="12"/>
          <c:order val="9"/>
          <c:tx>
            <c:strRef>
              <c:f>Sheet1!$A$71</c:f>
              <c:strCache>
                <c:ptCount val="1"/>
                <c:pt idx="0">
                  <c:v>メダカ</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Sheet1!$B$71:$K$71</c:f>
              <c:numCache>
                <c:formatCode>General</c:formatCode>
                <c:ptCount val="10"/>
                <c:pt idx="0">
                  <c:v>0</c:v>
                </c:pt>
                <c:pt idx="1">
                  <c:v>0</c:v>
                </c:pt>
                <c:pt idx="2">
                  <c:v>2.41312741312742E-3</c:v>
                </c:pt>
                <c:pt idx="3">
                  <c:v>0</c:v>
                </c:pt>
                <c:pt idx="4">
                  <c:v>0</c:v>
                </c:pt>
                <c:pt idx="5">
                  <c:v>5.7110222729868788E-4</c:v>
                </c:pt>
                <c:pt idx="6">
                  <c:v>0</c:v>
                </c:pt>
                <c:pt idx="7">
                  <c:v>5.0001666722224133E-5</c:v>
                </c:pt>
                <c:pt idx="8">
                  <c:v>1.0239082578200979E-5</c:v>
                </c:pt>
                <c:pt idx="9">
                  <c:v>1.2128562765312346E-4</c:v>
                </c:pt>
              </c:numCache>
            </c:numRef>
          </c:val>
        </c:ser>
        <c:ser>
          <c:idx val="13"/>
          <c:order val="10"/>
          <c:tx>
            <c:strRef>
              <c:f>Sheet1!$A$72</c:f>
              <c:strCache>
                <c:ptCount val="1"/>
                <c:pt idx="0">
                  <c:v>フナ類</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Sheet1!$B$72:$K$72</c:f>
              <c:numCache>
                <c:formatCode>General</c:formatCode>
                <c:ptCount val="10"/>
                <c:pt idx="0">
                  <c:v>0</c:v>
                </c:pt>
                <c:pt idx="1">
                  <c:v>0</c:v>
                </c:pt>
                <c:pt idx="2">
                  <c:v>0</c:v>
                </c:pt>
                <c:pt idx="3">
                  <c:v>0</c:v>
                </c:pt>
                <c:pt idx="4">
                  <c:v>0</c:v>
                </c:pt>
                <c:pt idx="5">
                  <c:v>0</c:v>
                </c:pt>
                <c:pt idx="6">
                  <c:v>0</c:v>
                </c:pt>
                <c:pt idx="7">
                  <c:v>5.0001666722224133E-5</c:v>
                </c:pt>
                <c:pt idx="8">
                  <c:v>0</c:v>
                </c:pt>
                <c:pt idx="9">
                  <c:v>0</c:v>
                </c:pt>
              </c:numCache>
            </c:numRef>
          </c:val>
        </c:ser>
        <c:ser>
          <c:idx val="14"/>
          <c:order val="11"/>
          <c:tx>
            <c:strRef>
              <c:f>Sheet1!$A$73</c:f>
              <c:strCache>
                <c:ptCount val="1"/>
                <c:pt idx="0">
                  <c:v>オイカワ</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Sheet1!$B$73:$K$73</c:f>
              <c:numCache>
                <c:formatCode>General</c:formatCode>
                <c:ptCount val="10"/>
                <c:pt idx="0">
                  <c:v>1.2690892169719541E-4</c:v>
                </c:pt>
                <c:pt idx="1">
                  <c:v>8.7138375740676615E-5</c:v>
                </c:pt>
                <c:pt idx="2">
                  <c:v>1.6087516087516125E-4</c:v>
                </c:pt>
                <c:pt idx="3">
                  <c:v>6.470151422206441E-2</c:v>
                </c:pt>
                <c:pt idx="4">
                  <c:v>3.2632342277012436E-2</c:v>
                </c:pt>
                <c:pt idx="5">
                  <c:v>1.903674090995622E-3</c:v>
                </c:pt>
                <c:pt idx="6">
                  <c:v>0</c:v>
                </c:pt>
                <c:pt idx="7">
                  <c:v>0</c:v>
                </c:pt>
                <c:pt idx="8">
                  <c:v>1.8020785337633796E-3</c:v>
                </c:pt>
                <c:pt idx="9">
                  <c:v>2.8588755089664804E-4</c:v>
                </c:pt>
              </c:numCache>
            </c:numRef>
          </c:val>
        </c:ser>
        <c:ser>
          <c:idx val="15"/>
          <c:order val="12"/>
          <c:tx>
            <c:strRef>
              <c:f>Sheet1!$A$74</c:f>
              <c:strCache>
                <c:ptCount val="1"/>
                <c:pt idx="0">
                  <c:v>ヌマムツ</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Sheet1!$B$74:$K$74</c:f>
              <c:numCache>
                <c:formatCode>General</c:formatCode>
                <c:ptCount val="10"/>
                <c:pt idx="0">
                  <c:v>0</c:v>
                </c:pt>
                <c:pt idx="1">
                  <c:v>0</c:v>
                </c:pt>
                <c:pt idx="2">
                  <c:v>1.6087516087516125E-4</c:v>
                </c:pt>
                <c:pt idx="3">
                  <c:v>2.0755404476710201E-4</c:v>
                </c:pt>
                <c:pt idx="4">
                  <c:v>3.4186263337822437E-3</c:v>
                </c:pt>
                <c:pt idx="5">
                  <c:v>1.9036740909956221E-4</c:v>
                </c:pt>
                <c:pt idx="6">
                  <c:v>0</c:v>
                </c:pt>
                <c:pt idx="7">
                  <c:v>0</c:v>
                </c:pt>
                <c:pt idx="8">
                  <c:v>5.4471919316029333E-3</c:v>
                </c:pt>
                <c:pt idx="9">
                  <c:v>5.197955470848133E-4</c:v>
                </c:pt>
              </c:numCache>
            </c:numRef>
          </c:val>
        </c:ser>
        <c:ser>
          <c:idx val="16"/>
          <c:order val="13"/>
          <c:tx>
            <c:strRef>
              <c:f>Sheet1!$A$75</c:f>
              <c:strCache>
                <c:ptCount val="1"/>
                <c:pt idx="0">
                  <c:v>カワバタモロコ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Sheet1!$B$75:$K$75</c:f>
              <c:numCache>
                <c:formatCode>General</c:formatCode>
                <c:ptCount val="10"/>
                <c:pt idx="0">
                  <c:v>0</c:v>
                </c:pt>
                <c:pt idx="1">
                  <c:v>0</c:v>
                </c:pt>
                <c:pt idx="2">
                  <c:v>0</c:v>
                </c:pt>
                <c:pt idx="3">
                  <c:v>0</c:v>
                </c:pt>
                <c:pt idx="4">
                  <c:v>1.1965192168237885E-2</c:v>
                </c:pt>
                <c:pt idx="5">
                  <c:v>3.9977155910908054E-3</c:v>
                </c:pt>
                <c:pt idx="6">
                  <c:v>0</c:v>
                </c:pt>
                <c:pt idx="7">
                  <c:v>0</c:v>
                </c:pt>
                <c:pt idx="8">
                  <c:v>0</c:v>
                </c:pt>
                <c:pt idx="9">
                  <c:v>0</c:v>
                </c:pt>
              </c:numCache>
            </c:numRef>
          </c:val>
        </c:ser>
        <c:ser>
          <c:idx val="17"/>
          <c:order val="14"/>
          <c:tx>
            <c:strRef>
              <c:f>Sheet1!$A$76</c:f>
              <c:strCache>
                <c:ptCount val="1"/>
                <c:pt idx="0">
                  <c:v>D</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Sheet1!$B$76:$K$76</c:f>
              <c:numCache>
                <c:formatCode>General</c:formatCode>
                <c:ptCount val="10"/>
                <c:pt idx="0">
                  <c:v>0.97427979186936842</c:v>
                </c:pt>
                <c:pt idx="1">
                  <c:v>0.97385848727779822</c:v>
                </c:pt>
                <c:pt idx="2">
                  <c:v>0.49420849420849478</c:v>
                </c:pt>
                <c:pt idx="3">
                  <c:v>0.46154946012886838</c:v>
                </c:pt>
                <c:pt idx="4">
                  <c:v>0.46244690769708957</c:v>
                </c:pt>
                <c:pt idx="5">
                  <c:v>0.68627450980392157</c:v>
                </c:pt>
                <c:pt idx="6">
                  <c:v>0</c:v>
                </c:pt>
                <c:pt idx="7">
                  <c:v>0.5093479306453077</c:v>
                </c:pt>
                <c:pt idx="8">
                  <c:v>0.72775644635574077</c:v>
                </c:pt>
                <c:pt idx="9">
                  <c:v>0.88115307978861646</c:v>
                </c:pt>
              </c:numCache>
            </c:numRef>
          </c:val>
        </c:ser>
        <c:ser>
          <c:idx val="19"/>
          <c:order val="16"/>
          <c:tx>
            <c:strRef>
              <c:f>Sheet1!$A$78</c:f>
              <c:strCache>
                <c:ptCount val="1"/>
                <c:pt idx="0">
                  <c:v>タイリクバラタナゴ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Sheet1!$B$78:$K$78</c:f>
              <c:numCache>
                <c:formatCode>General</c:formatCode>
                <c:ptCount val="10"/>
                <c:pt idx="0">
                  <c:v>1.8614104819480642E-2</c:v>
                </c:pt>
                <c:pt idx="1">
                  <c:v>1.8857391066813823E-2</c:v>
                </c:pt>
                <c:pt idx="2">
                  <c:v>0.37961145584522732</c:v>
                </c:pt>
                <c:pt idx="3">
                  <c:v>0.42596110433394352</c:v>
                </c:pt>
                <c:pt idx="4">
                  <c:v>0.40831282157814641</c:v>
                </c:pt>
                <c:pt idx="5">
                  <c:v>0.22868267222202832</c:v>
                </c:pt>
                <c:pt idx="7">
                  <c:v>0.41456571973127782</c:v>
                </c:pt>
                <c:pt idx="8">
                  <c:v>0.20102877037329128</c:v>
                </c:pt>
                <c:pt idx="9">
                  <c:v>8.6297308343922421E-2</c:v>
                </c:pt>
              </c:numCache>
            </c:numRef>
          </c:val>
        </c:ser>
        <c:ser>
          <c:idx val="20"/>
          <c:order val="17"/>
          <c:tx>
            <c:strRef>
              <c:f>Sheet1!$A$79</c:f>
              <c:strCache>
                <c:ptCount val="1"/>
                <c:pt idx="0">
                  <c:v>モツゴ</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Sheet1!$B$79:$K$79</c:f>
              <c:numCache>
                <c:formatCode>General</c:formatCode>
                <c:ptCount val="10"/>
                <c:pt idx="2">
                  <c:v>0.2261995940001669</c:v>
                </c:pt>
                <c:pt idx="3">
                  <c:v>0.3324778078192327</c:v>
                </c:pt>
                <c:pt idx="5">
                  <c:v>6.4917480846439266E-2</c:v>
                </c:pt>
                <c:pt idx="6">
                  <c:v>0.5</c:v>
                </c:pt>
                <c:pt idx="7">
                  <c:v>0.52636968364997372</c:v>
                </c:pt>
                <c:pt idx="8">
                  <c:v>0.13228745209026938</c:v>
                </c:pt>
                <c:pt idx="9">
                  <c:v>4.3584652565515886E-2</c:v>
                </c:pt>
              </c:numCache>
            </c:numRef>
          </c:val>
        </c:ser>
        <c:ser>
          <c:idx val="21"/>
          <c:order val="18"/>
          <c:tx>
            <c:strRef>
              <c:f>Sheet1!$A$80</c:f>
              <c:strCache>
                <c:ptCount val="1"/>
                <c:pt idx="0">
                  <c:v>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Sheet1!$B$80:$K$80</c:f>
              <c:numCache>
                <c:formatCode>General</c:formatCode>
                <c:ptCount val="10"/>
                <c:pt idx="2">
                  <c:v>0.44382621913754422</c:v>
                </c:pt>
                <c:pt idx="3">
                  <c:v>4.4698844643447963E-2</c:v>
                </c:pt>
                <c:pt idx="7">
                  <c:v>0.13755678315046227</c:v>
                </c:pt>
                <c:pt idx="8">
                  <c:v>3.9588514788119894E-2</c:v>
                </c:pt>
                <c:pt idx="9">
                  <c:v>1.3837339611967253E-2</c:v>
                </c:pt>
              </c:numCache>
            </c:numRef>
          </c:val>
        </c:ser>
        <c:ser>
          <c:idx val="22"/>
          <c:order val="19"/>
          <c:tx>
            <c:strRef>
              <c:f>Sheet1!$A$81</c:f>
              <c:strCache>
                <c:ptCount val="1"/>
                <c:pt idx="0">
                  <c:v>メダカ</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Sheet1!$B$81:$K$81</c:f>
              <c:numCache>
                <c:formatCode>General</c:formatCode>
                <c:ptCount val="10"/>
                <c:pt idx="2">
                  <c:v>0.2261995940001669</c:v>
                </c:pt>
                <c:pt idx="5">
                  <c:v>0.14858848620763324</c:v>
                </c:pt>
                <c:pt idx="7">
                  <c:v>5.3690251920133387E-2</c:v>
                </c:pt>
                <c:pt idx="8">
                  <c:v>3.131685932586345E-2</c:v>
                </c:pt>
                <c:pt idx="9">
                  <c:v>7.5404599248678914E-2</c:v>
                </c:pt>
              </c:numCache>
            </c:numRef>
          </c:val>
        </c:ser>
        <c:ser>
          <c:idx val="23"/>
          <c:order val="20"/>
          <c:tx>
            <c:strRef>
              <c:f>Sheet1!$A$82</c:f>
              <c:strCache>
                <c:ptCount val="1"/>
                <c:pt idx="0">
                  <c:v>フナ類</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Sheet1!$B$82:$K$82</c:f>
              <c:numCache>
                <c:formatCode>General</c:formatCode>
                <c:ptCount val="10"/>
                <c:pt idx="7">
                  <c:v>5.3690251920133387E-2</c:v>
                </c:pt>
                <c:pt idx="9">
                  <c:v>1.3837339611967253E-2</c:v>
                </c:pt>
              </c:numCache>
            </c:numRef>
          </c:val>
        </c:ser>
        <c:ser>
          <c:idx val="24"/>
          <c:order val="21"/>
          <c:tx>
            <c:strRef>
              <c:f>Sheet1!$A$83</c:f>
              <c:strCache>
                <c:ptCount val="1"/>
                <c:pt idx="0">
                  <c:v>オイカワ</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Sheet1!$B$83:$K$83</c:f>
              <c:numCache>
                <c:formatCode>General</c:formatCode>
                <c:ptCount val="10"/>
                <c:pt idx="0">
                  <c:v>8.138683819084315E-2</c:v>
                </c:pt>
                <c:pt idx="1">
                  <c:v>8.2209572545310333E-2</c:v>
                </c:pt>
                <c:pt idx="2">
                  <c:v>0.10370276646531459</c:v>
                </c:pt>
                <c:pt idx="3">
                  <c:v>0.50267874812522151</c:v>
                </c:pt>
                <c:pt idx="4">
                  <c:v>0.44810439313962658</c:v>
                </c:pt>
                <c:pt idx="5">
                  <c:v>0.21187244816970174</c:v>
                </c:pt>
                <c:pt idx="8">
                  <c:v>0.19544988676853112</c:v>
                </c:pt>
                <c:pt idx="9">
                  <c:v>0.10278403121323339</c:v>
                </c:pt>
              </c:numCache>
            </c:numRef>
          </c:val>
        </c:ser>
        <c:ser>
          <c:idx val="25"/>
          <c:order val="22"/>
          <c:tx>
            <c:strRef>
              <c:f>Sheet1!$A$84</c:f>
              <c:strCache>
                <c:ptCount val="1"/>
                <c:pt idx="0">
                  <c:v>ヌマムツ</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Sheet1!$B$84:$K$84</c:f>
              <c:numCache>
                <c:formatCode>General</c:formatCode>
                <c:ptCount val="10"/>
                <c:pt idx="2">
                  <c:v>0.10370276646531459</c:v>
                </c:pt>
                <c:pt idx="3">
                  <c:v>9.1687504705928499E-2</c:v>
                </c:pt>
                <c:pt idx="4">
                  <c:v>0.24591407017676525</c:v>
                </c:pt>
                <c:pt idx="5">
                  <c:v>0.11041748596472246</c:v>
                </c:pt>
                <c:pt idx="6">
                  <c:v>0.5</c:v>
                </c:pt>
                <c:pt idx="8">
                  <c:v>0.27892128245735287</c:v>
                </c:pt>
                <c:pt idx="9">
                  <c:v>0.12727978673265181</c:v>
                </c:pt>
              </c:numCache>
            </c:numRef>
          </c:val>
        </c:ser>
        <c:ser>
          <c:idx val="26"/>
          <c:order val="23"/>
          <c:tx>
            <c:strRef>
              <c:f>Sheet1!$A$85</c:f>
              <c:strCache>
                <c:ptCount val="1"/>
                <c:pt idx="0">
                  <c:v>カワバタモロコ</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Sheet1!$B$85:$K$85</c:f>
              <c:numCache>
                <c:formatCode>General</c:formatCode>
                <c:ptCount val="10"/>
                <c:pt idx="3">
                  <c:v>1.4209612526567598E-2</c:v>
                </c:pt>
                <c:pt idx="4">
                  <c:v>0.35318601227421248</c:v>
                </c:pt>
                <c:pt idx="5">
                  <c:v>0.26363125471727428</c:v>
                </c:pt>
              </c:numCache>
            </c:numRef>
          </c:val>
        </c:ser>
        <c:ser>
          <c:idx val="27"/>
          <c:order val="24"/>
          <c:tx>
            <c:strRef>
              <c:f>Sheet1!$A$86</c:f>
              <c:strCache>
                <c:ptCount val="1"/>
                <c:pt idx="0">
                  <c:v>H'</c:v>
                </c:pt>
              </c:strCache>
            </c:strRef>
          </c:tx>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Sheet1!$B$86:$K$86</c:f>
              <c:numCache>
                <c:formatCode>General</c:formatCode>
                <c:ptCount val="10"/>
                <c:pt idx="0">
                  <c:v>0.1000009430103235</c:v>
                </c:pt>
                <c:pt idx="1">
                  <c:v>0.10106696361212415</c:v>
                </c:pt>
                <c:pt idx="2">
                  <c:v>1.4832423959137324</c:v>
                </c:pt>
                <c:pt idx="3">
                  <c:v>1.4117136221543372</c:v>
                </c:pt>
                <c:pt idx="4">
                  <c:v>1.4555172971687478</c:v>
                </c:pt>
                <c:pt idx="5">
                  <c:v>1.0281098281278001</c:v>
                </c:pt>
                <c:pt idx="6">
                  <c:v>1</c:v>
                </c:pt>
                <c:pt idx="7">
                  <c:v>1.1858726903719798</c:v>
                </c:pt>
                <c:pt idx="8">
                  <c:v>0.87859276580342738</c:v>
                </c:pt>
                <c:pt idx="9">
                  <c:v>0.46302505732793631</c:v>
                </c:pt>
              </c:numCache>
            </c:numRef>
          </c:val>
        </c:ser>
        <c:ser>
          <c:idx val="29"/>
          <c:order val="25"/>
          <c:tx>
            <c:strRef>
              <c:f>Sheet1!$A$88</c:f>
              <c:strCache>
                <c:ptCount val="1"/>
                <c:pt idx="0">
                  <c:v>その他</c:v>
                </c:pt>
              </c:strCache>
            </c:strRef>
          </c:tx>
          <c:spPr>
            <a:solidFill>
              <a:schemeClr val="accent6">
                <a:lumMod val="60000"/>
                <a:lumOff val="40000"/>
              </a:schemeClr>
            </a:solidFill>
            <a:ln w="3175" cap="sq">
              <a:noFill/>
              <a:bevel/>
            </a:ln>
          </c:spP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Sheet1!$B$88:$K$88</c:f>
              <c:numCache>
                <c:formatCode>General</c:formatCode>
                <c:ptCount val="10"/>
                <c:pt idx="0">
                  <c:v>0</c:v>
                </c:pt>
                <c:pt idx="1">
                  <c:v>0</c:v>
                </c:pt>
                <c:pt idx="2">
                  <c:v>20</c:v>
                </c:pt>
                <c:pt idx="3">
                  <c:v>4</c:v>
                </c:pt>
                <c:pt idx="4">
                  <c:v>0</c:v>
                </c:pt>
                <c:pt idx="5">
                  <c:v>0</c:v>
                </c:pt>
                <c:pt idx="6">
                  <c:v>0</c:v>
                </c:pt>
                <c:pt idx="7">
                  <c:v>31</c:v>
                </c:pt>
                <c:pt idx="8">
                  <c:v>4</c:v>
                </c:pt>
                <c:pt idx="9">
                  <c:v>2</c:v>
                </c:pt>
              </c:numCache>
            </c:numRef>
          </c:val>
        </c:ser>
        <c:gapWidth val="50"/>
        <c:overlap val="100"/>
        <c:axId val="149203968"/>
        <c:axId val="149213952"/>
      </c:barChart>
      <c:lineChart>
        <c:grouping val="standard"/>
        <c:ser>
          <c:idx val="18"/>
          <c:order val="15"/>
          <c:tx>
            <c:strRef>
              <c:f>Sheet1!$A$77</c:f>
              <c:strCache>
                <c:ptCount val="1"/>
                <c:pt idx="0">
                  <c:v>1/D</c:v>
                </c:pt>
              </c:strCache>
            </c:strRef>
          </c:tx>
          <c:spPr>
            <a:ln w="50800">
              <a:solidFill>
                <a:srgbClr val="00CC99"/>
              </a:solidFill>
            </a:ln>
          </c:spPr>
          <c:marker>
            <c:symbol val="none"/>
          </c:marker>
          <c:cat>
            <c:strRef>
              <c:f>Sheet1!$B$58:$K$58</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Sheet1!$B$77:$K$77</c:f>
              <c:numCache>
                <c:formatCode>General</c:formatCode>
                <c:ptCount val="10"/>
                <c:pt idx="0">
                  <c:v>1.0263992010768095</c:v>
                </c:pt>
                <c:pt idx="1">
                  <c:v>1.0268432355046508</c:v>
                </c:pt>
                <c:pt idx="2">
                  <c:v>2.0234374999999996</c:v>
                </c:pt>
                <c:pt idx="3">
                  <c:v>2.1666150356254184</c:v>
                </c:pt>
                <c:pt idx="4">
                  <c:v>2.1624103942652333</c:v>
                </c:pt>
                <c:pt idx="5">
                  <c:v>1.4571428571428549</c:v>
                </c:pt>
                <c:pt idx="7">
                  <c:v>1.9632945180185022</c:v>
                </c:pt>
                <c:pt idx="8">
                  <c:v>1.3740860764717786</c:v>
                </c:pt>
                <c:pt idx="9">
                  <c:v>1.1348765872099018</c:v>
                </c:pt>
              </c:numCache>
            </c:numRef>
          </c:val>
        </c:ser>
        <c:marker val="1"/>
        <c:axId val="149221376"/>
        <c:axId val="149215488"/>
      </c:lineChart>
      <c:catAx>
        <c:axId val="149203968"/>
        <c:scaling>
          <c:orientation val="minMax"/>
        </c:scaling>
        <c:axPos val="b"/>
        <c:tickLblPos val="nextTo"/>
        <c:txPr>
          <a:bodyPr rot="-5400000" vert="horz"/>
          <a:lstStyle/>
          <a:p>
            <a:pPr>
              <a:defRPr sz="1500">
                <a:latin typeface="+mn-ea"/>
                <a:ea typeface="+mn-ea"/>
              </a:defRPr>
            </a:pPr>
            <a:endParaRPr lang="ja-JP"/>
          </a:p>
        </c:txPr>
        <c:crossAx val="149213952"/>
        <c:crosses val="autoZero"/>
        <c:auto val="1"/>
        <c:lblAlgn val="ctr"/>
        <c:lblOffset val="100"/>
      </c:catAx>
      <c:valAx>
        <c:axId val="149213952"/>
        <c:scaling>
          <c:orientation val="minMax"/>
        </c:scaling>
        <c:axPos val="l"/>
        <c:majorGridlines/>
        <c:numFmt formatCode="General" sourceLinked="1"/>
        <c:tickLblPos val="nextTo"/>
        <c:txPr>
          <a:bodyPr/>
          <a:lstStyle/>
          <a:p>
            <a:pPr>
              <a:defRPr sz="1600">
                <a:latin typeface="ＭＳ 明朝" pitchFamily="17" charset="-128"/>
                <a:ea typeface="ＭＳ 明朝" pitchFamily="17" charset="-128"/>
              </a:defRPr>
            </a:pPr>
            <a:endParaRPr lang="ja-JP"/>
          </a:p>
        </c:txPr>
        <c:crossAx val="149203968"/>
        <c:crosses val="autoZero"/>
        <c:crossBetween val="between"/>
        <c:majorUnit val="200"/>
      </c:valAx>
      <c:valAx>
        <c:axId val="149215488"/>
        <c:scaling>
          <c:orientation val="minMax"/>
        </c:scaling>
        <c:axPos val="r"/>
        <c:numFmt formatCode="General" sourceLinked="1"/>
        <c:tickLblPos val="nextTo"/>
        <c:txPr>
          <a:bodyPr/>
          <a:lstStyle/>
          <a:p>
            <a:pPr>
              <a:defRPr sz="1600">
                <a:latin typeface="ＭＳ 明朝" pitchFamily="17" charset="-128"/>
                <a:ea typeface="ＭＳ 明朝" pitchFamily="17" charset="-128"/>
              </a:defRPr>
            </a:pPr>
            <a:endParaRPr lang="ja-JP"/>
          </a:p>
        </c:txPr>
        <c:crossAx val="149221376"/>
        <c:crosses val="max"/>
        <c:crossBetween val="between"/>
        <c:majorUnit val="1"/>
      </c:valAx>
      <c:catAx>
        <c:axId val="149221376"/>
        <c:scaling>
          <c:orientation val="minMax"/>
        </c:scaling>
        <c:delete val="1"/>
        <c:axPos val="b"/>
        <c:tickLblPos val="none"/>
        <c:crossAx val="149215488"/>
        <c:crosses val="autoZero"/>
        <c:auto val="1"/>
        <c:lblAlgn val="ctr"/>
        <c:lblOffset val="100"/>
      </c:catAx>
    </c:plotArea>
    <c:plotVisOnly val="1"/>
    <c:dispBlanksAs val="gap"/>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5911842818566169"/>
          <c:y val="3.6688888888888889E-2"/>
          <c:w val="0.65300075844534089"/>
          <c:h val="0.63088984534743164"/>
        </c:manualLayout>
      </c:layout>
      <c:barChart>
        <c:barDir val="col"/>
        <c:grouping val="stacked"/>
        <c:ser>
          <c:idx val="0"/>
          <c:order val="0"/>
          <c:tx>
            <c:strRef>
              <c:f>Sheet2!$B$3</c:f>
              <c:strCache>
                <c:ptCount val="1"/>
                <c:pt idx="0">
                  <c:v>モツゴ</c:v>
                </c:pt>
              </c:strCache>
            </c:strRef>
          </c:tx>
          <c:spPr>
            <a:solidFill>
              <a:srgbClr val="0070C0"/>
            </a:solidFill>
          </c:spP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Sheet2!$C$3:$L$3</c:f>
              <c:numCache>
                <c:formatCode>General</c:formatCode>
                <c:ptCount val="10"/>
                <c:pt idx="0">
                  <c:v>0</c:v>
                </c:pt>
                <c:pt idx="1">
                  <c:v>0</c:v>
                </c:pt>
                <c:pt idx="2">
                  <c:v>6</c:v>
                </c:pt>
                <c:pt idx="3">
                  <c:v>66</c:v>
                </c:pt>
                <c:pt idx="4">
                  <c:v>0</c:v>
                </c:pt>
                <c:pt idx="5">
                  <c:v>1</c:v>
                </c:pt>
                <c:pt idx="6">
                  <c:v>1</c:v>
                </c:pt>
                <c:pt idx="7">
                  <c:v>295</c:v>
                </c:pt>
                <c:pt idx="8">
                  <c:v>19</c:v>
                </c:pt>
                <c:pt idx="9">
                  <c:v>4</c:v>
                </c:pt>
              </c:numCache>
            </c:numRef>
          </c:val>
        </c:ser>
        <c:ser>
          <c:idx val="2"/>
          <c:order val="1"/>
          <c:tx>
            <c:strRef>
              <c:f>Sheet2!$B$5</c:f>
              <c:strCache>
                <c:ptCount val="1"/>
                <c:pt idx="0">
                  <c:v>メダカ</c:v>
                </c:pt>
              </c:strCache>
            </c:strRef>
          </c:tx>
          <c:spPr>
            <a:solidFill>
              <a:srgbClr val="FF0000"/>
            </a:solidFill>
          </c:spP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Sheet2!$C$5:$L$5</c:f>
              <c:numCache>
                <c:formatCode>General</c:formatCode>
                <c:ptCount val="10"/>
                <c:pt idx="0">
                  <c:v>0</c:v>
                </c:pt>
                <c:pt idx="1">
                  <c:v>0</c:v>
                </c:pt>
                <c:pt idx="2">
                  <c:v>6</c:v>
                </c:pt>
                <c:pt idx="3">
                  <c:v>0</c:v>
                </c:pt>
                <c:pt idx="4">
                  <c:v>0</c:v>
                </c:pt>
                <c:pt idx="5">
                  <c:v>3</c:v>
                </c:pt>
                <c:pt idx="6">
                  <c:v>0</c:v>
                </c:pt>
                <c:pt idx="7">
                  <c:v>7</c:v>
                </c:pt>
                <c:pt idx="8">
                  <c:v>3</c:v>
                </c:pt>
                <c:pt idx="9">
                  <c:v>8</c:v>
                </c:pt>
              </c:numCache>
            </c:numRef>
          </c:val>
        </c:ser>
        <c:ser>
          <c:idx val="4"/>
          <c:order val="2"/>
          <c:tx>
            <c:strRef>
              <c:f>Sheet2!$B$7</c:f>
              <c:strCache>
                <c:ptCount val="1"/>
                <c:pt idx="0">
                  <c:v>オイカワ</c:v>
                </c:pt>
              </c:strCache>
            </c:strRef>
          </c:tx>
          <c:spPr>
            <a:solidFill>
              <a:srgbClr val="FFFF00"/>
            </a:solidFill>
          </c:spP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Sheet2!$C$7:$L$7</c:f>
              <c:numCache>
                <c:formatCode>General</c:formatCode>
                <c:ptCount val="10"/>
                <c:pt idx="0">
                  <c:v>4</c:v>
                </c:pt>
                <c:pt idx="1">
                  <c:v>2</c:v>
                </c:pt>
                <c:pt idx="2">
                  <c:v>2</c:v>
                </c:pt>
                <c:pt idx="3">
                  <c:v>168</c:v>
                </c:pt>
                <c:pt idx="4">
                  <c:v>36</c:v>
                </c:pt>
                <c:pt idx="5">
                  <c:v>5</c:v>
                </c:pt>
                <c:pt idx="6">
                  <c:v>0</c:v>
                </c:pt>
                <c:pt idx="7">
                  <c:v>0</c:v>
                </c:pt>
                <c:pt idx="8">
                  <c:v>33</c:v>
                </c:pt>
                <c:pt idx="9">
                  <c:v>12</c:v>
                </c:pt>
              </c:numCache>
            </c:numRef>
          </c:val>
        </c:ser>
        <c:ser>
          <c:idx val="5"/>
          <c:order val="3"/>
          <c:tx>
            <c:strRef>
              <c:f>Sheet2!$B$8</c:f>
              <c:strCache>
                <c:ptCount val="1"/>
                <c:pt idx="0">
                  <c:v>ヌマムツ</c:v>
                </c:pt>
              </c:strCache>
            </c:strRef>
          </c:tx>
          <c:spPr>
            <a:solidFill>
              <a:srgbClr val="00B050"/>
            </a:solidFill>
          </c:spP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Sheet2!$C$8:$L$8</c:f>
              <c:numCache>
                <c:formatCode>General</c:formatCode>
                <c:ptCount val="10"/>
                <c:pt idx="0">
                  <c:v>0</c:v>
                </c:pt>
                <c:pt idx="1">
                  <c:v>0</c:v>
                </c:pt>
                <c:pt idx="2">
                  <c:v>2</c:v>
                </c:pt>
                <c:pt idx="3">
                  <c:v>10</c:v>
                </c:pt>
                <c:pt idx="4">
                  <c:v>12</c:v>
                </c:pt>
                <c:pt idx="5">
                  <c:v>2</c:v>
                </c:pt>
                <c:pt idx="6">
                  <c:v>1</c:v>
                </c:pt>
                <c:pt idx="7">
                  <c:v>0</c:v>
                </c:pt>
                <c:pt idx="8">
                  <c:v>57</c:v>
                </c:pt>
                <c:pt idx="9">
                  <c:v>16</c:v>
                </c:pt>
              </c:numCache>
            </c:numRef>
          </c:val>
        </c:ser>
        <c:ser>
          <c:idx val="6"/>
          <c:order val="4"/>
          <c:tx>
            <c:strRef>
              <c:f>Sheet2!$B$9</c:f>
              <c:strCache>
                <c:ptCount val="1"/>
                <c:pt idx="0">
                  <c:v>カワバタモロコ</c:v>
                </c:pt>
              </c:strCache>
            </c:strRef>
          </c:tx>
          <c:spPr>
            <a:solidFill>
              <a:srgbClr val="FFC000"/>
            </a:solidFill>
          </c:spP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Sheet2!$C$9:$L$9</c:f>
              <c:numCache>
                <c:formatCode>General</c:formatCode>
                <c:ptCount val="10"/>
                <c:pt idx="0">
                  <c:v>0</c:v>
                </c:pt>
                <c:pt idx="1">
                  <c:v>0</c:v>
                </c:pt>
                <c:pt idx="2">
                  <c:v>0</c:v>
                </c:pt>
                <c:pt idx="3">
                  <c:v>1</c:v>
                </c:pt>
                <c:pt idx="4">
                  <c:v>22</c:v>
                </c:pt>
                <c:pt idx="5">
                  <c:v>7</c:v>
                </c:pt>
                <c:pt idx="6">
                  <c:v>0</c:v>
                </c:pt>
                <c:pt idx="7">
                  <c:v>0</c:v>
                </c:pt>
                <c:pt idx="8">
                  <c:v>0</c:v>
                </c:pt>
                <c:pt idx="9">
                  <c:v>0</c:v>
                </c:pt>
              </c:numCache>
            </c:numRef>
          </c:val>
        </c:ser>
        <c:ser>
          <c:idx val="7"/>
          <c:order val="5"/>
          <c:tx>
            <c:strRef>
              <c:f>Sheet2!$B$10</c:f>
              <c:strCache>
                <c:ptCount val="1"/>
                <c:pt idx="0">
                  <c:v>合計</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Sheet2!$C$10:$L$10</c:f>
            </c:numRef>
          </c:val>
        </c:ser>
        <c:ser>
          <c:idx val="8"/>
          <c:order val="6"/>
          <c:tx>
            <c:strRef>
              <c:f>Sheet2!$B$11</c:f>
              <c:strCache>
                <c:ptCount val="1"/>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Sheet2!$C$11:$L$11</c:f>
            </c:numRef>
          </c:val>
        </c:ser>
        <c:ser>
          <c:idx val="9"/>
          <c:order val="7"/>
          <c:tx>
            <c:strRef>
              <c:f>Sheet2!$B$12</c:f>
              <c:strCache>
                <c:ptCount val="1"/>
                <c:pt idx="0">
                  <c:v>モツゴ</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Sheet2!$C$12:$L$12</c:f>
            </c:numRef>
          </c:val>
        </c:ser>
        <c:ser>
          <c:idx val="10"/>
          <c:order val="8"/>
          <c:tx>
            <c:strRef>
              <c:f>Sheet2!$B$13</c:f>
              <c:strCache>
                <c:ptCount val="1"/>
                <c:pt idx="0">
                  <c:v>タモロコ</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Sheet2!$C$13:$L$13</c:f>
            </c:numRef>
          </c:val>
        </c:ser>
        <c:ser>
          <c:idx val="11"/>
          <c:order val="9"/>
          <c:tx>
            <c:strRef>
              <c:f>Sheet2!$B$14</c:f>
              <c:strCache>
                <c:ptCount val="1"/>
                <c:pt idx="0">
                  <c:v>メダカ</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Sheet2!$C$14:$L$14</c:f>
            </c:numRef>
          </c:val>
        </c:ser>
        <c:ser>
          <c:idx val="12"/>
          <c:order val="10"/>
          <c:tx>
            <c:strRef>
              <c:f>Sheet2!$B$15</c:f>
              <c:strCache>
                <c:ptCount val="1"/>
                <c:pt idx="0">
                  <c:v>フナ類</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Sheet2!$C$15:$L$15</c:f>
            </c:numRef>
          </c:val>
        </c:ser>
        <c:ser>
          <c:idx val="13"/>
          <c:order val="11"/>
          <c:tx>
            <c:strRef>
              <c:f>Sheet2!$B$16</c:f>
              <c:strCache>
                <c:ptCount val="1"/>
                <c:pt idx="0">
                  <c:v>オイカワ</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Sheet2!$C$16:$L$16</c:f>
            </c:numRef>
          </c:val>
        </c:ser>
        <c:ser>
          <c:idx val="14"/>
          <c:order val="12"/>
          <c:tx>
            <c:strRef>
              <c:f>Sheet2!$B$17</c:f>
              <c:strCache>
                <c:ptCount val="1"/>
                <c:pt idx="0">
                  <c:v>ヌマムツ</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Sheet2!$C$17:$L$17</c:f>
            </c:numRef>
          </c:val>
        </c:ser>
        <c:ser>
          <c:idx val="15"/>
          <c:order val="13"/>
          <c:tx>
            <c:strRef>
              <c:f>Sheet2!$B$18</c:f>
              <c:strCache>
                <c:ptCount val="1"/>
                <c:pt idx="0">
                  <c:v>カワバタモロコ</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Sheet2!$C$18:$L$18</c:f>
            </c:numRef>
          </c:val>
        </c:ser>
        <c:ser>
          <c:idx val="16"/>
          <c:order val="14"/>
          <c:tx>
            <c:strRef>
              <c:f>Sheet2!$B$19</c:f>
              <c:strCache>
                <c:ptCount val="1"/>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Sheet2!$C$19:$L$19</c:f>
            </c:numRef>
          </c:val>
        </c:ser>
        <c:ser>
          <c:idx val="18"/>
          <c:order val="16"/>
          <c:tx>
            <c:strRef>
              <c:f>Sheet2!$B$21</c:f>
              <c:strCache>
                <c:ptCount val="1"/>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Sheet2!$C$21:$L$21</c:f>
            </c:numRef>
          </c:val>
        </c:ser>
        <c:ser>
          <c:idx val="19"/>
          <c:order val="17"/>
          <c:tx>
            <c:strRef>
              <c:f>Sheet2!$B$22</c:f>
              <c:strCache>
                <c:ptCount val="1"/>
                <c:pt idx="0">
                  <c:v>モツゴ</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Sheet2!$C$22:$L$22</c:f>
            </c:numRef>
          </c:val>
        </c:ser>
        <c:ser>
          <c:idx val="20"/>
          <c:order val="18"/>
          <c:tx>
            <c:strRef>
              <c:f>Sheet2!$B$23</c:f>
              <c:strCache>
                <c:ptCount val="1"/>
                <c:pt idx="0">
                  <c:v>タモロコ</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Sheet2!$C$23:$L$23</c:f>
            </c:numRef>
          </c:val>
        </c:ser>
        <c:ser>
          <c:idx val="21"/>
          <c:order val="19"/>
          <c:tx>
            <c:strRef>
              <c:f>Sheet2!$B$24</c:f>
              <c:strCache>
                <c:ptCount val="1"/>
                <c:pt idx="0">
                  <c:v>メダカ</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Sheet2!$C$24:$L$24</c:f>
            </c:numRef>
          </c:val>
        </c:ser>
        <c:ser>
          <c:idx val="22"/>
          <c:order val="20"/>
          <c:tx>
            <c:strRef>
              <c:f>Sheet2!$B$25</c:f>
              <c:strCache>
                <c:ptCount val="1"/>
                <c:pt idx="0">
                  <c:v>フナ類</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Sheet2!$C$25:$L$25</c:f>
            </c:numRef>
          </c:val>
        </c:ser>
        <c:ser>
          <c:idx val="23"/>
          <c:order val="21"/>
          <c:tx>
            <c:strRef>
              <c:f>Sheet2!$B$26</c:f>
              <c:strCache>
                <c:ptCount val="1"/>
                <c:pt idx="0">
                  <c:v>オイカワ</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Sheet2!$C$26:$L$26</c:f>
            </c:numRef>
          </c:val>
        </c:ser>
        <c:ser>
          <c:idx val="24"/>
          <c:order val="22"/>
          <c:tx>
            <c:strRef>
              <c:f>Sheet2!$B$27</c:f>
              <c:strCache>
                <c:ptCount val="1"/>
                <c:pt idx="0">
                  <c:v>ヌマムツ</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Sheet2!$C$27:$L$27</c:f>
            </c:numRef>
          </c:val>
        </c:ser>
        <c:ser>
          <c:idx val="25"/>
          <c:order val="23"/>
          <c:tx>
            <c:strRef>
              <c:f>Sheet2!$B$28</c:f>
              <c:strCache>
                <c:ptCount val="1"/>
                <c:pt idx="0">
                  <c:v>カワバタモロコ</c:v>
                </c:pt>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Sheet2!$C$28:$L$28</c:f>
            </c:numRef>
          </c:val>
        </c:ser>
        <c:ser>
          <c:idx val="26"/>
          <c:order val="24"/>
          <c:tx>
            <c:strRef>
              <c:f>Sheet2!$B$29</c:f>
              <c:strCache>
                <c:ptCount val="1"/>
              </c:strCache>
            </c:strRef>
          </c:tx>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Sheet2!$C$29:$L$29</c:f>
            </c:numRef>
          </c:val>
        </c:ser>
        <c:ser>
          <c:idx val="28"/>
          <c:order val="25"/>
          <c:tx>
            <c:strRef>
              <c:f>Sheet2!$B$31</c:f>
              <c:strCache>
                <c:ptCount val="1"/>
                <c:pt idx="0">
                  <c:v>その他</c:v>
                </c:pt>
              </c:strCache>
            </c:strRef>
          </c:tx>
          <c:spPr>
            <a:solidFill>
              <a:schemeClr val="accent6"/>
            </a:solidFill>
          </c:spP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Sheet2!$C$31:$L$31</c:f>
              <c:numCache>
                <c:formatCode>General</c:formatCode>
                <c:ptCount val="10"/>
                <c:pt idx="0">
                  <c:v>0</c:v>
                </c:pt>
                <c:pt idx="1">
                  <c:v>0</c:v>
                </c:pt>
                <c:pt idx="2">
                  <c:v>20</c:v>
                </c:pt>
                <c:pt idx="3">
                  <c:v>4</c:v>
                </c:pt>
                <c:pt idx="4">
                  <c:v>0</c:v>
                </c:pt>
                <c:pt idx="5">
                  <c:v>0</c:v>
                </c:pt>
                <c:pt idx="6">
                  <c:v>0</c:v>
                </c:pt>
                <c:pt idx="7">
                  <c:v>31</c:v>
                </c:pt>
                <c:pt idx="8">
                  <c:v>4</c:v>
                </c:pt>
                <c:pt idx="9">
                  <c:v>2</c:v>
                </c:pt>
              </c:numCache>
            </c:numRef>
          </c:val>
        </c:ser>
        <c:gapWidth val="50"/>
        <c:overlap val="100"/>
        <c:axId val="149558400"/>
        <c:axId val="149559936"/>
      </c:barChart>
      <c:lineChart>
        <c:grouping val="standard"/>
        <c:ser>
          <c:idx val="17"/>
          <c:order val="15"/>
          <c:tx>
            <c:strRef>
              <c:f>Sheet2!$B$20</c:f>
              <c:strCache>
                <c:ptCount val="1"/>
                <c:pt idx="0">
                  <c:v>1/D</c:v>
                </c:pt>
              </c:strCache>
            </c:strRef>
          </c:tx>
          <c:spPr>
            <a:ln w="50800">
              <a:solidFill>
                <a:srgbClr val="00CC99"/>
              </a:solidFill>
            </a:ln>
          </c:spPr>
          <c:marker>
            <c:symbol val="none"/>
          </c:marker>
          <c:cat>
            <c:strRef>
              <c:f>Sheet2!$C$2:$L$2</c:f>
              <c:strCache>
                <c:ptCount val="10"/>
                <c:pt idx="0">
                  <c:v>2007年/３月</c:v>
                </c:pt>
                <c:pt idx="1">
                  <c:v>５月</c:v>
                </c:pt>
                <c:pt idx="2">
                  <c:v>７月</c:v>
                </c:pt>
                <c:pt idx="3">
                  <c:v>９月</c:v>
                </c:pt>
                <c:pt idx="4">
                  <c:v>１１月</c:v>
                </c:pt>
                <c:pt idx="5">
                  <c:v>2008年/３月</c:v>
                </c:pt>
                <c:pt idx="6">
                  <c:v>５月</c:v>
                </c:pt>
                <c:pt idx="7">
                  <c:v>７月</c:v>
                </c:pt>
                <c:pt idx="8">
                  <c:v>９月</c:v>
                </c:pt>
                <c:pt idx="9">
                  <c:v>１１月</c:v>
                </c:pt>
              </c:strCache>
            </c:strRef>
          </c:cat>
          <c:val>
            <c:numRef>
              <c:f>Sheet2!$C$20:$L$20</c:f>
              <c:numCache>
                <c:formatCode>General</c:formatCode>
                <c:ptCount val="10"/>
                <c:pt idx="0">
                  <c:v>1</c:v>
                </c:pt>
                <c:pt idx="1">
                  <c:v>1</c:v>
                </c:pt>
                <c:pt idx="2">
                  <c:v>2.8378378378378382</c:v>
                </c:pt>
                <c:pt idx="3">
                  <c:v>1.903106508875744</c:v>
                </c:pt>
                <c:pt idx="4">
                  <c:v>2.6051779935275081</c:v>
                </c:pt>
                <c:pt idx="5">
                  <c:v>4.371428571428571</c:v>
                </c:pt>
                <c:pt idx="7">
                  <c:v>1.265435066272921</c:v>
                </c:pt>
                <c:pt idx="8">
                  <c:v>2.8949652777777772</c:v>
                </c:pt>
                <c:pt idx="9">
                  <c:v>3.9136363636363636</c:v>
                </c:pt>
              </c:numCache>
            </c:numRef>
          </c:val>
        </c:ser>
        <c:marker val="1"/>
        <c:axId val="149571456"/>
        <c:axId val="149569920"/>
      </c:lineChart>
      <c:catAx>
        <c:axId val="149558400"/>
        <c:scaling>
          <c:orientation val="minMax"/>
        </c:scaling>
        <c:axPos val="b"/>
        <c:tickLblPos val="nextTo"/>
        <c:txPr>
          <a:bodyPr rot="-5400000" vert="horz"/>
          <a:lstStyle/>
          <a:p>
            <a:pPr>
              <a:defRPr sz="1600">
                <a:latin typeface="+mn-ea"/>
                <a:ea typeface="+mn-ea"/>
              </a:defRPr>
            </a:pPr>
            <a:endParaRPr lang="ja-JP"/>
          </a:p>
        </c:txPr>
        <c:crossAx val="149559936"/>
        <c:crosses val="autoZero"/>
        <c:auto val="1"/>
        <c:lblAlgn val="ctr"/>
        <c:lblOffset val="100"/>
      </c:catAx>
      <c:valAx>
        <c:axId val="149559936"/>
        <c:scaling>
          <c:orientation val="minMax"/>
        </c:scaling>
        <c:axPos val="l"/>
        <c:majorGridlines/>
        <c:numFmt formatCode="General" sourceLinked="1"/>
        <c:tickLblPos val="nextTo"/>
        <c:txPr>
          <a:bodyPr/>
          <a:lstStyle/>
          <a:p>
            <a:pPr>
              <a:defRPr sz="1600">
                <a:latin typeface="+mn-ea"/>
                <a:ea typeface="+mn-ea"/>
              </a:defRPr>
            </a:pPr>
            <a:endParaRPr lang="ja-JP"/>
          </a:p>
        </c:txPr>
        <c:crossAx val="149558400"/>
        <c:crosses val="autoZero"/>
        <c:crossBetween val="between"/>
        <c:majorUnit val="100"/>
      </c:valAx>
      <c:valAx>
        <c:axId val="149569920"/>
        <c:scaling>
          <c:orientation val="minMax"/>
        </c:scaling>
        <c:axPos val="r"/>
        <c:numFmt formatCode="General" sourceLinked="1"/>
        <c:tickLblPos val="nextTo"/>
        <c:txPr>
          <a:bodyPr/>
          <a:lstStyle/>
          <a:p>
            <a:pPr>
              <a:defRPr sz="1600">
                <a:latin typeface="+mn-ea"/>
                <a:ea typeface="+mn-ea"/>
              </a:defRPr>
            </a:pPr>
            <a:endParaRPr lang="ja-JP"/>
          </a:p>
        </c:txPr>
        <c:crossAx val="149571456"/>
        <c:crosses val="max"/>
        <c:crossBetween val="between"/>
        <c:majorUnit val="1"/>
      </c:valAx>
      <c:catAx>
        <c:axId val="149571456"/>
        <c:scaling>
          <c:orientation val="minMax"/>
        </c:scaling>
        <c:delete val="1"/>
        <c:axPos val="b"/>
        <c:tickLblPos val="none"/>
        <c:crossAx val="149569920"/>
        <c:crosses val="autoZero"/>
        <c:auto val="1"/>
        <c:lblAlgn val="ctr"/>
        <c:lblOffset val="100"/>
      </c:cat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4978816129604303"/>
          <c:y val="3.830031690718786E-2"/>
          <c:w val="0.59850569724796043"/>
          <c:h val="0.60939830452184263"/>
        </c:manualLayout>
      </c:layout>
      <c:barChart>
        <c:barDir val="col"/>
        <c:grouping val="stacked"/>
        <c:ser>
          <c:idx val="0"/>
          <c:order val="0"/>
          <c:tx>
            <c:strRef>
              <c:f>Sheet1!$A$63</c:f>
              <c:strCache>
                <c:ptCount val="1"/>
                <c:pt idx="0">
                  <c:v>タイリクバラタナゴ</c:v>
                </c:pt>
              </c:strCache>
            </c:strRef>
          </c:tx>
          <c:spPr>
            <a:solidFill>
              <a:srgbClr val="7030A0"/>
            </a:solidFill>
          </c:spPr>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Sheet1!$B$63:$P$63</c:f>
              <c:numCache>
                <c:formatCode>General</c:formatCode>
                <c:ptCount val="10"/>
                <c:pt idx="0">
                  <c:v>847</c:v>
                </c:pt>
                <c:pt idx="1">
                  <c:v>2290</c:v>
                </c:pt>
                <c:pt idx="2">
                  <c:v>1416</c:v>
                </c:pt>
                <c:pt idx="3">
                  <c:v>5880</c:v>
                </c:pt>
                <c:pt idx="4">
                  <c:v>441</c:v>
                </c:pt>
                <c:pt idx="5">
                  <c:v>191</c:v>
                </c:pt>
                <c:pt idx="6">
                  <c:v>452</c:v>
                </c:pt>
                <c:pt idx="7">
                  <c:v>1318</c:v>
                </c:pt>
                <c:pt idx="8">
                  <c:v>3776</c:v>
                </c:pt>
                <c:pt idx="9">
                  <c:v>2906</c:v>
                </c:pt>
              </c:numCache>
            </c:numRef>
          </c:val>
        </c:ser>
        <c:ser>
          <c:idx val="1"/>
          <c:order val="1"/>
          <c:tx>
            <c:strRef>
              <c:f>Sheet1!$A$64</c:f>
              <c:strCache>
                <c:ptCount val="1"/>
                <c:pt idx="0">
                  <c:v>モツゴ</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Sheet1!$B$64:$P$64</c:f>
            </c:numRef>
          </c:val>
        </c:ser>
        <c:ser>
          <c:idx val="2"/>
          <c:order val="2"/>
          <c:tx>
            <c:strRef>
              <c:f>Sheet1!$A$65</c:f>
              <c:strCache>
                <c:ptCount val="1"/>
                <c:pt idx="0">
                  <c:v>タモロコ</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Sheet1!$B$65:$P$65</c:f>
            </c:numRef>
          </c:val>
        </c:ser>
        <c:ser>
          <c:idx val="3"/>
          <c:order val="3"/>
          <c:tx>
            <c:strRef>
              <c:f>Sheet1!$A$66</c:f>
              <c:strCache>
                <c:ptCount val="1"/>
                <c:pt idx="0">
                  <c:v>メダカ</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Sheet1!$B$66:$P$66</c:f>
            </c:numRef>
          </c:val>
        </c:ser>
        <c:ser>
          <c:idx val="4"/>
          <c:order val="4"/>
          <c:tx>
            <c:strRef>
              <c:f>Sheet1!$A$67</c:f>
              <c:strCache>
                <c:ptCount val="1"/>
                <c:pt idx="0">
                  <c:v>その他</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Sheet1!$B$67:$P$67</c:f>
            </c:numRef>
          </c:val>
        </c:ser>
        <c:ser>
          <c:idx val="6"/>
          <c:order val="6"/>
          <c:tx>
            <c:strRef>
              <c:f>Sheet1!$A$69</c:f>
              <c:strCache>
                <c:ptCount val="1"/>
                <c:pt idx="0">
                  <c:v>J'</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Sheet1!$B$69:$P$69</c:f>
            </c:numRef>
          </c:val>
        </c:ser>
        <c:ser>
          <c:idx val="8"/>
          <c:order val="7"/>
          <c:tx>
            <c:strRef>
              <c:f>Sheet1!$A$71</c:f>
              <c:strCache>
                <c:ptCount val="1"/>
                <c:pt idx="0">
                  <c:v>月別総採捕数</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Sheet1!$B$71:$P$71</c:f>
            </c:numRef>
          </c:val>
        </c:ser>
        <c:ser>
          <c:idx val="9"/>
          <c:order val="8"/>
          <c:tx>
            <c:strRef>
              <c:f>Sheet1!$A$72</c:f>
              <c:strCache>
                <c:ptCount val="1"/>
                <c:pt idx="0">
                  <c:v>その他</c:v>
                </c:pt>
              </c:strCache>
            </c:strRef>
          </c:tx>
          <c:spPr>
            <a:solidFill>
              <a:schemeClr val="accent6"/>
            </a:solidFill>
          </c:spPr>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Sheet1!$B$72:$P$72</c:f>
              <c:numCache>
                <c:formatCode>General</c:formatCode>
                <c:ptCount val="10"/>
                <c:pt idx="0">
                  <c:v>96</c:v>
                </c:pt>
                <c:pt idx="1">
                  <c:v>498</c:v>
                </c:pt>
                <c:pt idx="2">
                  <c:v>450</c:v>
                </c:pt>
                <c:pt idx="3">
                  <c:v>1344</c:v>
                </c:pt>
                <c:pt idx="4">
                  <c:v>299</c:v>
                </c:pt>
                <c:pt idx="5">
                  <c:v>158</c:v>
                </c:pt>
                <c:pt idx="6">
                  <c:v>282</c:v>
                </c:pt>
                <c:pt idx="7">
                  <c:v>650</c:v>
                </c:pt>
                <c:pt idx="8">
                  <c:v>1197</c:v>
                </c:pt>
                <c:pt idx="9">
                  <c:v>657</c:v>
                </c:pt>
              </c:numCache>
            </c:numRef>
          </c:val>
        </c:ser>
        <c:gapWidth val="50"/>
        <c:overlap val="100"/>
        <c:axId val="149844352"/>
        <c:axId val="149845888"/>
      </c:barChart>
      <c:lineChart>
        <c:grouping val="standard"/>
        <c:ser>
          <c:idx val="5"/>
          <c:order val="5"/>
          <c:tx>
            <c:strRef>
              <c:f>Sheet1!$A$68</c:f>
              <c:strCache>
                <c:ptCount val="1"/>
                <c:pt idx="0">
                  <c:v>1/D</c:v>
                </c:pt>
              </c:strCache>
            </c:strRef>
          </c:tx>
          <c:spPr>
            <a:ln>
              <a:solidFill>
                <a:srgbClr val="0070C0"/>
              </a:solidFill>
            </a:ln>
          </c:spPr>
          <c:marker>
            <c:symbol val="none"/>
          </c:marker>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Sheet1!$B$68:$P$68</c:f>
              <c:numCache>
                <c:formatCode>General</c:formatCode>
                <c:ptCount val="10"/>
                <c:pt idx="0">
                  <c:v>1.2367058155270059</c:v>
                </c:pt>
                <c:pt idx="1">
                  <c:v>1.4593519480548738</c:v>
                </c:pt>
                <c:pt idx="2">
                  <c:v>1.6984914077103659</c:v>
                </c:pt>
                <c:pt idx="3">
                  <c:v>1.4956402558083381</c:v>
                </c:pt>
                <c:pt idx="4">
                  <c:v>2.5094530102789987</c:v>
                </c:pt>
                <c:pt idx="5">
                  <c:v>2.7590186278964102</c:v>
                </c:pt>
                <c:pt idx="6">
                  <c:v>2.4495406160934587</c:v>
                </c:pt>
                <c:pt idx="7">
                  <c:v>1.9827329050023001</c:v>
                </c:pt>
                <c:pt idx="8">
                  <c:v>1.6940684682828107</c:v>
                </c:pt>
                <c:pt idx="9">
                  <c:v>1.4797425976177958</c:v>
                </c:pt>
              </c:numCache>
            </c:numRef>
          </c:val>
        </c:ser>
        <c:marker val="1"/>
        <c:axId val="149853312"/>
        <c:axId val="149847424"/>
      </c:lineChart>
      <c:catAx>
        <c:axId val="149844352"/>
        <c:scaling>
          <c:orientation val="minMax"/>
        </c:scaling>
        <c:axPos val="b"/>
        <c:tickLblPos val="nextTo"/>
        <c:txPr>
          <a:bodyPr rot="-5400000" vert="horz"/>
          <a:lstStyle/>
          <a:p>
            <a:pPr>
              <a:defRPr sz="1600">
                <a:latin typeface="ＭＳ 明朝" pitchFamily="17" charset="-128"/>
                <a:ea typeface="ＭＳ 明朝" pitchFamily="17" charset="-128"/>
              </a:defRPr>
            </a:pPr>
            <a:endParaRPr lang="ja-JP"/>
          </a:p>
        </c:txPr>
        <c:crossAx val="149845888"/>
        <c:crosses val="autoZero"/>
        <c:auto val="1"/>
        <c:lblAlgn val="ctr"/>
        <c:lblOffset val="100"/>
      </c:catAx>
      <c:valAx>
        <c:axId val="149845888"/>
        <c:scaling>
          <c:orientation val="minMax"/>
        </c:scaling>
        <c:axPos val="l"/>
        <c:majorGridlines/>
        <c:numFmt formatCode="General" sourceLinked="1"/>
        <c:tickLblPos val="nextTo"/>
        <c:txPr>
          <a:bodyPr/>
          <a:lstStyle/>
          <a:p>
            <a:pPr>
              <a:defRPr>
                <a:latin typeface="ＭＳ 明朝" pitchFamily="17" charset="-128"/>
                <a:ea typeface="ＭＳ 明朝" pitchFamily="17" charset="-128"/>
              </a:defRPr>
            </a:pPr>
            <a:endParaRPr lang="ja-JP"/>
          </a:p>
        </c:txPr>
        <c:crossAx val="149844352"/>
        <c:crosses val="autoZero"/>
        <c:crossBetween val="between"/>
        <c:majorUnit val="2000"/>
      </c:valAx>
      <c:valAx>
        <c:axId val="149847424"/>
        <c:scaling>
          <c:orientation val="minMax"/>
        </c:scaling>
        <c:axPos val="r"/>
        <c:numFmt formatCode="General" sourceLinked="1"/>
        <c:tickLblPos val="nextTo"/>
        <c:txPr>
          <a:bodyPr/>
          <a:lstStyle/>
          <a:p>
            <a:pPr>
              <a:defRPr>
                <a:latin typeface="ＭＳ 明朝" pitchFamily="17" charset="-128"/>
                <a:ea typeface="ＭＳ 明朝" pitchFamily="17" charset="-128"/>
              </a:defRPr>
            </a:pPr>
            <a:endParaRPr lang="ja-JP"/>
          </a:p>
        </c:txPr>
        <c:crossAx val="149853312"/>
        <c:crosses val="max"/>
        <c:crossBetween val="between"/>
        <c:majorUnit val="1"/>
      </c:valAx>
      <c:catAx>
        <c:axId val="149853312"/>
        <c:scaling>
          <c:orientation val="minMax"/>
        </c:scaling>
        <c:delete val="1"/>
        <c:axPos val="b"/>
        <c:tickLblPos val="none"/>
        <c:crossAx val="149847424"/>
        <c:crosses val="autoZero"/>
        <c:auto val="1"/>
        <c:lblAlgn val="ctr"/>
        <c:lblOffset val="100"/>
      </c:catAx>
    </c:plotArea>
    <c:plotVisOnly val="1"/>
    <c:dispBlanksAs val="gap"/>
  </c:chart>
  <c:spPr>
    <a:ln>
      <a:noFill/>
    </a:ln>
  </c:spPr>
  <c:txPr>
    <a:bodyPr/>
    <a:lstStyle/>
    <a:p>
      <a:pPr>
        <a:defRPr sz="1800"/>
      </a:pPr>
      <a:endParaRPr lang="ja-JP"/>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171930683832447"/>
          <c:y val="3.4176691692305486E-2"/>
          <c:w val="0.5985439406661065"/>
          <c:h val="0.61383289415898412"/>
        </c:manualLayout>
      </c:layout>
      <c:barChart>
        <c:barDir val="col"/>
        <c:grouping val="stacked"/>
        <c:ser>
          <c:idx val="0"/>
          <c:order val="0"/>
          <c:tx>
            <c:strRef>
              <c:f>Sheet1!$A$63</c:f>
              <c:strCache>
                <c:ptCount val="1"/>
                <c:pt idx="0">
                  <c:v>タイリクバラタナゴ</c:v>
                </c:pt>
              </c:strCache>
            </c:strRef>
          </c:tx>
          <c:spPr>
            <a:solidFill>
              <a:srgbClr val="7030A0"/>
            </a:solidFill>
          </c:spPr>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Sheet1!$B$63:$P$63</c:f>
              <c:numCache>
                <c:formatCode>General</c:formatCode>
                <c:ptCount val="10"/>
                <c:pt idx="0">
                  <c:v>847</c:v>
                </c:pt>
                <c:pt idx="1">
                  <c:v>2290</c:v>
                </c:pt>
                <c:pt idx="2">
                  <c:v>1416</c:v>
                </c:pt>
                <c:pt idx="3">
                  <c:v>5880</c:v>
                </c:pt>
                <c:pt idx="4">
                  <c:v>441</c:v>
                </c:pt>
                <c:pt idx="5">
                  <c:v>191</c:v>
                </c:pt>
                <c:pt idx="6">
                  <c:v>452</c:v>
                </c:pt>
                <c:pt idx="7">
                  <c:v>1318</c:v>
                </c:pt>
                <c:pt idx="8">
                  <c:v>3776</c:v>
                </c:pt>
                <c:pt idx="9">
                  <c:v>2906</c:v>
                </c:pt>
              </c:numCache>
            </c:numRef>
          </c:val>
        </c:ser>
        <c:ser>
          <c:idx val="1"/>
          <c:order val="1"/>
          <c:tx>
            <c:strRef>
              <c:f>Sheet1!$A$64</c:f>
              <c:strCache>
                <c:ptCount val="1"/>
                <c:pt idx="0">
                  <c:v>モツゴ</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Sheet1!$B$64:$P$64</c:f>
            </c:numRef>
          </c:val>
        </c:ser>
        <c:ser>
          <c:idx val="2"/>
          <c:order val="2"/>
          <c:tx>
            <c:strRef>
              <c:f>Sheet1!$A$65</c:f>
              <c:strCache>
                <c:ptCount val="1"/>
                <c:pt idx="0">
                  <c:v>タモロコ</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Sheet1!$B$65:$P$65</c:f>
            </c:numRef>
          </c:val>
        </c:ser>
        <c:ser>
          <c:idx val="3"/>
          <c:order val="3"/>
          <c:tx>
            <c:strRef>
              <c:f>Sheet1!$A$66</c:f>
              <c:strCache>
                <c:ptCount val="1"/>
                <c:pt idx="0">
                  <c:v>メダカ</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Sheet1!$B$66:$P$66</c:f>
            </c:numRef>
          </c:val>
        </c:ser>
        <c:ser>
          <c:idx val="4"/>
          <c:order val="4"/>
          <c:tx>
            <c:strRef>
              <c:f>Sheet1!$A$67</c:f>
              <c:strCache>
                <c:ptCount val="1"/>
                <c:pt idx="0">
                  <c:v>その他</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Sheet1!$B$67:$P$67</c:f>
            </c:numRef>
          </c:val>
        </c:ser>
        <c:ser>
          <c:idx val="6"/>
          <c:order val="5"/>
          <c:tx>
            <c:strRef>
              <c:f>Sheet1!$A$69</c:f>
              <c:strCache>
                <c:ptCount val="1"/>
                <c:pt idx="0">
                  <c:v>J'</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Sheet1!$B$69:$P$69</c:f>
            </c:numRef>
          </c:val>
        </c:ser>
        <c:ser>
          <c:idx val="8"/>
          <c:order val="7"/>
          <c:tx>
            <c:strRef>
              <c:f>Sheet1!$A$71</c:f>
              <c:strCache>
                <c:ptCount val="1"/>
                <c:pt idx="0">
                  <c:v>月別総採捕数</c:v>
                </c:pt>
              </c:strCache>
            </c:strRef>
          </c:tx>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Sheet1!$B$71:$P$71</c:f>
            </c:numRef>
          </c:val>
        </c:ser>
        <c:ser>
          <c:idx val="9"/>
          <c:order val="8"/>
          <c:tx>
            <c:strRef>
              <c:f>Sheet1!$A$72</c:f>
              <c:strCache>
                <c:ptCount val="1"/>
                <c:pt idx="0">
                  <c:v>その他</c:v>
                </c:pt>
              </c:strCache>
            </c:strRef>
          </c:tx>
          <c:spPr>
            <a:solidFill>
              <a:srgbClr val="A5C249"/>
            </a:solidFill>
          </c:spPr>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Sheet1!$B$72:$P$72</c:f>
              <c:numCache>
                <c:formatCode>General</c:formatCode>
                <c:ptCount val="10"/>
                <c:pt idx="0">
                  <c:v>96</c:v>
                </c:pt>
                <c:pt idx="1">
                  <c:v>498</c:v>
                </c:pt>
                <c:pt idx="2">
                  <c:v>450</c:v>
                </c:pt>
                <c:pt idx="3">
                  <c:v>1344</c:v>
                </c:pt>
                <c:pt idx="4">
                  <c:v>299</c:v>
                </c:pt>
                <c:pt idx="5">
                  <c:v>158</c:v>
                </c:pt>
                <c:pt idx="6">
                  <c:v>282</c:v>
                </c:pt>
                <c:pt idx="7">
                  <c:v>650</c:v>
                </c:pt>
                <c:pt idx="8">
                  <c:v>1197</c:v>
                </c:pt>
                <c:pt idx="9">
                  <c:v>657</c:v>
                </c:pt>
              </c:numCache>
            </c:numRef>
          </c:val>
        </c:ser>
        <c:gapWidth val="50"/>
        <c:overlap val="100"/>
        <c:axId val="149908864"/>
        <c:axId val="149943424"/>
      </c:barChart>
      <c:lineChart>
        <c:grouping val="standard"/>
        <c:ser>
          <c:idx val="7"/>
          <c:order val="6"/>
          <c:tx>
            <c:strRef>
              <c:f>Sheet1!$A$70</c:f>
              <c:strCache>
                <c:ptCount val="1"/>
                <c:pt idx="0">
                  <c:v>J'</c:v>
                </c:pt>
              </c:strCache>
            </c:strRef>
          </c:tx>
          <c:spPr>
            <a:ln>
              <a:solidFill>
                <a:schemeClr val="accent6">
                  <a:lumMod val="75000"/>
                </a:schemeClr>
              </a:solidFill>
            </a:ln>
          </c:spPr>
          <c:marker>
            <c:symbol val="none"/>
          </c:marker>
          <c:cat>
            <c:strRef>
              <c:f>Sheet1!$B$62:$P$62</c:f>
              <c:strCache>
                <c:ptCount val="10"/>
                <c:pt idx="0">
                  <c:v>2007年/3月</c:v>
                </c:pt>
                <c:pt idx="1">
                  <c:v>5月</c:v>
                </c:pt>
                <c:pt idx="2">
                  <c:v>7月</c:v>
                </c:pt>
                <c:pt idx="3">
                  <c:v>9月</c:v>
                </c:pt>
                <c:pt idx="4">
                  <c:v>11月</c:v>
                </c:pt>
                <c:pt idx="5">
                  <c:v>2008年/3月</c:v>
                </c:pt>
                <c:pt idx="6">
                  <c:v>5月</c:v>
                </c:pt>
                <c:pt idx="7">
                  <c:v>7月</c:v>
                </c:pt>
                <c:pt idx="8">
                  <c:v>9月</c:v>
                </c:pt>
                <c:pt idx="9">
                  <c:v>11月</c:v>
                </c:pt>
              </c:strCache>
            </c:strRef>
          </c:cat>
          <c:val>
            <c:numRef>
              <c:f>Sheet1!$B$70:$P$70</c:f>
              <c:numCache>
                <c:formatCode>General</c:formatCode>
                <c:ptCount val="10"/>
                <c:pt idx="0">
                  <c:v>0.18103958582395349</c:v>
                </c:pt>
                <c:pt idx="1">
                  <c:v>0.26056513309223484</c:v>
                </c:pt>
                <c:pt idx="2">
                  <c:v>0.35097610290997328</c:v>
                </c:pt>
                <c:pt idx="3">
                  <c:v>0.29033999578003788</c:v>
                </c:pt>
                <c:pt idx="4">
                  <c:v>0.47624883006138474</c:v>
                </c:pt>
                <c:pt idx="5">
                  <c:v>0.48529674485256491</c:v>
                </c:pt>
                <c:pt idx="6">
                  <c:v>0.46768079947701835</c:v>
                </c:pt>
                <c:pt idx="7">
                  <c:v>0.33606810858711289</c:v>
                </c:pt>
                <c:pt idx="8">
                  <c:v>0.33829995480492897</c:v>
                </c:pt>
                <c:pt idx="9">
                  <c:v>0.26708214056041252</c:v>
                </c:pt>
              </c:numCache>
            </c:numRef>
          </c:val>
        </c:ser>
        <c:marker val="1"/>
        <c:axId val="149758336"/>
        <c:axId val="149944960"/>
      </c:lineChart>
      <c:catAx>
        <c:axId val="149908864"/>
        <c:scaling>
          <c:orientation val="minMax"/>
        </c:scaling>
        <c:axPos val="b"/>
        <c:tickLblPos val="nextTo"/>
        <c:txPr>
          <a:bodyPr rot="-5400000" vert="horz"/>
          <a:lstStyle/>
          <a:p>
            <a:pPr>
              <a:defRPr sz="1600">
                <a:latin typeface="ＭＳ 明朝" pitchFamily="17" charset="-128"/>
                <a:ea typeface="ＭＳ 明朝" pitchFamily="17" charset="-128"/>
              </a:defRPr>
            </a:pPr>
            <a:endParaRPr lang="ja-JP"/>
          </a:p>
        </c:txPr>
        <c:crossAx val="149943424"/>
        <c:crosses val="autoZero"/>
        <c:auto val="1"/>
        <c:lblAlgn val="ctr"/>
        <c:lblOffset val="100"/>
      </c:catAx>
      <c:valAx>
        <c:axId val="149943424"/>
        <c:scaling>
          <c:orientation val="minMax"/>
        </c:scaling>
        <c:axPos val="l"/>
        <c:majorGridlines/>
        <c:numFmt formatCode="General" sourceLinked="1"/>
        <c:tickLblPos val="nextTo"/>
        <c:txPr>
          <a:bodyPr/>
          <a:lstStyle/>
          <a:p>
            <a:pPr>
              <a:defRPr sz="1600">
                <a:latin typeface="ＭＳ 明朝" pitchFamily="17" charset="-128"/>
                <a:ea typeface="ＭＳ 明朝" pitchFamily="17" charset="-128"/>
              </a:defRPr>
            </a:pPr>
            <a:endParaRPr lang="ja-JP"/>
          </a:p>
        </c:txPr>
        <c:crossAx val="149908864"/>
        <c:crosses val="autoZero"/>
        <c:crossBetween val="between"/>
        <c:majorUnit val="2000"/>
      </c:valAx>
      <c:valAx>
        <c:axId val="149944960"/>
        <c:scaling>
          <c:orientation val="minMax"/>
        </c:scaling>
        <c:axPos val="r"/>
        <c:numFmt formatCode="General" sourceLinked="1"/>
        <c:tickLblPos val="nextTo"/>
        <c:txPr>
          <a:bodyPr/>
          <a:lstStyle/>
          <a:p>
            <a:pPr>
              <a:defRPr sz="1600">
                <a:latin typeface="ＭＳ 明朝" pitchFamily="17" charset="-128"/>
                <a:ea typeface="ＭＳ 明朝" pitchFamily="17" charset="-128"/>
              </a:defRPr>
            </a:pPr>
            <a:endParaRPr lang="ja-JP"/>
          </a:p>
        </c:txPr>
        <c:crossAx val="149758336"/>
        <c:crosses val="max"/>
        <c:crossBetween val="between"/>
        <c:majorUnit val="0.2"/>
      </c:valAx>
      <c:catAx>
        <c:axId val="149758336"/>
        <c:scaling>
          <c:orientation val="minMax"/>
        </c:scaling>
        <c:delete val="1"/>
        <c:axPos val="b"/>
        <c:tickLblPos val="none"/>
        <c:crossAx val="149944960"/>
        <c:crosses val="autoZero"/>
        <c:auto val="1"/>
        <c:lblAlgn val="ctr"/>
        <c:lblOffset val="100"/>
      </c:catAx>
    </c:plotArea>
    <c:plotVisOnly val="1"/>
    <c:dispBlanksAs val="gap"/>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0.95652</cdr:x>
      <cdr:y>0</cdr:y>
    </cdr:from>
    <cdr:to>
      <cdr:x>1</cdr:x>
      <cdr:y>0.72314</cdr:y>
    </cdr:to>
    <cdr:sp macro="" textlink="">
      <cdr:nvSpPr>
        <cdr:cNvPr id="2" name="テキスト ボックス 3"/>
        <cdr:cNvSpPr txBox="1"/>
      </cdr:nvSpPr>
      <cdr:spPr>
        <a:xfrm xmlns:a="http://schemas.openxmlformats.org/drawingml/2006/main" rot="16200000">
          <a:off x="6837969" y="663021"/>
          <a:ext cx="166459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600" dirty="0" smtClean="0"/>
            <a:t>平均水温（℃）</a:t>
          </a:r>
          <a:endParaRPr kumimoji="1" lang="ja-JP" altLang="en-US" sz="1600" dirty="0"/>
        </a:p>
      </cdr:txBody>
    </cdr:sp>
  </cdr:relSizeAnchor>
  <cdr:relSizeAnchor xmlns:cdr="http://schemas.openxmlformats.org/drawingml/2006/chartDrawing">
    <cdr:from>
      <cdr:x>0.00225</cdr:x>
      <cdr:y>0.18211</cdr:y>
    </cdr:from>
    <cdr:to>
      <cdr:x>0.04572</cdr:x>
      <cdr:y>0.55253</cdr:y>
    </cdr:to>
    <cdr:sp macro="" textlink="">
      <cdr:nvSpPr>
        <cdr:cNvPr id="3" name="テキスト ボックス 3"/>
        <cdr:cNvSpPr txBox="1"/>
      </cdr:nvSpPr>
      <cdr:spPr>
        <a:xfrm xmlns:a="http://schemas.openxmlformats.org/drawingml/2006/main" rot="16200000">
          <a:off x="-239572" y="676262"/>
          <a:ext cx="85267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600" dirty="0" smtClean="0"/>
            <a:t>差（℃）</a:t>
          </a:r>
          <a:endParaRPr kumimoji="1" lang="ja-JP" alt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0.00943</cdr:x>
      <cdr:y>0.02323</cdr:y>
    </cdr:from>
    <cdr:to>
      <cdr:x>0.09493</cdr:x>
      <cdr:y>0.46734</cdr:y>
    </cdr:to>
    <cdr:sp macro="" textlink="">
      <cdr:nvSpPr>
        <cdr:cNvPr id="2" name="テキスト ボックス 3"/>
        <cdr:cNvSpPr txBox="1"/>
      </cdr:nvSpPr>
      <cdr:spPr>
        <a:xfrm xmlns:a="http://schemas.openxmlformats.org/drawingml/2006/main" rot="16200000">
          <a:off x="-592765" y="713749"/>
          <a:ext cx="159879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600" dirty="0" smtClean="0"/>
            <a:t>採捕数（尾）</a:t>
          </a:r>
          <a:endParaRPr kumimoji="1" lang="ja-JP" altLang="en-US" sz="1600" dirty="0"/>
        </a:p>
      </cdr:txBody>
    </cdr:sp>
  </cdr:relSizeAnchor>
  <cdr:relSizeAnchor xmlns:cdr="http://schemas.openxmlformats.org/drawingml/2006/chartDrawing">
    <cdr:from>
      <cdr:x>0.91011</cdr:x>
      <cdr:y>0.35484</cdr:y>
    </cdr:from>
    <cdr:to>
      <cdr:x>0.96336</cdr:x>
      <cdr:y>0.45092</cdr:y>
    </cdr:to>
    <cdr:sp macro="" textlink="">
      <cdr:nvSpPr>
        <cdr:cNvPr id="3" name="テキスト ボックス 3"/>
        <cdr:cNvSpPr txBox="1"/>
      </cdr:nvSpPr>
      <cdr:spPr>
        <a:xfrm xmlns:a="http://schemas.openxmlformats.org/drawingml/2006/main" rot="16200000">
          <a:off x="5742984" y="1615130"/>
          <a:ext cx="425543"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kumimoji="1" lang="en-US" altLang="ja-JP" sz="1600" dirty="0" smtClean="0">
              <a:latin typeface="ＭＳ 明朝" pitchFamily="17" charset="-128"/>
              <a:ea typeface="ＭＳ 明朝" pitchFamily="17" charset="-128"/>
            </a:rPr>
            <a:t>β</a:t>
          </a:r>
          <a:endParaRPr kumimoji="1" lang="en-US" altLang="ja-JP" sz="1600" dirty="0">
            <a:latin typeface="ＭＳ 明朝" pitchFamily="17" charset="-128"/>
            <a:ea typeface="ＭＳ 明朝" pitchFamily="17"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0.04959</cdr:x>
      <cdr:y>0.46809</cdr:y>
    </cdr:from>
    <cdr:to>
      <cdr:x>0.10744</cdr:x>
      <cdr:y>0.57065</cdr:y>
    </cdr:to>
    <cdr:sp macro="" textlink="">
      <cdr:nvSpPr>
        <cdr:cNvPr id="2" name="テキスト ボックス 1"/>
        <cdr:cNvSpPr txBox="1"/>
      </cdr:nvSpPr>
      <cdr:spPr>
        <a:xfrm xmlns:a="http://schemas.openxmlformats.org/drawingml/2006/main">
          <a:off x="428628" y="1571636"/>
          <a:ext cx="500066" cy="34436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ja-JP" altLang="en-US" sz="1800" dirty="0" smtClean="0">
              <a:solidFill>
                <a:srgbClr val="FF0000"/>
              </a:solidFill>
            </a:rPr>
            <a:t>１６</a:t>
          </a:r>
          <a:endParaRPr lang="ja-JP" altLang="en-US" sz="1800"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0.00943</cdr:x>
      <cdr:y>0.02323</cdr:y>
    </cdr:from>
    <cdr:to>
      <cdr:x>0.09493</cdr:x>
      <cdr:y>0.46734</cdr:y>
    </cdr:to>
    <cdr:sp macro="" textlink="">
      <cdr:nvSpPr>
        <cdr:cNvPr id="2" name="テキスト ボックス 3"/>
        <cdr:cNvSpPr txBox="1"/>
      </cdr:nvSpPr>
      <cdr:spPr>
        <a:xfrm xmlns:a="http://schemas.openxmlformats.org/drawingml/2006/main" rot="16200000">
          <a:off x="-592765" y="713749"/>
          <a:ext cx="159879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600" dirty="0" smtClean="0"/>
            <a:t>採捕数（尾）</a:t>
          </a:r>
          <a:endParaRPr kumimoji="1" lang="ja-JP" altLang="en-US" sz="1600" dirty="0"/>
        </a:p>
      </cdr:txBody>
    </cdr:sp>
  </cdr:relSizeAnchor>
  <cdr:relSizeAnchor xmlns:cdr="http://schemas.openxmlformats.org/drawingml/2006/chartDrawing">
    <cdr:from>
      <cdr:x>0.91011</cdr:x>
      <cdr:y>0.35484</cdr:y>
    </cdr:from>
    <cdr:to>
      <cdr:x>0.96336</cdr:x>
      <cdr:y>0.45092</cdr:y>
    </cdr:to>
    <cdr:sp macro="" textlink="">
      <cdr:nvSpPr>
        <cdr:cNvPr id="3" name="テキスト ボックス 3"/>
        <cdr:cNvSpPr txBox="1"/>
      </cdr:nvSpPr>
      <cdr:spPr>
        <a:xfrm xmlns:a="http://schemas.openxmlformats.org/drawingml/2006/main" rot="16200000">
          <a:off x="5742984" y="1615130"/>
          <a:ext cx="425543"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kumimoji="1" lang="en-US" altLang="ja-JP" sz="1600" dirty="0" smtClean="0">
              <a:latin typeface="ＭＳ 明朝" pitchFamily="17" charset="-128"/>
              <a:ea typeface="ＭＳ 明朝" pitchFamily="17" charset="-128"/>
            </a:rPr>
            <a:t>β</a:t>
          </a:r>
          <a:endParaRPr kumimoji="1" lang="en-US" altLang="ja-JP" sz="1600" dirty="0">
            <a:latin typeface="ＭＳ 明朝" pitchFamily="17" charset="-128"/>
            <a:ea typeface="ＭＳ 明朝" pitchFamily="17"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0.11906</cdr:y>
    </cdr:from>
    <cdr:to>
      <cdr:x>0.0855</cdr:x>
      <cdr:y>0.52107</cdr:y>
    </cdr:to>
    <cdr:sp macro="" textlink="">
      <cdr:nvSpPr>
        <cdr:cNvPr id="2" name="テキスト ボックス 3"/>
        <cdr:cNvSpPr txBox="1"/>
      </cdr:nvSpPr>
      <cdr:spPr>
        <a:xfrm xmlns:a="http://schemas.openxmlformats.org/drawingml/2006/main" rot="16200000">
          <a:off x="-625766" y="982956"/>
          <a:ext cx="1447236" cy="3385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kumimoji="1" lang="ja-JP" altLang="en-US" sz="1600" dirty="0" smtClean="0"/>
            <a:t>採捕数（尾）</a:t>
          </a:r>
          <a:endParaRPr kumimoji="1" lang="ja-JP" altLang="en-US" sz="1600" dirty="0"/>
        </a:p>
      </cdr:txBody>
    </cdr:sp>
  </cdr:relSizeAnchor>
  <cdr:relSizeAnchor xmlns:cdr="http://schemas.openxmlformats.org/drawingml/2006/chartDrawing">
    <cdr:from>
      <cdr:x>0.88598</cdr:x>
      <cdr:y>0.23922</cdr:y>
    </cdr:from>
    <cdr:to>
      <cdr:x>0.96367</cdr:x>
      <cdr:y>0.40012</cdr:y>
    </cdr:to>
    <cdr:sp macro="" textlink="">
      <cdr:nvSpPr>
        <cdr:cNvPr id="3" name="テキスト ボックス 3"/>
        <cdr:cNvSpPr txBox="1"/>
      </cdr:nvSpPr>
      <cdr:spPr>
        <a:xfrm xmlns:a="http://schemas.openxmlformats.org/drawingml/2006/main" rot="16200000">
          <a:off x="3702525" y="1132399"/>
          <a:ext cx="655193"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kumimoji="1" lang="en-US" altLang="ja-JP" sz="1600" dirty="0" smtClean="0">
              <a:latin typeface="ＭＳ 明朝" pitchFamily="17" charset="-128"/>
              <a:ea typeface="ＭＳ 明朝" pitchFamily="17" charset="-128"/>
            </a:rPr>
            <a:t>β</a:t>
          </a:r>
          <a:endParaRPr kumimoji="1" lang="en-US" altLang="ja-JP" sz="1600" dirty="0">
            <a:latin typeface="ＭＳ 明朝" pitchFamily="17" charset="-128"/>
            <a:ea typeface="ＭＳ 明朝" pitchFamily="17"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0.07899</cdr:x>
      <cdr:y>0.48198</cdr:y>
    </cdr:to>
    <cdr:sp macro="" textlink="">
      <cdr:nvSpPr>
        <cdr:cNvPr id="2" name="テキスト ボックス 3"/>
        <cdr:cNvSpPr txBox="1"/>
      </cdr:nvSpPr>
      <cdr:spPr>
        <a:xfrm xmlns:a="http://schemas.openxmlformats.org/drawingml/2006/main" rot="16200000">
          <a:off x="-923013" y="565855"/>
          <a:ext cx="175601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600" dirty="0" smtClean="0"/>
            <a:t>採捕数（尾）</a:t>
          </a:r>
          <a:endParaRPr kumimoji="1" lang="ja-JP" altLang="en-US" sz="1600" dirty="0"/>
        </a:p>
      </cdr:txBody>
    </cdr:sp>
  </cdr:relSizeAnchor>
  <cdr:relSizeAnchor xmlns:cdr="http://schemas.openxmlformats.org/drawingml/2006/chartDrawing">
    <cdr:from>
      <cdr:x>0.90521</cdr:x>
      <cdr:y>0.29191</cdr:y>
    </cdr:from>
    <cdr:to>
      <cdr:x>0.98044</cdr:x>
      <cdr:y>0.40447</cdr:y>
    </cdr:to>
    <cdr:sp macro="" textlink="">
      <cdr:nvSpPr>
        <cdr:cNvPr id="3" name="テキスト ボックス 3"/>
        <cdr:cNvSpPr txBox="1"/>
      </cdr:nvSpPr>
      <cdr:spPr>
        <a:xfrm xmlns:a="http://schemas.openxmlformats.org/drawingml/2006/main" rot="16200000">
          <a:off x="3985964" y="1422671"/>
          <a:ext cx="51462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sz="1600" dirty="0" smtClean="0">
              <a:latin typeface="ＭＳ 明朝" pitchFamily="17" charset="-128"/>
              <a:ea typeface="ＭＳ 明朝" pitchFamily="17" charset="-128"/>
            </a:rPr>
            <a:t>β</a:t>
          </a:r>
          <a:endParaRPr kumimoji="1" lang="en-US" altLang="ja-JP" sz="1600" dirty="0">
            <a:latin typeface="ＭＳ 明朝" pitchFamily="17" charset="-128"/>
            <a:ea typeface="ＭＳ 明朝" pitchFamily="17"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0.01563</cdr:x>
      <cdr:y>0</cdr:y>
    </cdr:from>
    <cdr:to>
      <cdr:x>0.09458</cdr:x>
      <cdr:y>0.46984</cdr:y>
    </cdr:to>
    <cdr:sp macro="" textlink="">
      <cdr:nvSpPr>
        <cdr:cNvPr id="2" name="テキスト ボックス 3"/>
        <cdr:cNvSpPr txBox="1"/>
      </cdr:nvSpPr>
      <cdr:spPr>
        <a:xfrm xmlns:a="http://schemas.openxmlformats.org/drawingml/2006/main" rot="16200000">
          <a:off x="-822122" y="893560"/>
          <a:ext cx="2148124" cy="3610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600" dirty="0" smtClean="0"/>
            <a:t>採捕数（尾）</a:t>
          </a:r>
          <a:endParaRPr kumimoji="1" lang="ja-JP" altLang="en-US" sz="1600" dirty="0"/>
        </a:p>
      </cdr:txBody>
    </cdr:sp>
  </cdr:relSizeAnchor>
  <cdr:relSizeAnchor xmlns:cdr="http://schemas.openxmlformats.org/drawingml/2006/chartDrawing">
    <cdr:from>
      <cdr:x>0.91313</cdr:x>
      <cdr:y>0.26255</cdr:y>
    </cdr:from>
    <cdr:to>
      <cdr:x>0.99209</cdr:x>
      <cdr:y>0.39141</cdr:y>
    </cdr:to>
    <cdr:sp macro="" textlink="">
      <cdr:nvSpPr>
        <cdr:cNvPr id="3" name="テキスト ボックス 3"/>
        <cdr:cNvSpPr txBox="1"/>
      </cdr:nvSpPr>
      <cdr:spPr>
        <a:xfrm xmlns:a="http://schemas.openxmlformats.org/drawingml/2006/main" rot="16200000">
          <a:off x="3849679" y="1021976"/>
          <a:ext cx="469463"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en-US" altLang="ja-JP" sz="1600" dirty="0">
              <a:latin typeface="ＭＳ 明朝" pitchFamily="17" charset="-128"/>
              <a:ea typeface="ＭＳ 明朝" pitchFamily="17" charset="-128"/>
            </a:rPr>
            <a:t>J'</a:t>
          </a:r>
          <a:endParaRPr kumimoji="1" lang="ja-JP" altLang="en-US" sz="1600" dirty="0">
            <a:latin typeface="ＭＳ 明朝" pitchFamily="17" charset="-128"/>
            <a:ea typeface="ＭＳ 明朝" pitchFamily="17"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EDE15C-0567-498E-971E-4E7EE8FFBA24}" type="datetimeFigureOut">
              <a:rPr kumimoji="1" lang="ja-JP" altLang="en-US" smtClean="0"/>
              <a:pPr/>
              <a:t>2010/4/4</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D0D42D-0CCF-4A1F-AD23-BB227916B0E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F393C-3293-4FAF-A006-FD16C50C44A8}" type="datetimeFigureOut">
              <a:rPr kumimoji="1" lang="ja-JP" altLang="en-US" smtClean="0"/>
              <a:pPr/>
              <a:t>2010/4/4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EC1B3-A9CD-4FF0-88DD-90892EA74E5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まずは水温についてです。環境変化が水温に与えた影響みるため昨年度と今年度の水田内の水温を比較します。両年ともに途中計測器のバッテリー切れでデータの抜けた部分がありますが、</a:t>
            </a:r>
            <a:endParaRPr kumimoji="1" lang="en-US" altLang="ja-JP" dirty="0" smtClean="0"/>
          </a:p>
          <a:p>
            <a:r>
              <a:rPr kumimoji="1" lang="ja-JP" altLang="en-US" dirty="0" smtClean="0"/>
              <a:t>①</a:t>
            </a:r>
            <a:endParaRPr kumimoji="1" lang="en-US" altLang="ja-JP" dirty="0" smtClean="0"/>
          </a:p>
          <a:p>
            <a:r>
              <a:rPr kumimoji="1" lang="ja-JP" altLang="en-US" dirty="0" smtClean="0"/>
              <a:t>今年度の水温が</a:t>
            </a:r>
            <a:r>
              <a:rPr kumimoji="1" lang="en-US" altLang="ja-JP" dirty="0" smtClean="0"/>
              <a:t>6</a:t>
            </a:r>
            <a:r>
              <a:rPr kumimoji="1" lang="ja-JP" altLang="en-US" dirty="0" smtClean="0"/>
              <a:t>月後半から</a:t>
            </a:r>
            <a:r>
              <a:rPr kumimoji="1" lang="en-US" altLang="ja-JP" dirty="0" smtClean="0"/>
              <a:t>8</a:t>
            </a:r>
            <a:r>
              <a:rPr kumimoji="1" lang="ja-JP" altLang="en-US" dirty="0" smtClean="0"/>
              <a:t>月まで特に高くなりました。これは</a:t>
            </a:r>
            <a:r>
              <a:rPr kumimoji="1" lang="en-US" altLang="ja-JP" dirty="0" smtClean="0"/>
              <a:t>7</a:t>
            </a:r>
            <a:r>
              <a:rPr kumimoji="1" lang="ja-JP" altLang="en-US" dirty="0" smtClean="0"/>
              <a:t>月</a:t>
            </a:r>
            <a:r>
              <a:rPr kumimoji="1" lang="en-US" altLang="ja-JP" dirty="0" smtClean="0"/>
              <a:t>9</a:t>
            </a:r>
            <a:r>
              <a:rPr kumimoji="1" lang="ja-JP" altLang="en-US" dirty="0" smtClean="0"/>
              <a:t>日からポンプが</a:t>
            </a:r>
            <a:r>
              <a:rPr kumimoji="1" lang="en-US" altLang="ja-JP" dirty="0" smtClean="0"/>
              <a:t>1</a:t>
            </a:r>
            <a:r>
              <a:rPr kumimoji="1" lang="ja-JP" altLang="en-US" dirty="0" smtClean="0"/>
              <a:t>台故障したことによる影響と植生の設置による影響が要因として考えられます。</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今年度設置した植生の一つである水稲耕作区の水温をみます。このグラフは水稲耕作区の中心部に設置した水温計の温度と水田中央部に設置した水温計の温度の差をとったものです。調査期間中の</a:t>
            </a:r>
            <a:r>
              <a:rPr kumimoji="1" lang="en-US" altLang="ja-JP" dirty="0" smtClean="0"/>
              <a:t>71</a:t>
            </a:r>
            <a:r>
              <a:rPr kumimoji="1" lang="ja-JP" altLang="en-US" dirty="0" smtClean="0"/>
              <a:t>％の日で水稲耕作区の方が高く、特に</a:t>
            </a:r>
            <a:r>
              <a:rPr kumimoji="1" lang="en-US" altLang="ja-JP" dirty="0" smtClean="0"/>
              <a:t>9</a:t>
            </a:r>
            <a:r>
              <a:rPr kumimoji="1" lang="ja-JP" altLang="en-US" dirty="0" smtClean="0"/>
              <a:t>月中旬からは常に高い結果でした。</a:t>
            </a:r>
            <a:endParaRPr kumimoji="1" lang="en-US" altLang="ja-JP" dirty="0" smtClean="0"/>
          </a:p>
          <a:p>
            <a:r>
              <a:rPr kumimoji="1" lang="ja-JP" altLang="en-US" dirty="0" smtClean="0"/>
              <a:t>①</a:t>
            </a:r>
            <a:endParaRPr kumimoji="1" lang="en-US" altLang="ja-JP" dirty="0" smtClean="0"/>
          </a:p>
          <a:p>
            <a:r>
              <a:rPr kumimoji="1" lang="ja-JP" altLang="en-US" dirty="0" smtClean="0"/>
              <a:t>時間毎にみると</a:t>
            </a:r>
            <a:r>
              <a:rPr kumimoji="1" lang="en-US" altLang="ja-JP" dirty="0" smtClean="0"/>
              <a:t>9</a:t>
            </a:r>
            <a:r>
              <a:rPr kumimoji="1" lang="ja-JP" altLang="en-US" dirty="0" smtClean="0"/>
              <a:t>時頃～</a:t>
            </a:r>
            <a:r>
              <a:rPr kumimoji="1" lang="en-US" altLang="ja-JP" dirty="0" smtClean="0"/>
              <a:t>17</a:t>
            </a:r>
            <a:r>
              <a:rPr kumimoji="1" lang="ja-JP" altLang="en-US" dirty="0" smtClean="0"/>
              <a:t>頃の気温が高くなるときは水田中央部の方が高いですが、それ以外の朝方や夕方～夜間にかけては水稲耕作区の方が高い結果でした。</a:t>
            </a:r>
            <a:endParaRPr kumimoji="1" lang="en-US" altLang="ja-JP" dirty="0" smtClean="0"/>
          </a:p>
          <a:p>
            <a:r>
              <a:rPr kumimoji="1" lang="ja-JP" altLang="en-US" dirty="0" smtClean="0"/>
              <a:t>②</a:t>
            </a:r>
            <a:endParaRPr kumimoji="1" lang="en-US" altLang="ja-JP" dirty="0" smtClean="0"/>
          </a:p>
          <a:p>
            <a:r>
              <a:rPr kumimoji="1" lang="ja-JP" altLang="en-US" dirty="0" smtClean="0"/>
              <a:t>水稲耕作区は水の滞留を妨げ水温を上昇させ、日中は稲の遮光効果によって水温の上昇を防いでいると考えられます。また、調査期間全体では高水温期が長期化する結果でした。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l-GR" altLang="ja-JP" dirty="0" smtClean="0"/>
              <a:t>Β</a:t>
            </a:r>
            <a:r>
              <a:rPr kumimoji="1" lang="ja-JP" altLang="en-US" dirty="0" smtClean="0"/>
              <a:t>に関して、今年度の</a:t>
            </a:r>
            <a:r>
              <a:rPr kumimoji="1" lang="en-US" altLang="ja-JP" dirty="0" smtClean="0"/>
              <a:t>5</a:t>
            </a:r>
            <a:r>
              <a:rPr kumimoji="1" lang="ja-JP" altLang="en-US" dirty="0" smtClean="0"/>
              <a:t>月は仔稚魚の採捕数が少なく算出することができませんでした。</a:t>
            </a:r>
            <a:endParaRPr kumimoji="1" lang="en-US" altLang="ja-JP" dirty="0" smtClean="0"/>
          </a:p>
          <a:p>
            <a:r>
              <a:rPr kumimoji="1" lang="ja-JP" altLang="en-US" dirty="0" smtClean="0"/>
              <a:t>全体の採捕数からも予想できるように仔稚魚の優占種もタイリクバラタナゴでしたが、昨年度と比べ個体数で差がみられました。昨年度は</a:t>
            </a:r>
            <a:r>
              <a:rPr kumimoji="1" lang="en-US" altLang="ja-JP" dirty="0" smtClean="0"/>
              <a:t>3</a:t>
            </a:r>
            <a:r>
              <a:rPr kumimoji="1" lang="ja-JP" altLang="en-US" dirty="0" smtClean="0"/>
              <a:t>月と</a:t>
            </a:r>
            <a:r>
              <a:rPr kumimoji="1" lang="en-US" altLang="ja-JP" dirty="0" smtClean="0"/>
              <a:t>9</a:t>
            </a:r>
            <a:r>
              <a:rPr kumimoji="1" lang="ja-JP" altLang="en-US" dirty="0" smtClean="0"/>
              <a:t>月にタイリクバラタナゴの仔稚魚のピークがみられましたが</a:t>
            </a:r>
            <a:endParaRPr kumimoji="1" lang="en-US" altLang="ja-JP" dirty="0" smtClean="0"/>
          </a:p>
          <a:p>
            <a:r>
              <a:rPr kumimoji="1" lang="ja-JP" altLang="en-US" dirty="0" smtClean="0"/>
              <a:t>①</a:t>
            </a:r>
            <a:endParaRPr kumimoji="1" lang="en-US" altLang="ja-JP" dirty="0" smtClean="0"/>
          </a:p>
          <a:p>
            <a:r>
              <a:rPr kumimoji="1" lang="ja-JP" altLang="en-US" dirty="0" smtClean="0"/>
              <a:t>今年度は</a:t>
            </a:r>
            <a:r>
              <a:rPr kumimoji="1" lang="en-US" altLang="ja-JP" dirty="0" smtClean="0"/>
              <a:t>7</a:t>
            </a:r>
            <a:r>
              <a:rPr kumimoji="1" lang="ja-JP" altLang="en-US" dirty="0" smtClean="0"/>
              <a:t>月～</a:t>
            </a:r>
            <a:r>
              <a:rPr kumimoji="1" lang="en-US" altLang="ja-JP" dirty="0" smtClean="0"/>
              <a:t>11</a:t>
            </a:r>
            <a:r>
              <a:rPr kumimoji="1" lang="ja-JP" altLang="en-US" dirty="0" smtClean="0"/>
              <a:t>月の長い期間で確認されました</a:t>
            </a:r>
            <a:endParaRPr kumimoji="1" lang="en-US" altLang="ja-JP" dirty="0" smtClean="0"/>
          </a:p>
          <a:p>
            <a:r>
              <a:rPr kumimoji="1" lang="ja-JP" altLang="en-US" dirty="0" smtClean="0"/>
              <a:t>②</a:t>
            </a:r>
            <a:endParaRPr kumimoji="1" lang="en-US" altLang="ja-JP" dirty="0" smtClean="0"/>
          </a:p>
          <a:p>
            <a:r>
              <a:rPr kumimoji="1" lang="ja-JP" altLang="en-US" dirty="0" smtClean="0"/>
              <a:t>多様度指数をみると、昨年度の</a:t>
            </a:r>
            <a:r>
              <a:rPr kumimoji="1" lang="en-US" altLang="ja-JP" dirty="0" smtClean="0"/>
              <a:t>3</a:t>
            </a:r>
            <a:r>
              <a:rPr kumimoji="1" lang="ja-JP" altLang="en-US" dirty="0" smtClean="0"/>
              <a:t>月５月は確認された仔稚魚がタイリクバラタナゴのみでしたので、今年度の方が多様性が高い結果となりました。７月からは今年度はタイリクバラタナゴの仔稚魚が長期間確認され，その他魚種についてはタイリクバラタナゴ程長期間確認されなかったので</a:t>
            </a:r>
            <a:r>
              <a:rPr kumimoji="1" lang="en-US" altLang="ja-JP" dirty="0" smtClean="0"/>
              <a:t>9</a:t>
            </a:r>
            <a:r>
              <a:rPr kumimoji="1" lang="ja-JP" altLang="en-US" dirty="0" smtClean="0"/>
              <a:t>月</a:t>
            </a:r>
            <a:r>
              <a:rPr kumimoji="1" lang="en-US" altLang="ja-JP" dirty="0" smtClean="0"/>
              <a:t>11</a:t>
            </a:r>
            <a:r>
              <a:rPr kumimoji="1" lang="ja-JP" altLang="en-US" dirty="0" smtClean="0"/>
              <a:t>月と多様性は低下していきました。</a:t>
            </a:r>
            <a:endParaRPr kumimoji="1" lang="en-US" altLang="ja-JP" dirty="0" smtClean="0"/>
          </a:p>
          <a:p>
            <a:r>
              <a:rPr kumimoji="1" lang="ja-JP" altLang="en-US" dirty="0" smtClean="0"/>
              <a:t>しかし、タイリクバラタナゴは淡水二枚貝に産卵するため直接産卵に植生を必要としません。今年度設置した植生の産卵の場としての機能を見るため、植生に産卵する魚類の仔稚魚についてみます。</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l-GR" altLang="ja-JP" dirty="0" smtClean="0"/>
              <a:t>Β</a:t>
            </a:r>
            <a:r>
              <a:rPr kumimoji="1" lang="ja-JP" altLang="en-US" dirty="0" smtClean="0"/>
              <a:t>に関して、今年度の</a:t>
            </a:r>
            <a:r>
              <a:rPr kumimoji="1" lang="en-US" altLang="ja-JP" dirty="0" smtClean="0"/>
              <a:t>5</a:t>
            </a:r>
            <a:r>
              <a:rPr kumimoji="1" lang="ja-JP" altLang="en-US" dirty="0" smtClean="0"/>
              <a:t>月は仔稚魚の採捕数が少なく算出することができませんでした。</a:t>
            </a:r>
            <a:endParaRPr kumimoji="1" lang="en-US" altLang="ja-JP" dirty="0" smtClean="0"/>
          </a:p>
          <a:p>
            <a:r>
              <a:rPr kumimoji="1" lang="ja-JP" altLang="en-US" dirty="0" smtClean="0"/>
              <a:t>全体の採捕数からも予想できるように仔稚魚の優占種もタイリクバラタナゴでしたが、昨年度と比べ個体数で差がみられました。昨年度は</a:t>
            </a:r>
            <a:r>
              <a:rPr kumimoji="1" lang="en-US" altLang="ja-JP" dirty="0" smtClean="0"/>
              <a:t>3</a:t>
            </a:r>
            <a:r>
              <a:rPr kumimoji="1" lang="ja-JP" altLang="en-US" dirty="0" smtClean="0"/>
              <a:t>月と</a:t>
            </a:r>
            <a:r>
              <a:rPr kumimoji="1" lang="en-US" altLang="ja-JP" dirty="0" smtClean="0"/>
              <a:t>9</a:t>
            </a:r>
            <a:r>
              <a:rPr kumimoji="1" lang="ja-JP" altLang="en-US" dirty="0" smtClean="0"/>
              <a:t>月にタイリクバラタナゴの仔稚魚のピークがみられましたが</a:t>
            </a:r>
            <a:endParaRPr kumimoji="1" lang="en-US" altLang="ja-JP" dirty="0" smtClean="0"/>
          </a:p>
          <a:p>
            <a:r>
              <a:rPr kumimoji="1" lang="ja-JP" altLang="en-US" dirty="0" smtClean="0"/>
              <a:t>①</a:t>
            </a:r>
            <a:endParaRPr kumimoji="1" lang="en-US" altLang="ja-JP" dirty="0" smtClean="0"/>
          </a:p>
          <a:p>
            <a:r>
              <a:rPr kumimoji="1" lang="ja-JP" altLang="en-US" dirty="0" smtClean="0"/>
              <a:t>今年度は</a:t>
            </a:r>
            <a:r>
              <a:rPr kumimoji="1" lang="en-US" altLang="ja-JP" dirty="0" smtClean="0"/>
              <a:t>7</a:t>
            </a:r>
            <a:r>
              <a:rPr kumimoji="1" lang="ja-JP" altLang="en-US" dirty="0" smtClean="0"/>
              <a:t>月～</a:t>
            </a:r>
            <a:r>
              <a:rPr kumimoji="1" lang="en-US" altLang="ja-JP" dirty="0" smtClean="0"/>
              <a:t>11</a:t>
            </a:r>
            <a:r>
              <a:rPr kumimoji="1" lang="ja-JP" altLang="en-US" dirty="0" smtClean="0"/>
              <a:t>月の長い期間で確認されました</a:t>
            </a:r>
            <a:endParaRPr kumimoji="1" lang="en-US" altLang="ja-JP" dirty="0" smtClean="0"/>
          </a:p>
          <a:p>
            <a:r>
              <a:rPr kumimoji="1" lang="ja-JP" altLang="en-US" dirty="0" smtClean="0"/>
              <a:t>②</a:t>
            </a:r>
            <a:endParaRPr kumimoji="1" lang="en-US" altLang="ja-JP" dirty="0" smtClean="0"/>
          </a:p>
          <a:p>
            <a:r>
              <a:rPr kumimoji="1" lang="ja-JP" altLang="en-US" dirty="0" smtClean="0"/>
              <a:t>多様度指数をみると、昨年度の</a:t>
            </a:r>
            <a:r>
              <a:rPr kumimoji="1" lang="en-US" altLang="ja-JP" dirty="0" smtClean="0"/>
              <a:t>3</a:t>
            </a:r>
            <a:r>
              <a:rPr kumimoji="1" lang="ja-JP" altLang="en-US" dirty="0" smtClean="0"/>
              <a:t>月５月は確認された仔稚魚がタイリクバラタナゴのみでしたので、今年度の方が多様性が高い結果となりました。７月からは今年度はタイリクバラタナゴの仔稚魚が長期間確認され，その他魚種についてはタイリクバラタナゴ程長期間確認されなかったので</a:t>
            </a:r>
            <a:r>
              <a:rPr kumimoji="1" lang="en-US" altLang="ja-JP" dirty="0" smtClean="0"/>
              <a:t>9</a:t>
            </a:r>
            <a:r>
              <a:rPr kumimoji="1" lang="ja-JP" altLang="en-US" dirty="0" smtClean="0"/>
              <a:t>月</a:t>
            </a:r>
            <a:r>
              <a:rPr kumimoji="1" lang="en-US" altLang="ja-JP" dirty="0" smtClean="0"/>
              <a:t>11</a:t>
            </a:r>
            <a:r>
              <a:rPr kumimoji="1" lang="ja-JP" altLang="en-US" dirty="0" smtClean="0"/>
              <a:t>月と多様性は低下していきました。</a:t>
            </a:r>
            <a:endParaRPr kumimoji="1" lang="en-US" altLang="ja-JP" dirty="0" smtClean="0"/>
          </a:p>
          <a:p>
            <a:r>
              <a:rPr kumimoji="1" lang="ja-JP" altLang="en-US" dirty="0" smtClean="0"/>
              <a:t>しかし、タイリクバラタナゴは淡水二枚貝に産卵するため直接産卵に植生を必要としません。今年度設置した植生の産卵の場としての機能を見るため、植生に産卵する魚類の仔稚魚についてみます。</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産卵の場となり得る環境は増加しましたが、多くの魚類の産卵期である</a:t>
            </a:r>
            <a:r>
              <a:rPr kumimoji="1" lang="en-US" altLang="ja-JP" dirty="0" smtClean="0"/>
              <a:t>7</a:t>
            </a:r>
            <a:r>
              <a:rPr kumimoji="1" lang="ja-JP" altLang="en-US" dirty="0" smtClean="0"/>
              <a:t>月はモツゴの割合が高く</a:t>
            </a:r>
            <a:endParaRPr kumimoji="1" lang="en-US" altLang="ja-JP" dirty="0" smtClean="0"/>
          </a:p>
          <a:p>
            <a:r>
              <a:rPr kumimoji="1" lang="ja-JP" altLang="en-US" dirty="0" smtClean="0"/>
              <a:t>①</a:t>
            </a:r>
            <a:endParaRPr kumimoji="1" lang="en-US" altLang="ja-JP" dirty="0" smtClean="0"/>
          </a:p>
          <a:p>
            <a:r>
              <a:rPr kumimoji="1" lang="ja-JP" altLang="en-US" dirty="0" smtClean="0"/>
              <a:t>その影響で多様性は一番低くなりました。その中でメダカは仔稚魚の数が増加しています。</a:t>
            </a:r>
            <a:endParaRPr kumimoji="1" lang="en-US" altLang="ja-JP" dirty="0" smtClean="0"/>
          </a:p>
          <a:p>
            <a:r>
              <a:rPr kumimoji="1" lang="ja-JP" altLang="en-US" dirty="0" smtClean="0"/>
              <a:t>②</a:t>
            </a:r>
            <a:endParaRPr kumimoji="1" lang="en-US" altLang="ja-JP" dirty="0" smtClean="0"/>
          </a:p>
          <a:p>
            <a:r>
              <a:rPr kumimoji="1" lang="ja-JP" altLang="en-US" dirty="0" smtClean="0"/>
              <a:t>モツゴの産卵のピークが過ぎた後の９月</a:t>
            </a:r>
            <a:r>
              <a:rPr kumimoji="1" lang="en-US" altLang="ja-JP" dirty="0" smtClean="0"/>
              <a:t>11</a:t>
            </a:r>
            <a:r>
              <a:rPr kumimoji="1" lang="ja-JP" altLang="en-US" dirty="0" smtClean="0"/>
              <a:t>月では多様性は高くなりました。モツゴの繁殖期以外の時期では多様性が増したことから、十分な植生があれば他の魚類も産卵することができると考えられます。</a:t>
            </a:r>
            <a:endParaRPr kumimoji="1" lang="en-US" altLang="ja-JP" dirty="0" smtClean="0"/>
          </a:p>
          <a:p>
            <a:r>
              <a:rPr kumimoji="1" lang="ja-JP" altLang="en-US" dirty="0" smtClean="0"/>
              <a:t>③</a:t>
            </a:r>
            <a:endParaRPr kumimoji="1" lang="en-US" altLang="ja-JP" dirty="0" smtClean="0"/>
          </a:p>
          <a:p>
            <a:r>
              <a:rPr kumimoji="1" lang="ja-JP" altLang="en-US" dirty="0" smtClean="0"/>
              <a:t>しかし、オイカワの仔稚魚は減少しました。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では結果をまとめます。</a:t>
            </a:r>
            <a:endParaRPr kumimoji="1" lang="en-US" altLang="ja-JP" dirty="0" smtClean="0"/>
          </a:p>
          <a:p>
            <a:r>
              <a:rPr kumimoji="1" lang="ja-JP" altLang="en-US" dirty="0" smtClean="0"/>
              <a:t>環境変化に関しては植生の設置により産卵の場、生息の場が多様化しました。また水稲耕作区など設置と揚水ポンプの減少によって水温が上昇し、高い水温の時期が長くなりました。</a:t>
            </a:r>
            <a:endParaRPr kumimoji="1" lang="en-US" altLang="ja-JP" dirty="0" smtClean="0"/>
          </a:p>
          <a:p>
            <a:r>
              <a:rPr kumimoji="1" lang="ja-JP" altLang="en-US" dirty="0" smtClean="0"/>
              <a:t>魚類の変化に関してはタイリクバラタナゴの産卵期が</a:t>
            </a:r>
            <a:r>
              <a:rPr kumimoji="1" lang="en-US" altLang="ja-JP" dirty="0" smtClean="0"/>
              <a:t>11</a:t>
            </a:r>
            <a:r>
              <a:rPr kumimoji="1" lang="ja-JP" altLang="en-US" dirty="0" smtClean="0"/>
              <a:t>月まで続き長くなりました。モツゴの産卵は早くなり、産卵個体の数も増加し、メダカの個体数も増加しました。しかし、オイカワの産卵数は減少しました。</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以上を踏まえて考察です。</a:t>
            </a:r>
            <a:endParaRPr kumimoji="1" lang="en-US" altLang="ja-JP" dirty="0" smtClean="0"/>
          </a:p>
          <a:p>
            <a:r>
              <a:rPr kumimoji="1" lang="ja-JP" altLang="en-US" dirty="0" smtClean="0"/>
              <a:t>タイリクバラタナゴは高水温期の期間が延びたことから産卵期が長くなったと考えられます。またモツゴとメダカは植生が産卵の場となり産卵数が増加し、仔稚魚の数が増えたと考えられます。</a:t>
            </a:r>
            <a:endParaRPr kumimoji="1" lang="en-US" altLang="ja-JP" dirty="0" smtClean="0"/>
          </a:p>
          <a:p>
            <a:r>
              <a:rPr kumimoji="1" lang="ja-JP" altLang="en-US" dirty="0" smtClean="0"/>
              <a:t>しかし、水田内には他にもより高水温を好むカワバタモロコなど植生を産卵に利用する魚類が生息しています。</a:t>
            </a:r>
            <a:endParaRPr kumimoji="1" lang="en-US" altLang="ja-JP" dirty="0" smtClean="0"/>
          </a:p>
          <a:p>
            <a:r>
              <a:rPr kumimoji="1" lang="ja-JP" altLang="en-US" dirty="0" smtClean="0"/>
              <a:t>これはモツゴの雄が産卵期になると</a:t>
            </a:r>
            <a:r>
              <a:rPr kumimoji="1" lang="en-US" altLang="ja-JP" dirty="0" smtClean="0"/>
              <a:t>30</a:t>
            </a:r>
            <a:r>
              <a:rPr kumimoji="1" lang="ja-JP" altLang="en-US" dirty="0" smtClean="0"/>
              <a:t>ｃｍ～</a:t>
            </a:r>
            <a:r>
              <a:rPr kumimoji="1" lang="en-US" altLang="ja-JP" dirty="0" smtClean="0"/>
              <a:t>40</a:t>
            </a:r>
            <a:r>
              <a:rPr kumimoji="1" lang="ja-JP" altLang="en-US" dirty="0" smtClean="0"/>
              <a:t>ｃｍのなわばりをつくり産着卵の保護を行い、他の雄や他の魚類を攻撃するため、植生がモツゴの産卵床で飽和状態となり他の魚類が利用できなかった可能性が考えられます。メダカは産卵後植物などに卵を付着させるためモツゴの影響が小さかったと考えられます。ビオトープ水田は本来水田を利用する魚類の生息地として期待されており、河川のような流速があり、比較的低温な環境を望むオイカワが減少したということは、本ビオトープ水田が一般水田の環境に近づいたと考え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今回の研究では、植生の設置によって魚類に産卵の場を提供できる可能性が高いことが分かりました。しかし、その魚種は限られており、規模が小さかったことが示唆されました。</a:t>
            </a:r>
            <a:endParaRPr kumimoji="1" lang="en-US" altLang="ja-JP" dirty="0" smtClean="0"/>
          </a:p>
          <a:p>
            <a:r>
              <a:rPr kumimoji="1" lang="ja-JP" altLang="en-US" dirty="0" smtClean="0"/>
              <a:t>そこで今後の課題として、さらに植生を増やして他の魚類にも効果があるのか検証する必要があります。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　いくつかの種類の淡水魚は水田やその周辺地域のいわゆる一時的水域と呼ばれる地域を生息の場・産卵の場として利用しています．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①</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しかし，近年圃場整備が進み生息地の分断・減少などが起こり，魚類の一時的水域への侵入が困難となっています．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②</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そこで恒久的水域と休耕田を魚道で接続して魚類などの保護を行うビオトープ水田が提案されています。本研究はビオトープ水田において行いました。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6B673C3E-BFA1-45BA-9A9D-2575C00BA323}"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次にビオトープ水田内で採捕された魚類についてみます。グラフは左軸は採捕数、右軸に</a:t>
            </a:r>
            <a:r>
              <a:rPr kumimoji="1" lang="en-US" altLang="ja-JP" dirty="0" smtClean="0"/>
              <a:t>β</a:t>
            </a:r>
            <a:r>
              <a:rPr kumimoji="1" lang="ja-JP" altLang="en-US" dirty="0" smtClean="0"/>
              <a:t>とＪ‘を示しています。昨年度はタイリクバラタナゴが</a:t>
            </a:r>
            <a:r>
              <a:rPr kumimoji="1" lang="en-US" altLang="ja-JP" dirty="0" smtClean="0"/>
              <a:t>80.5</a:t>
            </a:r>
            <a:r>
              <a:rPr kumimoji="1" lang="ja-JP" altLang="en-US" dirty="0" smtClean="0"/>
              <a:t>％と最も多く、今年度は</a:t>
            </a:r>
            <a:r>
              <a:rPr kumimoji="1" lang="en-US" altLang="ja-JP" dirty="0" smtClean="0"/>
              <a:t>75.1</a:t>
            </a:r>
            <a:r>
              <a:rPr kumimoji="1" lang="ja-JP" altLang="en-US" dirty="0" smtClean="0"/>
              <a:t>％に減少しましたが依然として優占種でした。多様度指数と均等度指数をみるとどちらも同じように変動しています。今年度の</a:t>
            </a:r>
            <a:r>
              <a:rPr kumimoji="1" lang="en-US" altLang="ja-JP" dirty="0" smtClean="0"/>
              <a:t>3</a:t>
            </a:r>
            <a:r>
              <a:rPr kumimoji="1" lang="ja-JP" altLang="en-US" dirty="0" smtClean="0"/>
              <a:t>月が最も多様性が高いという</a:t>
            </a:r>
            <a:endParaRPr kumimoji="1" lang="en-US" altLang="ja-JP" dirty="0" smtClean="0"/>
          </a:p>
          <a:p>
            <a:r>
              <a:rPr kumimoji="1" lang="ja-JP" altLang="en-US" dirty="0" smtClean="0"/>
              <a:t>①</a:t>
            </a:r>
            <a:endParaRPr kumimoji="1" lang="en-US" altLang="ja-JP" dirty="0" smtClean="0"/>
          </a:p>
          <a:p>
            <a:r>
              <a:rPr kumimoji="1" lang="ja-JP" altLang="en-US" dirty="0" smtClean="0"/>
              <a:t>結果でしたが、これは採捕数が一番少なためです。</a:t>
            </a:r>
            <a:r>
              <a:rPr kumimoji="1" lang="en-US" altLang="ja-JP" dirty="0" smtClean="0"/>
              <a:t>9</a:t>
            </a:r>
            <a:r>
              <a:rPr kumimoji="1" lang="ja-JP" altLang="en-US" dirty="0" smtClean="0"/>
              <a:t>月をピークに個体数は増加していきますが、その半面多様性は低下しています。本ビオトープ水田における個体数の増加は遡上による侵入もありますが、産卵による仔稚魚の増加による影響が強いです。つまり、水田内で産卵を行っている種が少数であるため多くの魚類の産卵期である夏場にかけて多様性は低下していると考えられます。そこで採捕された個体の内、仔稚魚についてみます。</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調査地のビオトープ水田は過年度調査より、様々な魚類に利用されていることが明らかとなっています。しかし、これまではごく一部に水稲が植栽されているのみで、その他の植生についても乏しい環境でした。</a:t>
            </a:r>
            <a:endParaRPr kumimoji="1" lang="en-US" altLang="ja-JP" dirty="0" smtClean="0"/>
          </a:p>
          <a:p>
            <a:r>
              <a:rPr kumimoji="1" lang="ja-JP" altLang="en-US" dirty="0" smtClean="0"/>
              <a:t>①</a:t>
            </a:r>
            <a:endParaRPr kumimoji="1" lang="en-US" altLang="ja-JP" dirty="0" smtClean="0"/>
          </a:p>
          <a:p>
            <a:r>
              <a:rPr kumimoji="1" lang="ja-JP" altLang="en-US" dirty="0" smtClean="0"/>
              <a:t>そこで今年度新たに魚類の生息の場・産卵の場となることを期待して水稲耕作区などを設置しました。本研究ではこのような環境の変化が魚類に与える影響を考察しました。</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調査地は，岐阜県揖斐郡揖斐川町谷汲、旧谷汲村に位置するビオトープ水田およびその周辺地域です．このビオトープ水田は農道をはさんで管瀬川と接しています．水田への給水は排水路から毎日１１時～</a:t>
            </a:r>
            <a:r>
              <a:rPr kumimoji="1" lang="en-US" altLang="ja-JP" dirty="0" smtClean="0"/>
              <a:t>20</a:t>
            </a:r>
            <a:r>
              <a:rPr kumimoji="1" lang="ja-JP" altLang="en-US" dirty="0" smtClean="0"/>
              <a:t>時までポンプを用いて水を汲み入れています．</a:t>
            </a:r>
            <a:endParaRPr kumimoji="1" lang="en-US" altLang="ja-JP" dirty="0" smtClean="0"/>
          </a:p>
          <a:p>
            <a:r>
              <a:rPr kumimoji="1" lang="ja-JP" altLang="en-US" dirty="0" smtClean="0"/>
              <a:t>①</a:t>
            </a:r>
            <a:endParaRPr kumimoji="1" lang="en-US" altLang="ja-JP" dirty="0" smtClean="0"/>
          </a:p>
          <a:p>
            <a:r>
              <a:rPr kumimoji="1" lang="ja-JP" altLang="en-US" dirty="0" smtClean="0"/>
              <a:t>組み上げられた水は魚道を通り排水路へ流れ込みます。また，今年新たに水田内にソダ</a:t>
            </a:r>
            <a:endParaRPr kumimoji="1" lang="en-US" altLang="ja-JP" dirty="0" smtClean="0"/>
          </a:p>
          <a:p>
            <a:r>
              <a:rPr kumimoji="1" lang="ja-JP" altLang="en-US" dirty="0" smtClean="0"/>
              <a:t>②</a:t>
            </a:r>
            <a:endParaRPr kumimoji="1" lang="en-US" altLang="ja-JP" dirty="0" smtClean="0"/>
          </a:p>
          <a:p>
            <a:r>
              <a:rPr kumimoji="1" lang="ja-JP" altLang="en-US" dirty="0" smtClean="0"/>
              <a:t>と呼ばれる広葉樹の枝を束ねたものと，マコモが植え付けてあるヤシロール</a:t>
            </a:r>
            <a:endParaRPr kumimoji="1" lang="en-US" altLang="ja-JP" dirty="0" smtClean="0"/>
          </a:p>
          <a:p>
            <a:r>
              <a:rPr kumimoji="1" lang="ja-JP" altLang="en-US" dirty="0" smtClean="0"/>
              <a:t>③</a:t>
            </a:r>
            <a:endParaRPr kumimoji="1" lang="en-US" altLang="ja-JP" dirty="0" smtClean="0"/>
          </a:p>
          <a:p>
            <a:r>
              <a:rPr kumimoji="1" lang="ja-JP" altLang="en-US" dirty="0" smtClean="0"/>
              <a:t>をそれぞれ</a:t>
            </a:r>
            <a:r>
              <a:rPr kumimoji="1" lang="en-US" altLang="ja-JP" dirty="0" smtClean="0"/>
              <a:t>3</a:t>
            </a:r>
            <a:r>
              <a:rPr kumimoji="1" lang="ja-JP" altLang="en-US" dirty="0" smtClean="0"/>
              <a:t>か所と水稲耕作区を</a:t>
            </a:r>
            <a:endParaRPr kumimoji="1" lang="en-US" altLang="ja-JP" dirty="0" smtClean="0"/>
          </a:p>
          <a:p>
            <a:r>
              <a:rPr kumimoji="1" lang="ja-JP" altLang="en-US" dirty="0" smtClean="0"/>
              <a:t>④</a:t>
            </a:r>
            <a:endParaRPr kumimoji="1" lang="en-US" altLang="ja-JP" dirty="0" smtClean="0"/>
          </a:p>
          <a:p>
            <a:r>
              <a:rPr kumimoji="1" lang="en-US" altLang="ja-JP" dirty="0" smtClean="0"/>
              <a:t>2</a:t>
            </a:r>
            <a:r>
              <a:rPr kumimoji="1" lang="ja-JP" altLang="en-US" dirty="0" smtClean="0"/>
              <a:t>か所設置しました。</a:t>
            </a:r>
            <a:endParaRPr kumimoji="1" lang="ja-JP" altLang="en-US" dirty="0"/>
          </a:p>
        </p:txBody>
      </p:sp>
      <p:sp>
        <p:nvSpPr>
          <p:cNvPr id="4" name="スライド番号プレースホルダ 3"/>
          <p:cNvSpPr>
            <a:spLocks noGrp="1"/>
          </p:cNvSpPr>
          <p:nvPr>
            <p:ph type="sldNum" sz="quarter" idx="10"/>
          </p:nvPr>
        </p:nvSpPr>
        <p:spPr/>
        <p:txBody>
          <a:bodyPr/>
          <a:lstStyle/>
          <a:p>
            <a:fld id="{6B673C3E-BFA1-45BA-9A9D-2575C00BA323}"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内容です。本研究では魚道を遡上・降下する魚類や排水路に生息する魚類についても調査を行っていましたが、時間の都合上ビオトープ水田内での調査の結果のみの発表とします。ビオトープ水田内の魚類相を把握するため水田内の水を</a:t>
            </a:r>
            <a:r>
              <a:rPr kumimoji="1" lang="en-US" altLang="ja-JP" dirty="0" smtClean="0"/>
              <a:t>2</a:t>
            </a:r>
            <a:r>
              <a:rPr kumimoji="1" lang="ja-JP" altLang="en-US" dirty="0" smtClean="0"/>
              <a:t>か月に１度落水させ魚類の採捕を行い、採捕した個体は全て種の同定と体長の測定を行いました。また環境変化を把握するため水田内に設置した水温計で</a:t>
            </a:r>
            <a:r>
              <a:rPr kumimoji="1" lang="en-US" altLang="ja-JP" dirty="0" smtClean="0"/>
              <a:t>30</a:t>
            </a:r>
            <a:r>
              <a:rPr kumimoji="1" lang="ja-JP" altLang="en-US" dirty="0" smtClean="0"/>
              <a:t>分間隔で水温の自記記録を行いました。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に移る前に各魚種の発育ステージを表のように体長によって仔稚魚・未成魚・成魚に区分しました。仔稚魚は孵化後うろこが形成されるまでをいい、未成魚はうろこ形成後から最初の成熟まで、成魚は最初の成熟以降を意味してい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また、水田内の魚類の多様性を示すために</a:t>
            </a:r>
            <a:r>
              <a:rPr kumimoji="1" lang="en-US" altLang="ja-JP" dirty="0" smtClean="0"/>
              <a:t>Simpson</a:t>
            </a:r>
            <a:r>
              <a:rPr kumimoji="1" lang="ja-JP" altLang="en-US" dirty="0" smtClean="0"/>
              <a:t>の多様度指数を応用した森下の多様度指数</a:t>
            </a:r>
            <a:r>
              <a:rPr kumimoji="1" lang="en-US" altLang="ja-JP" dirty="0" smtClean="0"/>
              <a:t>β</a:t>
            </a:r>
            <a:r>
              <a:rPr kumimoji="1" lang="ja-JP" altLang="en-US" dirty="0" smtClean="0"/>
              <a:t>と</a:t>
            </a:r>
            <a:r>
              <a:rPr kumimoji="1" lang="en-US" altLang="ja-JP" dirty="0" err="1" smtClean="0"/>
              <a:t>Pielou</a:t>
            </a:r>
            <a:r>
              <a:rPr kumimoji="1" lang="en-US" altLang="ja-JP" dirty="0" smtClean="0"/>
              <a:t>(</a:t>
            </a:r>
            <a:r>
              <a:rPr kumimoji="1" lang="ja-JP" altLang="en-US" dirty="0" smtClean="0"/>
              <a:t>ピールー</a:t>
            </a:r>
            <a:r>
              <a:rPr kumimoji="1" lang="en-US" altLang="ja-JP" dirty="0" smtClean="0"/>
              <a:t>)</a:t>
            </a:r>
            <a:r>
              <a:rPr kumimoji="1" lang="ja-JP" altLang="en-US" dirty="0" smtClean="0"/>
              <a:t>の均等度指数Ｊ</a:t>
            </a:r>
            <a:r>
              <a:rPr kumimoji="1" lang="en-US" altLang="ja-JP" dirty="0" smtClean="0"/>
              <a:t>’</a:t>
            </a:r>
            <a:r>
              <a:rPr kumimoji="1" lang="ja-JP" altLang="en-US" dirty="0" smtClean="0"/>
              <a:t>を用いました。</a:t>
            </a:r>
            <a:endParaRPr kumimoji="1" lang="en-US" altLang="ja-JP" dirty="0" smtClean="0"/>
          </a:p>
          <a:p>
            <a:r>
              <a:rPr kumimoji="1" lang="en-US" altLang="ja-JP" dirty="0" smtClean="0"/>
              <a:t>β</a:t>
            </a:r>
            <a:r>
              <a:rPr kumimoji="1" lang="ja-JP" altLang="en-US" dirty="0" smtClean="0"/>
              <a:t>は値が大きいほど多様性が高いことを示し、Ｊ‘は値が低いほど少数の種による独占的な状態であることを示します。</a:t>
            </a:r>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では結果と考察に移ります。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ここでは本ビオトープ水田の昨年度と今年度の調査結果を用いて、違いをみました。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特に違いがみられた項目は水田内の水温と仔稚魚の個体数です。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3EEC1B3-A9CD-4FF0-88DD-90892EA74E56}"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2DD2062A-454B-4FAD-AFF2-7247D174F136}" type="datetime1">
              <a:rPr kumimoji="1" lang="ja-JP" altLang="en-US" smtClean="0"/>
              <a:pPr/>
              <a:t>2010/4/4</a:t>
            </a:fld>
            <a:endParaRPr kumimoji="1" lang="ja-JP" altLang="en-US"/>
          </a:p>
        </p:txBody>
      </p:sp>
      <p:sp>
        <p:nvSpPr>
          <p:cNvPr id="19" name="フッター プレースホルダ 18"/>
          <p:cNvSpPr>
            <a:spLocks noGrp="1"/>
          </p:cNvSpPr>
          <p:nvPr>
            <p:ph type="ftr" sz="quarter" idx="11"/>
          </p:nvPr>
        </p:nvSpPr>
        <p:spPr/>
        <p:txBody>
          <a:bodyPr/>
          <a:lstStyle/>
          <a:p>
            <a:endParaRPr kumimoji="1" lang="ja-JP" altLang="en-US"/>
          </a:p>
        </p:txBody>
      </p:sp>
      <p:sp>
        <p:nvSpPr>
          <p:cNvPr id="27" name="スライド番号プレースホルダ 26"/>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3EC78F7C-2083-422C-82A3-2DBBA488B876}" type="datetime1">
              <a:rPr kumimoji="1" lang="ja-JP" altLang="en-US" smtClean="0"/>
              <a:pPr/>
              <a:t>2010/4/4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2D40E586-8A56-4E11-97E1-61A34B5A5E97}" type="datetime1">
              <a:rPr kumimoji="1" lang="ja-JP" altLang="en-US" smtClean="0"/>
              <a:pPr/>
              <a:t>2010/4/4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576BF20-18E6-4F29-AB0A-850A07F22EEB}" type="datetime1">
              <a:rPr kumimoji="1" lang="ja-JP" altLang="en-US" smtClean="0"/>
              <a:pPr/>
              <a:t>2010/4/4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F2C30D09-0A40-4A6E-AF25-80A584151AF5}" type="datetime1">
              <a:rPr kumimoji="1" lang="ja-JP" altLang="en-US" smtClean="0"/>
              <a:pPr/>
              <a:t>2010/4/4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404E16ED-EA19-4078-A6B7-A0F12BF31DA2}" type="datetime1">
              <a:rPr kumimoji="1" lang="ja-JP" altLang="en-US" smtClean="0"/>
              <a:pPr/>
              <a:t>2010/4/4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BB669024-9A91-4193-A035-86C3E4EF86F5}" type="datetime1">
              <a:rPr kumimoji="1" lang="ja-JP" altLang="en-US" smtClean="0"/>
              <a:pPr/>
              <a:t>2010/4/4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C522DD87-E133-4BC0-8DB9-34D0EB2A94E4}" type="datetime1">
              <a:rPr kumimoji="1" lang="ja-JP" altLang="en-US" smtClean="0"/>
              <a:pPr/>
              <a:t>2010/4/4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2F99CE7-45C1-473A-96FC-00BF7DF9FBEF}" type="datetime1">
              <a:rPr kumimoji="1" lang="ja-JP" altLang="en-US" smtClean="0"/>
              <a:pPr/>
              <a:t>2010/4/4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C63EEA63-6A4B-4CD8-973A-7AA4F31B2B53}" type="datetime1">
              <a:rPr kumimoji="1" lang="ja-JP" altLang="en-US" smtClean="0"/>
              <a:pPr/>
              <a:t>2010/4/4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46E41FC-74D3-42AD-931A-9349CA20E9D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9B5DEDCE-5AAD-48EC-8ACC-CE38AF9B4A75}" type="datetime1">
              <a:rPr kumimoji="1" lang="ja-JP" altLang="en-US" smtClean="0"/>
              <a:pPr/>
              <a:t>2010/4/4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077200" y="6356350"/>
            <a:ext cx="609600" cy="365125"/>
          </a:xfrm>
        </p:spPr>
        <p:txBody>
          <a:bodyPr/>
          <a:lstStyle/>
          <a:p>
            <a:fld id="{B46E41FC-74D3-42AD-931A-9349CA20E9D4}" type="slidenum">
              <a:rPr kumimoji="1" lang="ja-JP" altLang="en-US" smtClean="0"/>
              <a:pPr/>
              <a:t>&lt;#&gt;</a:t>
            </a:fld>
            <a:endParaRPr kumimoji="1"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1FA912-A239-4E4F-8916-DBEFC0D65A21}" type="datetime1">
              <a:rPr kumimoji="1" lang="ja-JP" altLang="en-US" smtClean="0"/>
              <a:pPr/>
              <a:t>2010/4/4</a:t>
            </a:fld>
            <a:endParaRPr kumimoji="1"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6E41FC-74D3-42AD-931A-9349CA20E9D4}" type="slidenum">
              <a:rPr kumimoji="1" lang="ja-JP" altLang="en-US" smtClean="0"/>
              <a:pPr/>
              <a:t>&lt;#&gt;</a:t>
            </a:fld>
            <a:endParaRPr kumimoji="1" lang="ja-JP" altLang="en-US"/>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gif"/><Relationship Id="rId7" Type="http://schemas.openxmlformats.org/officeDocument/2006/relationships/hyperlink" Target="http://www.ginganet.org/mari/fish/Beloniformes.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hyperlink" Target="http://www.ginganet.org/mari/fish/Siluriformes.html" TargetMode="External"/><Relationship Id="rId10" Type="http://schemas.openxmlformats.org/officeDocument/2006/relationships/image" Target="../media/image6.gif"/><Relationship Id="rId4" Type="http://schemas.openxmlformats.org/officeDocument/2006/relationships/image" Target="../media/image3.gif"/><Relationship Id="rId9" Type="http://schemas.openxmlformats.org/officeDocument/2006/relationships/hyperlink" Target="http://www.ginganet.org/mari/fish/Cypriniformes.html"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158" y="1371600"/>
            <a:ext cx="8027890" cy="1828800"/>
          </a:xfrm>
        </p:spPr>
        <p:txBody>
          <a:bodyPr>
            <a:normAutofit/>
          </a:bodyPr>
          <a:lstStyle/>
          <a:p>
            <a:r>
              <a:rPr kumimoji="1" lang="ja-JP" altLang="en-US" sz="4000" dirty="0" smtClean="0"/>
              <a:t>ビオトープ水田内の環境変化が</a:t>
            </a:r>
            <a:r>
              <a:rPr kumimoji="1" lang="en-US" altLang="ja-JP" sz="4000" dirty="0" smtClean="0"/>
              <a:t/>
            </a:r>
            <a:br>
              <a:rPr kumimoji="1" lang="en-US" altLang="ja-JP" sz="4000" dirty="0" smtClean="0"/>
            </a:br>
            <a:r>
              <a:rPr kumimoji="1" lang="ja-JP" altLang="en-US" sz="4000" dirty="0" smtClean="0"/>
              <a:t>淡水魚に与える影響</a:t>
            </a:r>
            <a:endParaRPr kumimoji="1" lang="ja-JP" altLang="en-US" sz="4000" dirty="0"/>
          </a:p>
        </p:txBody>
      </p:sp>
      <p:sp>
        <p:nvSpPr>
          <p:cNvPr id="3" name="サブタイトル 2"/>
          <p:cNvSpPr>
            <a:spLocks noGrp="1"/>
          </p:cNvSpPr>
          <p:nvPr>
            <p:ph type="subTitle" idx="1"/>
          </p:nvPr>
        </p:nvSpPr>
        <p:spPr/>
        <p:txBody>
          <a:bodyPr/>
          <a:lstStyle/>
          <a:p>
            <a:endParaRPr kumimoji="1" lang="en-US" altLang="ja-JP" dirty="0" smtClean="0"/>
          </a:p>
          <a:p>
            <a:r>
              <a:rPr kumimoji="1" lang="ja-JP" altLang="en-US" dirty="0" smtClean="0"/>
              <a:t>水利環境学研究室</a:t>
            </a:r>
            <a:endParaRPr kumimoji="1" lang="en-US" altLang="ja-JP" dirty="0" smtClean="0"/>
          </a:p>
          <a:p>
            <a:r>
              <a:rPr lang="ja-JP" altLang="en-US" dirty="0" smtClean="0"/>
              <a:t>大橋　知明</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500034" y="500042"/>
            <a:ext cx="8229600" cy="78581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0" i="0" u="none" strike="noStrike" kern="1200" cap="none" spc="0" normalizeH="0" baseline="0" noProof="0" dirty="0" smtClean="0">
                <a:ln>
                  <a:noFill/>
                </a:ln>
                <a:solidFill>
                  <a:schemeClr val="tx2"/>
                </a:solidFill>
                <a:effectLst/>
                <a:uLnTx/>
                <a:uFillTx/>
                <a:latin typeface="+mj-lt"/>
                <a:ea typeface="+mj-ea"/>
                <a:cs typeface="+mj-cs"/>
              </a:rPr>
              <a:t>水温</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円/楕円 8"/>
          <p:cNvSpPr/>
          <p:nvPr/>
        </p:nvSpPr>
        <p:spPr>
          <a:xfrm>
            <a:off x="2143108" y="1857364"/>
            <a:ext cx="2857520" cy="10001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9</a:t>
            </a:r>
            <a:r>
              <a:rPr kumimoji="1" lang="en-US" altLang="ja-JP" dirty="0" smtClean="0">
                <a:latin typeface="Century" pitchFamily="18" charset="0"/>
              </a:rPr>
              <a:t>/18 </a:t>
            </a:r>
            <a:endParaRPr kumimoji="1" lang="ja-JP" altLang="en-US" dirty="0">
              <a:latin typeface="Century" pitchFamily="18" charset="0"/>
            </a:endParaRPr>
          </a:p>
        </p:txBody>
      </p:sp>
      <p:graphicFrame>
        <p:nvGraphicFramePr>
          <p:cNvPr id="15" name="グラフ 14"/>
          <p:cNvGraphicFramePr/>
          <p:nvPr/>
        </p:nvGraphicFramePr>
        <p:xfrm>
          <a:off x="285720" y="1571612"/>
          <a:ext cx="8586108" cy="32147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p:nvPr/>
        </p:nvGraphicFramePr>
        <p:xfrm>
          <a:off x="714348" y="4214818"/>
          <a:ext cx="7715272" cy="2357430"/>
        </p:xfrm>
        <a:graphic>
          <a:graphicData uri="http://schemas.openxmlformats.org/drawingml/2006/chart">
            <c:chart xmlns:c="http://schemas.openxmlformats.org/drawingml/2006/chart" xmlns:r="http://schemas.openxmlformats.org/officeDocument/2006/relationships" r:id="rId4"/>
          </a:graphicData>
        </a:graphic>
      </p:graphicFrame>
      <p:sp>
        <p:nvSpPr>
          <p:cNvPr id="12" name="円/楕円 11"/>
          <p:cNvSpPr/>
          <p:nvPr/>
        </p:nvSpPr>
        <p:spPr>
          <a:xfrm>
            <a:off x="3571868" y="4429132"/>
            <a:ext cx="1285884" cy="10001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 2"/>
          <p:cNvSpPr txBox="1">
            <a:spLocks/>
          </p:cNvSpPr>
          <p:nvPr/>
        </p:nvSpPr>
        <p:spPr>
          <a:xfrm>
            <a:off x="571472" y="4214794"/>
            <a:ext cx="7286676" cy="2643206"/>
          </a:xfrm>
          <a:prstGeom prst="rect">
            <a:avLst/>
          </a:prstGeom>
          <a:solidFill>
            <a:schemeClr val="bg1">
              <a:alpha val="85000"/>
            </a:schemeClr>
          </a:solidFill>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altLang="ja-JP" sz="2600" noProof="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600" noProof="0" dirty="0" smtClean="0"/>
              <a:t>気温の影響</a:t>
            </a:r>
            <a:endParaRPr lang="en-US" altLang="ja-JP"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600" dirty="0" smtClean="0"/>
              <a:t>７月から揚水ポンプが２台から１台に減少</a:t>
            </a:r>
            <a:endParaRPr lang="en-US" altLang="ja-JP"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600" dirty="0" smtClean="0"/>
              <a:t>植生などの設置による影響</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1" lang="ja-JP"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571472" y="1928802"/>
          <a:ext cx="7786742" cy="2643206"/>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1"/>
          <p:cNvSpPr txBox="1">
            <a:spLocks/>
          </p:cNvSpPr>
          <p:nvPr/>
        </p:nvSpPr>
        <p:spPr>
          <a:xfrm>
            <a:off x="500034" y="500042"/>
            <a:ext cx="8229600" cy="78581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0" i="0" u="none" strike="noStrike" kern="1200" cap="none" spc="0" normalizeH="0" baseline="0" noProof="0" dirty="0" smtClean="0">
                <a:ln>
                  <a:noFill/>
                </a:ln>
                <a:solidFill>
                  <a:schemeClr val="tx2"/>
                </a:solidFill>
                <a:effectLst/>
                <a:uLnTx/>
                <a:uFillTx/>
                <a:latin typeface="+mj-lt"/>
                <a:ea typeface="+mj-ea"/>
                <a:cs typeface="+mj-cs"/>
              </a:rPr>
              <a:t>水温</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コンテンツ プレースホルダ 2"/>
          <p:cNvSpPr txBox="1">
            <a:spLocks/>
          </p:cNvSpPr>
          <p:nvPr/>
        </p:nvSpPr>
        <p:spPr>
          <a:xfrm>
            <a:off x="500034" y="4714884"/>
            <a:ext cx="8229600" cy="928694"/>
          </a:xfrm>
          <a:prstGeom prst="rect">
            <a:avLst/>
          </a:prstGeom>
        </p:spPr>
        <p:txBody>
          <a:bodyPr>
            <a:normAutofit lnSpcReduction="10000"/>
          </a:bodyPr>
          <a:lstStyle/>
          <a:p>
            <a:pPr marL="274320" indent="-274320">
              <a:spcBef>
                <a:spcPct val="20000"/>
              </a:spcBef>
              <a:buClr>
                <a:schemeClr val="accent3"/>
              </a:buClr>
              <a:buSzPct val="95000"/>
              <a:buFont typeface="Wingdings 2"/>
              <a:buChar char=""/>
              <a:defRPr/>
            </a:pPr>
            <a:r>
              <a:rPr lang="ja-JP" altLang="en-US" sz="2600" dirty="0" smtClean="0"/>
              <a:t>調査期間中の７１</a:t>
            </a:r>
            <a:r>
              <a:rPr lang="en-US" altLang="ja-JP" sz="2600" dirty="0" smtClean="0"/>
              <a:t>%</a:t>
            </a:r>
            <a:r>
              <a:rPr lang="ja-JP" altLang="en-US" sz="2600" dirty="0" smtClean="0"/>
              <a:t>で水稲耕作区の方が水温が高い</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600" dirty="0" smtClean="0"/>
              <a:t>特に９月中頃からは常に高い</a:t>
            </a:r>
            <a:endParaRPr lang="en-US" altLang="ja-JP" sz="2600" dirty="0" smtClean="0"/>
          </a:p>
        </p:txBody>
      </p:sp>
      <p:sp>
        <p:nvSpPr>
          <p:cNvPr id="6" name="テキスト ボックス 5"/>
          <p:cNvSpPr txBox="1"/>
          <p:nvPr/>
        </p:nvSpPr>
        <p:spPr>
          <a:xfrm>
            <a:off x="500034" y="1500174"/>
            <a:ext cx="7929618" cy="461665"/>
          </a:xfrm>
          <a:prstGeom prst="rect">
            <a:avLst/>
          </a:prstGeom>
          <a:noFill/>
        </p:spPr>
        <p:txBody>
          <a:bodyPr wrap="square" rtlCol="0">
            <a:spAutoFit/>
          </a:bodyPr>
          <a:lstStyle/>
          <a:p>
            <a:r>
              <a:rPr lang="ja-JP" altLang="en-US" sz="2400" dirty="0" smtClean="0"/>
              <a:t>差＝水稲耕作区の日平均水温－水田中央部の日平均水温</a:t>
            </a:r>
            <a:endParaRPr kumimoji="1" lang="ja-JP" altLang="en-US" sz="2400" dirty="0"/>
          </a:p>
        </p:txBody>
      </p:sp>
      <p:sp>
        <p:nvSpPr>
          <p:cNvPr id="11" name="コンテンツ プレースホルダ 2"/>
          <p:cNvSpPr txBox="1">
            <a:spLocks/>
          </p:cNvSpPr>
          <p:nvPr/>
        </p:nvSpPr>
        <p:spPr>
          <a:xfrm>
            <a:off x="506653" y="5598974"/>
            <a:ext cx="8229600" cy="500066"/>
          </a:xfrm>
          <a:prstGeom prst="rect">
            <a:avLst/>
          </a:prstGeom>
          <a:solidFill>
            <a:schemeClr val="bg1"/>
          </a:solidFill>
        </p:spPr>
        <p:txBody>
          <a:bodyPr>
            <a:normAutofit/>
          </a:bodyPr>
          <a:lstStyle/>
          <a:p>
            <a:pPr marL="274320" indent="-274320">
              <a:spcBef>
                <a:spcPct val="20000"/>
              </a:spcBef>
              <a:buClr>
                <a:schemeClr val="accent3"/>
              </a:buClr>
              <a:buSzPct val="95000"/>
              <a:buFont typeface="Wingdings 2"/>
              <a:buChar char=""/>
              <a:defRPr/>
            </a:pPr>
            <a:r>
              <a:rPr lang="ja-JP" altLang="en-US" sz="2600" dirty="0" smtClean="0"/>
              <a:t>調査期間全体では高水温期が長期化</a:t>
            </a:r>
            <a:endParaRPr lang="en-US" altLang="ja-JP" sz="2600" dirty="0" smtClean="0"/>
          </a:p>
          <a:p>
            <a:pPr marL="274320" indent="-274320">
              <a:spcBef>
                <a:spcPct val="20000"/>
              </a:spcBef>
              <a:buClr>
                <a:schemeClr val="accent3"/>
              </a:buClr>
              <a:buSzPct val="95000"/>
              <a:buFont typeface="Wingdings 2"/>
              <a:buChar char=""/>
              <a:defRPr/>
            </a:pPr>
            <a:endParaRPr lang="en-US" altLang="ja-JP" sz="2600" dirty="0" smtClean="0"/>
          </a:p>
        </p:txBody>
      </p:sp>
      <p:sp>
        <p:nvSpPr>
          <p:cNvPr id="10" name="テキスト ボックス 9"/>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10/18 </a:t>
            </a:r>
            <a:endParaRPr kumimoji="1" lang="ja-JP" altLang="en-US" dirty="0">
              <a:latin typeface="Century" pitchFamily="18" charset="0"/>
            </a:endParaRPr>
          </a:p>
        </p:txBody>
      </p:sp>
      <p:sp>
        <p:nvSpPr>
          <p:cNvPr id="8" name="テキスト ボックス 7"/>
          <p:cNvSpPr txBox="1"/>
          <p:nvPr/>
        </p:nvSpPr>
        <p:spPr>
          <a:xfrm>
            <a:off x="5036968" y="1937680"/>
            <a:ext cx="1285884" cy="369332"/>
          </a:xfrm>
          <a:prstGeom prst="rect">
            <a:avLst/>
          </a:prstGeom>
          <a:solidFill>
            <a:schemeClr val="bg1"/>
          </a:solidFill>
        </p:spPr>
        <p:txBody>
          <a:bodyPr wrap="square" rtlCol="0">
            <a:spAutoFit/>
          </a:bodyPr>
          <a:lstStyle/>
          <a:p>
            <a:r>
              <a:rPr kumimoji="1" lang="ja-JP" altLang="en-US" dirty="0" smtClean="0"/>
              <a:t>平均水温</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00034" y="500042"/>
            <a:ext cx="8229600"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仔稚魚の採捕数と多様度指数の変動</a:t>
            </a:r>
            <a:endParaRPr kumimoji="1" lang="ja-JP" altLang="en-US" sz="4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23" name="グループ化 22"/>
          <p:cNvGrpSpPr/>
          <p:nvPr/>
        </p:nvGrpSpPr>
        <p:grpSpPr>
          <a:xfrm>
            <a:off x="142844" y="2285992"/>
            <a:ext cx="6357982" cy="4429156"/>
            <a:chOff x="428596" y="2285992"/>
            <a:chExt cx="3960000" cy="3600000"/>
          </a:xfrm>
        </p:grpSpPr>
        <p:sp>
          <p:nvSpPr>
            <p:cNvPr id="7" name="正方形/長方形 6"/>
            <p:cNvSpPr/>
            <p:nvPr/>
          </p:nvSpPr>
          <p:spPr>
            <a:xfrm>
              <a:off x="2430844" y="2428868"/>
              <a:ext cx="1350040" cy="2353898"/>
            </a:xfrm>
            <a:prstGeom prst="rect">
              <a:avLst/>
            </a:prstGeom>
            <a:solidFill>
              <a:srgbClr val="F7DB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グラフ 2"/>
            <p:cNvGraphicFramePr/>
            <p:nvPr/>
          </p:nvGraphicFramePr>
          <p:xfrm>
            <a:off x="428596" y="2285992"/>
            <a:ext cx="3960000" cy="36000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8" name="グループ化 27"/>
          <p:cNvGrpSpPr/>
          <p:nvPr/>
        </p:nvGrpSpPr>
        <p:grpSpPr>
          <a:xfrm>
            <a:off x="357158" y="1285860"/>
            <a:ext cx="8429684" cy="800219"/>
            <a:chOff x="357158" y="1285860"/>
            <a:chExt cx="8429684" cy="800219"/>
          </a:xfrm>
        </p:grpSpPr>
        <p:grpSp>
          <p:nvGrpSpPr>
            <p:cNvPr id="20" name="グループ化 19"/>
            <p:cNvGrpSpPr/>
            <p:nvPr/>
          </p:nvGrpSpPr>
          <p:grpSpPr>
            <a:xfrm>
              <a:off x="357158" y="1285860"/>
              <a:ext cx="8429684" cy="800219"/>
              <a:chOff x="142844" y="1242000"/>
              <a:chExt cx="8429684" cy="800219"/>
            </a:xfrm>
          </p:grpSpPr>
          <p:sp>
            <p:nvSpPr>
              <p:cNvPr id="15" name="テキスト ボックス 14"/>
              <p:cNvSpPr txBox="1"/>
              <p:nvPr/>
            </p:nvSpPr>
            <p:spPr>
              <a:xfrm>
                <a:off x="285720" y="1242000"/>
                <a:ext cx="8286808" cy="800219"/>
              </a:xfrm>
              <a:prstGeom prst="rect">
                <a:avLst/>
              </a:prstGeom>
              <a:noFill/>
            </p:spPr>
            <p:txBody>
              <a:bodyPr wrap="square" rtlCol="0">
                <a:spAutoFit/>
              </a:bodyPr>
              <a:lstStyle/>
              <a:p>
                <a:r>
                  <a:rPr kumimoji="1" lang="ja-JP" altLang="en-US" dirty="0" smtClean="0"/>
                  <a:t>カワバタモロコ　　　ヌマムツ　　　オイカワ　　　メダカ　　　モツゴ　　　タイリクバラタナゴ</a:t>
                </a:r>
                <a:endParaRPr kumimoji="1" lang="en-US" altLang="ja-JP" dirty="0" smtClean="0"/>
              </a:p>
              <a:p>
                <a:endParaRPr kumimoji="1" lang="en-US" altLang="ja-JP" sz="1000" dirty="0" smtClean="0"/>
              </a:p>
              <a:p>
                <a:r>
                  <a:rPr lang="ja-JP" altLang="en-US" dirty="0" smtClean="0"/>
                  <a:t>その他</a:t>
                </a:r>
                <a:endParaRPr kumimoji="1" lang="ja-JP" altLang="en-US" dirty="0"/>
              </a:p>
            </p:txBody>
          </p:sp>
          <p:sp>
            <p:nvSpPr>
              <p:cNvPr id="9" name="正方形/長方形 8"/>
              <p:cNvSpPr/>
              <p:nvPr/>
            </p:nvSpPr>
            <p:spPr>
              <a:xfrm>
                <a:off x="142844" y="1357298"/>
                <a:ext cx="214314" cy="1428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928794" y="1357298"/>
                <a:ext cx="214314" cy="1428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204000" y="1357298"/>
                <a:ext cx="214314" cy="14287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29124" y="1357298"/>
                <a:ext cx="214314" cy="142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429256" y="1357298"/>
                <a:ext cx="214314" cy="142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500826" y="1357298"/>
                <a:ext cx="214314" cy="1428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928794" y="1835992"/>
                <a:ext cx="285752" cy="4571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214546" y="1670628"/>
                <a:ext cx="642942" cy="369332"/>
              </a:xfrm>
              <a:prstGeom prst="rect">
                <a:avLst/>
              </a:prstGeom>
              <a:noFill/>
            </p:spPr>
            <p:txBody>
              <a:bodyPr wrap="square" rtlCol="0">
                <a:spAutoFit/>
              </a:bodyPr>
              <a:lstStyle/>
              <a:p>
                <a:r>
                  <a:rPr lang="en-US" altLang="ja-JP" dirty="0" smtClean="0"/>
                  <a:t>β</a:t>
                </a:r>
                <a:endParaRPr kumimoji="1" lang="ja-JP" altLang="en-US" dirty="0"/>
              </a:p>
            </p:txBody>
          </p:sp>
        </p:grpSp>
        <p:sp>
          <p:nvSpPr>
            <p:cNvPr id="21" name="正方形/長方形 20"/>
            <p:cNvSpPr/>
            <p:nvPr/>
          </p:nvSpPr>
          <p:spPr>
            <a:xfrm>
              <a:off x="357158" y="1857364"/>
              <a:ext cx="214314" cy="1428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11/18 </a:t>
            </a:r>
            <a:endParaRPr kumimoji="1" lang="ja-JP" altLang="en-US" dirty="0">
              <a:latin typeface="Century" pitchFamily="18" charset="0"/>
            </a:endParaRPr>
          </a:p>
        </p:txBody>
      </p:sp>
      <p:sp>
        <p:nvSpPr>
          <p:cNvPr id="36" name="テキスト ボックス 35"/>
          <p:cNvSpPr txBox="1"/>
          <p:nvPr/>
        </p:nvSpPr>
        <p:spPr>
          <a:xfrm>
            <a:off x="2857488" y="1714488"/>
            <a:ext cx="4000528" cy="369332"/>
          </a:xfrm>
          <a:prstGeom prst="rect">
            <a:avLst/>
          </a:prstGeom>
          <a:noFill/>
        </p:spPr>
        <p:txBody>
          <a:bodyPr wrap="square" rtlCol="0">
            <a:spAutoFit/>
          </a:bodyPr>
          <a:lstStyle/>
          <a:p>
            <a:r>
              <a:rPr kumimoji="1" lang="ja-JP" altLang="en-US" dirty="0" smtClean="0"/>
              <a:t>（</a:t>
            </a:r>
            <a:r>
              <a:rPr kumimoji="1" lang="en-US" altLang="ja-JP" dirty="0" smtClean="0"/>
              <a:t>※</a:t>
            </a:r>
            <a:r>
              <a:rPr kumimoji="1" lang="ja-JP" altLang="en-US" dirty="0" smtClean="0"/>
              <a:t>　</a:t>
            </a:r>
            <a:r>
              <a:rPr kumimoji="1" lang="en-US" altLang="ja-JP" dirty="0" smtClean="0"/>
              <a:t>β</a:t>
            </a:r>
            <a:r>
              <a:rPr kumimoji="1" lang="ja-JP" altLang="en-US" dirty="0" smtClean="0"/>
              <a:t>は値が大きいほど多様性が高い）</a:t>
            </a:r>
            <a:endParaRPr kumimoji="1" lang="ja-JP" altLang="en-US" dirty="0"/>
          </a:p>
        </p:txBody>
      </p:sp>
      <p:sp>
        <p:nvSpPr>
          <p:cNvPr id="38" name="テキスト ボックス 37"/>
          <p:cNvSpPr txBox="1"/>
          <p:nvPr/>
        </p:nvSpPr>
        <p:spPr>
          <a:xfrm>
            <a:off x="6072198" y="2500306"/>
            <a:ext cx="3071802" cy="646331"/>
          </a:xfrm>
          <a:prstGeom prst="rect">
            <a:avLst/>
          </a:prstGeom>
          <a:noFill/>
        </p:spPr>
        <p:txBody>
          <a:bodyPr wrap="square" rtlCol="0">
            <a:spAutoFit/>
          </a:bodyPr>
          <a:lstStyle/>
          <a:p>
            <a:pPr algn="ctr"/>
            <a:r>
              <a:rPr kumimoji="1" lang="ja-JP" altLang="en-US" dirty="0" smtClean="0"/>
              <a:t>タイリクバラタナゴの個体数が</a:t>
            </a:r>
            <a:r>
              <a:rPr lang="ja-JP" altLang="en-US" dirty="0" smtClean="0"/>
              <a:t>７月～１１月まで確認</a:t>
            </a:r>
            <a:endParaRPr kumimoji="1" lang="en-US" altLang="ja-JP" dirty="0" smtClean="0"/>
          </a:p>
        </p:txBody>
      </p:sp>
      <p:sp>
        <p:nvSpPr>
          <p:cNvPr id="39" name="下矢印 38"/>
          <p:cNvSpPr/>
          <p:nvPr/>
        </p:nvSpPr>
        <p:spPr>
          <a:xfrm>
            <a:off x="7358082" y="3214686"/>
            <a:ext cx="57150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143636" y="3929066"/>
            <a:ext cx="3000364" cy="369332"/>
          </a:xfrm>
          <a:prstGeom prst="rect">
            <a:avLst/>
          </a:prstGeom>
          <a:noFill/>
        </p:spPr>
        <p:txBody>
          <a:bodyPr wrap="square" rtlCol="0">
            <a:spAutoFit/>
          </a:bodyPr>
          <a:lstStyle/>
          <a:p>
            <a:pPr algn="ctr"/>
            <a:r>
              <a:rPr kumimoji="1" lang="ja-JP" altLang="en-US" dirty="0" smtClean="0"/>
              <a:t>産卵期は５～９月</a:t>
            </a:r>
            <a:endParaRPr kumimoji="1"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142844" y="928670"/>
          <a:ext cx="8643998"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3" name="円/楕円 2"/>
          <p:cNvSpPr/>
          <p:nvPr/>
        </p:nvSpPr>
        <p:spPr>
          <a:xfrm>
            <a:off x="1357290" y="1857364"/>
            <a:ext cx="1714512" cy="1214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42910" y="4786322"/>
            <a:ext cx="7429552" cy="830997"/>
          </a:xfrm>
          <a:prstGeom prst="rect">
            <a:avLst/>
          </a:prstGeom>
          <a:noFill/>
        </p:spPr>
        <p:txBody>
          <a:bodyPr wrap="square" rtlCol="0">
            <a:spAutoFit/>
          </a:bodyPr>
          <a:lstStyle/>
          <a:p>
            <a:r>
              <a:rPr kumimoji="1" lang="ja-JP" altLang="en-US" sz="2400" dirty="0" smtClean="0">
                <a:latin typeface="+mn-ea"/>
              </a:rPr>
              <a:t>タイリクバラタナゴにおける産卵期の開始要因は日長にかかわらず</a:t>
            </a:r>
            <a:r>
              <a:rPr lang="en-US" altLang="ja-JP" sz="2400" b="1" dirty="0" smtClean="0">
                <a:solidFill>
                  <a:srgbClr val="FF0000"/>
                </a:solidFill>
                <a:latin typeface="Century" pitchFamily="18" charset="0"/>
                <a:ea typeface="ＭＳ 明朝" pitchFamily="17" charset="-128"/>
              </a:rPr>
              <a:t>16</a:t>
            </a:r>
            <a:r>
              <a:rPr kumimoji="1" lang="ja-JP" altLang="en-US" sz="2400" b="1" dirty="0" smtClean="0">
                <a:solidFill>
                  <a:srgbClr val="FF0000"/>
                </a:solidFill>
                <a:latin typeface="ＭＳ 明朝" pitchFamily="17" charset="-128"/>
                <a:ea typeface="ＭＳ 明朝" pitchFamily="17" charset="-128"/>
              </a:rPr>
              <a:t>℃</a:t>
            </a:r>
            <a:r>
              <a:rPr kumimoji="1" lang="ja-JP" altLang="en-US" sz="2400" dirty="0" smtClean="0">
                <a:latin typeface="+mn-ea"/>
              </a:rPr>
              <a:t>（</a:t>
            </a:r>
            <a:r>
              <a:rPr kumimoji="1" lang="en-US" altLang="ja-JP" sz="2400" dirty="0" err="1" smtClean="0">
                <a:latin typeface="+mn-ea"/>
              </a:rPr>
              <a:t>Simizu</a:t>
            </a:r>
            <a:r>
              <a:rPr kumimoji="1" lang="en-US" altLang="ja-JP" sz="2400" dirty="0" smtClean="0">
                <a:latin typeface="+mn-ea"/>
              </a:rPr>
              <a:t>  and  </a:t>
            </a:r>
            <a:r>
              <a:rPr kumimoji="1" lang="en-US" altLang="ja-JP" sz="2400" dirty="0" err="1" smtClean="0">
                <a:latin typeface="+mn-ea"/>
              </a:rPr>
              <a:t>Hanyu</a:t>
            </a:r>
            <a:r>
              <a:rPr lang="ja-JP" altLang="en-US" sz="2400" dirty="0" err="1" smtClean="0">
                <a:latin typeface="+mn-ea"/>
              </a:rPr>
              <a:t>，</a:t>
            </a:r>
            <a:r>
              <a:rPr lang="en-US" altLang="ja-JP" sz="2400" dirty="0" smtClean="0">
                <a:latin typeface="ＭＳ 明朝" pitchFamily="17" charset="-128"/>
                <a:ea typeface="ＭＳ 明朝" pitchFamily="17" charset="-128"/>
              </a:rPr>
              <a:t>1982</a:t>
            </a:r>
            <a:r>
              <a:rPr kumimoji="1" lang="ja-JP" altLang="en-US" sz="2400" dirty="0" smtClean="0">
                <a:latin typeface="ＭＳ 明朝" pitchFamily="17" charset="-128"/>
                <a:ea typeface="ＭＳ 明朝" pitchFamily="17" charset="-128"/>
              </a:rPr>
              <a:t>）</a:t>
            </a:r>
            <a:endParaRPr kumimoji="1" lang="ja-JP" altLang="en-US" sz="2400" dirty="0">
              <a:latin typeface="ＭＳ 明朝" pitchFamily="17" charset="-128"/>
              <a:ea typeface="ＭＳ 明朝" pitchFamily="17" charset="-128"/>
            </a:endParaRPr>
          </a:p>
        </p:txBody>
      </p:sp>
      <p:sp>
        <p:nvSpPr>
          <p:cNvPr id="5" name="テキスト ボックス 4"/>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12/18 </a:t>
            </a:r>
            <a:endParaRPr kumimoji="1" lang="ja-JP" altLang="en-US" dirty="0">
              <a:latin typeface="Century"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00034" y="500042"/>
            <a:ext cx="8229600"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仔稚魚の採捕数と多様度指数の変動</a:t>
            </a:r>
            <a:endParaRPr kumimoji="1" lang="ja-JP" altLang="en-US" sz="4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4" name="グループ化 22"/>
          <p:cNvGrpSpPr/>
          <p:nvPr/>
        </p:nvGrpSpPr>
        <p:grpSpPr>
          <a:xfrm>
            <a:off x="142844" y="2285992"/>
            <a:ext cx="6357982" cy="4429156"/>
            <a:chOff x="428596" y="2285992"/>
            <a:chExt cx="3960000" cy="3600000"/>
          </a:xfrm>
        </p:grpSpPr>
        <p:sp>
          <p:nvSpPr>
            <p:cNvPr id="7" name="正方形/長方形 6"/>
            <p:cNvSpPr/>
            <p:nvPr/>
          </p:nvSpPr>
          <p:spPr>
            <a:xfrm>
              <a:off x="2430844" y="2428868"/>
              <a:ext cx="1350040" cy="2353898"/>
            </a:xfrm>
            <a:prstGeom prst="rect">
              <a:avLst/>
            </a:prstGeom>
            <a:solidFill>
              <a:srgbClr val="F7DB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グラフ 2"/>
            <p:cNvGraphicFramePr/>
            <p:nvPr/>
          </p:nvGraphicFramePr>
          <p:xfrm>
            <a:off x="428596" y="2285992"/>
            <a:ext cx="3960000" cy="36000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 name="グループ化 27"/>
          <p:cNvGrpSpPr/>
          <p:nvPr/>
        </p:nvGrpSpPr>
        <p:grpSpPr>
          <a:xfrm>
            <a:off x="357158" y="1285860"/>
            <a:ext cx="8429684" cy="800219"/>
            <a:chOff x="357158" y="1285860"/>
            <a:chExt cx="8429684" cy="800219"/>
          </a:xfrm>
        </p:grpSpPr>
        <p:grpSp>
          <p:nvGrpSpPr>
            <p:cNvPr id="6" name="グループ化 19"/>
            <p:cNvGrpSpPr/>
            <p:nvPr/>
          </p:nvGrpSpPr>
          <p:grpSpPr>
            <a:xfrm>
              <a:off x="357158" y="1285860"/>
              <a:ext cx="8429684" cy="800219"/>
              <a:chOff x="142844" y="1242000"/>
              <a:chExt cx="8429684" cy="800219"/>
            </a:xfrm>
          </p:grpSpPr>
          <p:sp>
            <p:nvSpPr>
              <p:cNvPr id="15" name="テキスト ボックス 14"/>
              <p:cNvSpPr txBox="1"/>
              <p:nvPr/>
            </p:nvSpPr>
            <p:spPr>
              <a:xfrm>
                <a:off x="285720" y="1242000"/>
                <a:ext cx="8286808" cy="800219"/>
              </a:xfrm>
              <a:prstGeom prst="rect">
                <a:avLst/>
              </a:prstGeom>
              <a:noFill/>
            </p:spPr>
            <p:txBody>
              <a:bodyPr wrap="square" rtlCol="0">
                <a:spAutoFit/>
              </a:bodyPr>
              <a:lstStyle/>
              <a:p>
                <a:r>
                  <a:rPr kumimoji="1" lang="ja-JP" altLang="en-US" dirty="0" smtClean="0"/>
                  <a:t>カワバタモロコ　　　ヌマムツ　　　オイカワ　　　メダカ　　　モツゴ　　　タイリクバラタナゴ</a:t>
                </a:r>
                <a:endParaRPr kumimoji="1" lang="en-US" altLang="ja-JP" dirty="0" smtClean="0"/>
              </a:p>
              <a:p>
                <a:endParaRPr kumimoji="1" lang="en-US" altLang="ja-JP" sz="1000" dirty="0" smtClean="0"/>
              </a:p>
              <a:p>
                <a:r>
                  <a:rPr lang="ja-JP" altLang="en-US" dirty="0" smtClean="0"/>
                  <a:t>その他</a:t>
                </a:r>
                <a:endParaRPr kumimoji="1" lang="ja-JP" altLang="en-US" dirty="0"/>
              </a:p>
            </p:txBody>
          </p:sp>
          <p:sp>
            <p:nvSpPr>
              <p:cNvPr id="9" name="正方形/長方形 8"/>
              <p:cNvSpPr/>
              <p:nvPr/>
            </p:nvSpPr>
            <p:spPr>
              <a:xfrm>
                <a:off x="142844" y="1357298"/>
                <a:ext cx="214314" cy="1428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928794" y="1357298"/>
                <a:ext cx="214314" cy="1428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204000" y="1357298"/>
                <a:ext cx="214314" cy="14287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29124" y="1357298"/>
                <a:ext cx="214314" cy="142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429256" y="1357298"/>
                <a:ext cx="214314" cy="142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500826" y="1357298"/>
                <a:ext cx="214314" cy="1428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928794" y="1835992"/>
                <a:ext cx="285752" cy="4571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214546" y="1670628"/>
                <a:ext cx="642942" cy="369332"/>
              </a:xfrm>
              <a:prstGeom prst="rect">
                <a:avLst/>
              </a:prstGeom>
              <a:noFill/>
            </p:spPr>
            <p:txBody>
              <a:bodyPr wrap="square" rtlCol="0">
                <a:spAutoFit/>
              </a:bodyPr>
              <a:lstStyle/>
              <a:p>
                <a:r>
                  <a:rPr lang="en-US" altLang="ja-JP" dirty="0" smtClean="0"/>
                  <a:t>β</a:t>
                </a:r>
                <a:endParaRPr kumimoji="1" lang="ja-JP" altLang="en-US" dirty="0"/>
              </a:p>
            </p:txBody>
          </p:sp>
        </p:grpSp>
        <p:sp>
          <p:nvSpPr>
            <p:cNvPr id="21" name="正方形/長方形 20"/>
            <p:cNvSpPr/>
            <p:nvPr/>
          </p:nvSpPr>
          <p:spPr>
            <a:xfrm>
              <a:off x="357158" y="1857364"/>
              <a:ext cx="214314" cy="1428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13/18 </a:t>
            </a:r>
            <a:endParaRPr kumimoji="1" lang="ja-JP" altLang="en-US" dirty="0">
              <a:latin typeface="Century" pitchFamily="18" charset="0"/>
            </a:endParaRPr>
          </a:p>
        </p:txBody>
      </p:sp>
      <p:sp>
        <p:nvSpPr>
          <p:cNvPr id="36" name="テキスト ボックス 35"/>
          <p:cNvSpPr txBox="1"/>
          <p:nvPr/>
        </p:nvSpPr>
        <p:spPr>
          <a:xfrm>
            <a:off x="2857488" y="1714488"/>
            <a:ext cx="4000528" cy="369332"/>
          </a:xfrm>
          <a:prstGeom prst="rect">
            <a:avLst/>
          </a:prstGeom>
          <a:noFill/>
        </p:spPr>
        <p:txBody>
          <a:bodyPr wrap="square" rtlCol="0">
            <a:spAutoFit/>
          </a:bodyPr>
          <a:lstStyle/>
          <a:p>
            <a:r>
              <a:rPr kumimoji="1" lang="ja-JP" altLang="en-US" dirty="0" smtClean="0"/>
              <a:t>（</a:t>
            </a:r>
            <a:r>
              <a:rPr kumimoji="1" lang="en-US" altLang="ja-JP" dirty="0" smtClean="0"/>
              <a:t>※</a:t>
            </a:r>
            <a:r>
              <a:rPr kumimoji="1" lang="ja-JP" altLang="en-US" dirty="0" smtClean="0"/>
              <a:t>　</a:t>
            </a:r>
            <a:r>
              <a:rPr kumimoji="1" lang="en-US" altLang="ja-JP" dirty="0" smtClean="0"/>
              <a:t>β</a:t>
            </a:r>
            <a:r>
              <a:rPr kumimoji="1" lang="ja-JP" altLang="en-US" dirty="0" smtClean="0"/>
              <a:t>は値が大きいほど多様性が高い）</a:t>
            </a:r>
            <a:endParaRPr kumimoji="1" lang="ja-JP" altLang="en-US" dirty="0"/>
          </a:p>
        </p:txBody>
      </p:sp>
      <p:sp>
        <p:nvSpPr>
          <p:cNvPr id="38" name="テキスト ボックス 37"/>
          <p:cNvSpPr txBox="1"/>
          <p:nvPr/>
        </p:nvSpPr>
        <p:spPr>
          <a:xfrm>
            <a:off x="6072198" y="2500306"/>
            <a:ext cx="3071802" cy="646331"/>
          </a:xfrm>
          <a:prstGeom prst="rect">
            <a:avLst/>
          </a:prstGeom>
          <a:noFill/>
        </p:spPr>
        <p:txBody>
          <a:bodyPr wrap="square" rtlCol="0">
            <a:spAutoFit/>
          </a:bodyPr>
          <a:lstStyle/>
          <a:p>
            <a:pPr algn="ctr"/>
            <a:r>
              <a:rPr kumimoji="1" lang="ja-JP" altLang="en-US" dirty="0" smtClean="0"/>
              <a:t>タイリクバラタナゴの個体数が</a:t>
            </a:r>
            <a:r>
              <a:rPr lang="ja-JP" altLang="en-US" dirty="0" smtClean="0"/>
              <a:t>７月～１１月まで確認</a:t>
            </a:r>
            <a:endParaRPr kumimoji="1" lang="en-US" altLang="ja-JP" dirty="0" smtClean="0"/>
          </a:p>
        </p:txBody>
      </p:sp>
      <p:sp>
        <p:nvSpPr>
          <p:cNvPr id="39" name="下矢印 38"/>
          <p:cNvSpPr/>
          <p:nvPr/>
        </p:nvSpPr>
        <p:spPr>
          <a:xfrm>
            <a:off x="7358082" y="3214686"/>
            <a:ext cx="57150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143636" y="3929066"/>
            <a:ext cx="3000364" cy="369332"/>
          </a:xfrm>
          <a:prstGeom prst="rect">
            <a:avLst/>
          </a:prstGeom>
          <a:noFill/>
        </p:spPr>
        <p:txBody>
          <a:bodyPr wrap="square" rtlCol="0">
            <a:spAutoFit/>
          </a:bodyPr>
          <a:lstStyle/>
          <a:p>
            <a:pPr algn="ctr"/>
            <a:r>
              <a:rPr kumimoji="1" lang="ja-JP" altLang="en-US" dirty="0" smtClean="0"/>
              <a:t>産卵期は５～９月</a:t>
            </a:r>
            <a:endParaRPr kumimoji="1" lang="en-US" altLang="ja-JP" dirty="0" smtClean="0"/>
          </a:p>
        </p:txBody>
      </p:sp>
      <p:sp>
        <p:nvSpPr>
          <p:cNvPr id="44" name="下矢印 43"/>
          <p:cNvSpPr/>
          <p:nvPr/>
        </p:nvSpPr>
        <p:spPr>
          <a:xfrm>
            <a:off x="7358082" y="4416990"/>
            <a:ext cx="57150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143636" y="5202808"/>
            <a:ext cx="3000364" cy="369332"/>
          </a:xfrm>
          <a:prstGeom prst="rect">
            <a:avLst/>
          </a:prstGeom>
          <a:noFill/>
        </p:spPr>
        <p:txBody>
          <a:bodyPr wrap="square" rtlCol="0">
            <a:spAutoFit/>
          </a:bodyPr>
          <a:lstStyle/>
          <a:p>
            <a:pPr algn="ctr"/>
            <a:r>
              <a:rPr kumimoji="1" lang="ja-JP" altLang="en-US" dirty="0" smtClean="0"/>
              <a:t>水温が影響</a:t>
            </a:r>
            <a:endParaRPr kumimoji="1" lang="en-US" altLang="ja-JP" dirty="0" smtClean="0"/>
          </a:p>
        </p:txBody>
      </p:sp>
      <p:sp>
        <p:nvSpPr>
          <p:cNvPr id="25" name="右矢印 24"/>
          <p:cNvSpPr/>
          <p:nvPr/>
        </p:nvSpPr>
        <p:spPr>
          <a:xfrm rot="3123687">
            <a:off x="3991240" y="4190427"/>
            <a:ext cx="1574781" cy="383604"/>
          </a:xfrm>
          <a:prstGeom prst="rightArrow">
            <a:avLst>
              <a:gd name="adj1" fmla="val 50000"/>
              <a:gd name="adj2" fmla="val 85064"/>
            </a:avLst>
          </a:prstGeom>
          <a:solidFill>
            <a:srgbClr val="5FF62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500034" y="500042"/>
            <a:ext cx="8358246"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schemeClr val="tx2"/>
                </a:solidFill>
                <a:latin typeface="+mj-lt"/>
                <a:ea typeface="+mj-ea"/>
                <a:cs typeface="+mj-cs"/>
              </a:rPr>
              <a:t>仔稚魚</a:t>
            </a:r>
            <a:r>
              <a:rPr lang="ja-JP" altLang="en-US" sz="4000" dirty="0" smtClean="0">
                <a:solidFill>
                  <a:schemeClr val="tx2"/>
                </a:solidFill>
                <a:latin typeface="+mj-lt"/>
                <a:ea typeface="+mj-ea"/>
                <a:cs typeface="+mj-cs"/>
              </a:rPr>
              <a:t>の採捕数と多様度指数の変動</a:t>
            </a:r>
            <a:endParaRPr lang="en-US" altLang="ja-JP" sz="4000" dirty="0" smtClean="0">
              <a:solidFill>
                <a:schemeClr val="tx2"/>
              </a:solidFill>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ja-JP" altLang="en-US" sz="2400" dirty="0" smtClean="0">
                <a:solidFill>
                  <a:schemeClr val="tx2"/>
                </a:solidFill>
                <a:latin typeface="+mj-lt"/>
                <a:ea typeface="+mj-ea"/>
                <a:cs typeface="+mj-cs"/>
              </a:rPr>
              <a:t>（タイリクバラタナゴを除く）</a:t>
            </a:r>
            <a:endParaRPr kumimoji="1" lang="ja-JP" altLang="en-US" sz="24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48" name="グループ化 47"/>
          <p:cNvGrpSpPr/>
          <p:nvPr/>
        </p:nvGrpSpPr>
        <p:grpSpPr>
          <a:xfrm>
            <a:off x="357158" y="2571744"/>
            <a:ext cx="6286544" cy="4071966"/>
            <a:chOff x="357158" y="2571744"/>
            <a:chExt cx="4357718" cy="3600000"/>
          </a:xfrm>
        </p:grpSpPr>
        <p:sp>
          <p:nvSpPr>
            <p:cNvPr id="7" name="正方形/長方形 6"/>
            <p:cNvSpPr/>
            <p:nvPr/>
          </p:nvSpPr>
          <p:spPr>
            <a:xfrm>
              <a:off x="2486497" y="2707200"/>
              <a:ext cx="1399239" cy="2264544"/>
            </a:xfrm>
            <a:prstGeom prst="rect">
              <a:avLst/>
            </a:prstGeom>
            <a:solidFill>
              <a:srgbClr val="F7DB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p:cNvGraphicFramePr/>
            <p:nvPr/>
          </p:nvGraphicFramePr>
          <p:xfrm>
            <a:off x="357158" y="2571744"/>
            <a:ext cx="4357718" cy="36000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0" name="グループ化 49"/>
          <p:cNvGrpSpPr/>
          <p:nvPr/>
        </p:nvGrpSpPr>
        <p:grpSpPr>
          <a:xfrm>
            <a:off x="1428728" y="1571612"/>
            <a:ext cx="6429420" cy="800219"/>
            <a:chOff x="1643042" y="1571612"/>
            <a:chExt cx="6429420" cy="800219"/>
          </a:xfrm>
        </p:grpSpPr>
        <p:grpSp>
          <p:nvGrpSpPr>
            <p:cNvPr id="35" name="グループ化 34"/>
            <p:cNvGrpSpPr/>
            <p:nvPr/>
          </p:nvGrpSpPr>
          <p:grpSpPr>
            <a:xfrm>
              <a:off x="1643042" y="1571612"/>
              <a:ext cx="6429420" cy="800219"/>
              <a:chOff x="142844" y="1242000"/>
              <a:chExt cx="6429420" cy="800219"/>
            </a:xfrm>
          </p:grpSpPr>
          <p:sp>
            <p:nvSpPr>
              <p:cNvPr id="36" name="テキスト ボックス 35"/>
              <p:cNvSpPr txBox="1"/>
              <p:nvPr/>
            </p:nvSpPr>
            <p:spPr>
              <a:xfrm>
                <a:off x="285720" y="1242000"/>
                <a:ext cx="6286544" cy="800219"/>
              </a:xfrm>
              <a:prstGeom prst="rect">
                <a:avLst/>
              </a:prstGeom>
              <a:noFill/>
            </p:spPr>
            <p:txBody>
              <a:bodyPr wrap="square" rtlCol="0">
                <a:spAutoFit/>
              </a:bodyPr>
              <a:lstStyle/>
              <a:p>
                <a:r>
                  <a:rPr kumimoji="1" lang="ja-JP" altLang="en-US" dirty="0" smtClean="0"/>
                  <a:t>カワバタモロコ　　　ヌマムツ　　　オイカワ　　　メダカ　　　モツゴ</a:t>
                </a:r>
                <a:endParaRPr kumimoji="1" lang="en-US" altLang="ja-JP" dirty="0" smtClean="0"/>
              </a:p>
              <a:p>
                <a:r>
                  <a:rPr kumimoji="1" lang="ja-JP" altLang="en-US" sz="1000" dirty="0" smtClean="0"/>
                  <a:t>　　</a:t>
                </a:r>
                <a:endParaRPr lang="en-US" altLang="ja-JP" sz="1000" dirty="0" smtClean="0"/>
              </a:p>
              <a:p>
                <a:r>
                  <a:rPr lang="ja-JP" altLang="en-US" dirty="0" smtClean="0"/>
                  <a:t>その他</a:t>
                </a:r>
                <a:endParaRPr kumimoji="1" lang="ja-JP" altLang="en-US" dirty="0"/>
              </a:p>
            </p:txBody>
          </p:sp>
          <p:sp>
            <p:nvSpPr>
              <p:cNvPr id="37" name="正方形/長方形 36"/>
              <p:cNvSpPr/>
              <p:nvPr/>
            </p:nvSpPr>
            <p:spPr>
              <a:xfrm>
                <a:off x="142844" y="1357298"/>
                <a:ext cx="214314" cy="1428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928794" y="1357298"/>
                <a:ext cx="214314" cy="1428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204000" y="1357298"/>
                <a:ext cx="214314" cy="14287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429124" y="1357298"/>
                <a:ext cx="214314" cy="1428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429256" y="1357298"/>
                <a:ext cx="214314" cy="142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857356" y="1835992"/>
                <a:ext cx="285752" cy="45719"/>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143108" y="1670628"/>
                <a:ext cx="642942" cy="369332"/>
              </a:xfrm>
              <a:prstGeom prst="rect">
                <a:avLst/>
              </a:prstGeom>
              <a:noFill/>
            </p:spPr>
            <p:txBody>
              <a:bodyPr wrap="square" rtlCol="0">
                <a:spAutoFit/>
              </a:bodyPr>
              <a:lstStyle/>
              <a:p>
                <a:r>
                  <a:rPr lang="en-US" altLang="ja-JP" dirty="0" smtClean="0"/>
                  <a:t>β</a:t>
                </a:r>
                <a:endParaRPr kumimoji="1" lang="ja-JP" altLang="en-US" dirty="0"/>
              </a:p>
            </p:txBody>
          </p:sp>
        </p:grpSp>
        <p:sp>
          <p:nvSpPr>
            <p:cNvPr id="47" name="正方形/長方形 46"/>
            <p:cNvSpPr/>
            <p:nvPr/>
          </p:nvSpPr>
          <p:spPr>
            <a:xfrm>
              <a:off x="1643042" y="2143116"/>
              <a:ext cx="214314" cy="1428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14/18 </a:t>
            </a:r>
            <a:endParaRPr kumimoji="1" lang="ja-JP" altLang="en-US" dirty="0">
              <a:latin typeface="Century" pitchFamily="18" charset="0"/>
            </a:endParaRPr>
          </a:p>
        </p:txBody>
      </p:sp>
      <p:sp>
        <p:nvSpPr>
          <p:cNvPr id="52" name="テキスト ボックス 51"/>
          <p:cNvSpPr txBox="1"/>
          <p:nvPr/>
        </p:nvSpPr>
        <p:spPr>
          <a:xfrm>
            <a:off x="3714744" y="2000240"/>
            <a:ext cx="4000528" cy="369332"/>
          </a:xfrm>
          <a:prstGeom prst="rect">
            <a:avLst/>
          </a:prstGeom>
          <a:noFill/>
        </p:spPr>
        <p:txBody>
          <a:bodyPr wrap="square" rtlCol="0">
            <a:spAutoFit/>
          </a:bodyPr>
          <a:lstStyle/>
          <a:p>
            <a:r>
              <a:rPr kumimoji="1" lang="ja-JP" altLang="en-US" dirty="0" smtClean="0"/>
              <a:t>（</a:t>
            </a:r>
            <a:r>
              <a:rPr kumimoji="1" lang="en-US" altLang="ja-JP" dirty="0" smtClean="0"/>
              <a:t>※</a:t>
            </a:r>
            <a:r>
              <a:rPr kumimoji="1" lang="ja-JP" altLang="en-US" dirty="0" smtClean="0"/>
              <a:t>　</a:t>
            </a:r>
            <a:r>
              <a:rPr kumimoji="1" lang="en-US" altLang="ja-JP" dirty="0" smtClean="0"/>
              <a:t>β</a:t>
            </a:r>
            <a:r>
              <a:rPr kumimoji="1" lang="ja-JP" altLang="en-US" dirty="0" smtClean="0"/>
              <a:t>は値が大きいほど多様性が高い）</a:t>
            </a:r>
            <a:endParaRPr kumimoji="1" lang="ja-JP" altLang="en-US" dirty="0"/>
          </a:p>
        </p:txBody>
      </p:sp>
      <p:sp>
        <p:nvSpPr>
          <p:cNvPr id="53" name="正方形/長方形 52"/>
          <p:cNvSpPr/>
          <p:nvPr/>
        </p:nvSpPr>
        <p:spPr>
          <a:xfrm>
            <a:off x="4259414" y="3346411"/>
            <a:ext cx="357190" cy="2000264"/>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143372" y="3286124"/>
            <a:ext cx="571504" cy="1428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572000" y="5072074"/>
            <a:ext cx="571504" cy="1428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4989477" y="5176965"/>
            <a:ext cx="571504" cy="1428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2620872" y="3727990"/>
            <a:ext cx="357190" cy="1201208"/>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670272" y="4870640"/>
            <a:ext cx="357190" cy="344310"/>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6715140" y="2786058"/>
            <a:ext cx="2428860" cy="461665"/>
          </a:xfrm>
          <a:prstGeom prst="rect">
            <a:avLst/>
          </a:prstGeom>
          <a:noFill/>
        </p:spPr>
        <p:txBody>
          <a:bodyPr wrap="square" rtlCol="0">
            <a:spAutoFit/>
          </a:bodyPr>
          <a:lstStyle/>
          <a:p>
            <a:r>
              <a:rPr kumimoji="1" lang="ja-JP" altLang="en-US" sz="2400" dirty="0" smtClean="0"/>
              <a:t>①モツゴが増加</a:t>
            </a:r>
            <a:endParaRPr kumimoji="1" lang="ja-JP" altLang="en-US" sz="2400" dirty="0"/>
          </a:p>
        </p:txBody>
      </p:sp>
      <p:sp>
        <p:nvSpPr>
          <p:cNvPr id="60" name="テキスト ボックス 59"/>
          <p:cNvSpPr txBox="1"/>
          <p:nvPr/>
        </p:nvSpPr>
        <p:spPr>
          <a:xfrm>
            <a:off x="6715140" y="3500438"/>
            <a:ext cx="2428860" cy="461665"/>
          </a:xfrm>
          <a:prstGeom prst="rect">
            <a:avLst/>
          </a:prstGeom>
          <a:noFill/>
        </p:spPr>
        <p:txBody>
          <a:bodyPr wrap="square" rtlCol="0">
            <a:spAutoFit/>
          </a:bodyPr>
          <a:lstStyle/>
          <a:p>
            <a:r>
              <a:rPr kumimoji="1" lang="ja-JP" altLang="en-US" sz="2400" dirty="0" smtClean="0"/>
              <a:t>②メダカが増加</a:t>
            </a:r>
            <a:endParaRPr kumimoji="1" lang="ja-JP" altLang="en-US" sz="2400" dirty="0"/>
          </a:p>
        </p:txBody>
      </p:sp>
      <p:sp>
        <p:nvSpPr>
          <p:cNvPr id="61" name="テキスト ボックス 60"/>
          <p:cNvSpPr txBox="1"/>
          <p:nvPr/>
        </p:nvSpPr>
        <p:spPr>
          <a:xfrm>
            <a:off x="6715140" y="4187984"/>
            <a:ext cx="2428860" cy="461665"/>
          </a:xfrm>
          <a:prstGeom prst="rect">
            <a:avLst/>
          </a:prstGeom>
          <a:noFill/>
        </p:spPr>
        <p:txBody>
          <a:bodyPr wrap="square" rtlCol="0">
            <a:spAutoFit/>
          </a:bodyPr>
          <a:lstStyle/>
          <a:p>
            <a:r>
              <a:rPr kumimoji="1" lang="ja-JP" altLang="en-US" sz="2400" dirty="0" smtClean="0"/>
              <a:t>③オイカワが減少</a:t>
            </a:r>
            <a:endParaRPr kumimoji="1" lang="ja-JP" altLang="en-US" sz="2400" dirty="0"/>
          </a:p>
        </p:txBody>
      </p:sp>
      <p:sp>
        <p:nvSpPr>
          <p:cNvPr id="62" name="テキスト ボックス 61"/>
          <p:cNvSpPr txBox="1"/>
          <p:nvPr/>
        </p:nvSpPr>
        <p:spPr>
          <a:xfrm>
            <a:off x="6715140" y="4929198"/>
            <a:ext cx="2428860" cy="461665"/>
          </a:xfrm>
          <a:prstGeom prst="rect">
            <a:avLst/>
          </a:prstGeom>
          <a:noFill/>
        </p:spPr>
        <p:txBody>
          <a:bodyPr wrap="square" rtlCol="0">
            <a:spAutoFit/>
          </a:bodyPr>
          <a:lstStyle/>
          <a:p>
            <a:r>
              <a:rPr kumimoji="1" lang="ja-JP" altLang="en-US" sz="2400" dirty="0" smtClean="0"/>
              <a:t>④種構成が変化</a:t>
            </a:r>
            <a:endParaRPr kumimoji="1" lang="ja-JP" altLang="en-US" sz="2400" dirty="0"/>
          </a:p>
        </p:txBody>
      </p:sp>
      <p:sp>
        <p:nvSpPr>
          <p:cNvPr id="29" name="正方形/長方形 28"/>
          <p:cNvSpPr/>
          <p:nvPr/>
        </p:nvSpPr>
        <p:spPr>
          <a:xfrm>
            <a:off x="3038349" y="4786321"/>
            <a:ext cx="357190" cy="226800"/>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670272" y="4572008"/>
            <a:ext cx="357190" cy="285752"/>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076598" y="5000636"/>
            <a:ext cx="357190" cy="156932"/>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038349" y="5011786"/>
            <a:ext cx="357190" cy="284400"/>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Bottom)">
                                      <p:cBhvr>
                                        <p:cTn id="7" dur="500"/>
                                        <p:tgtEl>
                                          <p:spTgt spid="5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slide(fromBottom)">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Effect transition="out" filter="slide(fromBottom)">
                                      <p:cBhvr>
                                        <p:cTn id="14" dur="500"/>
                                        <p:tgtEl>
                                          <p:spTgt spid="53"/>
                                        </p:tgtEl>
                                      </p:cBhvr>
                                    </p:animEffect>
                                    <p:set>
                                      <p:cBhvr>
                                        <p:cTn id="15" dur="1" fill="hold">
                                          <p:stCondLst>
                                            <p:cond delay="499"/>
                                          </p:stCondLst>
                                        </p:cTn>
                                        <p:tgtEl>
                                          <p:spTgt spid="53"/>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dissolve">
                                      <p:cBhvr>
                                        <p:cTn id="18" dur="500"/>
                                        <p:tgtEl>
                                          <p:spTgt spid="5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dissolve">
                                      <p:cBhvr>
                                        <p:cTn id="21" dur="500"/>
                                        <p:tgtEl>
                                          <p:spTgt spid="5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dissolve">
                                      <p:cBhvr>
                                        <p:cTn id="24" dur="500"/>
                                        <p:tgtEl>
                                          <p:spTgt spid="5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slide(fromBottom)">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54"/>
                                        </p:tgtEl>
                                      </p:cBhvr>
                                    </p:animEffect>
                                    <p:set>
                                      <p:cBhvr>
                                        <p:cTn id="32" dur="1" fill="hold">
                                          <p:stCondLst>
                                            <p:cond delay="499"/>
                                          </p:stCondLst>
                                        </p:cTn>
                                        <p:tgtEl>
                                          <p:spTgt spid="54"/>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5"/>
                                        </p:tgtEl>
                                      </p:cBhvr>
                                    </p:animEffect>
                                    <p:set>
                                      <p:cBhvr>
                                        <p:cTn id="35" dur="1" fill="hold">
                                          <p:stCondLst>
                                            <p:cond delay="499"/>
                                          </p:stCondLst>
                                        </p:cTn>
                                        <p:tgtEl>
                                          <p:spTgt spid="5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12" presetClass="entr" presetSubtype="4"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slide(fromBottom)">
                                      <p:cBhvr>
                                        <p:cTn id="41" dur="500"/>
                                        <p:tgtEl>
                                          <p:spTgt spid="5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lide(fromBottom)">
                                      <p:cBhvr>
                                        <p:cTn id="44" dur="500"/>
                                        <p:tgtEl>
                                          <p:spTgt spid="5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lide(fromBottom)">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58"/>
                                        </p:tgtEl>
                                      </p:cBhvr>
                                    </p:animEffect>
                                    <p:set>
                                      <p:cBhvr>
                                        <p:cTn id="52" dur="1" fill="hold">
                                          <p:stCondLst>
                                            <p:cond delay="499"/>
                                          </p:stCondLst>
                                        </p:cTn>
                                        <p:tgtEl>
                                          <p:spTgt spid="58"/>
                                        </p:tgtEl>
                                        <p:attrNameLst>
                                          <p:attrName>style.visibility</p:attrName>
                                        </p:attrNameLst>
                                      </p:cBhvr>
                                      <p:to>
                                        <p:strVal val="hidden"/>
                                      </p:to>
                                    </p:set>
                                  </p:childTnLst>
                                </p:cTn>
                              </p:par>
                              <p:par>
                                <p:cTn id="53" presetID="1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slide(fromBottom)">
                                      <p:cBhvr>
                                        <p:cTn id="55" dur="500"/>
                                        <p:tgtEl>
                                          <p:spTgt spid="62"/>
                                        </p:tgtEl>
                                      </p:cBhvr>
                                    </p:animEffect>
                                  </p:childTnLst>
                                </p:cTn>
                              </p:par>
                              <p:par>
                                <p:cTn id="56" presetID="3" presetClass="exit" presetSubtype="10" fill="hold" nodeType="withEffect">
                                  <p:stCondLst>
                                    <p:cond delay="0"/>
                                  </p:stCondLst>
                                  <p:childTnLst>
                                    <p:animEffect transition="out" filter="blinds(horizontal)">
                                      <p:cBhvr>
                                        <p:cTn id="57" dur="500"/>
                                        <p:tgtEl>
                                          <p:spTgt spid="57"/>
                                        </p:tgtEl>
                                      </p:cBhvr>
                                    </p:animEffect>
                                    <p:set>
                                      <p:cBhvr>
                                        <p:cTn id="58" dur="1" fill="hold">
                                          <p:stCondLst>
                                            <p:cond delay="499"/>
                                          </p:stCondLst>
                                        </p:cTn>
                                        <p:tgtEl>
                                          <p:spTgt spid="5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lide(fromBottom)">
                                      <p:cBhvr>
                                        <p:cTn id="63" dur="500"/>
                                        <p:tgtEl>
                                          <p:spTgt spid="29"/>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slide(fromBottom)">
                                      <p:cBhvr>
                                        <p:cTn id="66" dur="500"/>
                                        <p:tgtEl>
                                          <p:spTgt spid="32"/>
                                        </p:tgtEl>
                                      </p:cBhvr>
                                    </p:animEffect>
                                  </p:childTnLst>
                                </p:cTn>
                              </p:par>
                              <p:par>
                                <p:cTn id="67" presetID="12" presetClass="entr" presetSubtype="4" fill="hold" grpId="3"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slide(fromBottom)">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2" nodeType="click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slide(fromBottom)">
                                      <p:cBhvr>
                                        <p:cTn id="74" dur="500"/>
                                        <p:tgtEl>
                                          <p:spTgt spid="55"/>
                                        </p:tgtEl>
                                      </p:cBhvr>
                                    </p:animEffect>
                                  </p:childTnLst>
                                </p:cTn>
                              </p:par>
                              <p:par>
                                <p:cTn id="75" presetID="12" presetClass="entr" presetSubtype="4" fill="hold" grpId="2"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slide(fromBottom)">
                                      <p:cBhvr>
                                        <p:cTn id="77" dur="500"/>
                                        <p:tgtEl>
                                          <p:spTgt spid="56"/>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slide(fromBottom)">
                                      <p:cBhvr>
                                        <p:cTn id="80" dur="500"/>
                                        <p:tgtEl>
                                          <p:spTgt spid="31"/>
                                        </p:tgtEl>
                                      </p:cBhvr>
                                    </p:animEffect>
                                  </p:childTnLst>
                                </p:cTn>
                              </p:par>
                              <p:par>
                                <p:cTn id="81" presetID="12" presetClass="exit" presetSubtype="4" fill="hold" grpId="1" nodeType="withEffect">
                                  <p:stCondLst>
                                    <p:cond delay="0"/>
                                  </p:stCondLst>
                                  <p:childTnLst>
                                    <p:animEffect transition="out" filter="slide(fromBottom)">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par>
                                <p:cTn id="84" presetID="12" presetClass="entr" presetSubtype="4" fill="hold" grpId="1"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par>
                                <p:cTn id="87" presetID="12" presetClass="entr" presetSubtype="4" fill="hold" grpId="3"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slide(fromBottom)">
                                      <p:cBhvr>
                                        <p:cTn id="89" dur="500"/>
                                        <p:tgtEl>
                                          <p:spTgt spid="54"/>
                                        </p:tgtEl>
                                      </p:cBhvr>
                                    </p:animEffect>
                                  </p:childTnLst>
                                </p:cTn>
                              </p:par>
                              <p:par>
                                <p:cTn id="90" presetID="12" presetClass="exit" presetSubtype="4" fill="hold" grpId="1" nodeType="withEffect">
                                  <p:stCondLst>
                                    <p:cond delay="0"/>
                                  </p:stCondLst>
                                  <p:childTnLst>
                                    <p:animEffect transition="out" filter="slide(fromBottom)">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par>
                                <p:cTn id="93" presetID="12" presetClass="exit" presetSubtype="4" fill="hold" grpId="4" nodeType="withEffect">
                                  <p:stCondLst>
                                    <p:cond delay="0"/>
                                  </p:stCondLst>
                                  <p:childTnLst>
                                    <p:animEffect transition="out" filter="slide(fromBottom)">
                                      <p:cBhvr>
                                        <p:cTn id="94" dur="500"/>
                                        <p:tgtEl>
                                          <p:spTgt spid="57"/>
                                        </p:tgtEl>
                                      </p:cBhvr>
                                    </p:animEffect>
                                    <p:set>
                                      <p:cBhvr>
                                        <p:cTn id="95"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4" grpId="3" animBg="1"/>
      <p:bldP spid="55" grpId="0" animBg="1"/>
      <p:bldP spid="55" grpId="1" animBg="1"/>
      <p:bldP spid="55" grpId="2" animBg="1"/>
      <p:bldP spid="56" grpId="0" animBg="1"/>
      <p:bldP spid="56" grpId="1" animBg="1"/>
      <p:bldP spid="56" grpId="2" animBg="1"/>
      <p:bldP spid="57" grpId="0" animBg="1"/>
      <p:bldP spid="57" grpId="3" animBg="1"/>
      <p:bldP spid="57" grpId="4" animBg="1"/>
      <p:bldP spid="58" grpId="0" animBg="1"/>
      <p:bldP spid="58" grpId="1" animBg="1"/>
      <p:bldP spid="59" grpId="0"/>
      <p:bldP spid="60" grpId="0"/>
      <p:bldP spid="61" grpId="0"/>
      <p:bldP spid="62" grpId="0"/>
      <p:bldP spid="29" grpId="0" animBg="1"/>
      <p:bldP spid="29" grpId="1" animBg="1"/>
      <p:bldP spid="30" grpId="1" animBg="1"/>
      <p:bldP spid="31" grpId="0" animBg="1"/>
      <p:bldP spid="32" grpId="0" animBg="1"/>
      <p:bldP spid="3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00034" y="1643026"/>
            <a:ext cx="8229600" cy="5214974"/>
          </a:xfrm>
        </p:spPr>
        <p:txBody>
          <a:bodyPr>
            <a:normAutofit/>
          </a:bodyPr>
          <a:lstStyle/>
          <a:p>
            <a:r>
              <a:rPr kumimoji="1" lang="ja-JP" altLang="en-US" dirty="0" smtClean="0"/>
              <a:t>環境変化</a:t>
            </a:r>
            <a:endParaRPr kumimoji="1" lang="en-US" altLang="ja-JP" dirty="0" smtClean="0"/>
          </a:p>
          <a:p>
            <a:pPr>
              <a:buNone/>
            </a:pPr>
            <a:r>
              <a:rPr lang="ja-JP" altLang="en-US" dirty="0" smtClean="0"/>
              <a:t>　　①植生の設置による生息場・産卵場の多様化</a:t>
            </a:r>
            <a:endParaRPr lang="en-US" altLang="ja-JP" dirty="0" smtClean="0"/>
          </a:p>
          <a:p>
            <a:pPr>
              <a:buNone/>
            </a:pPr>
            <a:r>
              <a:rPr lang="ja-JP" altLang="en-US" dirty="0" smtClean="0"/>
              <a:t>　　②水稲耕作区などの設置とポンプの減少による水温の</a:t>
            </a:r>
            <a:endParaRPr lang="en-US" altLang="ja-JP" dirty="0" smtClean="0"/>
          </a:p>
          <a:p>
            <a:pPr>
              <a:buNone/>
            </a:pPr>
            <a:r>
              <a:rPr lang="ja-JP" altLang="en-US" dirty="0" smtClean="0"/>
              <a:t>　　    上昇と高水温期の長期化</a:t>
            </a:r>
            <a:endParaRPr lang="en-US" altLang="ja-JP" dirty="0" smtClean="0"/>
          </a:p>
          <a:p>
            <a:endParaRPr kumimoji="1" lang="en-US" altLang="ja-JP" dirty="0" smtClean="0"/>
          </a:p>
          <a:p>
            <a:r>
              <a:rPr lang="ja-JP" altLang="en-US" dirty="0" smtClean="0"/>
              <a:t>魚類の変化</a:t>
            </a:r>
            <a:endParaRPr lang="en-US" altLang="ja-JP" dirty="0" smtClean="0"/>
          </a:p>
          <a:p>
            <a:pPr>
              <a:buNone/>
            </a:pPr>
            <a:r>
              <a:rPr lang="ja-JP" altLang="en-US" dirty="0" smtClean="0"/>
              <a:t>　　①タイリクバラタナゴの産卵期が長期化</a:t>
            </a:r>
            <a:endParaRPr lang="en-US" altLang="ja-JP" dirty="0" smtClean="0"/>
          </a:p>
          <a:p>
            <a:pPr>
              <a:buNone/>
            </a:pPr>
            <a:r>
              <a:rPr lang="ja-JP" altLang="en-US" dirty="0" smtClean="0"/>
              <a:t>　　②モツゴとメダカの個体数は増加</a:t>
            </a:r>
            <a:endParaRPr lang="en-US" altLang="ja-JP" dirty="0" smtClean="0"/>
          </a:p>
          <a:p>
            <a:pPr>
              <a:buNone/>
            </a:pPr>
            <a:r>
              <a:rPr lang="ja-JP" altLang="en-US" dirty="0" smtClean="0"/>
              <a:t>　　③オイカワの個体数は減少</a:t>
            </a:r>
            <a:endParaRPr lang="en-US" altLang="ja-JP" dirty="0" smtClean="0"/>
          </a:p>
          <a:p>
            <a:pPr>
              <a:buNone/>
            </a:pPr>
            <a:r>
              <a:rPr lang="ja-JP" altLang="en-US" dirty="0" smtClean="0"/>
              <a:t>　　</a:t>
            </a:r>
            <a:endParaRPr lang="en-US" altLang="ja-JP" dirty="0" smtClean="0"/>
          </a:p>
        </p:txBody>
      </p:sp>
      <p:sp>
        <p:nvSpPr>
          <p:cNvPr id="4" name="タイトル 1"/>
          <p:cNvSpPr txBox="1">
            <a:spLocks/>
          </p:cNvSpPr>
          <p:nvPr/>
        </p:nvSpPr>
        <p:spPr>
          <a:xfrm>
            <a:off x="500034" y="500042"/>
            <a:ext cx="1857388"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5000" dirty="0">
                <a:solidFill>
                  <a:schemeClr val="tx2"/>
                </a:solidFill>
                <a:latin typeface="+mj-lt"/>
                <a:ea typeface="+mj-ea"/>
                <a:cs typeface="+mj-cs"/>
              </a:rPr>
              <a:t>まとめ</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テキスト ボックス 7"/>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15/18 </a:t>
            </a:r>
            <a:endParaRPr kumimoji="1" lang="ja-JP" altLang="en-US" dirty="0">
              <a:latin typeface="Century"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28596" y="1500174"/>
            <a:ext cx="8143932" cy="114300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428596" y="1500174"/>
            <a:ext cx="8229600" cy="1214446"/>
          </a:xfrm>
        </p:spPr>
        <p:txBody>
          <a:bodyPr>
            <a:normAutofit/>
          </a:bodyPr>
          <a:lstStyle/>
          <a:p>
            <a:r>
              <a:rPr kumimoji="1" lang="ja-JP" altLang="en-US" dirty="0" smtClean="0"/>
              <a:t>タイリクバラタナゴは高水温により産卵期が長くなった</a:t>
            </a:r>
            <a:endParaRPr kumimoji="1" lang="en-US" altLang="ja-JP" dirty="0" smtClean="0"/>
          </a:p>
          <a:p>
            <a:endParaRPr kumimoji="1" lang="en-US" altLang="ja-JP" sz="1000" dirty="0" smtClean="0"/>
          </a:p>
          <a:p>
            <a:r>
              <a:rPr kumimoji="1" lang="ja-JP" altLang="en-US" dirty="0" smtClean="0"/>
              <a:t>モツゴとメダカは植生などが産卵場となった</a:t>
            </a:r>
            <a:endParaRPr kumimoji="1" lang="en-US" altLang="ja-JP" dirty="0" smtClean="0"/>
          </a:p>
        </p:txBody>
      </p:sp>
      <p:sp>
        <p:nvSpPr>
          <p:cNvPr id="4" name="タイトル 1"/>
          <p:cNvSpPr txBox="1">
            <a:spLocks/>
          </p:cNvSpPr>
          <p:nvPr/>
        </p:nvSpPr>
        <p:spPr>
          <a:xfrm>
            <a:off x="500034" y="500042"/>
            <a:ext cx="1857388"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0" i="0" u="none" strike="noStrike" kern="1200" cap="none" spc="0" normalizeH="0" baseline="0" noProof="0" dirty="0" smtClean="0">
                <a:ln>
                  <a:noFill/>
                </a:ln>
                <a:solidFill>
                  <a:schemeClr val="tx2"/>
                </a:solidFill>
                <a:effectLst/>
                <a:uLnTx/>
                <a:uFillTx/>
                <a:latin typeface="+mj-lt"/>
                <a:ea typeface="+mj-ea"/>
                <a:cs typeface="+mj-cs"/>
              </a:rPr>
              <a:t>考察</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7" name="グループ化 16"/>
          <p:cNvGrpSpPr/>
          <p:nvPr/>
        </p:nvGrpSpPr>
        <p:grpSpPr>
          <a:xfrm>
            <a:off x="1142976" y="2714620"/>
            <a:ext cx="1857388" cy="785818"/>
            <a:chOff x="1142976" y="3429000"/>
            <a:chExt cx="1857388" cy="785818"/>
          </a:xfrm>
        </p:grpSpPr>
        <p:sp>
          <p:nvSpPr>
            <p:cNvPr id="7" name="下矢印 6"/>
            <p:cNvSpPr/>
            <p:nvPr/>
          </p:nvSpPr>
          <p:spPr>
            <a:xfrm>
              <a:off x="1142976" y="3429000"/>
              <a:ext cx="64294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1857356" y="3643314"/>
              <a:ext cx="1143008" cy="523220"/>
            </a:xfrm>
            <a:prstGeom prst="rect">
              <a:avLst/>
            </a:prstGeom>
            <a:noFill/>
          </p:spPr>
          <p:txBody>
            <a:bodyPr wrap="square" rtlCol="0">
              <a:spAutoFit/>
            </a:bodyPr>
            <a:lstStyle/>
            <a:p>
              <a:r>
                <a:rPr kumimoji="1" lang="ja-JP" altLang="en-US" sz="2800" dirty="0" smtClean="0"/>
                <a:t>しかし</a:t>
              </a:r>
              <a:endParaRPr kumimoji="1" lang="ja-JP" altLang="en-US" sz="2800" dirty="0"/>
            </a:p>
          </p:txBody>
        </p:sp>
      </p:grpSp>
      <p:sp>
        <p:nvSpPr>
          <p:cNvPr id="12" name="角丸四角形 11"/>
          <p:cNvSpPr/>
          <p:nvPr/>
        </p:nvSpPr>
        <p:spPr>
          <a:xfrm>
            <a:off x="571472" y="3571902"/>
            <a:ext cx="7929618" cy="92869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 2"/>
          <p:cNvSpPr txBox="1">
            <a:spLocks/>
          </p:cNvSpPr>
          <p:nvPr/>
        </p:nvSpPr>
        <p:spPr>
          <a:xfrm>
            <a:off x="571472" y="3571902"/>
            <a:ext cx="8229600" cy="100013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水田にはカワバタモロコなど他にも植生を産卵に利用</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    する魚類が生息している</a:t>
            </a:r>
            <a:r>
              <a:rPr lang="ja-JP" altLang="en-US" sz="2600" dirty="0" smtClean="0"/>
              <a:t>が増加しなかった</a:t>
            </a:r>
            <a:endParaRPr kumimoji="1" lang="ja-JP" altLang="en-US" sz="2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6" name="グループ化 15"/>
          <p:cNvGrpSpPr/>
          <p:nvPr/>
        </p:nvGrpSpPr>
        <p:grpSpPr>
          <a:xfrm>
            <a:off x="571472" y="4572008"/>
            <a:ext cx="8229600" cy="2000266"/>
            <a:chOff x="500034" y="5437201"/>
            <a:chExt cx="8229600" cy="1777989"/>
          </a:xfrm>
        </p:grpSpPr>
        <p:sp>
          <p:nvSpPr>
            <p:cNvPr id="14" name="角丸四角形 13"/>
            <p:cNvSpPr/>
            <p:nvPr/>
          </p:nvSpPr>
          <p:spPr>
            <a:xfrm>
              <a:off x="500034" y="5437201"/>
              <a:ext cx="7929618" cy="171448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2"/>
            <p:cNvSpPr txBox="1">
              <a:spLocks/>
            </p:cNvSpPr>
            <p:nvPr/>
          </p:nvSpPr>
          <p:spPr>
            <a:xfrm>
              <a:off x="500034" y="5500702"/>
              <a:ext cx="8229600" cy="1714488"/>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800" dirty="0" smtClean="0"/>
                <a:t>モツゴの雄は産卵期に他の魚類を攻撃</a:t>
              </a:r>
              <a:endParaRPr lang="en-US" altLang="ja-JP"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altLang="ja-JP" sz="11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モツゴの産卵床で植生が飽和状態であった可能性</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altLang="ja-JP" sz="11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水の流れのある区域とない区域が必要</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1" lang="ja-JP" altLang="en-US" sz="26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9" name="テキスト ボックス 18"/>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16/18 </a:t>
            </a:r>
            <a:endParaRPr kumimoji="1" lang="ja-JP" altLang="en-US"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Top)">
                                      <p:cBhvr>
                                        <p:cTn id="10" dur="500"/>
                                        <p:tgtEl>
                                          <p:spTgt spid="17"/>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Top)">
                                      <p:cBhvr>
                                        <p:cTn id="13" dur="500"/>
                                        <p:tgtEl>
                                          <p:spTgt spid="12"/>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To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Effect transition="out" filter="slide(fromBottom)">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2"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Top)">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2" grpId="1"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714348" y="3326196"/>
            <a:ext cx="7929618" cy="1571636"/>
          </a:xfrm>
          <a:prstGeom prst="ellipse">
            <a:avLst/>
          </a:prstGeom>
          <a:solidFill>
            <a:srgbClr val="5FF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500034" y="500042"/>
            <a:ext cx="3571900"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5000" dirty="0" smtClean="0">
                <a:solidFill>
                  <a:schemeClr val="tx2"/>
                </a:solidFill>
                <a:latin typeface="+mj-lt"/>
                <a:ea typeface="+mj-ea"/>
                <a:cs typeface="+mj-cs"/>
              </a:rPr>
              <a:t>今後の課題</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コンテンツ プレースホルダ 2"/>
          <p:cNvSpPr txBox="1">
            <a:spLocks/>
          </p:cNvSpPr>
          <p:nvPr/>
        </p:nvSpPr>
        <p:spPr>
          <a:xfrm>
            <a:off x="285720" y="2214554"/>
            <a:ext cx="8572560" cy="35719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600" dirty="0" smtClean="0"/>
              <a:t>植生などの設置が魚類の産卵場を提供する可能性が高い</a:t>
            </a:r>
            <a:endParaRPr lang="en-US" altLang="ja-JP"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altLang="ja-JP"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altLang="ja-JP" sz="2600" dirty="0" smtClean="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ja-JP" altLang="en-US" sz="2600" dirty="0" smtClean="0"/>
              <a:t>⇒植生を増やし他の魚類に対しても効果があるのか</a:t>
            </a:r>
            <a:endParaRPr lang="en-US" altLang="ja-JP" sz="2600" dirty="0" smtClean="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ja-JP" altLang="en-US" sz="2600" dirty="0" smtClean="0"/>
              <a:t>流速が魚類に与える影響を調査</a:t>
            </a:r>
          </a:p>
        </p:txBody>
      </p:sp>
      <p:sp>
        <p:nvSpPr>
          <p:cNvPr id="9" name="テキスト ボックス 8"/>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17/18 </a:t>
            </a:r>
            <a:endParaRPr kumimoji="1" lang="ja-JP" altLang="en-US" dirty="0">
              <a:latin typeface="Century"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耕作域（縮小）.JPG"/>
          <p:cNvPicPr>
            <a:picLocks noChangeAspect="1" noChangeArrowheads="1"/>
          </p:cNvPicPr>
          <p:nvPr/>
        </p:nvPicPr>
        <p:blipFill>
          <a:blip r:embed="rId3" cstate="print">
            <a:lum bright="15000" contrast="-40000"/>
          </a:blip>
          <a:srcRect/>
          <a:stretch>
            <a:fillRect/>
          </a:stretch>
        </p:blipFill>
        <p:spPr bwMode="auto">
          <a:xfrm>
            <a:off x="0" y="0"/>
            <a:ext cx="9139566" cy="6858000"/>
          </a:xfrm>
          <a:prstGeom prst="rect">
            <a:avLst/>
          </a:prstGeom>
          <a:noFill/>
        </p:spPr>
      </p:pic>
      <p:sp>
        <p:nvSpPr>
          <p:cNvPr id="2" name="タイトル 1"/>
          <p:cNvSpPr>
            <a:spLocks noGrp="1"/>
          </p:cNvSpPr>
          <p:nvPr>
            <p:ph type="title"/>
          </p:nvPr>
        </p:nvSpPr>
        <p:spPr>
          <a:xfrm>
            <a:off x="838200" y="4857760"/>
            <a:ext cx="8305800" cy="1143000"/>
          </a:xfrm>
        </p:spPr>
        <p:txBody>
          <a:bodyPr/>
          <a:lstStyle/>
          <a:p>
            <a:pPr algn="r"/>
            <a:r>
              <a:rPr kumimoji="1" lang="ja-JP" altLang="en-US" dirty="0" smtClean="0">
                <a:ln>
                  <a:solidFill>
                    <a:schemeClr val="accent4">
                      <a:lumMod val="75000"/>
                    </a:schemeClr>
                  </a:solidFill>
                </a:ln>
                <a:solidFill>
                  <a:schemeClr val="accent2">
                    <a:lumMod val="60000"/>
                    <a:lumOff val="40000"/>
                  </a:schemeClr>
                </a:solidFill>
              </a:rPr>
              <a:t>ご清聴ありがとうございました</a:t>
            </a:r>
            <a:endParaRPr kumimoji="1" lang="ja-JP" altLang="en-US" dirty="0">
              <a:ln>
                <a:solidFill>
                  <a:schemeClr val="accent4">
                    <a:lumMod val="75000"/>
                  </a:schemeClr>
                </a:solidFill>
              </a:ln>
              <a:solidFill>
                <a:schemeClr val="accent2">
                  <a:lumMod val="60000"/>
                  <a:lumOff val="40000"/>
                </a:schemeClr>
              </a:solidFill>
            </a:endParaRPr>
          </a:p>
        </p:txBody>
      </p:sp>
      <p:sp>
        <p:nvSpPr>
          <p:cNvPr id="7" name="テキスト ボックス 6"/>
          <p:cNvSpPr txBox="1"/>
          <p:nvPr/>
        </p:nvSpPr>
        <p:spPr>
          <a:xfrm>
            <a:off x="8358214" y="0"/>
            <a:ext cx="785786" cy="369332"/>
          </a:xfrm>
          <a:prstGeom prst="rect">
            <a:avLst/>
          </a:prstGeom>
          <a:noFill/>
        </p:spPr>
        <p:txBody>
          <a:bodyPr wrap="square" rtlCol="0">
            <a:spAutoFit/>
          </a:bodyPr>
          <a:lstStyle/>
          <a:p>
            <a:r>
              <a:rPr kumimoji="1" lang="en-US" altLang="ja-JP" dirty="0" smtClean="0">
                <a:latin typeface="Century" pitchFamily="18" charset="0"/>
              </a:rPr>
              <a:t>18/18 </a:t>
            </a:r>
            <a:endParaRPr kumimoji="1" lang="ja-JP" altLang="en-US" dirty="0">
              <a:latin typeface="Century"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848756" y="3286100"/>
            <a:ext cx="295244" cy="3571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4572000" y="6367482"/>
            <a:ext cx="4286280" cy="204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785786" y="1605468"/>
            <a:ext cx="7643866" cy="10719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28596" y="285728"/>
            <a:ext cx="2850640" cy="1143000"/>
          </a:xfrm>
        </p:spPr>
        <p:txBody>
          <a:bodyPr>
            <a:normAutofit/>
          </a:bodyPr>
          <a:lstStyle/>
          <a:p>
            <a:r>
              <a:rPr lang="ja-JP" altLang="en-US" dirty="0" smtClean="0"/>
              <a:t>背景</a:t>
            </a:r>
            <a:endParaRPr kumimoji="1" lang="ja-JP" altLang="en-US" dirty="0"/>
          </a:p>
        </p:txBody>
      </p:sp>
      <p:sp>
        <p:nvSpPr>
          <p:cNvPr id="5" name="テキスト ボックス 4"/>
          <p:cNvSpPr txBox="1"/>
          <p:nvPr/>
        </p:nvSpPr>
        <p:spPr>
          <a:xfrm>
            <a:off x="1142976" y="1643050"/>
            <a:ext cx="7286676" cy="830997"/>
          </a:xfrm>
          <a:prstGeom prst="rect">
            <a:avLst/>
          </a:prstGeom>
          <a:noFill/>
        </p:spPr>
        <p:txBody>
          <a:bodyPr wrap="square" rtlCol="0">
            <a:spAutoFit/>
          </a:bodyPr>
          <a:lstStyle/>
          <a:p>
            <a:pPr algn="ctr"/>
            <a:r>
              <a:rPr lang="ja-JP" altLang="en-US" sz="2400" dirty="0" smtClean="0">
                <a:solidFill>
                  <a:schemeClr val="bg1"/>
                </a:solidFill>
              </a:rPr>
              <a:t>いくつかの種類の淡水魚は</a:t>
            </a:r>
            <a:endParaRPr lang="en-US" altLang="ja-JP" sz="2400" dirty="0" smtClean="0">
              <a:solidFill>
                <a:schemeClr val="bg1"/>
              </a:solidFill>
            </a:endParaRPr>
          </a:p>
          <a:p>
            <a:pPr algn="ctr"/>
            <a:r>
              <a:rPr lang="ja-JP" altLang="en-US" sz="2400" dirty="0" smtClean="0">
                <a:solidFill>
                  <a:schemeClr val="bg1"/>
                </a:solidFill>
              </a:rPr>
              <a:t>水田のような一時的水域を生息産卵の場として利用</a:t>
            </a:r>
            <a:endParaRPr kumimoji="1" lang="en-US" altLang="ja-JP" sz="2400" dirty="0" smtClean="0">
              <a:solidFill>
                <a:schemeClr val="bg1"/>
              </a:solidFill>
            </a:endParaRPr>
          </a:p>
        </p:txBody>
      </p:sp>
      <p:grpSp>
        <p:nvGrpSpPr>
          <p:cNvPr id="3" name="グループ化 62"/>
          <p:cNvGrpSpPr/>
          <p:nvPr/>
        </p:nvGrpSpPr>
        <p:grpSpPr>
          <a:xfrm>
            <a:off x="1142976" y="2643182"/>
            <a:ext cx="2714644" cy="1857388"/>
            <a:chOff x="3357554" y="2643182"/>
            <a:chExt cx="2357454" cy="1500198"/>
          </a:xfrm>
        </p:grpSpPr>
        <p:sp>
          <p:nvSpPr>
            <p:cNvPr id="62" name="爆発 1 61"/>
            <p:cNvSpPr/>
            <p:nvPr/>
          </p:nvSpPr>
          <p:spPr>
            <a:xfrm>
              <a:off x="3357554" y="2643182"/>
              <a:ext cx="2357454" cy="1500198"/>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3643306" y="3114834"/>
              <a:ext cx="1785950" cy="472318"/>
            </a:xfrm>
            <a:prstGeom prst="rect">
              <a:avLst/>
            </a:prstGeom>
            <a:noFill/>
          </p:spPr>
          <p:txBody>
            <a:bodyPr wrap="square" rtlCol="0">
              <a:spAutoFit/>
            </a:bodyPr>
            <a:lstStyle/>
            <a:p>
              <a:r>
                <a:rPr kumimoji="1" lang="ja-JP" altLang="en-US" sz="3200" b="1" dirty="0" smtClean="0">
                  <a:latin typeface="HGP教科書体" pitchFamily="18" charset="-128"/>
                  <a:ea typeface="HGP教科書体" pitchFamily="18" charset="-128"/>
                </a:rPr>
                <a:t>分断・減少</a:t>
              </a:r>
              <a:endParaRPr kumimoji="1" lang="ja-JP" altLang="en-US" sz="3200" b="1" dirty="0">
                <a:latin typeface="HGP教科書体" pitchFamily="18" charset="-128"/>
                <a:ea typeface="HGP教科書体" pitchFamily="18" charset="-128"/>
              </a:endParaRPr>
            </a:p>
          </p:txBody>
        </p:sp>
      </p:grpSp>
      <p:sp>
        <p:nvSpPr>
          <p:cNvPr id="9" name="正方形/長方形 8"/>
          <p:cNvSpPr/>
          <p:nvPr/>
        </p:nvSpPr>
        <p:spPr>
          <a:xfrm>
            <a:off x="6072198" y="557214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7000892" y="557214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7929586" y="557214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7929586" y="485776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Picture 6" descr="ギンブナ"/>
          <p:cNvPicPr>
            <a:picLocks noChangeAspect="1" noChangeArrowheads="1"/>
          </p:cNvPicPr>
          <p:nvPr/>
        </p:nvPicPr>
        <p:blipFill>
          <a:blip r:embed="rId3" cstate="print"/>
          <a:srcRect/>
          <a:stretch>
            <a:fillRect/>
          </a:stretch>
        </p:blipFill>
        <p:spPr bwMode="auto">
          <a:xfrm>
            <a:off x="8858248" y="3643314"/>
            <a:ext cx="285784" cy="146917"/>
          </a:xfrm>
          <a:prstGeom prst="rect">
            <a:avLst/>
          </a:prstGeom>
          <a:noFill/>
        </p:spPr>
      </p:pic>
      <p:grpSp>
        <p:nvGrpSpPr>
          <p:cNvPr id="4" name="グループ化 50"/>
          <p:cNvGrpSpPr/>
          <p:nvPr/>
        </p:nvGrpSpPr>
        <p:grpSpPr>
          <a:xfrm>
            <a:off x="4572000" y="3286100"/>
            <a:ext cx="4572000" cy="3571900"/>
            <a:chOff x="4572000" y="3286100"/>
            <a:chExt cx="4572000" cy="3571900"/>
          </a:xfrm>
        </p:grpSpPr>
        <p:sp>
          <p:nvSpPr>
            <p:cNvPr id="14" name="正方形/長方形 13"/>
            <p:cNvSpPr/>
            <p:nvPr/>
          </p:nvSpPr>
          <p:spPr>
            <a:xfrm>
              <a:off x="7000892" y="485776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7929586" y="414338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5143504" y="557214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6072198" y="485776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7000892" y="414338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7929586" y="3429000"/>
              <a:ext cx="857256" cy="642942"/>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7858149" y="3357562"/>
              <a:ext cx="71438" cy="29289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6929454" y="4071942"/>
              <a:ext cx="71438" cy="2286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6000760" y="4786322"/>
              <a:ext cx="71438" cy="15716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flipV="1">
              <a:off x="5072066" y="5500702"/>
              <a:ext cx="3786215" cy="714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flipV="1">
              <a:off x="5786446" y="4786322"/>
              <a:ext cx="3143272" cy="714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flipV="1">
              <a:off x="6715141" y="4071942"/>
              <a:ext cx="2143140" cy="714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p:nvSpPr>
          <p:spPr>
            <a:xfrm flipV="1">
              <a:off x="7715273" y="3357562"/>
              <a:ext cx="1143008" cy="714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5072066" y="5286388"/>
              <a:ext cx="71438" cy="10715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8786842" y="3286100"/>
              <a:ext cx="357158" cy="3571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4572000" y="6184394"/>
              <a:ext cx="4286280" cy="3571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8" name="Picture 4" descr="タイリクバラタナゴ"/>
            <p:cNvPicPr>
              <a:picLocks noChangeAspect="1" noChangeArrowheads="1"/>
            </p:cNvPicPr>
            <p:nvPr/>
          </p:nvPicPr>
          <p:blipFill>
            <a:blip r:embed="rId4" cstate="print"/>
            <a:srcRect/>
            <a:stretch>
              <a:fillRect/>
            </a:stretch>
          </p:blipFill>
          <p:spPr bwMode="auto">
            <a:xfrm>
              <a:off x="7500958" y="6041518"/>
              <a:ext cx="285752" cy="162999"/>
            </a:xfrm>
            <a:prstGeom prst="rect">
              <a:avLst/>
            </a:prstGeom>
            <a:noFill/>
          </p:spPr>
        </p:pic>
        <p:pic>
          <p:nvPicPr>
            <p:cNvPr id="31" name="Picture 4" descr="タイリクバラタナゴ"/>
            <p:cNvPicPr>
              <a:picLocks noChangeAspect="1" noChangeArrowheads="1"/>
            </p:cNvPicPr>
            <p:nvPr/>
          </p:nvPicPr>
          <p:blipFill>
            <a:blip r:embed="rId4" cstate="print"/>
            <a:srcRect/>
            <a:stretch>
              <a:fillRect/>
            </a:stretch>
          </p:blipFill>
          <p:spPr bwMode="auto">
            <a:xfrm>
              <a:off x="7715272" y="5327138"/>
              <a:ext cx="285752" cy="162999"/>
            </a:xfrm>
            <a:prstGeom prst="rect">
              <a:avLst/>
            </a:prstGeom>
            <a:noFill/>
          </p:spPr>
        </p:pic>
        <p:pic>
          <p:nvPicPr>
            <p:cNvPr id="32" name="Picture 4" descr="タイリクバラタナゴ"/>
            <p:cNvPicPr>
              <a:picLocks noChangeAspect="1" noChangeArrowheads="1"/>
            </p:cNvPicPr>
            <p:nvPr/>
          </p:nvPicPr>
          <p:blipFill>
            <a:blip r:embed="rId4" cstate="print"/>
            <a:srcRect/>
            <a:stretch>
              <a:fillRect/>
            </a:stretch>
          </p:blipFill>
          <p:spPr bwMode="auto">
            <a:xfrm>
              <a:off x="8286776" y="5755766"/>
              <a:ext cx="285752" cy="162999"/>
            </a:xfrm>
            <a:prstGeom prst="rect">
              <a:avLst/>
            </a:prstGeom>
            <a:noFill/>
          </p:spPr>
        </p:pic>
        <p:pic>
          <p:nvPicPr>
            <p:cNvPr id="33" name="Picture 4" descr="タイリクバラタナゴ"/>
            <p:cNvPicPr>
              <a:picLocks noChangeAspect="1" noChangeArrowheads="1"/>
            </p:cNvPicPr>
            <p:nvPr/>
          </p:nvPicPr>
          <p:blipFill>
            <a:blip r:embed="rId4" cstate="print"/>
            <a:srcRect/>
            <a:stretch>
              <a:fillRect/>
            </a:stretch>
          </p:blipFill>
          <p:spPr bwMode="auto">
            <a:xfrm>
              <a:off x="8643966" y="5164139"/>
              <a:ext cx="285752" cy="162999"/>
            </a:xfrm>
            <a:prstGeom prst="rect">
              <a:avLst/>
            </a:prstGeom>
            <a:noFill/>
          </p:spPr>
        </p:pic>
        <p:pic>
          <p:nvPicPr>
            <p:cNvPr id="1030" name="Picture 6" descr="ギンブナ"/>
            <p:cNvPicPr>
              <a:picLocks noChangeAspect="1" noChangeArrowheads="1"/>
            </p:cNvPicPr>
            <p:nvPr/>
          </p:nvPicPr>
          <p:blipFill>
            <a:blip r:embed="rId3" cstate="print"/>
            <a:srcRect/>
            <a:stretch>
              <a:fillRect/>
            </a:stretch>
          </p:blipFill>
          <p:spPr bwMode="auto">
            <a:xfrm>
              <a:off x="5072066" y="5970080"/>
              <a:ext cx="642942" cy="330527"/>
            </a:xfrm>
            <a:prstGeom prst="rect">
              <a:avLst/>
            </a:prstGeom>
            <a:noFill/>
          </p:spPr>
        </p:pic>
        <p:pic>
          <p:nvPicPr>
            <p:cNvPr id="36" name="Picture 6" descr="ギンブナ"/>
            <p:cNvPicPr>
              <a:picLocks noChangeAspect="1" noChangeArrowheads="1"/>
            </p:cNvPicPr>
            <p:nvPr/>
          </p:nvPicPr>
          <p:blipFill>
            <a:blip r:embed="rId3" cstate="print"/>
            <a:srcRect/>
            <a:stretch>
              <a:fillRect/>
            </a:stretch>
          </p:blipFill>
          <p:spPr bwMode="auto">
            <a:xfrm>
              <a:off x="7643834" y="4429132"/>
              <a:ext cx="357190" cy="183626"/>
            </a:xfrm>
            <a:prstGeom prst="rect">
              <a:avLst/>
            </a:prstGeom>
            <a:noFill/>
          </p:spPr>
        </p:pic>
        <p:pic>
          <p:nvPicPr>
            <p:cNvPr id="1034" name="Picture 10" descr="ナマズ">
              <a:hlinkClick r:id="rId5"/>
            </p:cNvPr>
            <p:cNvPicPr>
              <a:picLocks noChangeAspect="1" noChangeArrowheads="1"/>
            </p:cNvPicPr>
            <p:nvPr/>
          </p:nvPicPr>
          <p:blipFill>
            <a:blip r:embed="rId6" cstate="print"/>
            <a:srcRect/>
            <a:stretch>
              <a:fillRect/>
            </a:stretch>
          </p:blipFill>
          <p:spPr bwMode="auto">
            <a:xfrm>
              <a:off x="6429388" y="5041386"/>
              <a:ext cx="869500" cy="214314"/>
            </a:xfrm>
            <a:prstGeom prst="rect">
              <a:avLst/>
            </a:prstGeom>
            <a:noFill/>
          </p:spPr>
        </p:pic>
        <p:pic>
          <p:nvPicPr>
            <p:cNvPr id="1036" name="Picture 12" descr="メダカ">
              <a:hlinkClick r:id="rId7"/>
            </p:cNvPr>
            <p:cNvPicPr>
              <a:picLocks noChangeAspect="1" noChangeArrowheads="1"/>
            </p:cNvPicPr>
            <p:nvPr/>
          </p:nvPicPr>
          <p:blipFill>
            <a:blip r:embed="rId8" cstate="print"/>
            <a:srcRect/>
            <a:stretch>
              <a:fillRect/>
            </a:stretch>
          </p:blipFill>
          <p:spPr bwMode="auto">
            <a:xfrm>
              <a:off x="6072198" y="5612890"/>
              <a:ext cx="357190" cy="108163"/>
            </a:xfrm>
            <a:prstGeom prst="rect">
              <a:avLst/>
            </a:prstGeom>
            <a:noFill/>
          </p:spPr>
        </p:pic>
        <p:pic>
          <p:nvPicPr>
            <p:cNvPr id="40" name="Picture 12" descr="メダカ">
              <a:hlinkClick r:id="rId7"/>
            </p:cNvPr>
            <p:cNvPicPr>
              <a:picLocks noChangeAspect="1" noChangeArrowheads="1"/>
            </p:cNvPicPr>
            <p:nvPr/>
          </p:nvPicPr>
          <p:blipFill>
            <a:blip r:embed="rId8" cstate="print"/>
            <a:srcRect/>
            <a:stretch>
              <a:fillRect/>
            </a:stretch>
          </p:blipFill>
          <p:spPr bwMode="auto">
            <a:xfrm>
              <a:off x="6500826" y="5790479"/>
              <a:ext cx="357190" cy="108163"/>
            </a:xfrm>
            <a:prstGeom prst="rect">
              <a:avLst/>
            </a:prstGeom>
            <a:noFill/>
          </p:spPr>
        </p:pic>
        <p:pic>
          <p:nvPicPr>
            <p:cNvPr id="41" name="Picture 12" descr="メダカ">
              <a:hlinkClick r:id="rId7"/>
            </p:cNvPr>
            <p:cNvPicPr>
              <a:picLocks noChangeAspect="1" noChangeArrowheads="1"/>
            </p:cNvPicPr>
            <p:nvPr/>
          </p:nvPicPr>
          <p:blipFill>
            <a:blip r:embed="rId8" cstate="print"/>
            <a:srcRect/>
            <a:stretch>
              <a:fillRect/>
            </a:stretch>
          </p:blipFill>
          <p:spPr bwMode="auto">
            <a:xfrm>
              <a:off x="8286776" y="4541320"/>
              <a:ext cx="357190" cy="108163"/>
            </a:xfrm>
            <a:prstGeom prst="rect">
              <a:avLst/>
            </a:prstGeom>
            <a:noFill/>
          </p:spPr>
        </p:pic>
        <p:pic>
          <p:nvPicPr>
            <p:cNvPr id="42" name="Picture 12" descr="メダカ">
              <a:hlinkClick r:id="rId7"/>
            </p:cNvPr>
            <p:cNvPicPr>
              <a:picLocks noChangeAspect="1" noChangeArrowheads="1"/>
            </p:cNvPicPr>
            <p:nvPr/>
          </p:nvPicPr>
          <p:blipFill>
            <a:blip r:embed="rId8" cstate="print"/>
            <a:srcRect/>
            <a:stretch>
              <a:fillRect/>
            </a:stretch>
          </p:blipFill>
          <p:spPr bwMode="auto">
            <a:xfrm>
              <a:off x="8072462" y="4433157"/>
              <a:ext cx="357190" cy="108163"/>
            </a:xfrm>
            <a:prstGeom prst="rect">
              <a:avLst/>
            </a:prstGeom>
            <a:noFill/>
          </p:spPr>
        </p:pic>
      </p:grpSp>
      <p:pic>
        <p:nvPicPr>
          <p:cNvPr id="47" name="Picture 12" descr="メダカ">
            <a:hlinkClick r:id="rId7"/>
          </p:cNvPr>
          <p:cNvPicPr>
            <a:picLocks noChangeAspect="1" noChangeArrowheads="1"/>
          </p:cNvPicPr>
          <p:nvPr/>
        </p:nvPicPr>
        <p:blipFill>
          <a:blip r:embed="rId8" cstate="print"/>
          <a:srcRect/>
          <a:stretch>
            <a:fillRect/>
          </a:stretch>
        </p:blipFill>
        <p:spPr bwMode="auto">
          <a:xfrm>
            <a:off x="7500958" y="6464109"/>
            <a:ext cx="357190" cy="108163"/>
          </a:xfrm>
          <a:prstGeom prst="rect">
            <a:avLst/>
          </a:prstGeom>
          <a:noFill/>
        </p:spPr>
      </p:pic>
      <p:pic>
        <p:nvPicPr>
          <p:cNvPr id="56" name="Picture 18" descr="タイリクバラタナゴ">
            <a:hlinkClick r:id="rId9"/>
          </p:cNvPr>
          <p:cNvPicPr>
            <a:picLocks noChangeAspect="1" noChangeArrowheads="1"/>
          </p:cNvPicPr>
          <p:nvPr/>
        </p:nvPicPr>
        <p:blipFill>
          <a:blip r:embed="rId4" cstate="print"/>
          <a:srcRect/>
          <a:stretch>
            <a:fillRect/>
          </a:stretch>
        </p:blipFill>
        <p:spPr bwMode="auto">
          <a:xfrm>
            <a:off x="8858248" y="3643314"/>
            <a:ext cx="285752" cy="162999"/>
          </a:xfrm>
          <a:prstGeom prst="rect">
            <a:avLst/>
          </a:prstGeom>
          <a:noFill/>
        </p:spPr>
      </p:pic>
      <p:pic>
        <p:nvPicPr>
          <p:cNvPr id="57" name="Picture 18" descr="タイリクバラタナゴ">
            <a:hlinkClick r:id="rId9"/>
          </p:cNvPr>
          <p:cNvPicPr>
            <a:picLocks noChangeAspect="1" noChangeArrowheads="1"/>
          </p:cNvPicPr>
          <p:nvPr/>
        </p:nvPicPr>
        <p:blipFill>
          <a:blip r:embed="rId4" cstate="print"/>
          <a:srcRect/>
          <a:stretch>
            <a:fillRect/>
          </a:stretch>
        </p:blipFill>
        <p:spPr bwMode="auto">
          <a:xfrm>
            <a:off x="4572000" y="6357958"/>
            <a:ext cx="285752" cy="162999"/>
          </a:xfrm>
          <a:prstGeom prst="rect">
            <a:avLst/>
          </a:prstGeom>
          <a:noFill/>
        </p:spPr>
      </p:pic>
      <p:pic>
        <p:nvPicPr>
          <p:cNvPr id="1032" name="Picture 8" descr="オイカワ">
            <a:hlinkClick r:id="rId9"/>
          </p:cNvPr>
          <p:cNvPicPr>
            <a:picLocks noChangeAspect="1" noChangeArrowheads="1"/>
          </p:cNvPicPr>
          <p:nvPr/>
        </p:nvPicPr>
        <p:blipFill>
          <a:blip r:embed="rId10" cstate="print"/>
          <a:srcRect/>
          <a:stretch>
            <a:fillRect/>
          </a:stretch>
        </p:blipFill>
        <p:spPr bwMode="auto">
          <a:xfrm>
            <a:off x="8643934" y="6350411"/>
            <a:ext cx="500066" cy="221861"/>
          </a:xfrm>
          <a:prstGeom prst="rect">
            <a:avLst/>
          </a:prstGeom>
          <a:noFill/>
        </p:spPr>
      </p:pic>
      <p:grpSp>
        <p:nvGrpSpPr>
          <p:cNvPr id="7" name="グループ化 60"/>
          <p:cNvGrpSpPr/>
          <p:nvPr/>
        </p:nvGrpSpPr>
        <p:grpSpPr>
          <a:xfrm>
            <a:off x="7929586" y="5572140"/>
            <a:ext cx="879846" cy="928694"/>
            <a:chOff x="7929586" y="5572140"/>
            <a:chExt cx="879846" cy="928694"/>
          </a:xfrm>
        </p:grpSpPr>
        <p:grpSp>
          <p:nvGrpSpPr>
            <p:cNvPr id="29" name="グループ化 58"/>
            <p:cNvGrpSpPr/>
            <p:nvPr/>
          </p:nvGrpSpPr>
          <p:grpSpPr>
            <a:xfrm>
              <a:off x="7929586" y="5572140"/>
              <a:ext cx="857256" cy="928694"/>
              <a:chOff x="7929586" y="5572140"/>
              <a:chExt cx="857256" cy="928694"/>
            </a:xfrm>
          </p:grpSpPr>
          <p:sp>
            <p:nvSpPr>
              <p:cNvPr id="52" name="正方形/長方形 51"/>
              <p:cNvSpPr/>
              <p:nvPr/>
            </p:nvSpPr>
            <p:spPr>
              <a:xfrm>
                <a:off x="8286776" y="6000768"/>
                <a:ext cx="71438" cy="5000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38" name="Picture 14" descr="メダカ">
                <a:hlinkClick r:id="rId7"/>
              </p:cNvPr>
              <p:cNvPicPr>
                <a:picLocks noChangeAspect="1" noChangeArrowheads="1"/>
              </p:cNvPicPr>
              <p:nvPr/>
            </p:nvPicPr>
            <p:blipFill>
              <a:blip r:embed="rId8" cstate="print"/>
              <a:srcRect/>
              <a:stretch>
                <a:fillRect/>
              </a:stretch>
            </p:blipFill>
            <p:spPr bwMode="auto">
              <a:xfrm>
                <a:off x="7929586" y="5643578"/>
                <a:ext cx="357190" cy="108163"/>
              </a:xfrm>
              <a:prstGeom prst="rect">
                <a:avLst/>
              </a:prstGeom>
              <a:noFill/>
            </p:spPr>
          </p:pic>
          <p:pic>
            <p:nvPicPr>
              <p:cNvPr id="1040" name="Picture 16" descr="ギンブナ">
                <a:hlinkClick r:id="rId9"/>
              </p:cNvPr>
              <p:cNvPicPr>
                <a:picLocks noChangeAspect="1" noChangeArrowheads="1"/>
              </p:cNvPicPr>
              <p:nvPr/>
            </p:nvPicPr>
            <p:blipFill>
              <a:blip r:embed="rId3" cstate="print"/>
              <a:srcRect/>
              <a:stretch>
                <a:fillRect/>
              </a:stretch>
            </p:blipFill>
            <p:spPr bwMode="auto">
              <a:xfrm>
                <a:off x="8429652" y="6000768"/>
                <a:ext cx="357190" cy="183626"/>
              </a:xfrm>
              <a:prstGeom prst="rect">
                <a:avLst/>
              </a:prstGeom>
              <a:noFill/>
            </p:spPr>
          </p:pic>
          <p:pic>
            <p:nvPicPr>
              <p:cNvPr id="1042" name="Picture 18" descr="タイリクバラタナゴ">
                <a:hlinkClick r:id="rId9"/>
              </p:cNvPr>
              <p:cNvPicPr>
                <a:picLocks noChangeAspect="1" noChangeArrowheads="1"/>
              </p:cNvPicPr>
              <p:nvPr/>
            </p:nvPicPr>
            <p:blipFill>
              <a:blip r:embed="rId4" cstate="print"/>
              <a:srcRect/>
              <a:stretch>
                <a:fillRect/>
              </a:stretch>
            </p:blipFill>
            <p:spPr bwMode="auto">
              <a:xfrm>
                <a:off x="7929586" y="5909207"/>
                <a:ext cx="285752" cy="162999"/>
              </a:xfrm>
              <a:prstGeom prst="rect">
                <a:avLst/>
              </a:prstGeom>
              <a:noFill/>
            </p:spPr>
          </p:pic>
          <p:pic>
            <p:nvPicPr>
              <p:cNvPr id="58" name="Picture 18" descr="タイリクバラタナゴ">
                <a:hlinkClick r:id="rId9"/>
              </p:cNvPr>
              <p:cNvPicPr>
                <a:picLocks noChangeAspect="1" noChangeArrowheads="1"/>
              </p:cNvPicPr>
              <p:nvPr/>
            </p:nvPicPr>
            <p:blipFill>
              <a:blip r:embed="rId4" cstate="print"/>
              <a:srcRect/>
              <a:stretch>
                <a:fillRect/>
              </a:stretch>
            </p:blipFill>
            <p:spPr bwMode="auto">
              <a:xfrm>
                <a:off x="8501090" y="5572140"/>
                <a:ext cx="285752" cy="162999"/>
              </a:xfrm>
              <a:prstGeom prst="rect">
                <a:avLst/>
              </a:prstGeom>
              <a:noFill/>
            </p:spPr>
          </p:pic>
        </p:grpSp>
        <p:pic>
          <p:nvPicPr>
            <p:cNvPr id="60" name="Picture 10" descr="ナマズ">
              <a:hlinkClick r:id="rId5"/>
            </p:cNvPr>
            <p:cNvPicPr>
              <a:picLocks noChangeAspect="1" noChangeArrowheads="1"/>
            </p:cNvPicPr>
            <p:nvPr/>
          </p:nvPicPr>
          <p:blipFill>
            <a:blip r:embed="rId6" cstate="print"/>
            <a:srcRect/>
            <a:stretch>
              <a:fillRect/>
            </a:stretch>
          </p:blipFill>
          <p:spPr bwMode="auto">
            <a:xfrm>
              <a:off x="8143900" y="5765290"/>
              <a:ext cx="665532" cy="164040"/>
            </a:xfrm>
            <a:prstGeom prst="rect">
              <a:avLst/>
            </a:prstGeom>
            <a:noFill/>
          </p:spPr>
        </p:pic>
      </p:grpSp>
      <p:sp>
        <p:nvSpPr>
          <p:cNvPr id="64" name="テキスト ボックス 63"/>
          <p:cNvSpPr txBox="1"/>
          <p:nvPr/>
        </p:nvSpPr>
        <p:spPr>
          <a:xfrm>
            <a:off x="285720" y="4929198"/>
            <a:ext cx="5857916" cy="1077218"/>
          </a:xfrm>
          <a:prstGeom prst="rect">
            <a:avLst/>
          </a:prstGeom>
          <a:noFill/>
        </p:spPr>
        <p:txBody>
          <a:bodyPr wrap="square" rtlCol="0">
            <a:spAutoFit/>
          </a:bodyPr>
          <a:lstStyle/>
          <a:p>
            <a:r>
              <a:rPr kumimoji="1" lang="ja-JP" altLang="en-US" sz="3200" dirty="0" smtClean="0"/>
              <a:t>休耕田を湛水させ魚道を設置し</a:t>
            </a:r>
            <a:endParaRPr kumimoji="1" lang="en-US" altLang="ja-JP" sz="3200" dirty="0" smtClean="0"/>
          </a:p>
          <a:p>
            <a:r>
              <a:rPr kumimoji="1" lang="ja-JP" altLang="en-US" sz="3200" dirty="0" smtClean="0"/>
              <a:t>ビオトープ水田として利用</a:t>
            </a:r>
            <a:endParaRPr kumimoji="1" lang="ja-JP" altLang="en-US" sz="3200" dirty="0"/>
          </a:p>
        </p:txBody>
      </p:sp>
      <p:sp>
        <p:nvSpPr>
          <p:cNvPr id="65" name="下矢印 64"/>
          <p:cNvSpPr/>
          <p:nvPr/>
        </p:nvSpPr>
        <p:spPr>
          <a:xfrm>
            <a:off x="2143108" y="4429132"/>
            <a:ext cx="571504" cy="50006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44" name="Picture 20" descr="メダカ">
            <a:hlinkClick r:id="rId7"/>
          </p:cNvPr>
          <p:cNvPicPr>
            <a:picLocks noChangeAspect="1" noChangeArrowheads="1"/>
          </p:cNvPicPr>
          <p:nvPr/>
        </p:nvPicPr>
        <p:blipFill>
          <a:blip r:embed="rId8" cstate="print"/>
          <a:srcRect/>
          <a:stretch>
            <a:fillRect/>
          </a:stretch>
        </p:blipFill>
        <p:spPr bwMode="auto">
          <a:xfrm>
            <a:off x="5643570" y="6429396"/>
            <a:ext cx="428628" cy="129796"/>
          </a:xfrm>
          <a:prstGeom prst="rect">
            <a:avLst/>
          </a:prstGeom>
          <a:noFill/>
        </p:spPr>
      </p:pic>
      <p:pic>
        <p:nvPicPr>
          <p:cNvPr id="67" name="Picture 20" descr="メダカ">
            <a:hlinkClick r:id="rId7"/>
          </p:cNvPr>
          <p:cNvPicPr>
            <a:picLocks noChangeAspect="1" noChangeArrowheads="1"/>
          </p:cNvPicPr>
          <p:nvPr/>
        </p:nvPicPr>
        <p:blipFill>
          <a:blip r:embed="rId8" cstate="print"/>
          <a:srcRect/>
          <a:stretch>
            <a:fillRect/>
          </a:stretch>
        </p:blipFill>
        <p:spPr bwMode="auto">
          <a:xfrm>
            <a:off x="6786578" y="6429396"/>
            <a:ext cx="428628" cy="129796"/>
          </a:xfrm>
          <a:prstGeom prst="rect">
            <a:avLst/>
          </a:prstGeom>
          <a:noFill/>
        </p:spPr>
      </p:pic>
      <p:pic>
        <p:nvPicPr>
          <p:cNvPr id="68" name="Picture 18" descr="タイリクバラタナゴ">
            <a:hlinkClick r:id="rId9"/>
          </p:cNvPr>
          <p:cNvPicPr>
            <a:picLocks noChangeAspect="1" noChangeArrowheads="1"/>
          </p:cNvPicPr>
          <p:nvPr/>
        </p:nvPicPr>
        <p:blipFill>
          <a:blip r:embed="rId4" cstate="print"/>
          <a:srcRect/>
          <a:stretch>
            <a:fillRect/>
          </a:stretch>
        </p:blipFill>
        <p:spPr bwMode="auto">
          <a:xfrm>
            <a:off x="6357950" y="6357958"/>
            <a:ext cx="285752" cy="162999"/>
          </a:xfrm>
          <a:prstGeom prst="rect">
            <a:avLst/>
          </a:prstGeom>
          <a:noFill/>
        </p:spPr>
      </p:pic>
      <p:pic>
        <p:nvPicPr>
          <p:cNvPr id="69" name="Picture 18" descr="タイリクバラタナゴ">
            <a:hlinkClick r:id="rId9"/>
          </p:cNvPr>
          <p:cNvPicPr>
            <a:picLocks noChangeAspect="1" noChangeArrowheads="1"/>
          </p:cNvPicPr>
          <p:nvPr/>
        </p:nvPicPr>
        <p:blipFill>
          <a:blip r:embed="rId4" cstate="print"/>
          <a:srcRect/>
          <a:stretch>
            <a:fillRect/>
          </a:stretch>
        </p:blipFill>
        <p:spPr bwMode="auto">
          <a:xfrm>
            <a:off x="8858280" y="5480579"/>
            <a:ext cx="285752" cy="162999"/>
          </a:xfrm>
          <a:prstGeom prst="rect">
            <a:avLst/>
          </a:prstGeom>
          <a:noFill/>
        </p:spPr>
      </p:pic>
      <p:sp>
        <p:nvSpPr>
          <p:cNvPr id="66" name="テキスト ボックス 65"/>
          <p:cNvSpPr txBox="1"/>
          <p:nvPr/>
        </p:nvSpPr>
        <p:spPr>
          <a:xfrm>
            <a:off x="8501058" y="0"/>
            <a:ext cx="642942" cy="369332"/>
          </a:xfrm>
          <a:prstGeom prst="rect">
            <a:avLst/>
          </a:prstGeom>
          <a:noFill/>
        </p:spPr>
        <p:txBody>
          <a:bodyPr wrap="square" rtlCol="0">
            <a:spAutoFit/>
          </a:bodyPr>
          <a:lstStyle/>
          <a:p>
            <a:r>
              <a:rPr kumimoji="1" lang="en-US" altLang="ja-JP" dirty="0" smtClean="0">
                <a:latin typeface="Century" pitchFamily="18" charset="0"/>
              </a:rPr>
              <a:t>1/18</a:t>
            </a:r>
            <a:endParaRPr kumimoji="1" lang="ja-JP" altLang="en-US"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slide(fromTop)">
                                      <p:cBhvr>
                                        <p:cTn id="18" dur="500"/>
                                        <p:tgtEl>
                                          <p:spTgt spid="65"/>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par>
                          <p:cTn id="23" fill="hold">
                            <p:stCondLst>
                              <p:cond delay="1000"/>
                            </p:stCondLst>
                            <p:childTnLst>
                              <p:par>
                                <p:cTn id="24" presetID="3" presetClass="entr" presetSubtype="10" fill="hold" nodeType="afterEffect">
                                  <p:stCondLst>
                                    <p:cond delay="0"/>
                                  </p:stCondLst>
                                  <p:childTnLst>
                                    <p:set>
                                      <p:cBhvr>
                                        <p:cTn id="25" dur="1" fill="hold">
                                          <p:stCondLst>
                                            <p:cond delay="0"/>
                                          </p:stCondLst>
                                        </p:cTn>
                                        <p:tgtEl>
                                          <p:spTgt spid="1044"/>
                                        </p:tgtEl>
                                        <p:attrNameLst>
                                          <p:attrName>style.visibility</p:attrName>
                                        </p:attrNameLst>
                                      </p:cBhvr>
                                      <p:to>
                                        <p:strVal val="visible"/>
                                      </p:to>
                                    </p:set>
                                    <p:animEffect transition="in" filter="blinds(horizontal)">
                                      <p:cBhvr>
                                        <p:cTn id="26" dur="500"/>
                                        <p:tgtEl>
                                          <p:spTgt spid="1044"/>
                                        </p:tgtEl>
                                      </p:cBhvr>
                                    </p:animEffect>
                                  </p:childTnLst>
                                </p:cTn>
                              </p:par>
                            </p:childTnLst>
                          </p:cTn>
                        </p:par>
                        <p:par>
                          <p:cTn id="27" fill="hold">
                            <p:stCondLst>
                              <p:cond delay="1500"/>
                            </p:stCondLst>
                            <p:childTnLst>
                              <p:par>
                                <p:cTn id="28" presetID="3"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linds(horizontal)">
                                      <p:cBhvr>
                                        <p:cTn id="30" dur="500"/>
                                        <p:tgtEl>
                                          <p:spTgt spid="47"/>
                                        </p:tgtEl>
                                      </p:cBhvr>
                                    </p:animEffect>
                                  </p:childTnLst>
                                </p:cTn>
                              </p:par>
                            </p:childTnLst>
                          </p:cTn>
                        </p:par>
                        <p:par>
                          <p:cTn id="31" fill="hold">
                            <p:stCondLst>
                              <p:cond delay="2000"/>
                            </p:stCondLst>
                            <p:childTnLst>
                              <p:par>
                                <p:cTn id="32" presetID="3" presetClass="entr" presetSubtype="10"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linds(horizontal)">
                                      <p:cBhvr>
                                        <p:cTn id="3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00034" y="500042"/>
            <a:ext cx="8229600" cy="714380"/>
          </a:xfrm>
        </p:spPr>
        <p:txBody>
          <a:bodyPr>
            <a:normAutofit/>
          </a:bodyPr>
          <a:lstStyle/>
          <a:p>
            <a:r>
              <a:rPr lang="ja-JP" altLang="en-US" sz="4000" dirty="0" smtClean="0"/>
              <a:t>採捕数と多様度指数の変動</a:t>
            </a:r>
            <a:endParaRPr kumimoji="1" lang="ja-JP" altLang="en-US" sz="4000" dirty="0"/>
          </a:p>
        </p:txBody>
      </p:sp>
      <p:grpSp>
        <p:nvGrpSpPr>
          <p:cNvPr id="10" name="グループ化 9"/>
          <p:cNvGrpSpPr/>
          <p:nvPr/>
        </p:nvGrpSpPr>
        <p:grpSpPr>
          <a:xfrm>
            <a:off x="0" y="2071678"/>
            <a:ext cx="4500593" cy="4572032"/>
            <a:chOff x="214283" y="2071678"/>
            <a:chExt cx="4286280" cy="3643338"/>
          </a:xfrm>
        </p:grpSpPr>
        <p:sp>
          <p:nvSpPr>
            <p:cNvPr id="8" name="正方形/長方形 7"/>
            <p:cNvSpPr/>
            <p:nvPr/>
          </p:nvSpPr>
          <p:spPr>
            <a:xfrm>
              <a:off x="2571736" y="2214554"/>
              <a:ext cx="1285884" cy="2214578"/>
            </a:xfrm>
            <a:prstGeom prst="rect">
              <a:avLst/>
            </a:prstGeom>
            <a:solidFill>
              <a:srgbClr val="FFC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グラフ 4"/>
            <p:cNvGraphicFramePr/>
            <p:nvPr/>
          </p:nvGraphicFramePr>
          <p:xfrm>
            <a:off x="214283" y="2071678"/>
            <a:ext cx="4286280" cy="3643338"/>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1" name="グループ化 10"/>
          <p:cNvGrpSpPr/>
          <p:nvPr/>
        </p:nvGrpSpPr>
        <p:grpSpPr>
          <a:xfrm>
            <a:off x="4572000" y="2071678"/>
            <a:ext cx="4572000" cy="4572032"/>
            <a:chOff x="4572000" y="2071678"/>
            <a:chExt cx="4287600" cy="3643200"/>
          </a:xfrm>
        </p:grpSpPr>
        <p:sp>
          <p:nvSpPr>
            <p:cNvPr id="9" name="正方形/長方形 8"/>
            <p:cNvSpPr/>
            <p:nvPr/>
          </p:nvSpPr>
          <p:spPr>
            <a:xfrm>
              <a:off x="6786578" y="2214554"/>
              <a:ext cx="1285884" cy="2214578"/>
            </a:xfrm>
            <a:prstGeom prst="rect">
              <a:avLst/>
            </a:prstGeom>
            <a:solidFill>
              <a:srgbClr val="FFC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p:cNvGraphicFramePr/>
            <p:nvPr/>
          </p:nvGraphicFramePr>
          <p:xfrm>
            <a:off x="4572000" y="2071678"/>
            <a:ext cx="4287600" cy="36432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2" name="グループ化 11"/>
          <p:cNvGrpSpPr/>
          <p:nvPr/>
        </p:nvGrpSpPr>
        <p:grpSpPr>
          <a:xfrm>
            <a:off x="857224" y="1285860"/>
            <a:ext cx="7786742" cy="303458"/>
            <a:chOff x="500034" y="1285860"/>
            <a:chExt cx="8286808" cy="423702"/>
          </a:xfrm>
        </p:grpSpPr>
        <p:grpSp>
          <p:nvGrpSpPr>
            <p:cNvPr id="13" name="グループ化 19"/>
            <p:cNvGrpSpPr/>
            <p:nvPr/>
          </p:nvGrpSpPr>
          <p:grpSpPr>
            <a:xfrm>
              <a:off x="500034" y="1285860"/>
              <a:ext cx="8286808" cy="423702"/>
              <a:chOff x="285720" y="1242000"/>
              <a:chExt cx="8286808" cy="423702"/>
            </a:xfrm>
          </p:grpSpPr>
          <p:sp>
            <p:nvSpPr>
              <p:cNvPr id="15" name="テキスト ボックス 14"/>
              <p:cNvSpPr txBox="1"/>
              <p:nvPr/>
            </p:nvSpPr>
            <p:spPr>
              <a:xfrm>
                <a:off x="285720" y="1242000"/>
                <a:ext cx="8286808" cy="369332"/>
              </a:xfrm>
              <a:prstGeom prst="rect">
                <a:avLst/>
              </a:prstGeom>
              <a:noFill/>
            </p:spPr>
            <p:txBody>
              <a:bodyPr wrap="square" rtlCol="0">
                <a:spAutoFit/>
              </a:bodyPr>
              <a:lstStyle/>
              <a:p>
                <a:r>
                  <a:rPr kumimoji="1" lang="ja-JP" altLang="en-US" dirty="0" smtClean="0"/>
                  <a:t>　　　　　　タイリクバラタナゴ</a:t>
                </a:r>
                <a:r>
                  <a:rPr lang="ja-JP" altLang="en-US" dirty="0" smtClean="0"/>
                  <a:t>　　　　その他</a:t>
                </a:r>
                <a:endParaRPr kumimoji="1" lang="ja-JP" altLang="en-US" dirty="0"/>
              </a:p>
            </p:txBody>
          </p:sp>
          <p:sp>
            <p:nvSpPr>
              <p:cNvPr id="22" name="正方形/長方形 21"/>
              <p:cNvSpPr/>
              <p:nvPr/>
            </p:nvSpPr>
            <p:spPr>
              <a:xfrm>
                <a:off x="5397797" y="1507109"/>
                <a:ext cx="28575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918312" y="1507109"/>
                <a:ext cx="28575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648938" y="1266211"/>
                <a:ext cx="642942" cy="369332"/>
              </a:xfrm>
              <a:prstGeom prst="rect">
                <a:avLst/>
              </a:prstGeom>
              <a:noFill/>
            </p:spPr>
            <p:txBody>
              <a:bodyPr wrap="square" rtlCol="0">
                <a:spAutoFit/>
              </a:bodyPr>
              <a:lstStyle/>
              <a:p>
                <a:r>
                  <a:rPr lang="en-US" altLang="ja-JP" dirty="0" smtClean="0"/>
                  <a:t>β</a:t>
                </a:r>
                <a:endParaRPr kumimoji="1" lang="ja-JP" altLang="en-US" dirty="0"/>
              </a:p>
            </p:txBody>
          </p:sp>
          <p:sp>
            <p:nvSpPr>
              <p:cNvPr id="25" name="テキスト ボックス 24"/>
              <p:cNvSpPr txBox="1"/>
              <p:nvPr/>
            </p:nvSpPr>
            <p:spPr>
              <a:xfrm>
                <a:off x="7204064" y="1296370"/>
                <a:ext cx="714380" cy="369332"/>
              </a:xfrm>
              <a:prstGeom prst="rect">
                <a:avLst/>
              </a:prstGeom>
              <a:noFill/>
            </p:spPr>
            <p:txBody>
              <a:bodyPr wrap="square" rtlCol="0">
                <a:spAutoFit/>
              </a:bodyPr>
              <a:lstStyle/>
              <a:p>
                <a:r>
                  <a:rPr kumimoji="1" lang="ja-JP" altLang="en-US" dirty="0" smtClean="0"/>
                  <a:t>Ｊ</a:t>
                </a:r>
                <a:r>
                  <a:rPr lang="en-US" altLang="ja-JP" dirty="0" smtClean="0"/>
                  <a:t>’</a:t>
                </a:r>
                <a:endParaRPr kumimoji="1" lang="ja-JP" altLang="en-US" dirty="0"/>
              </a:p>
            </p:txBody>
          </p:sp>
        </p:grpSp>
        <p:sp>
          <p:nvSpPr>
            <p:cNvPr id="14" name="正方形/長方形 13"/>
            <p:cNvSpPr/>
            <p:nvPr/>
          </p:nvSpPr>
          <p:spPr>
            <a:xfrm>
              <a:off x="3802072" y="1435733"/>
              <a:ext cx="229872" cy="2010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p:cNvSpPr/>
          <p:nvPr/>
        </p:nvSpPr>
        <p:spPr>
          <a:xfrm>
            <a:off x="1643042" y="1386000"/>
            <a:ext cx="214314" cy="1428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500298" y="2357430"/>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929454" y="2643182"/>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グラフ 3"/>
          <p:cNvGraphicFramePr/>
          <p:nvPr/>
        </p:nvGraphicFramePr>
        <p:xfrm>
          <a:off x="928662" y="1357298"/>
          <a:ext cx="7072362" cy="528641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71472" y="642918"/>
            <a:ext cx="1643074" cy="584775"/>
          </a:xfrm>
          <a:prstGeom prst="rect">
            <a:avLst/>
          </a:prstGeom>
          <a:noFill/>
        </p:spPr>
        <p:txBody>
          <a:bodyPr wrap="square" rtlCol="0">
            <a:spAutoFit/>
          </a:bodyPr>
          <a:lstStyle/>
          <a:p>
            <a:r>
              <a:rPr kumimoji="1" lang="ja-JP" altLang="en-US" sz="3200" dirty="0" smtClean="0"/>
              <a:t>モツゴ</a:t>
            </a:r>
            <a:endParaRPr kumimoji="1" lang="ja-JP" altLang="en-US" sz="3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グラフ 3"/>
          <p:cNvGraphicFramePr/>
          <p:nvPr/>
        </p:nvGraphicFramePr>
        <p:xfrm>
          <a:off x="857224" y="1785926"/>
          <a:ext cx="7429552" cy="450059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71472" y="642918"/>
            <a:ext cx="5643602" cy="584775"/>
          </a:xfrm>
          <a:prstGeom prst="rect">
            <a:avLst/>
          </a:prstGeom>
          <a:noFill/>
        </p:spPr>
        <p:txBody>
          <a:bodyPr wrap="square" rtlCol="0">
            <a:spAutoFit/>
          </a:bodyPr>
          <a:lstStyle/>
          <a:p>
            <a:r>
              <a:rPr lang="ja-JP" altLang="en-US" sz="3200" dirty="0" smtClean="0"/>
              <a:t>タイリクバラタナゴ</a:t>
            </a:r>
            <a:endParaRPr kumimoji="1" lang="ja-JP" altLang="en-US" sz="3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Administrator\デスクトップ\卒論\図表\水田　見取り図.bmp"/>
          <p:cNvPicPr>
            <a:picLocks noChangeAspect="1" noChangeArrowheads="1"/>
          </p:cNvPicPr>
          <p:nvPr/>
        </p:nvPicPr>
        <p:blipFill>
          <a:blip r:embed="rId3" cstate="print"/>
          <a:srcRect/>
          <a:stretch>
            <a:fillRect/>
          </a:stretch>
        </p:blipFill>
        <p:spPr bwMode="auto">
          <a:xfrm>
            <a:off x="1214414" y="661667"/>
            <a:ext cx="6894608" cy="602419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714348" y="785794"/>
          <a:ext cx="7643865" cy="5364597"/>
        </p:xfrm>
        <a:graphic>
          <a:graphicData uri="http://schemas.openxmlformats.org/drawingml/2006/table">
            <a:tbl>
              <a:tblPr/>
              <a:tblGrid>
                <a:gridCol w="500066"/>
                <a:gridCol w="1663702"/>
                <a:gridCol w="782871"/>
                <a:gridCol w="782871"/>
                <a:gridCol w="782871"/>
                <a:gridCol w="782871"/>
                <a:gridCol w="782871"/>
                <a:gridCol w="782871"/>
                <a:gridCol w="782871"/>
              </a:tblGrid>
              <a:tr h="275287">
                <a:tc>
                  <a:txBody>
                    <a:bodyPr/>
                    <a:lstStyle/>
                    <a:p>
                      <a:pPr algn="ctr" fontAlgn="ctr"/>
                      <a:r>
                        <a:rPr lang="ja-JP" altLang="en-US" sz="1600" b="1" i="0" u="none" strike="noStrike" dirty="0">
                          <a:solidFill>
                            <a:srgbClr val="000000"/>
                          </a:solidFill>
                          <a:latin typeface="ＭＳ Ｐゴシック"/>
                        </a:rPr>
                        <a:t>　</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rgbClr val="000000"/>
                          </a:solidFill>
                          <a:latin typeface="ＭＳ Ｐゴシック"/>
                        </a:rPr>
                        <a:t>　</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３月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５月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７月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９月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１１月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合計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割合（％）</a:t>
                      </a:r>
                    </a:p>
                  </a:txBody>
                  <a:tcPr marL="8676" marR="8676" marT="867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75287">
                <a:tc rowSpan="9">
                  <a:txBody>
                    <a:bodyPr/>
                    <a:lstStyle/>
                    <a:p>
                      <a:pPr algn="ctr" fontAlgn="ctr"/>
                      <a:r>
                        <a:rPr lang="en-US" altLang="ja-JP" sz="1600" b="1" i="0" u="none" strike="noStrike">
                          <a:solidFill>
                            <a:srgbClr val="000000"/>
                          </a:solidFill>
                          <a:latin typeface="ＭＳ Ｐゴシック"/>
                        </a:rPr>
                        <a:t>2007</a:t>
                      </a:r>
                    </a:p>
                  </a:txBody>
                  <a:tcPr marL="8676" marR="8676" marT="8676"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smtClean="0">
                          <a:solidFill>
                            <a:srgbClr val="000000"/>
                          </a:solidFill>
                          <a:latin typeface="ＭＳ Ｐゴシック"/>
                        </a:rPr>
                        <a:t>タイリクバラタナゴ</a:t>
                      </a:r>
                      <a:endParaRPr lang="ja-JP" altLang="en-US" sz="1600" b="1" i="0" u="none" strike="noStrike" dirty="0">
                        <a:solidFill>
                          <a:srgbClr val="000000"/>
                        </a:solidFill>
                        <a:latin typeface="ＭＳ Ｐゴシック"/>
                      </a:endParaRP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304</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150</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76</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410</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127</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1067</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74.7 </a:t>
                      </a:r>
                    </a:p>
                  </a:txBody>
                  <a:tcPr marL="8676" marR="8676" marT="8676" marB="0" anchor="ctr">
                    <a:lnL>
                      <a:noFill/>
                    </a:lnL>
                    <a:lnR>
                      <a:noFill/>
                    </a:lnR>
                    <a:lnT w="25400" cap="flat" cmpd="dbl" algn="ctr">
                      <a:solidFill>
                        <a:srgbClr val="000000"/>
                      </a:solidFill>
                      <a:prstDash val="solid"/>
                      <a:round/>
                      <a:headEnd type="none" w="med" len="med"/>
                      <a:tailEnd type="none" w="med" len="med"/>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モツゴ</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66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72</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5.0 </a:t>
                      </a:r>
                    </a:p>
                  </a:txBody>
                  <a:tcPr marL="8676" marR="8676" marT="8676" marB="0" anchor="ctr">
                    <a:lnL>
                      <a:noFill/>
                    </a:lnL>
                    <a:lnR>
                      <a:noFill/>
                    </a:lnR>
                    <a:lnT>
                      <a:noFill/>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タモロコ</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4</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24</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1.7 </a:t>
                      </a:r>
                    </a:p>
                  </a:txBody>
                  <a:tcPr marL="8676" marR="8676" marT="8676" marB="0" anchor="ctr">
                    <a:lnL>
                      <a:noFill/>
                    </a:lnL>
                    <a:lnR>
                      <a:noFill/>
                    </a:lnR>
                    <a:lnT>
                      <a:noFill/>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メダカ</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0.4 </a:t>
                      </a:r>
                    </a:p>
                  </a:txBody>
                  <a:tcPr marL="8676" marR="8676" marT="8676" marB="0" anchor="ctr">
                    <a:lnL>
                      <a:noFill/>
                    </a:lnL>
                    <a:lnR>
                      <a:noFill/>
                    </a:lnR>
                    <a:lnT>
                      <a:noFill/>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フナ類</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0.0 </a:t>
                      </a:r>
                    </a:p>
                  </a:txBody>
                  <a:tcPr marL="8676" marR="8676" marT="8676" marB="0" anchor="ctr">
                    <a:lnL>
                      <a:noFill/>
                    </a:lnL>
                    <a:lnR>
                      <a:noFill/>
                    </a:lnR>
                    <a:lnT>
                      <a:noFill/>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オイカワ</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4</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2</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2</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168</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36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212</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14.8 </a:t>
                      </a:r>
                    </a:p>
                  </a:txBody>
                  <a:tcPr marL="8676" marR="8676" marT="8676" marB="0" anchor="ctr">
                    <a:lnL>
                      <a:noFill/>
                    </a:lnL>
                    <a:lnR>
                      <a:noFill/>
                    </a:lnR>
                    <a:lnT>
                      <a:noFill/>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ヌマムツ</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12</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24</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1.7 </a:t>
                      </a:r>
                    </a:p>
                  </a:txBody>
                  <a:tcPr marL="8676" marR="8676" marT="8676" marB="0" anchor="ctr">
                    <a:lnL>
                      <a:noFill/>
                    </a:lnL>
                    <a:lnR>
                      <a:noFill/>
                    </a:lnR>
                    <a:lnT>
                      <a:noFill/>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カワバタモロコ</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1</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22</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23</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1.6 </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solidFill>
                      <a:srgbClr val="D8D8D8"/>
                    </a:solidFill>
                  </a:tcPr>
                </a:tc>
              </a:tr>
              <a:tr h="275287">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合計</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308</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152</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112</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659</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197</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1428</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　</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492">
                <a:tc rowSpan="9">
                  <a:txBody>
                    <a:bodyPr/>
                    <a:lstStyle/>
                    <a:p>
                      <a:pPr algn="ctr" fontAlgn="ctr"/>
                      <a:r>
                        <a:rPr lang="en-US" altLang="ja-JP" sz="1600" b="1" i="0" u="none" strike="noStrike">
                          <a:solidFill>
                            <a:srgbClr val="000000"/>
                          </a:solidFill>
                          <a:latin typeface="ＭＳ Ｐゴシック"/>
                        </a:rPr>
                        <a:t>2008</a:t>
                      </a:r>
                    </a:p>
                  </a:txBody>
                  <a:tcPr marL="8676" marR="8676" marT="8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ＭＳ Ｐゴシック"/>
                        </a:rPr>
                        <a:t>タイリクバラタナゴ</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600" b="1" i="0" u="none" strike="noStrike">
                          <a:solidFill>
                            <a:srgbClr val="000000"/>
                          </a:solidFill>
                          <a:latin typeface="ＭＳ Ｐゴシック"/>
                        </a:rPr>
                        <a:t>85</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584</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650</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638</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1957</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79.3 </a:t>
                      </a:r>
                    </a:p>
                  </a:txBody>
                  <a:tcPr marL="8676" marR="8676" marT="8676" marB="0" anchor="ctr">
                    <a:lnL>
                      <a:noFill/>
                    </a:lnL>
                    <a:lnR>
                      <a:noFill/>
                    </a:lnR>
                    <a:lnT w="12700" cap="flat" cmpd="sng" algn="ctr">
                      <a:solidFill>
                        <a:srgbClr val="000000"/>
                      </a:solidFill>
                      <a:prstDash val="solid"/>
                      <a:round/>
                      <a:headEnd type="none" w="med" len="med"/>
                      <a:tailEnd type="none" w="med" len="med"/>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モツゴ</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295</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19</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4</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320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13.0 </a:t>
                      </a:r>
                    </a:p>
                  </a:txBody>
                  <a:tcPr marL="8676" marR="8676" marT="8676" marB="0" anchor="ctr">
                    <a:lnL>
                      <a:noFill/>
                    </a:lnL>
                    <a:lnR>
                      <a:noFill/>
                    </a:lnR>
                    <a:lnT>
                      <a:noFill/>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タモロコ</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24</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4</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29</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1.2 </a:t>
                      </a:r>
                    </a:p>
                  </a:txBody>
                  <a:tcPr marL="8676" marR="8676" marT="8676" marB="0" anchor="ctr">
                    <a:lnL>
                      <a:noFill/>
                    </a:lnL>
                    <a:lnR>
                      <a:noFill/>
                    </a:lnR>
                    <a:lnT>
                      <a:noFill/>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メダカ</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3</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7</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3</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8</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21</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0.9 </a:t>
                      </a:r>
                    </a:p>
                  </a:txBody>
                  <a:tcPr marL="8676" marR="8676" marT="8676" marB="0" anchor="ctr">
                    <a:lnL>
                      <a:noFill/>
                    </a:lnL>
                    <a:lnR>
                      <a:noFill/>
                    </a:lnR>
                    <a:lnT>
                      <a:noFill/>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フナ類</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7</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8</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0.3 </a:t>
                      </a:r>
                    </a:p>
                  </a:txBody>
                  <a:tcPr marL="8676" marR="8676" marT="8676" marB="0" anchor="ctr">
                    <a:lnL>
                      <a:noFill/>
                    </a:lnL>
                    <a:lnR>
                      <a:noFill/>
                    </a:lnR>
                    <a:lnT>
                      <a:noFill/>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オイカワ</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5</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33</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12</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50</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2.0 </a:t>
                      </a:r>
                    </a:p>
                  </a:txBody>
                  <a:tcPr marL="8676" marR="8676" marT="8676" marB="0" anchor="ctr">
                    <a:lnL>
                      <a:noFill/>
                    </a:lnL>
                    <a:lnR>
                      <a:noFill/>
                    </a:lnR>
                    <a:lnT>
                      <a:noFill/>
                    </a:lnT>
                    <a:lnB>
                      <a:noFill/>
                    </a:lnB>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ヌマムツ</a:t>
                      </a:r>
                    </a:p>
                  </a:txBody>
                  <a:tcPr marL="8676" marR="8676" marT="8676" marB="0" anchor="ctr">
                    <a:lnL>
                      <a:noFill/>
                    </a:lnL>
                    <a:lnR>
                      <a:noFill/>
                    </a:lnR>
                    <a:lnT>
                      <a:noFill/>
                    </a:lnT>
                    <a:lnB>
                      <a:noFill/>
                    </a:lnB>
                  </a:tcPr>
                </a:tc>
                <a:tc>
                  <a:txBody>
                    <a:bodyPr/>
                    <a:lstStyle/>
                    <a:p>
                      <a:pPr algn="ctr" fontAlgn="ctr"/>
                      <a:r>
                        <a:rPr lang="en-US" altLang="ja-JP" sz="1600" b="1" i="0" u="none" strike="noStrike">
                          <a:solidFill>
                            <a:srgbClr val="000000"/>
                          </a:solidFill>
                          <a:latin typeface="ＭＳ Ｐゴシック"/>
                        </a:rPr>
                        <a:t>2</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57</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16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76</a:t>
                      </a:r>
                    </a:p>
                  </a:txBody>
                  <a:tcPr marL="8676" marR="8676" marT="8676" marB="0" anchor="ctr">
                    <a:lnL>
                      <a:noFill/>
                    </a:lnL>
                    <a:lnR>
                      <a:noFill/>
                    </a:lnR>
                    <a:lnT>
                      <a:noFill/>
                    </a:lnT>
                    <a:lnB>
                      <a:noFill/>
                    </a:lnB>
                    <a:solidFill>
                      <a:srgbClr val="D8D8D8"/>
                    </a:solidFill>
                  </a:tcPr>
                </a:tc>
                <a:tc>
                  <a:txBody>
                    <a:bodyPr/>
                    <a:lstStyle/>
                    <a:p>
                      <a:pPr algn="ctr" fontAlgn="ctr"/>
                      <a:r>
                        <a:rPr lang="en-US" altLang="ja-JP" sz="1600" b="1" i="0" u="none" strike="noStrike">
                          <a:solidFill>
                            <a:srgbClr val="000000"/>
                          </a:solidFill>
                          <a:latin typeface="ＭＳ Ｐゴシック"/>
                        </a:rPr>
                        <a:t>3.1 </a:t>
                      </a:r>
                    </a:p>
                  </a:txBody>
                  <a:tcPr marL="8676" marR="8676" marT="8676" marB="0" anchor="ctr">
                    <a:lnL>
                      <a:noFill/>
                    </a:lnL>
                    <a:lnR>
                      <a:noFill/>
                    </a:lnR>
                    <a:lnT>
                      <a:noFill/>
                    </a:lnT>
                    <a:lnB>
                      <a:noFill/>
                    </a:lnB>
                    <a:solidFill>
                      <a:srgbClr val="D8D8D8"/>
                    </a:solidFill>
                  </a:tcPr>
                </a:tc>
              </a:tr>
              <a:tr h="269492">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カワバタモロコ</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7</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0</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7</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0.3 </a:t>
                      </a:r>
                    </a:p>
                  </a:txBody>
                  <a:tcPr marL="8676" marR="8676" marT="8676" marB="0" anchor="ctr">
                    <a:lnL>
                      <a:noFill/>
                    </a:lnL>
                    <a:lnR>
                      <a:noFill/>
                    </a:lnR>
                    <a:lnT>
                      <a:noFill/>
                    </a:lnT>
                    <a:lnB w="6350" cap="flat" cmpd="sng" algn="ctr">
                      <a:solidFill>
                        <a:srgbClr val="000000"/>
                      </a:solidFill>
                      <a:prstDash val="solid"/>
                      <a:round/>
                      <a:headEnd type="none" w="med" len="med"/>
                      <a:tailEnd type="none" w="med" len="med"/>
                    </a:lnB>
                  </a:tcPr>
                </a:tc>
              </a:tr>
              <a:tr h="275287">
                <a:tc vMerge="1">
                  <a:txBody>
                    <a:bodyPr/>
                    <a:lstStyle/>
                    <a:p>
                      <a:endParaRPr kumimoji="1" lang="ja-JP" altLang="en-US"/>
                    </a:p>
                  </a:txBody>
                  <a:tcPr/>
                </a:tc>
                <a:tc>
                  <a:txBody>
                    <a:bodyPr/>
                    <a:lstStyle/>
                    <a:p>
                      <a:pPr algn="ctr" fontAlgn="ctr"/>
                      <a:r>
                        <a:rPr lang="ja-JP" altLang="en-US" sz="1600" b="1" i="0" u="none" strike="noStrike">
                          <a:solidFill>
                            <a:srgbClr val="000000"/>
                          </a:solidFill>
                          <a:latin typeface="ＭＳ Ｐゴシック"/>
                        </a:rPr>
                        <a:t>合計</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ＭＳ Ｐゴシック"/>
                        </a:rPr>
                        <a:t>103</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2</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917</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766</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680</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altLang="ja-JP" sz="1600" b="1" i="0" u="none" strike="noStrike">
                          <a:solidFill>
                            <a:srgbClr val="000000"/>
                          </a:solidFill>
                          <a:latin typeface="ＭＳ Ｐゴシック"/>
                        </a:rPr>
                        <a:t>2468</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ja-JP" altLang="en-US" sz="1600" b="1" i="0" u="none" strike="noStrike" dirty="0">
                          <a:solidFill>
                            <a:srgbClr val="000000"/>
                          </a:solidFill>
                          <a:latin typeface="ＭＳ Ｐゴシック"/>
                        </a:rPr>
                        <a:t>　</a:t>
                      </a:r>
                    </a:p>
                  </a:txBody>
                  <a:tcPr marL="8676" marR="8676" marT="86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
        <p:nvSpPr>
          <p:cNvPr id="3" name="テキスト ボックス 2"/>
          <p:cNvSpPr txBox="1"/>
          <p:nvPr/>
        </p:nvSpPr>
        <p:spPr>
          <a:xfrm>
            <a:off x="3357554" y="428604"/>
            <a:ext cx="3000396" cy="369332"/>
          </a:xfrm>
          <a:prstGeom prst="rect">
            <a:avLst/>
          </a:prstGeom>
          <a:noFill/>
        </p:spPr>
        <p:txBody>
          <a:bodyPr wrap="square" rtlCol="0">
            <a:spAutoFit/>
          </a:bodyPr>
          <a:lstStyle/>
          <a:p>
            <a:r>
              <a:rPr kumimoji="1" lang="ja-JP" altLang="en-US" dirty="0" smtClean="0"/>
              <a:t>仔稚魚の採捕数</a:t>
            </a:r>
            <a:endParaRPr kumimoji="1" lang="ja-JP"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2" descr="メダカ"/>
          <p:cNvPicPr>
            <a:picLocks noChangeAspect="1" noChangeArrowheads="1"/>
          </p:cNvPicPr>
          <p:nvPr/>
        </p:nvPicPr>
        <p:blipFill>
          <a:blip r:embed="rId3" cstate="print"/>
          <a:srcRect/>
          <a:stretch>
            <a:fillRect/>
          </a:stretch>
        </p:blipFill>
        <p:spPr bwMode="auto">
          <a:xfrm>
            <a:off x="571472" y="2000240"/>
            <a:ext cx="1352550" cy="409575"/>
          </a:xfrm>
          <a:prstGeom prst="rect">
            <a:avLst/>
          </a:prstGeom>
          <a:noFill/>
        </p:spPr>
      </p:pic>
      <p:pic>
        <p:nvPicPr>
          <p:cNvPr id="54276" name="Picture 4" descr="メダカ"/>
          <p:cNvPicPr>
            <a:picLocks noChangeAspect="1" noChangeArrowheads="1"/>
          </p:cNvPicPr>
          <p:nvPr/>
        </p:nvPicPr>
        <p:blipFill>
          <a:blip r:embed="rId3" cstate="print"/>
          <a:srcRect/>
          <a:stretch>
            <a:fillRect/>
          </a:stretch>
        </p:blipFill>
        <p:spPr bwMode="auto">
          <a:xfrm>
            <a:off x="785786" y="2214554"/>
            <a:ext cx="1352550" cy="409575"/>
          </a:xfrm>
          <a:prstGeom prst="rect">
            <a:avLst/>
          </a:prstGeom>
          <a:noFill/>
        </p:spPr>
      </p:pic>
      <p:pic>
        <p:nvPicPr>
          <p:cNvPr id="54278" name="Picture 6" descr="メダカ"/>
          <p:cNvPicPr>
            <a:picLocks noChangeAspect="1" noChangeArrowheads="1"/>
          </p:cNvPicPr>
          <p:nvPr/>
        </p:nvPicPr>
        <p:blipFill>
          <a:blip r:embed="rId3" cstate="print"/>
          <a:srcRect/>
          <a:stretch>
            <a:fillRect/>
          </a:stretch>
        </p:blipFill>
        <p:spPr bwMode="auto">
          <a:xfrm>
            <a:off x="5572132" y="2214554"/>
            <a:ext cx="1352550" cy="409575"/>
          </a:xfrm>
          <a:prstGeom prst="rect">
            <a:avLst/>
          </a:prstGeom>
          <a:noFill/>
        </p:spPr>
      </p:pic>
      <p:grpSp>
        <p:nvGrpSpPr>
          <p:cNvPr id="20" name="グループ化 19"/>
          <p:cNvGrpSpPr/>
          <p:nvPr/>
        </p:nvGrpSpPr>
        <p:grpSpPr>
          <a:xfrm>
            <a:off x="6215074" y="2500306"/>
            <a:ext cx="142876" cy="142876"/>
            <a:chOff x="6357950" y="2643182"/>
            <a:chExt cx="357190" cy="357190"/>
          </a:xfrm>
          <a:solidFill>
            <a:schemeClr val="bg2"/>
          </a:solidFill>
        </p:grpSpPr>
        <p:sp>
          <p:nvSpPr>
            <p:cNvPr id="6" name="円/楕円 5"/>
            <p:cNvSpPr/>
            <p:nvPr/>
          </p:nvSpPr>
          <p:spPr>
            <a:xfrm>
              <a:off x="6429388" y="2714620"/>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500826" y="2714620"/>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500826"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572264"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500826" y="2857496"/>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429388"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572264" y="2857496"/>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429388" y="2857496"/>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357950"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572264" y="2714620"/>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00826" y="2928934"/>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643702"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500826" y="2643182"/>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Picture 4" descr="メダカ"/>
          <p:cNvPicPr>
            <a:picLocks noChangeAspect="1" noChangeArrowheads="1"/>
          </p:cNvPicPr>
          <p:nvPr/>
        </p:nvPicPr>
        <p:blipFill>
          <a:blip r:embed="rId3" cstate="print"/>
          <a:srcRect/>
          <a:stretch>
            <a:fillRect/>
          </a:stretch>
        </p:blipFill>
        <p:spPr bwMode="auto">
          <a:xfrm>
            <a:off x="3214678" y="4643446"/>
            <a:ext cx="1352550" cy="409575"/>
          </a:xfrm>
          <a:prstGeom prst="rect">
            <a:avLst/>
          </a:prstGeom>
          <a:noFill/>
        </p:spPr>
      </p:pic>
      <p:grpSp>
        <p:nvGrpSpPr>
          <p:cNvPr id="22" name="グループ化 21"/>
          <p:cNvGrpSpPr/>
          <p:nvPr/>
        </p:nvGrpSpPr>
        <p:grpSpPr>
          <a:xfrm>
            <a:off x="4857752" y="4572008"/>
            <a:ext cx="142876" cy="142876"/>
            <a:chOff x="6357950" y="2643182"/>
            <a:chExt cx="357190" cy="357190"/>
          </a:xfrm>
          <a:solidFill>
            <a:schemeClr val="bg2"/>
          </a:solidFill>
        </p:grpSpPr>
        <p:sp>
          <p:nvSpPr>
            <p:cNvPr id="23" name="円/楕円 22"/>
            <p:cNvSpPr/>
            <p:nvPr/>
          </p:nvSpPr>
          <p:spPr>
            <a:xfrm>
              <a:off x="6429388" y="2714620"/>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500826" y="2714620"/>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500826"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572264"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500826" y="2857496"/>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429388"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572264" y="2857496"/>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429388" y="2857496"/>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357950"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572264" y="2714620"/>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500826" y="2928934"/>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643702" y="2786058"/>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500826" y="2643182"/>
              <a:ext cx="71438" cy="71438"/>
            </a:xfrm>
            <a:prstGeom prst="ellipse">
              <a:avLst/>
            </a:pr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4786314" y="3214686"/>
            <a:ext cx="642942" cy="2500306"/>
            <a:chOff x="4786314" y="3214686"/>
            <a:chExt cx="642942" cy="2500306"/>
          </a:xfrm>
        </p:grpSpPr>
        <p:grpSp>
          <p:nvGrpSpPr>
            <p:cNvPr id="43" name="グループ化 42"/>
            <p:cNvGrpSpPr/>
            <p:nvPr/>
          </p:nvGrpSpPr>
          <p:grpSpPr>
            <a:xfrm>
              <a:off x="5000628" y="3214686"/>
              <a:ext cx="142876" cy="2143140"/>
              <a:chOff x="5786446" y="4286256"/>
              <a:chExt cx="142876" cy="2143140"/>
            </a:xfrm>
          </p:grpSpPr>
          <p:cxnSp>
            <p:nvCxnSpPr>
              <p:cNvPr id="38" name="曲線コネクタ 37"/>
              <p:cNvCxnSpPr/>
              <p:nvPr/>
            </p:nvCxnSpPr>
            <p:spPr>
              <a:xfrm rot="5400000" flipH="1" flipV="1">
                <a:off x="4786314" y="5286388"/>
                <a:ext cx="2143140" cy="142876"/>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曲線コネクタ 41"/>
              <p:cNvCxnSpPr/>
              <p:nvPr/>
            </p:nvCxnSpPr>
            <p:spPr>
              <a:xfrm rot="5400000">
                <a:off x="4822033" y="5322107"/>
                <a:ext cx="2143140" cy="71438"/>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5143504" y="3571852"/>
              <a:ext cx="142876" cy="2143140"/>
              <a:chOff x="5786446" y="4286256"/>
              <a:chExt cx="142876" cy="2143140"/>
            </a:xfrm>
          </p:grpSpPr>
          <p:cxnSp>
            <p:nvCxnSpPr>
              <p:cNvPr id="45" name="曲線コネクタ 44"/>
              <p:cNvCxnSpPr/>
              <p:nvPr/>
            </p:nvCxnSpPr>
            <p:spPr>
              <a:xfrm rot="5400000" flipH="1" flipV="1">
                <a:off x="4786314" y="5286388"/>
                <a:ext cx="2143140" cy="142876"/>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曲線コネクタ 45"/>
              <p:cNvCxnSpPr/>
              <p:nvPr/>
            </p:nvCxnSpPr>
            <p:spPr>
              <a:xfrm rot="5400000">
                <a:off x="4822033" y="5322107"/>
                <a:ext cx="2143140" cy="71438"/>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5286380" y="3286124"/>
              <a:ext cx="142876" cy="2143140"/>
              <a:chOff x="5786446" y="4286256"/>
              <a:chExt cx="142876" cy="2143140"/>
            </a:xfrm>
          </p:grpSpPr>
          <p:cxnSp>
            <p:nvCxnSpPr>
              <p:cNvPr id="48" name="曲線コネクタ 47"/>
              <p:cNvCxnSpPr/>
              <p:nvPr/>
            </p:nvCxnSpPr>
            <p:spPr>
              <a:xfrm rot="5400000" flipH="1" flipV="1">
                <a:off x="4786314" y="5286388"/>
                <a:ext cx="2143140" cy="142876"/>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曲線コネクタ 48"/>
              <p:cNvCxnSpPr/>
              <p:nvPr/>
            </p:nvCxnSpPr>
            <p:spPr>
              <a:xfrm rot="5400000">
                <a:off x="4822033" y="5322107"/>
                <a:ext cx="2143140" cy="71438"/>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4786314" y="3286124"/>
              <a:ext cx="142876" cy="2143140"/>
              <a:chOff x="5786446" y="4286256"/>
              <a:chExt cx="142876" cy="2143140"/>
            </a:xfrm>
          </p:grpSpPr>
          <p:cxnSp>
            <p:nvCxnSpPr>
              <p:cNvPr id="51" name="曲線コネクタ 50"/>
              <p:cNvCxnSpPr/>
              <p:nvPr/>
            </p:nvCxnSpPr>
            <p:spPr>
              <a:xfrm rot="5400000" flipH="1" flipV="1">
                <a:off x="4786314" y="5286388"/>
                <a:ext cx="2143140" cy="142876"/>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曲線コネクタ 51"/>
              <p:cNvCxnSpPr/>
              <p:nvPr/>
            </p:nvCxnSpPr>
            <p:spPr>
              <a:xfrm rot="5400000">
                <a:off x="4822033" y="5322107"/>
                <a:ext cx="2143140" cy="71438"/>
              </a:xfrm>
              <a:prstGeom prst="curvedConnector3">
                <a:avLst>
                  <a:gd name="adj1"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cxnSp>
        <p:nvCxnSpPr>
          <p:cNvPr id="56" name="直線コネクタ 55"/>
          <p:cNvCxnSpPr/>
          <p:nvPr/>
        </p:nvCxnSpPr>
        <p:spPr>
          <a:xfrm>
            <a:off x="785786" y="4500570"/>
            <a:ext cx="6929486" cy="1588"/>
          </a:xfrm>
          <a:prstGeom prst="line">
            <a:avLst/>
          </a:prstGeom>
        </p:spPr>
        <p:style>
          <a:lnRef idx="1">
            <a:schemeClr val="accent1"/>
          </a:lnRef>
          <a:fillRef idx="0">
            <a:schemeClr val="accent1"/>
          </a:fillRef>
          <a:effectRef idx="0">
            <a:schemeClr val="accent1"/>
          </a:effectRef>
          <a:fontRef idx="minor">
            <a:schemeClr val="tx1"/>
          </a:fontRef>
        </p:style>
      </p:cxnSp>
      <p:sp>
        <p:nvSpPr>
          <p:cNvPr id="61" name="右矢印 60"/>
          <p:cNvSpPr/>
          <p:nvPr/>
        </p:nvSpPr>
        <p:spPr>
          <a:xfrm>
            <a:off x="3143240" y="2143116"/>
            <a:ext cx="150019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7606899">
            <a:off x="5580243" y="2998001"/>
            <a:ext cx="601268" cy="499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flipV="1">
            <a:off x="2509176" y="4357694"/>
            <a:ext cx="214314" cy="1428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2553566" y="453649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82088" y="4573482"/>
            <a:ext cx="9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601318" y="4610468"/>
            <a:ext cx="5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グラフ 2"/>
          <p:cNvGraphicFramePr/>
          <p:nvPr/>
        </p:nvGraphicFramePr>
        <p:xfrm>
          <a:off x="642910" y="1643050"/>
          <a:ext cx="7858180" cy="2643205"/>
        </p:xfrm>
        <a:graphic>
          <a:graphicData uri="http://schemas.openxmlformats.org/drawingml/2006/chart">
            <c:chart xmlns:c="http://schemas.openxmlformats.org/drawingml/2006/chart" xmlns:r="http://schemas.openxmlformats.org/officeDocument/2006/relationships" r:id="rId3"/>
          </a:graphicData>
        </a:graphic>
      </p:graphicFrame>
      <p:sp>
        <p:nvSpPr>
          <p:cNvPr id="4" name="コンテンツ プレースホルダ 2"/>
          <p:cNvSpPr txBox="1">
            <a:spLocks/>
          </p:cNvSpPr>
          <p:nvPr/>
        </p:nvSpPr>
        <p:spPr>
          <a:xfrm>
            <a:off x="500034" y="4643446"/>
            <a:ext cx="8229600" cy="1000132"/>
          </a:xfrm>
          <a:prstGeom prst="rect">
            <a:avLst/>
          </a:prstGeom>
          <a:solidFill>
            <a:schemeClr val="bg1"/>
          </a:solidFill>
        </p:spPr>
        <p:txBody>
          <a:bodyPr>
            <a:normAutofit/>
          </a:bodyPr>
          <a:lstStyle/>
          <a:p>
            <a:pPr marL="274320" indent="-274320">
              <a:spcBef>
                <a:spcPct val="20000"/>
              </a:spcBef>
              <a:buClr>
                <a:schemeClr val="accent3"/>
              </a:buClr>
              <a:buSzPct val="95000"/>
              <a:buFont typeface="Wingdings 2"/>
              <a:buChar char=""/>
              <a:defRPr/>
            </a:pPr>
            <a:r>
              <a:rPr lang="ja-JP" altLang="en-US" sz="2600" dirty="0" smtClean="0"/>
              <a:t>日中は稲の遮光効果により水温の上昇を防ぐ</a:t>
            </a:r>
            <a:endParaRPr lang="en-US" altLang="ja-JP" sz="2600" dirty="0" smtClean="0"/>
          </a:p>
          <a:p>
            <a:pPr marL="274320" indent="-274320">
              <a:spcBef>
                <a:spcPct val="20000"/>
              </a:spcBef>
              <a:buClr>
                <a:schemeClr val="accent3"/>
              </a:buClr>
              <a:buSzPct val="95000"/>
              <a:buFont typeface="Wingdings 2"/>
              <a:buChar char=""/>
              <a:defRPr/>
            </a:pPr>
            <a:r>
              <a:rPr lang="ja-JP" altLang="en-US" sz="2600" dirty="0" smtClean="0"/>
              <a:t>夜間は水が流れにくく水温が保温される</a:t>
            </a:r>
            <a:endParaRPr lang="en-US" altLang="ja-JP" sz="2600" dirty="0" smtClean="0"/>
          </a:p>
          <a:p>
            <a:pPr marL="274320" indent="-274320">
              <a:spcBef>
                <a:spcPct val="20000"/>
              </a:spcBef>
              <a:buClr>
                <a:schemeClr val="accent3"/>
              </a:buClr>
              <a:buSzPct val="95000"/>
              <a:buFont typeface="Wingdings 2"/>
              <a:buChar char=""/>
              <a:defRPr/>
            </a:pPr>
            <a:endParaRPr lang="en-US" altLang="ja-JP" sz="2600" dirty="0" smtClean="0"/>
          </a:p>
        </p:txBody>
      </p:sp>
      <p:sp>
        <p:nvSpPr>
          <p:cNvPr id="5" name="テキスト ボックス 4"/>
          <p:cNvSpPr txBox="1"/>
          <p:nvPr/>
        </p:nvSpPr>
        <p:spPr>
          <a:xfrm>
            <a:off x="500034" y="1214422"/>
            <a:ext cx="7929618" cy="461665"/>
          </a:xfrm>
          <a:prstGeom prst="rect">
            <a:avLst/>
          </a:prstGeom>
          <a:noFill/>
        </p:spPr>
        <p:txBody>
          <a:bodyPr wrap="square" rtlCol="0">
            <a:spAutoFit/>
          </a:bodyPr>
          <a:lstStyle/>
          <a:p>
            <a:r>
              <a:rPr lang="ja-JP" altLang="en-US" sz="2400" dirty="0" smtClean="0"/>
              <a:t>差＝水稲耕作区の日平均水温－水田中央部の日平均水温</a:t>
            </a:r>
            <a:endParaRPr kumimoji="1" lang="ja-JP" altLang="en-US" sz="2400" dirty="0"/>
          </a:p>
        </p:txBody>
      </p:sp>
      <p:sp>
        <p:nvSpPr>
          <p:cNvPr id="6" name="テキスト ボックス 5"/>
          <p:cNvSpPr txBox="1"/>
          <p:nvPr/>
        </p:nvSpPr>
        <p:spPr>
          <a:xfrm rot="16200000">
            <a:off x="6039" y="2494233"/>
            <a:ext cx="1071570" cy="369332"/>
          </a:xfrm>
          <a:prstGeom prst="rect">
            <a:avLst/>
          </a:prstGeom>
          <a:noFill/>
        </p:spPr>
        <p:txBody>
          <a:bodyPr wrap="square" rtlCol="0">
            <a:spAutoFit/>
          </a:bodyPr>
          <a:lstStyle/>
          <a:p>
            <a:r>
              <a:rPr kumimoji="1" lang="ja-JP" altLang="en-US" dirty="0" smtClean="0"/>
              <a:t>差（℃）</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142844" y="5643578"/>
            <a:ext cx="5357850" cy="500066"/>
            <a:chOff x="142844" y="5643578"/>
            <a:chExt cx="5357850" cy="500066"/>
          </a:xfrm>
        </p:grpSpPr>
        <p:sp>
          <p:nvSpPr>
            <p:cNvPr id="14" name="角丸四角形 13"/>
            <p:cNvSpPr/>
            <p:nvPr/>
          </p:nvSpPr>
          <p:spPr>
            <a:xfrm>
              <a:off x="142844" y="5643578"/>
              <a:ext cx="5286412" cy="50006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2844" y="5643578"/>
              <a:ext cx="5357850" cy="492443"/>
            </a:xfrm>
            <a:prstGeom prst="rect">
              <a:avLst/>
            </a:prstGeom>
            <a:noFill/>
          </p:spPr>
          <p:txBody>
            <a:bodyPr wrap="square" rtlCol="0">
              <a:spAutoFit/>
            </a:bodyPr>
            <a:lstStyle/>
            <a:p>
              <a:r>
                <a:rPr kumimoji="1" lang="ja-JP" altLang="en-US" sz="2600" dirty="0" smtClean="0"/>
                <a:t>環境変化が魚類に与える影響を考察</a:t>
              </a:r>
              <a:endParaRPr kumimoji="1" lang="ja-JP" altLang="en-US" sz="2600" dirty="0"/>
            </a:p>
          </p:txBody>
        </p:sp>
      </p:grpSp>
      <p:sp>
        <p:nvSpPr>
          <p:cNvPr id="3" name="タイトル 1"/>
          <p:cNvSpPr txBox="1">
            <a:spLocks/>
          </p:cNvSpPr>
          <p:nvPr/>
        </p:nvSpPr>
        <p:spPr>
          <a:xfrm>
            <a:off x="428596" y="285728"/>
            <a:ext cx="285064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0" i="0" u="none" strike="noStrike" kern="1200" cap="none" spc="0" normalizeH="0" baseline="0" noProof="0" smtClean="0">
                <a:ln>
                  <a:noFill/>
                </a:ln>
                <a:solidFill>
                  <a:schemeClr val="tx2"/>
                </a:solidFill>
                <a:effectLst/>
                <a:uLnTx/>
                <a:uFillTx/>
                <a:latin typeface="+mj-lt"/>
                <a:ea typeface="+mj-ea"/>
                <a:cs typeface="+mj-cs"/>
              </a:rPr>
              <a:t>研究目的</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descr="E:\谷汲\谷汲　写真\IMG_0195.JPG"/>
          <p:cNvPicPr>
            <a:picLocks noChangeAspect="1" noChangeArrowheads="1"/>
          </p:cNvPicPr>
          <p:nvPr/>
        </p:nvPicPr>
        <p:blipFill>
          <a:blip r:embed="rId3" cstate="screen"/>
          <a:srcRect/>
          <a:stretch>
            <a:fillRect/>
          </a:stretch>
        </p:blipFill>
        <p:spPr bwMode="auto">
          <a:xfrm>
            <a:off x="142844" y="2143116"/>
            <a:ext cx="3929090" cy="2947018"/>
          </a:xfrm>
          <a:prstGeom prst="rect">
            <a:avLst/>
          </a:prstGeom>
          <a:noFill/>
        </p:spPr>
      </p:pic>
      <p:pic>
        <p:nvPicPr>
          <p:cNvPr id="1027" name="Picture 3" descr="C:\Documents and Settings\Administrator\デスクトップ\谷汲2\写真\IMG_0443.JPG"/>
          <p:cNvPicPr>
            <a:picLocks noChangeAspect="1" noChangeArrowheads="1"/>
          </p:cNvPicPr>
          <p:nvPr/>
        </p:nvPicPr>
        <p:blipFill>
          <a:blip r:embed="rId4" cstate="screen"/>
          <a:srcRect/>
          <a:stretch>
            <a:fillRect/>
          </a:stretch>
        </p:blipFill>
        <p:spPr bwMode="auto">
          <a:xfrm>
            <a:off x="5643570" y="142852"/>
            <a:ext cx="2879804" cy="2160000"/>
          </a:xfrm>
          <a:prstGeom prst="rect">
            <a:avLst/>
          </a:prstGeom>
          <a:noFill/>
        </p:spPr>
      </p:pic>
      <p:pic>
        <p:nvPicPr>
          <p:cNvPr id="1028" name="Picture 4" descr="C:\Documents and Settings\Administrator\デスクトップ\谷汲2\写真\IMG_0444.JPG"/>
          <p:cNvPicPr>
            <a:picLocks noChangeAspect="1" noChangeArrowheads="1"/>
          </p:cNvPicPr>
          <p:nvPr/>
        </p:nvPicPr>
        <p:blipFill>
          <a:blip r:embed="rId5" cstate="screen"/>
          <a:srcRect/>
          <a:stretch>
            <a:fillRect/>
          </a:stretch>
        </p:blipFill>
        <p:spPr bwMode="auto">
          <a:xfrm>
            <a:off x="5643570" y="2357430"/>
            <a:ext cx="2879804" cy="2160000"/>
          </a:xfrm>
          <a:prstGeom prst="rect">
            <a:avLst/>
          </a:prstGeom>
          <a:noFill/>
        </p:spPr>
      </p:pic>
      <p:pic>
        <p:nvPicPr>
          <p:cNvPr id="1029" name="Picture 5" descr="C:\Documents and Settings\Administrator\デスクトップ\谷汲2\写真\IMG_0446.JPG"/>
          <p:cNvPicPr>
            <a:picLocks noChangeAspect="1" noChangeArrowheads="1"/>
          </p:cNvPicPr>
          <p:nvPr/>
        </p:nvPicPr>
        <p:blipFill>
          <a:blip r:embed="rId6" cstate="screen"/>
          <a:srcRect/>
          <a:stretch>
            <a:fillRect/>
          </a:stretch>
        </p:blipFill>
        <p:spPr bwMode="auto">
          <a:xfrm>
            <a:off x="5643570" y="4572008"/>
            <a:ext cx="2879804" cy="2160000"/>
          </a:xfrm>
          <a:prstGeom prst="rect">
            <a:avLst/>
          </a:prstGeom>
          <a:noFill/>
        </p:spPr>
      </p:pic>
      <p:sp>
        <p:nvSpPr>
          <p:cNvPr id="15" name="下矢印 14"/>
          <p:cNvSpPr/>
          <p:nvPr/>
        </p:nvSpPr>
        <p:spPr>
          <a:xfrm rot="13151044">
            <a:off x="4770597" y="1287470"/>
            <a:ext cx="195369" cy="24406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6" name="下矢印 15"/>
          <p:cNvSpPr/>
          <p:nvPr/>
        </p:nvSpPr>
        <p:spPr>
          <a:xfrm rot="18838762">
            <a:off x="4790826" y="3397798"/>
            <a:ext cx="202741" cy="20841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6200000">
            <a:off x="4822033" y="2893215"/>
            <a:ext cx="142876" cy="13573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57686" y="2357430"/>
            <a:ext cx="4429156" cy="892552"/>
          </a:xfrm>
          <a:prstGeom prst="rect">
            <a:avLst/>
          </a:prstGeom>
          <a:noFill/>
        </p:spPr>
        <p:txBody>
          <a:bodyPr wrap="square" rtlCol="0">
            <a:spAutoFit/>
          </a:bodyPr>
          <a:lstStyle/>
          <a:p>
            <a:pPr algn="ctr"/>
            <a:r>
              <a:rPr kumimoji="1" lang="ja-JP" altLang="en-US" sz="2600" dirty="0" smtClean="0"/>
              <a:t>過年度の調査より</a:t>
            </a:r>
            <a:endParaRPr kumimoji="1" lang="en-US" altLang="ja-JP" sz="2600" dirty="0" smtClean="0"/>
          </a:p>
          <a:p>
            <a:pPr algn="ctr"/>
            <a:r>
              <a:rPr kumimoji="1" lang="ja-JP" altLang="en-US" sz="2600" dirty="0" smtClean="0"/>
              <a:t>様々な魚類の利用が確認</a:t>
            </a:r>
            <a:endParaRPr kumimoji="1" lang="ja-JP" altLang="en-US" sz="2600" dirty="0"/>
          </a:p>
        </p:txBody>
      </p:sp>
      <p:sp>
        <p:nvSpPr>
          <p:cNvPr id="12" name="テキスト ボックス 11"/>
          <p:cNvSpPr txBox="1"/>
          <p:nvPr/>
        </p:nvSpPr>
        <p:spPr>
          <a:xfrm>
            <a:off x="5143504" y="4572008"/>
            <a:ext cx="2857520" cy="492443"/>
          </a:xfrm>
          <a:prstGeom prst="rect">
            <a:avLst/>
          </a:prstGeom>
          <a:noFill/>
        </p:spPr>
        <p:txBody>
          <a:bodyPr wrap="square" rtlCol="0">
            <a:spAutoFit/>
          </a:bodyPr>
          <a:lstStyle/>
          <a:p>
            <a:r>
              <a:rPr kumimoji="1" lang="ja-JP" altLang="en-US" sz="2600" dirty="0" smtClean="0"/>
              <a:t>植生の乏しい環境</a:t>
            </a:r>
            <a:endParaRPr kumimoji="1" lang="ja-JP" altLang="en-US" sz="2600" dirty="0"/>
          </a:p>
        </p:txBody>
      </p:sp>
      <p:sp>
        <p:nvSpPr>
          <p:cNvPr id="21" name="テキスト ボックス 20"/>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2</a:t>
            </a:r>
            <a:r>
              <a:rPr kumimoji="1" lang="en-US" altLang="ja-JP" dirty="0" smtClean="0">
                <a:latin typeface="Century" pitchFamily="18" charset="0"/>
              </a:rPr>
              <a:t>/18 </a:t>
            </a:r>
            <a:endParaRPr kumimoji="1" lang="ja-JP" altLang="en-US"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grpId="0" nodeType="clickEffect">
                                  <p:stCondLst>
                                    <p:cond delay="0"/>
                                  </p:stCondLst>
                                  <p:childTnLst>
                                    <p:animEffect transition="out" filter="slide(fromRigh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2" presetClass="exit" presetSubtype="2" fill="hold" grpId="0" nodeType="withEffect">
                                  <p:stCondLst>
                                    <p:cond delay="0"/>
                                  </p:stCondLst>
                                  <p:childTnLst>
                                    <p:animEffect transition="out" filter="slide(fromRight)">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Left)">
                                      <p:cBhvr>
                                        <p:cTn id="13" dur="5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par>
                                <p:cTn id="20" presetID="12" presetClass="entr" presetSubtype="8"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slide(fromLeft)">
                                      <p:cBhvr>
                                        <p:cTn id="22" dur="500"/>
                                        <p:tgtEl>
                                          <p:spTgt spid="1027"/>
                                        </p:tgtEl>
                                      </p:cBhvr>
                                    </p:animEffect>
                                  </p:childTnLst>
                                </p:cTn>
                              </p:par>
                              <p:par>
                                <p:cTn id="23" presetID="12" presetClass="entr" presetSubtype="8"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slide(fromLeft)">
                                      <p:cBhvr>
                                        <p:cTn id="25" dur="500"/>
                                        <p:tgtEl>
                                          <p:spTgt spid="1028"/>
                                        </p:tgtEl>
                                      </p:cBhvr>
                                    </p:animEffect>
                                  </p:childTnLst>
                                </p:cTn>
                              </p:par>
                              <p:par>
                                <p:cTn id="26" presetID="12" presetClass="entr" presetSubtype="8"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slide(fromLeft)">
                                      <p:cBhvr>
                                        <p:cTn id="28" dur="500"/>
                                        <p:tgtEl>
                                          <p:spTgt spid="1029"/>
                                        </p:tgtEl>
                                      </p:cBhvr>
                                    </p:animEffect>
                                  </p:childTnLst>
                                </p:cTn>
                              </p:par>
                              <p:par>
                                <p:cTn id="29" presetID="1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2844" y="2000240"/>
            <a:ext cx="5514975" cy="4714875"/>
          </a:xfrm>
          <a:prstGeom prst="rect">
            <a:avLst/>
          </a:prstGeom>
          <a:noFill/>
          <a:ln w="9525">
            <a:noFill/>
            <a:miter lim="800000"/>
            <a:headEnd/>
            <a:tailEnd/>
          </a:ln>
          <a:effectLst/>
        </p:spPr>
      </p:pic>
      <p:sp>
        <p:nvSpPr>
          <p:cNvPr id="41" name="テキスト ボックス 40"/>
          <p:cNvSpPr txBox="1"/>
          <p:nvPr/>
        </p:nvSpPr>
        <p:spPr>
          <a:xfrm>
            <a:off x="331352" y="6000768"/>
            <a:ext cx="1285884" cy="369332"/>
          </a:xfrm>
          <a:prstGeom prst="rect">
            <a:avLst/>
          </a:prstGeom>
          <a:solidFill>
            <a:schemeClr val="bg1"/>
          </a:solidFill>
          <a:ln w="9525">
            <a:solidFill>
              <a:schemeClr val="tx1"/>
            </a:solidFill>
          </a:ln>
        </p:spPr>
        <p:txBody>
          <a:bodyPr wrap="square" rtlCol="0">
            <a:spAutoFit/>
          </a:bodyPr>
          <a:lstStyle/>
          <a:p>
            <a:pPr algn="ctr"/>
            <a:r>
              <a:rPr kumimoji="1" lang="ja-JP" altLang="en-US" dirty="0" smtClean="0"/>
              <a:t>揚水ポンプ</a:t>
            </a:r>
            <a:endParaRPr kumimoji="1" lang="ja-JP" altLang="en-US" dirty="0"/>
          </a:p>
        </p:txBody>
      </p:sp>
      <p:sp>
        <p:nvSpPr>
          <p:cNvPr id="43" name="正方形/長方形 42"/>
          <p:cNvSpPr/>
          <p:nvPr/>
        </p:nvSpPr>
        <p:spPr>
          <a:xfrm>
            <a:off x="346007" y="6000768"/>
            <a:ext cx="1285884" cy="35719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耕作域（縮小）.JPG"/>
          <p:cNvPicPr>
            <a:picLocks noChangeAspect="1" noChangeArrowheads="1"/>
          </p:cNvPicPr>
          <p:nvPr/>
        </p:nvPicPr>
        <p:blipFill>
          <a:blip r:embed="rId4" cstate="screen"/>
          <a:srcRect/>
          <a:stretch>
            <a:fillRect/>
          </a:stretch>
        </p:blipFill>
        <p:spPr bwMode="auto">
          <a:xfrm>
            <a:off x="3428992" y="0"/>
            <a:ext cx="3143272" cy="2359607"/>
          </a:xfrm>
          <a:prstGeom prst="rect">
            <a:avLst/>
          </a:prstGeom>
          <a:noFill/>
        </p:spPr>
      </p:pic>
      <p:sp>
        <p:nvSpPr>
          <p:cNvPr id="2" name="タイトル 1"/>
          <p:cNvSpPr>
            <a:spLocks noGrp="1"/>
          </p:cNvSpPr>
          <p:nvPr>
            <p:ph type="title"/>
          </p:nvPr>
        </p:nvSpPr>
        <p:spPr>
          <a:xfrm>
            <a:off x="500034" y="428604"/>
            <a:ext cx="2064822" cy="1000132"/>
          </a:xfrm>
        </p:spPr>
        <p:txBody>
          <a:bodyPr/>
          <a:lstStyle/>
          <a:p>
            <a:r>
              <a:rPr lang="ja-JP" altLang="en-US" dirty="0" smtClean="0"/>
              <a:t>調査地</a:t>
            </a:r>
            <a:endParaRPr kumimoji="1" lang="ja-JP" altLang="en-US" dirty="0"/>
          </a:p>
        </p:txBody>
      </p:sp>
      <p:pic>
        <p:nvPicPr>
          <p:cNvPr id="17413" name="Picture 5" descr="C:\Documents and Settings\Administrator\デスクトップ\谷汲\写真\IMG_0443.JPG"/>
          <p:cNvPicPr>
            <a:picLocks noChangeAspect="1" noChangeArrowheads="1"/>
          </p:cNvPicPr>
          <p:nvPr/>
        </p:nvPicPr>
        <p:blipFill>
          <a:blip r:embed="rId5" cstate="screen"/>
          <a:srcRect/>
          <a:stretch>
            <a:fillRect/>
          </a:stretch>
        </p:blipFill>
        <p:spPr bwMode="auto">
          <a:xfrm>
            <a:off x="5857883" y="4572008"/>
            <a:ext cx="2762083" cy="2071702"/>
          </a:xfrm>
          <a:prstGeom prst="rect">
            <a:avLst/>
          </a:prstGeom>
          <a:noFill/>
        </p:spPr>
      </p:pic>
      <p:sp>
        <p:nvSpPr>
          <p:cNvPr id="35" name="下矢印 34"/>
          <p:cNvSpPr/>
          <p:nvPr/>
        </p:nvSpPr>
        <p:spPr>
          <a:xfrm rot="2771282" flipH="1">
            <a:off x="3181207" y="2090201"/>
            <a:ext cx="288355" cy="1020163"/>
          </a:xfrm>
          <a:prstGeom prst="downArrow">
            <a:avLst>
              <a:gd name="adj1" fmla="val 25379"/>
              <a:gd name="adj2" fmla="val 487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3428992" y="4143380"/>
            <a:ext cx="285752" cy="57150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643174" y="4429132"/>
            <a:ext cx="785818" cy="28575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643174" y="4714884"/>
            <a:ext cx="357190" cy="64294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00364" y="5000636"/>
            <a:ext cx="357190" cy="35719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5400000">
            <a:off x="2928926" y="5572140"/>
            <a:ext cx="1285884" cy="28575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000364" y="4714884"/>
            <a:ext cx="357190" cy="28575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357554" y="4714884"/>
            <a:ext cx="357190" cy="35719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4286248" y="4000504"/>
            <a:ext cx="357190" cy="571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214810" y="4000504"/>
            <a:ext cx="461665" cy="857256"/>
          </a:xfrm>
          <a:prstGeom prst="rect">
            <a:avLst/>
          </a:prstGeom>
          <a:noFill/>
        </p:spPr>
        <p:txBody>
          <a:bodyPr vert="eaVert" wrap="square" rtlCol="0">
            <a:spAutoFit/>
          </a:bodyPr>
          <a:lstStyle/>
          <a:p>
            <a:r>
              <a:rPr kumimoji="1" lang="ja-JP" altLang="en-US" b="1" dirty="0" smtClean="0">
                <a:latin typeface="ＭＳ 明朝" pitchFamily="17" charset="-128"/>
                <a:ea typeface="ＭＳ 明朝" pitchFamily="17" charset="-128"/>
              </a:rPr>
              <a:t>農道</a:t>
            </a:r>
            <a:endParaRPr kumimoji="1" lang="ja-JP" altLang="en-US" b="1" dirty="0">
              <a:latin typeface="ＭＳ 明朝" pitchFamily="17" charset="-128"/>
              <a:ea typeface="ＭＳ 明朝" pitchFamily="17" charset="-128"/>
            </a:endParaRPr>
          </a:p>
        </p:txBody>
      </p:sp>
      <p:sp>
        <p:nvSpPr>
          <p:cNvPr id="45" name="正方形/長方形 44"/>
          <p:cNvSpPr/>
          <p:nvPr/>
        </p:nvSpPr>
        <p:spPr>
          <a:xfrm>
            <a:off x="214282" y="6215082"/>
            <a:ext cx="5286412" cy="4286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減算記号 43"/>
          <p:cNvSpPr/>
          <p:nvPr/>
        </p:nvSpPr>
        <p:spPr>
          <a:xfrm>
            <a:off x="329696" y="6357958"/>
            <a:ext cx="357190" cy="214314"/>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減算記号 45"/>
          <p:cNvSpPr/>
          <p:nvPr/>
        </p:nvSpPr>
        <p:spPr>
          <a:xfrm>
            <a:off x="1571604" y="6357958"/>
            <a:ext cx="357190" cy="214314"/>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減算記号 46"/>
          <p:cNvSpPr/>
          <p:nvPr/>
        </p:nvSpPr>
        <p:spPr>
          <a:xfrm>
            <a:off x="3428992" y="6000768"/>
            <a:ext cx="357190" cy="857232"/>
          </a:xfrm>
          <a:prstGeom prst="mathMinus">
            <a:avLst/>
          </a:prstGeom>
          <a:solidFill>
            <a:srgbClr val="5FF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1472" y="6286520"/>
            <a:ext cx="1071570" cy="369332"/>
          </a:xfrm>
          <a:prstGeom prst="rect">
            <a:avLst/>
          </a:prstGeom>
          <a:noFill/>
        </p:spPr>
        <p:txBody>
          <a:bodyPr wrap="square" rtlCol="0">
            <a:spAutoFit/>
          </a:bodyPr>
          <a:lstStyle/>
          <a:p>
            <a:r>
              <a:rPr kumimoji="1" lang="ja-JP" altLang="en-US" dirty="0" smtClean="0"/>
              <a:t>：ソダ</a:t>
            </a:r>
            <a:endParaRPr kumimoji="1" lang="ja-JP" altLang="en-US" dirty="0"/>
          </a:p>
        </p:txBody>
      </p:sp>
      <p:sp>
        <p:nvSpPr>
          <p:cNvPr id="49" name="テキスト ボックス 48"/>
          <p:cNvSpPr txBox="1"/>
          <p:nvPr/>
        </p:nvSpPr>
        <p:spPr>
          <a:xfrm>
            <a:off x="1812966" y="6268764"/>
            <a:ext cx="1785950" cy="369332"/>
          </a:xfrm>
          <a:prstGeom prst="rect">
            <a:avLst/>
          </a:prstGeom>
          <a:noFill/>
        </p:spPr>
        <p:txBody>
          <a:bodyPr wrap="square" rtlCol="0">
            <a:spAutoFit/>
          </a:bodyPr>
          <a:lstStyle/>
          <a:p>
            <a:r>
              <a:rPr kumimoji="1" lang="ja-JP" altLang="en-US" dirty="0" smtClean="0"/>
              <a:t>：ヤシロール</a:t>
            </a:r>
            <a:endParaRPr kumimoji="1" lang="ja-JP" altLang="en-US" dirty="0"/>
          </a:p>
        </p:txBody>
      </p:sp>
      <p:sp>
        <p:nvSpPr>
          <p:cNvPr id="50" name="テキスト ボックス 49"/>
          <p:cNvSpPr txBox="1"/>
          <p:nvPr/>
        </p:nvSpPr>
        <p:spPr>
          <a:xfrm>
            <a:off x="3644134" y="6242130"/>
            <a:ext cx="1785950" cy="369332"/>
          </a:xfrm>
          <a:prstGeom prst="rect">
            <a:avLst/>
          </a:prstGeom>
          <a:noFill/>
        </p:spPr>
        <p:txBody>
          <a:bodyPr wrap="square" rtlCol="0">
            <a:spAutoFit/>
          </a:bodyPr>
          <a:lstStyle/>
          <a:p>
            <a:r>
              <a:rPr kumimoji="1" lang="ja-JP" altLang="en-US" dirty="0" smtClean="0"/>
              <a:t>：水稲耕作区</a:t>
            </a:r>
            <a:endParaRPr kumimoji="1" lang="ja-JP" altLang="en-US" dirty="0"/>
          </a:p>
        </p:txBody>
      </p:sp>
      <p:sp>
        <p:nvSpPr>
          <p:cNvPr id="53" name="テキスト ボックス 52"/>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3</a:t>
            </a:r>
            <a:r>
              <a:rPr kumimoji="1" lang="en-US" altLang="ja-JP" dirty="0" smtClean="0">
                <a:latin typeface="Century" pitchFamily="18" charset="0"/>
              </a:rPr>
              <a:t>/18 </a:t>
            </a:r>
            <a:endParaRPr kumimoji="1" lang="ja-JP" altLang="en-US" dirty="0">
              <a:latin typeface="Century" pitchFamily="18" charset="0"/>
            </a:endParaRPr>
          </a:p>
        </p:txBody>
      </p:sp>
      <p:sp>
        <p:nvSpPr>
          <p:cNvPr id="40" name="上矢印 39"/>
          <p:cNvSpPr/>
          <p:nvPr/>
        </p:nvSpPr>
        <p:spPr>
          <a:xfrm>
            <a:off x="785786" y="5214950"/>
            <a:ext cx="357190"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6315006">
            <a:off x="3848255" y="2686218"/>
            <a:ext cx="273169" cy="4361163"/>
          </a:xfrm>
          <a:prstGeom prst="downArrow">
            <a:avLst>
              <a:gd name="adj1" fmla="val 34838"/>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グループ化 51"/>
          <p:cNvGrpSpPr/>
          <p:nvPr/>
        </p:nvGrpSpPr>
        <p:grpSpPr>
          <a:xfrm>
            <a:off x="5500694" y="142852"/>
            <a:ext cx="3500430" cy="3214710"/>
            <a:chOff x="5500694" y="142852"/>
            <a:chExt cx="3500430" cy="3214710"/>
          </a:xfrm>
        </p:grpSpPr>
        <p:grpSp>
          <p:nvGrpSpPr>
            <p:cNvPr id="3" name="Group 7"/>
            <p:cNvGrpSpPr>
              <a:grpSpLocks/>
            </p:cNvGrpSpPr>
            <p:nvPr/>
          </p:nvGrpSpPr>
          <p:grpSpPr bwMode="auto">
            <a:xfrm>
              <a:off x="5500694" y="142852"/>
              <a:ext cx="3500430" cy="3214710"/>
              <a:chOff x="2090" y="8933"/>
              <a:chExt cx="4036" cy="3720"/>
            </a:xfrm>
          </p:grpSpPr>
          <p:pic>
            <p:nvPicPr>
              <p:cNvPr id="21" name="Picture 8"/>
              <p:cNvPicPr>
                <a:picLocks noChangeAspect="1" noChangeArrowheads="1"/>
              </p:cNvPicPr>
              <p:nvPr/>
            </p:nvPicPr>
            <p:blipFill>
              <a:blip r:embed="rId6" cstate="print"/>
              <a:srcRect/>
              <a:stretch>
                <a:fillRect/>
              </a:stretch>
            </p:blipFill>
            <p:spPr bwMode="auto">
              <a:xfrm>
                <a:off x="2090" y="8933"/>
                <a:ext cx="4036" cy="3720"/>
              </a:xfrm>
              <a:prstGeom prst="rect">
                <a:avLst/>
              </a:prstGeom>
              <a:noFill/>
              <a:ln w="9525">
                <a:noFill/>
                <a:miter lim="800000"/>
                <a:headEnd/>
                <a:tailEnd/>
              </a:ln>
            </p:spPr>
          </p:pic>
          <p:grpSp>
            <p:nvGrpSpPr>
              <p:cNvPr id="4" name="Group 9"/>
              <p:cNvGrpSpPr>
                <a:grpSpLocks/>
              </p:cNvGrpSpPr>
              <p:nvPr/>
            </p:nvGrpSpPr>
            <p:grpSpPr bwMode="auto">
              <a:xfrm>
                <a:off x="5600" y="9071"/>
                <a:ext cx="360" cy="1080"/>
                <a:chOff x="4227" y="7836"/>
                <a:chExt cx="360" cy="1080"/>
              </a:xfrm>
            </p:grpSpPr>
            <p:sp>
              <p:nvSpPr>
                <p:cNvPr id="23" name="Line 10"/>
                <p:cNvSpPr>
                  <a:spLocks noChangeShapeType="1"/>
                </p:cNvSpPr>
                <p:nvPr/>
              </p:nvSpPr>
              <p:spPr bwMode="auto">
                <a:xfrm>
                  <a:off x="4407" y="7836"/>
                  <a:ext cx="1" cy="1080"/>
                </a:xfrm>
                <a:prstGeom prst="line">
                  <a:avLst/>
                </a:prstGeom>
                <a:noFill/>
                <a:ln w="12700">
                  <a:solidFill>
                    <a:srgbClr val="000000"/>
                  </a:solidFill>
                  <a:round/>
                  <a:headEnd/>
                  <a:tailEnd/>
                </a:ln>
              </p:spPr>
              <p:txBody>
                <a:bodyPr/>
                <a:lstStyle/>
                <a:p>
                  <a:endParaRPr lang="ja-JP" altLang="en-US" dirty="0"/>
                </a:p>
              </p:txBody>
            </p:sp>
            <p:sp>
              <p:nvSpPr>
                <p:cNvPr id="24" name="Line 11"/>
                <p:cNvSpPr>
                  <a:spLocks noChangeShapeType="1"/>
                </p:cNvSpPr>
                <p:nvPr/>
              </p:nvSpPr>
              <p:spPr bwMode="auto">
                <a:xfrm flipH="1">
                  <a:off x="4227" y="7836"/>
                  <a:ext cx="180" cy="360"/>
                </a:xfrm>
                <a:prstGeom prst="line">
                  <a:avLst/>
                </a:prstGeom>
                <a:noFill/>
                <a:ln w="12700">
                  <a:solidFill>
                    <a:srgbClr val="000000"/>
                  </a:solidFill>
                  <a:round/>
                  <a:headEnd/>
                  <a:tailEnd/>
                </a:ln>
              </p:spPr>
              <p:txBody>
                <a:bodyPr/>
                <a:lstStyle/>
                <a:p>
                  <a:endParaRPr lang="ja-JP" altLang="en-US" dirty="0"/>
                </a:p>
              </p:txBody>
            </p:sp>
            <p:sp>
              <p:nvSpPr>
                <p:cNvPr id="25" name="Line 12"/>
                <p:cNvSpPr>
                  <a:spLocks noChangeShapeType="1"/>
                </p:cNvSpPr>
                <p:nvPr/>
              </p:nvSpPr>
              <p:spPr bwMode="auto">
                <a:xfrm>
                  <a:off x="4227" y="8196"/>
                  <a:ext cx="360" cy="1"/>
                </a:xfrm>
                <a:prstGeom prst="line">
                  <a:avLst/>
                </a:prstGeom>
                <a:noFill/>
                <a:ln w="12700">
                  <a:solidFill>
                    <a:srgbClr val="000000"/>
                  </a:solidFill>
                  <a:round/>
                  <a:headEnd/>
                  <a:tailEnd/>
                </a:ln>
              </p:spPr>
              <p:txBody>
                <a:bodyPr/>
                <a:lstStyle/>
                <a:p>
                  <a:endParaRPr lang="ja-JP" altLang="en-US" dirty="0"/>
                </a:p>
              </p:txBody>
            </p:sp>
            <p:sp>
              <p:nvSpPr>
                <p:cNvPr id="26" name="Line 13"/>
                <p:cNvSpPr>
                  <a:spLocks noChangeShapeType="1"/>
                </p:cNvSpPr>
                <p:nvPr/>
              </p:nvSpPr>
              <p:spPr bwMode="auto">
                <a:xfrm>
                  <a:off x="4227" y="8556"/>
                  <a:ext cx="360" cy="1"/>
                </a:xfrm>
                <a:prstGeom prst="line">
                  <a:avLst/>
                </a:prstGeom>
                <a:noFill/>
                <a:ln w="12700">
                  <a:solidFill>
                    <a:srgbClr val="000000"/>
                  </a:solidFill>
                  <a:round/>
                  <a:headEnd/>
                  <a:tailEnd/>
                </a:ln>
              </p:spPr>
              <p:txBody>
                <a:bodyPr/>
                <a:lstStyle/>
                <a:p>
                  <a:endParaRPr lang="ja-JP" altLang="en-US" dirty="0"/>
                </a:p>
              </p:txBody>
            </p:sp>
          </p:grpSp>
        </p:grpSp>
        <p:sp>
          <p:nvSpPr>
            <p:cNvPr id="51" name="テキスト ボックス 50"/>
            <p:cNvSpPr txBox="1"/>
            <p:nvPr/>
          </p:nvSpPr>
          <p:spPr>
            <a:xfrm>
              <a:off x="6215074" y="857232"/>
              <a:ext cx="1143008" cy="369332"/>
            </a:xfrm>
            <a:prstGeom prst="rect">
              <a:avLst/>
            </a:prstGeom>
            <a:solidFill>
              <a:schemeClr val="bg1"/>
            </a:solidFill>
          </p:spPr>
          <p:txBody>
            <a:bodyPr wrap="square" rtlCol="0">
              <a:spAutoFit/>
            </a:bodyPr>
            <a:lstStyle/>
            <a:p>
              <a:pPr algn="ctr"/>
              <a:r>
                <a:rPr kumimoji="1" lang="ja-JP" altLang="en-US" dirty="0" smtClean="0"/>
                <a:t>旧谷汲村</a:t>
              </a:r>
              <a:endParaRPr kumimoji="1" lang="ja-JP" altLang="en-US" dirty="0"/>
            </a:p>
          </p:txBody>
        </p:sp>
      </p:grpSp>
      <p:pic>
        <p:nvPicPr>
          <p:cNvPr id="22" name="Picture 4" descr="C:\Documents and Settings\Administrator\デスクトップ\谷汲2\写真\IMG_0444.JPG"/>
          <p:cNvPicPr>
            <a:picLocks noChangeAspect="1" noChangeArrowheads="1"/>
          </p:cNvPicPr>
          <p:nvPr/>
        </p:nvPicPr>
        <p:blipFill>
          <a:blip r:embed="rId7" cstate="screen"/>
          <a:srcRect/>
          <a:stretch>
            <a:fillRect/>
          </a:stretch>
        </p:blipFill>
        <p:spPr bwMode="auto">
          <a:xfrm>
            <a:off x="6000760" y="2071678"/>
            <a:ext cx="2879804" cy="2160000"/>
          </a:xfrm>
          <a:prstGeom prst="rect">
            <a:avLst/>
          </a:prstGeom>
          <a:noFill/>
        </p:spPr>
      </p:pic>
      <p:sp>
        <p:nvSpPr>
          <p:cNvPr id="27" name="下矢印 26"/>
          <p:cNvSpPr/>
          <p:nvPr/>
        </p:nvSpPr>
        <p:spPr>
          <a:xfrm rot="4633692">
            <a:off x="3917737" y="1578259"/>
            <a:ext cx="269970" cy="4207990"/>
          </a:xfrm>
          <a:prstGeom prst="downArrow">
            <a:avLst>
              <a:gd name="adj1" fmla="val 23709"/>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33"/>
          <p:cNvGrpSpPr/>
          <p:nvPr/>
        </p:nvGrpSpPr>
        <p:grpSpPr>
          <a:xfrm>
            <a:off x="3184422" y="1785925"/>
            <a:ext cx="5459544" cy="3260017"/>
            <a:chOff x="3184422" y="1785925"/>
            <a:chExt cx="5459544" cy="3260017"/>
          </a:xfrm>
        </p:grpSpPr>
        <p:pic>
          <p:nvPicPr>
            <p:cNvPr id="30" name="Picture 19"/>
            <p:cNvPicPr>
              <a:picLocks noChangeAspect="1" noChangeArrowheads="1"/>
            </p:cNvPicPr>
            <p:nvPr/>
          </p:nvPicPr>
          <p:blipFill>
            <a:blip r:embed="rId8" cstate="print"/>
            <a:srcRect/>
            <a:stretch>
              <a:fillRect/>
            </a:stretch>
          </p:blipFill>
          <p:spPr bwMode="auto">
            <a:xfrm>
              <a:off x="5857884" y="1785925"/>
              <a:ext cx="2786082" cy="3134343"/>
            </a:xfrm>
            <a:prstGeom prst="rect">
              <a:avLst/>
            </a:prstGeom>
            <a:noFill/>
            <a:ln w="9525">
              <a:noFill/>
              <a:miter lim="800000"/>
              <a:headEnd/>
              <a:tailEnd/>
            </a:ln>
          </p:spPr>
        </p:pic>
        <p:sp>
          <p:nvSpPr>
            <p:cNvPr id="33" name="下矢印 32"/>
            <p:cNvSpPr/>
            <p:nvPr/>
          </p:nvSpPr>
          <p:spPr>
            <a:xfrm rot="2835880">
              <a:off x="4523497" y="3308628"/>
              <a:ext cx="398239" cy="3076389"/>
            </a:xfrm>
            <a:prstGeom prst="downArrow">
              <a:avLst>
                <a:gd name="adj1" fmla="val 21417"/>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slide(fromBottom)">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lide(fromTop)">
                                      <p:cBhvr>
                                        <p:cTn id="18" dur="500"/>
                                        <p:tgtEl>
                                          <p:spTgt spid="20"/>
                                        </p:tgtEl>
                                      </p:cBhvr>
                                    </p:animEffect>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Right)">
                                      <p:cBhvr>
                                        <p:cTn id="22" dur="500"/>
                                        <p:tgtEl>
                                          <p:spTgt spid="28"/>
                                        </p:tgtEl>
                                      </p:cBhvr>
                                    </p:animEffect>
                                  </p:childTnLst>
                                </p:cTn>
                              </p:par>
                            </p:childTnLst>
                          </p:cTn>
                        </p:par>
                        <p:par>
                          <p:cTn id="23" fill="hold">
                            <p:stCondLst>
                              <p:cond delay="1000"/>
                            </p:stCondLst>
                            <p:childTnLst>
                              <p:par>
                                <p:cTn id="24" presetID="12" presetClass="entr" presetSubtype="1"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slide(fromTop)">
                                      <p:cBhvr>
                                        <p:cTn id="26" dur="500"/>
                                        <p:tgtEl>
                                          <p:spTgt spid="29"/>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slide(fromLeft)">
                                      <p:cBhvr>
                                        <p:cTn id="30" dur="500"/>
                                        <p:tgtEl>
                                          <p:spTgt spid="31"/>
                                        </p:tgtEl>
                                      </p:cBhvr>
                                    </p:animEffect>
                                  </p:childTnLst>
                                </p:cTn>
                              </p:par>
                            </p:childTnLst>
                          </p:cTn>
                        </p:par>
                        <p:par>
                          <p:cTn id="31" fill="hold">
                            <p:stCondLst>
                              <p:cond delay="2000"/>
                            </p:stCondLst>
                            <p:childTnLst>
                              <p:par>
                                <p:cTn id="32" presetID="12" presetClass="entr" presetSubtype="4" fill="hold" grpId="1"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500"/>
                            </p:stCondLst>
                            <p:childTnLst>
                              <p:par>
                                <p:cTn id="36" presetID="12" presetClass="entr" presetSubtype="8" fill="hold" grpId="1"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lide(fromLeft)">
                                      <p:cBhvr>
                                        <p:cTn id="38" dur="500"/>
                                        <p:tgtEl>
                                          <p:spTgt spid="37"/>
                                        </p:tgtEl>
                                      </p:cBhvr>
                                    </p:animEffect>
                                  </p:childTnLst>
                                </p:cTn>
                              </p:par>
                            </p:childTnLst>
                          </p:cTn>
                        </p:par>
                        <p:par>
                          <p:cTn id="39" fill="hold">
                            <p:stCondLst>
                              <p:cond delay="3000"/>
                            </p:stCondLst>
                            <p:childTnLst>
                              <p:par>
                                <p:cTn id="40" presetID="12" presetClass="entr" presetSubtype="1"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slide(fromTop)">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52"/>
                                        </p:tgtEl>
                                      </p:cBhvr>
                                    </p:animEffect>
                                    <p:set>
                                      <p:cBhvr>
                                        <p:cTn id="50" dur="1" fill="hold">
                                          <p:stCondLst>
                                            <p:cond delay="499"/>
                                          </p:stCondLst>
                                        </p:cTn>
                                        <p:tgtEl>
                                          <p:spTgt spid="52"/>
                                        </p:tgtEl>
                                        <p:attrNameLst>
                                          <p:attrName>style.visibility</p:attrName>
                                        </p:attrNameLst>
                                      </p:cBhvr>
                                      <p:to>
                                        <p:strVal val="hidden"/>
                                      </p:to>
                                    </p:set>
                                  </p:childTnLst>
                                </p:cTn>
                              </p:par>
                              <p:par>
                                <p:cTn id="51" presetID="3" presetClass="entr" presetSubtype="1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linds(horizontal)">
                                      <p:cBhvr>
                                        <p:cTn id="53" dur="500"/>
                                        <p:tgtEl>
                                          <p:spTgt spid="2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slide(fromBottom)">
                                      <p:cBhvr>
                                        <p:cTn id="59" dur="500"/>
                                        <p:tgtEl>
                                          <p:spTgt spid="45"/>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slide(fromBottom)">
                                      <p:cBhvr>
                                        <p:cTn id="62" dur="500"/>
                                        <p:tgtEl>
                                          <p:spTgt spid="44"/>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slide(fromBottom)">
                                      <p:cBhvr>
                                        <p:cTn id="65" dur="500"/>
                                        <p:tgtEl>
                                          <p:spTgt spid="48"/>
                                        </p:tgtEl>
                                      </p:cBhvr>
                                    </p:animEffect>
                                  </p:childTnLst>
                                </p:cTn>
                              </p:par>
                              <p:par>
                                <p:cTn id="66" presetID="18" presetClass="exit" presetSubtype="12" fill="hold" grpId="1" nodeType="withEffect">
                                  <p:stCondLst>
                                    <p:cond delay="0"/>
                                  </p:stCondLst>
                                  <p:childTnLst>
                                    <p:animEffect transition="out" filter="strips(downLeft)">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7413"/>
                                        </p:tgtEl>
                                        <p:attrNameLst>
                                          <p:attrName>style.visibility</p:attrName>
                                        </p:attrNameLst>
                                      </p:cBhvr>
                                      <p:to>
                                        <p:strVal val="visible"/>
                                      </p:to>
                                    </p:set>
                                    <p:animEffect transition="in" filter="blinds(horizontal)">
                                      <p:cBhvr>
                                        <p:cTn id="73" dur="500"/>
                                        <p:tgtEl>
                                          <p:spTgt spid="1741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blinds(horizontal)">
                                      <p:cBhvr>
                                        <p:cTn id="76" dur="500"/>
                                        <p:tgtEl>
                                          <p:spTgt spid="36"/>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slide(fromBottom)">
                                      <p:cBhvr>
                                        <p:cTn id="79" dur="500"/>
                                        <p:tgtEl>
                                          <p:spTgt spid="46"/>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slide(fromBottom)">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030"/>
                                        </p:tgtEl>
                                        <p:attrNameLst>
                                          <p:attrName>style.visibility</p:attrName>
                                        </p:attrNameLst>
                                      </p:cBhvr>
                                      <p:to>
                                        <p:strVal val="visible"/>
                                      </p:to>
                                    </p:set>
                                    <p:animEffect transition="in" filter="blinds(horizontal)">
                                      <p:cBhvr>
                                        <p:cTn id="87" dur="500"/>
                                        <p:tgtEl>
                                          <p:spTgt spid="1030"/>
                                        </p:tgtEl>
                                      </p:cBhvr>
                                    </p:animEffect>
                                  </p:childTnLst>
                                </p:cTn>
                              </p:par>
                              <p:par>
                                <p:cTn id="88" presetID="3" presetClass="entr" presetSubtype="1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blinds(horizontal)">
                                      <p:cBhvr>
                                        <p:cTn id="90" dur="500"/>
                                        <p:tgtEl>
                                          <p:spTgt spid="35"/>
                                        </p:tgtEl>
                                      </p:cBhvr>
                                    </p:animEffect>
                                  </p:childTnLst>
                                </p:cTn>
                              </p:par>
                              <p:par>
                                <p:cTn id="91" presetID="12" presetClass="entr" presetSubtype="4"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slide(fromBottom)">
                                      <p:cBhvr>
                                        <p:cTn id="93" dur="500"/>
                                        <p:tgtEl>
                                          <p:spTgt spid="50"/>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lide(fromBottom)">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0" grpId="0" animBg="1"/>
      <p:bldP spid="28" grpId="0" animBg="1"/>
      <p:bldP spid="29" grpId="0" animBg="1"/>
      <p:bldP spid="31" grpId="0" animBg="1"/>
      <p:bldP spid="32" grpId="0" animBg="1"/>
      <p:bldP spid="34" grpId="1" animBg="1"/>
      <p:bldP spid="37" grpId="1" animBg="1"/>
      <p:bldP spid="45" grpId="0" animBg="1"/>
      <p:bldP spid="44" grpId="0" animBg="1"/>
      <p:bldP spid="46" grpId="0" animBg="1"/>
      <p:bldP spid="47" grpId="0" animBg="1"/>
      <p:bldP spid="48" grpId="0"/>
      <p:bldP spid="49" grpId="0"/>
      <p:bldP spid="40" grpId="0" animBg="1"/>
      <p:bldP spid="40" grpId="1" animBg="1"/>
      <p:bldP spid="3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500042"/>
            <a:ext cx="8229600" cy="938962"/>
          </a:xfrm>
        </p:spPr>
        <p:txBody>
          <a:bodyPr/>
          <a:lstStyle/>
          <a:p>
            <a:r>
              <a:rPr kumimoji="1" lang="ja-JP" altLang="en-US" dirty="0" smtClean="0"/>
              <a:t>調査内容</a:t>
            </a:r>
            <a:endParaRPr kumimoji="1" lang="ja-JP" altLang="en-US" dirty="0"/>
          </a:p>
        </p:txBody>
      </p:sp>
      <p:sp>
        <p:nvSpPr>
          <p:cNvPr id="3" name="コンテンツ プレースホルダ 2"/>
          <p:cNvSpPr>
            <a:spLocks noGrp="1"/>
          </p:cNvSpPr>
          <p:nvPr>
            <p:ph idx="1"/>
          </p:nvPr>
        </p:nvSpPr>
        <p:spPr>
          <a:xfrm>
            <a:off x="428596" y="1785926"/>
            <a:ext cx="8229600" cy="2286016"/>
          </a:xfrm>
        </p:spPr>
        <p:txBody>
          <a:bodyPr>
            <a:normAutofit/>
          </a:bodyPr>
          <a:lstStyle/>
          <a:p>
            <a:r>
              <a:rPr lang="ja-JP" altLang="en-US" dirty="0" smtClean="0"/>
              <a:t>水温調査：水田内の中央部および水稲耕作区中心部で</a:t>
            </a:r>
            <a:endParaRPr lang="en-US" altLang="ja-JP" dirty="0" smtClean="0"/>
          </a:p>
          <a:p>
            <a:pPr>
              <a:buNone/>
            </a:pPr>
            <a:r>
              <a:rPr lang="ja-JP" altLang="en-US" dirty="0" smtClean="0"/>
              <a:t>　　　　　　　　 ３０分間隔で水温の自記記録を行った</a:t>
            </a:r>
            <a:endParaRPr lang="en-US" altLang="ja-JP" dirty="0" smtClean="0"/>
          </a:p>
          <a:p>
            <a:pPr>
              <a:buNone/>
            </a:pPr>
            <a:endParaRPr lang="ja-JP" altLang="en-US" sz="1000" dirty="0" smtClean="0"/>
          </a:p>
          <a:p>
            <a:r>
              <a:rPr lang="ja-JP" altLang="en-US" dirty="0" smtClean="0"/>
              <a:t>魚類調査 ：水田内の水を落水し魚類を採捕</a:t>
            </a:r>
            <a:endParaRPr lang="en-US" altLang="ja-JP" dirty="0" smtClean="0"/>
          </a:p>
          <a:p>
            <a:pPr>
              <a:buNone/>
            </a:pPr>
            <a:r>
              <a:rPr lang="ja-JP" altLang="en-US" dirty="0" smtClean="0"/>
              <a:t>　　　　　　　　　　⇒２ヵ月に１回（３月・５月・７月・９月・１１月）</a:t>
            </a:r>
            <a:endParaRPr lang="en-US" altLang="ja-JP" dirty="0" smtClean="0"/>
          </a:p>
          <a:p>
            <a:endParaRPr lang="en-US" altLang="ja-JP" dirty="0" smtClean="0"/>
          </a:p>
        </p:txBody>
      </p:sp>
      <p:pic>
        <p:nvPicPr>
          <p:cNvPr id="8193" name="Picture 1" descr="C:\Documents and Settings\Administrator\デスクトップ\谷汲2\写真\IMG_0692.JPG"/>
          <p:cNvPicPr>
            <a:picLocks noChangeAspect="1" noChangeArrowheads="1"/>
          </p:cNvPicPr>
          <p:nvPr/>
        </p:nvPicPr>
        <p:blipFill>
          <a:blip r:embed="rId3" cstate="screen"/>
          <a:srcRect/>
          <a:stretch>
            <a:fillRect/>
          </a:stretch>
        </p:blipFill>
        <p:spPr bwMode="auto">
          <a:xfrm rot="10800000">
            <a:off x="5429256" y="4071942"/>
            <a:ext cx="2928958" cy="2196867"/>
          </a:xfrm>
          <a:prstGeom prst="rect">
            <a:avLst/>
          </a:prstGeom>
          <a:noFill/>
        </p:spPr>
      </p:pic>
      <p:sp>
        <p:nvSpPr>
          <p:cNvPr id="7" name="テキスト ボックス 6"/>
          <p:cNvSpPr txBox="1"/>
          <p:nvPr/>
        </p:nvSpPr>
        <p:spPr>
          <a:xfrm>
            <a:off x="5357818" y="6357958"/>
            <a:ext cx="3143272" cy="369332"/>
          </a:xfrm>
          <a:prstGeom prst="rect">
            <a:avLst/>
          </a:prstGeom>
          <a:noFill/>
        </p:spPr>
        <p:txBody>
          <a:bodyPr wrap="square" rtlCol="0">
            <a:spAutoFit/>
          </a:bodyPr>
          <a:lstStyle/>
          <a:p>
            <a:pPr algn="ctr"/>
            <a:r>
              <a:rPr lang="ja-JP" altLang="en-US" dirty="0" smtClean="0"/>
              <a:t>　水温計（</a:t>
            </a:r>
            <a:r>
              <a:rPr lang="en-US" altLang="ja-JP" dirty="0" smtClean="0"/>
              <a:t>Green Line</a:t>
            </a:r>
            <a:r>
              <a:rPr lang="ja-JP" altLang="en-US" dirty="0" smtClean="0"/>
              <a:t>）</a:t>
            </a:r>
            <a:endParaRPr kumimoji="1" lang="ja-JP" altLang="en-US" dirty="0"/>
          </a:p>
        </p:txBody>
      </p:sp>
      <p:sp>
        <p:nvSpPr>
          <p:cNvPr id="9" name="テキスト ボックス 8"/>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4</a:t>
            </a:r>
            <a:r>
              <a:rPr kumimoji="1" lang="en-US" altLang="ja-JP" dirty="0" smtClean="0">
                <a:latin typeface="Century" pitchFamily="18" charset="0"/>
              </a:rPr>
              <a:t>/18 </a:t>
            </a:r>
            <a:endParaRPr kumimoji="1" lang="ja-JP" altLang="en-US" dirty="0">
              <a:latin typeface="Century"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4572000" y="4786322"/>
            <a:ext cx="4357718" cy="1643074"/>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357158" y="3071810"/>
            <a:ext cx="5929354" cy="1643074"/>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357158" y="4786322"/>
            <a:ext cx="4143404" cy="1643074"/>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357158" y="1285860"/>
            <a:ext cx="4143404" cy="1643074"/>
          </a:xfrm>
          <a:prstGeom prst="round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txBox="1">
            <a:spLocks/>
          </p:cNvSpPr>
          <p:nvPr/>
        </p:nvSpPr>
        <p:spPr>
          <a:xfrm>
            <a:off x="500034" y="500042"/>
            <a:ext cx="8229600" cy="9389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5000" b="0" i="0" u="none" strike="noStrike" kern="1200" cap="none" spc="0" normalizeH="0" baseline="0" noProof="0" dirty="0" smtClean="0">
                <a:ln>
                  <a:noFill/>
                </a:ln>
                <a:solidFill>
                  <a:schemeClr val="tx2"/>
                </a:solidFill>
                <a:effectLst/>
                <a:uLnTx/>
                <a:uFillTx/>
                <a:latin typeface="+mj-lt"/>
                <a:ea typeface="+mj-ea"/>
                <a:cs typeface="+mj-cs"/>
              </a:rPr>
              <a:t>代表魚種</a:t>
            </a:r>
            <a:endParaRPr kumimoji="1" lang="ja-JP"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テキスト ボックス 6"/>
          <p:cNvSpPr txBox="1"/>
          <p:nvPr/>
        </p:nvSpPr>
        <p:spPr>
          <a:xfrm>
            <a:off x="2428860" y="1357298"/>
            <a:ext cx="2928958" cy="923330"/>
          </a:xfrm>
          <a:prstGeom prst="rect">
            <a:avLst/>
          </a:prstGeom>
          <a:noFill/>
        </p:spPr>
        <p:txBody>
          <a:bodyPr wrap="square" rtlCol="0">
            <a:spAutoFit/>
          </a:bodyPr>
          <a:lstStyle/>
          <a:p>
            <a:r>
              <a:rPr kumimoji="1" lang="ja-JP" altLang="en-US" dirty="0" smtClean="0"/>
              <a:t>タイリクバラタナゴ</a:t>
            </a:r>
            <a:endParaRPr kumimoji="1" lang="en-US" altLang="ja-JP" dirty="0" smtClean="0"/>
          </a:p>
          <a:p>
            <a:endParaRPr lang="en-US" altLang="ja-JP" dirty="0" smtClean="0"/>
          </a:p>
          <a:p>
            <a:r>
              <a:rPr kumimoji="1" lang="ja-JP" altLang="en-US" dirty="0" smtClean="0"/>
              <a:t>淡水二枚貝に産卵</a:t>
            </a:r>
            <a:endParaRPr kumimoji="1" lang="ja-JP" altLang="en-US" dirty="0"/>
          </a:p>
        </p:txBody>
      </p:sp>
      <p:sp>
        <p:nvSpPr>
          <p:cNvPr id="8" name="テキスト ボックス 7"/>
          <p:cNvSpPr txBox="1"/>
          <p:nvPr/>
        </p:nvSpPr>
        <p:spPr>
          <a:xfrm>
            <a:off x="2457780" y="3071810"/>
            <a:ext cx="3828732" cy="1477328"/>
          </a:xfrm>
          <a:prstGeom prst="rect">
            <a:avLst/>
          </a:prstGeom>
          <a:noFill/>
        </p:spPr>
        <p:txBody>
          <a:bodyPr wrap="square" rtlCol="0">
            <a:spAutoFit/>
          </a:bodyPr>
          <a:lstStyle/>
          <a:p>
            <a:r>
              <a:rPr kumimoji="1" lang="ja-JP" altLang="en-US" dirty="0" smtClean="0"/>
              <a:t>モツゴ</a:t>
            </a:r>
            <a:endParaRPr kumimoji="1" lang="en-US" altLang="ja-JP" b="1" dirty="0" smtClean="0"/>
          </a:p>
          <a:p>
            <a:endParaRPr lang="en-US" altLang="ja-JP" dirty="0" smtClean="0"/>
          </a:p>
          <a:p>
            <a:r>
              <a:rPr lang="ja-JP" altLang="en-US" dirty="0" smtClean="0"/>
              <a:t>植物の茎や石の表面などに産卵床をつくり産卵</a:t>
            </a:r>
            <a:endParaRPr lang="en-US" altLang="ja-JP" dirty="0" smtClean="0"/>
          </a:p>
          <a:p>
            <a:r>
              <a:rPr kumimoji="1" lang="ja-JP" altLang="en-US" dirty="0" smtClean="0"/>
              <a:t>なわばりを持ち、他の雄や魚類を攻撃</a:t>
            </a:r>
            <a:endParaRPr kumimoji="1" lang="ja-JP" altLang="en-US" dirty="0"/>
          </a:p>
        </p:txBody>
      </p:sp>
      <p:sp>
        <p:nvSpPr>
          <p:cNvPr id="9" name="テキスト ボックス 8"/>
          <p:cNvSpPr txBox="1"/>
          <p:nvPr/>
        </p:nvSpPr>
        <p:spPr>
          <a:xfrm>
            <a:off x="2428860" y="4786322"/>
            <a:ext cx="1928826" cy="1477328"/>
          </a:xfrm>
          <a:prstGeom prst="rect">
            <a:avLst/>
          </a:prstGeom>
          <a:noFill/>
        </p:spPr>
        <p:txBody>
          <a:bodyPr wrap="square" rtlCol="0">
            <a:spAutoFit/>
          </a:bodyPr>
          <a:lstStyle/>
          <a:p>
            <a:r>
              <a:rPr kumimoji="1" lang="ja-JP" altLang="en-US" dirty="0" smtClean="0"/>
              <a:t>オイカワ</a:t>
            </a:r>
            <a:endParaRPr kumimoji="1" lang="en-US" altLang="ja-JP" dirty="0" smtClean="0"/>
          </a:p>
          <a:p>
            <a:endParaRPr lang="en-US" altLang="ja-JP" dirty="0" smtClean="0"/>
          </a:p>
          <a:p>
            <a:r>
              <a:rPr lang="ja-JP" altLang="en-US" dirty="0" smtClean="0"/>
              <a:t>流れの緩やかな砂礫底に産卵床をつくり産卵</a:t>
            </a:r>
            <a:endParaRPr kumimoji="1" lang="ja-JP" altLang="en-US" dirty="0"/>
          </a:p>
        </p:txBody>
      </p:sp>
      <p:sp>
        <p:nvSpPr>
          <p:cNvPr id="10" name="テキスト ボックス 9"/>
          <p:cNvSpPr txBox="1"/>
          <p:nvPr/>
        </p:nvSpPr>
        <p:spPr>
          <a:xfrm>
            <a:off x="6650321" y="4786322"/>
            <a:ext cx="2357454" cy="1477328"/>
          </a:xfrm>
          <a:prstGeom prst="rect">
            <a:avLst/>
          </a:prstGeom>
          <a:noFill/>
        </p:spPr>
        <p:txBody>
          <a:bodyPr wrap="square" rtlCol="0">
            <a:spAutoFit/>
          </a:bodyPr>
          <a:lstStyle/>
          <a:p>
            <a:r>
              <a:rPr kumimoji="1" lang="ja-JP" altLang="en-US" dirty="0" smtClean="0"/>
              <a:t>メダカ</a:t>
            </a:r>
            <a:endParaRPr kumimoji="1" lang="en-US" altLang="ja-JP" dirty="0" smtClean="0"/>
          </a:p>
          <a:p>
            <a:endParaRPr lang="en-US" altLang="ja-JP" dirty="0" smtClean="0"/>
          </a:p>
          <a:p>
            <a:r>
              <a:rPr lang="ja-JP" altLang="en-US" dirty="0" smtClean="0"/>
              <a:t>受精後メスは卵を持ったまま泳ぎ、水草などに付着</a:t>
            </a:r>
            <a:endParaRPr kumimoji="1" lang="ja-JP" altLang="en-US" dirty="0"/>
          </a:p>
        </p:txBody>
      </p:sp>
      <p:sp>
        <p:nvSpPr>
          <p:cNvPr id="69" name="テキスト ボックス 68"/>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5</a:t>
            </a:r>
            <a:r>
              <a:rPr kumimoji="1" lang="en-US" altLang="ja-JP" dirty="0" smtClean="0">
                <a:latin typeface="Century" pitchFamily="18" charset="0"/>
              </a:rPr>
              <a:t>/18 </a:t>
            </a:r>
            <a:endParaRPr kumimoji="1" lang="ja-JP" altLang="en-US" dirty="0">
              <a:latin typeface="Century" pitchFamily="18" charset="0"/>
            </a:endParaRPr>
          </a:p>
        </p:txBody>
      </p:sp>
      <p:pic>
        <p:nvPicPr>
          <p:cNvPr id="1033" name="Picture 9" descr="E:\魚とか\メダカ.JPG"/>
          <p:cNvPicPr>
            <a:picLocks noChangeAspect="1" noChangeArrowheads="1"/>
          </p:cNvPicPr>
          <p:nvPr/>
        </p:nvPicPr>
        <p:blipFill>
          <a:blip r:embed="rId3" cstate="screen"/>
          <a:srcRect/>
          <a:stretch>
            <a:fillRect/>
          </a:stretch>
        </p:blipFill>
        <p:spPr bwMode="auto">
          <a:xfrm>
            <a:off x="4721495" y="4857760"/>
            <a:ext cx="2000264" cy="1500199"/>
          </a:xfrm>
          <a:prstGeom prst="rect">
            <a:avLst/>
          </a:prstGeom>
          <a:noFill/>
        </p:spPr>
      </p:pic>
      <p:pic>
        <p:nvPicPr>
          <p:cNvPr id="1034" name="Picture 10"/>
          <p:cNvPicPr>
            <a:picLocks noChangeAspect="1" noChangeArrowheads="1"/>
          </p:cNvPicPr>
          <p:nvPr/>
        </p:nvPicPr>
        <p:blipFill>
          <a:blip r:embed="rId4" cstate="screen"/>
          <a:srcRect/>
          <a:stretch>
            <a:fillRect/>
          </a:stretch>
        </p:blipFill>
        <p:spPr bwMode="auto">
          <a:xfrm>
            <a:off x="500034" y="3143248"/>
            <a:ext cx="2000262" cy="150019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5" cstate="screen"/>
          <a:srcRect/>
          <a:stretch>
            <a:fillRect/>
          </a:stretch>
        </p:blipFill>
        <p:spPr bwMode="auto">
          <a:xfrm>
            <a:off x="500034" y="1357298"/>
            <a:ext cx="2000264" cy="1500198"/>
          </a:xfrm>
          <a:prstGeom prst="rect">
            <a:avLst/>
          </a:prstGeom>
          <a:noFill/>
          <a:ln w="9525">
            <a:noFill/>
            <a:miter lim="800000"/>
            <a:headEnd/>
            <a:tailEnd/>
          </a:ln>
          <a:effectLst/>
        </p:spPr>
      </p:pic>
      <p:pic>
        <p:nvPicPr>
          <p:cNvPr id="1036" name="Picture 12"/>
          <p:cNvPicPr>
            <a:picLocks noChangeAspect="1" noChangeArrowheads="1"/>
          </p:cNvPicPr>
          <p:nvPr/>
        </p:nvPicPr>
        <p:blipFill>
          <a:blip r:embed="rId6" cstate="screen"/>
          <a:srcRect/>
          <a:stretch>
            <a:fillRect/>
          </a:stretch>
        </p:blipFill>
        <p:spPr bwMode="auto">
          <a:xfrm>
            <a:off x="500034" y="4857760"/>
            <a:ext cx="2000263" cy="1500197"/>
          </a:xfrm>
          <a:prstGeom prst="rect">
            <a:avLst/>
          </a:prstGeom>
          <a:noFill/>
          <a:ln w="9525">
            <a:noFill/>
            <a:miter lim="800000"/>
            <a:headEnd/>
            <a:tailEnd/>
          </a:ln>
          <a:effectLst/>
        </p:spPr>
      </p:pic>
      <p:pic>
        <p:nvPicPr>
          <p:cNvPr id="1037" name="Picture 13"/>
          <p:cNvPicPr>
            <a:picLocks noChangeAspect="1" noChangeArrowheads="1"/>
          </p:cNvPicPr>
          <p:nvPr/>
        </p:nvPicPr>
        <p:blipFill>
          <a:blip r:embed="rId7" cstate="screen"/>
          <a:srcRect/>
          <a:stretch>
            <a:fillRect/>
          </a:stretch>
        </p:blipFill>
        <p:spPr bwMode="auto">
          <a:xfrm>
            <a:off x="6786578" y="1357298"/>
            <a:ext cx="2000264" cy="1500198"/>
          </a:xfrm>
          <a:prstGeom prst="rect">
            <a:avLst/>
          </a:prstGeom>
          <a:noFill/>
          <a:ln w="9525">
            <a:noFill/>
            <a:miter lim="800000"/>
            <a:headEnd/>
            <a:tailEnd/>
          </a:ln>
          <a:effectLst/>
        </p:spPr>
      </p:pic>
      <p:pic>
        <p:nvPicPr>
          <p:cNvPr id="1038" name="Picture 14"/>
          <p:cNvPicPr>
            <a:picLocks noChangeAspect="1" noChangeArrowheads="1"/>
          </p:cNvPicPr>
          <p:nvPr/>
        </p:nvPicPr>
        <p:blipFill>
          <a:blip r:embed="rId8" cstate="screen"/>
          <a:srcRect/>
          <a:stretch>
            <a:fillRect/>
          </a:stretch>
        </p:blipFill>
        <p:spPr bwMode="auto">
          <a:xfrm>
            <a:off x="6786578" y="3071810"/>
            <a:ext cx="2000263" cy="1500197"/>
          </a:xfrm>
          <a:prstGeom prst="rect">
            <a:avLst/>
          </a:prstGeom>
          <a:noFill/>
          <a:ln w="9525">
            <a:noFill/>
            <a:miter lim="800000"/>
            <a:headEnd/>
            <a:tailEnd/>
          </a:ln>
          <a:effectLst/>
        </p:spPr>
      </p:pic>
      <p:pic>
        <p:nvPicPr>
          <p:cNvPr id="1039" name="Picture 15" descr="E:\魚とか\タモロコ.JPG"/>
          <p:cNvPicPr>
            <a:picLocks noChangeAspect="1" noChangeArrowheads="1"/>
          </p:cNvPicPr>
          <p:nvPr/>
        </p:nvPicPr>
        <p:blipFill>
          <a:blip r:embed="rId9" cstate="screen"/>
          <a:srcRect/>
          <a:stretch>
            <a:fillRect/>
          </a:stretch>
        </p:blipFill>
        <p:spPr bwMode="auto">
          <a:xfrm>
            <a:off x="4643438" y="1357298"/>
            <a:ext cx="2000243" cy="1500182"/>
          </a:xfrm>
          <a:prstGeom prst="rect">
            <a:avLst/>
          </a:prstGeom>
          <a:noFill/>
        </p:spPr>
      </p:pic>
      <p:sp>
        <p:nvSpPr>
          <p:cNvPr id="82" name="テキスト ボックス 81"/>
          <p:cNvSpPr txBox="1"/>
          <p:nvPr/>
        </p:nvSpPr>
        <p:spPr>
          <a:xfrm>
            <a:off x="4643438" y="1357298"/>
            <a:ext cx="1785950" cy="369332"/>
          </a:xfrm>
          <a:prstGeom prst="rect">
            <a:avLst/>
          </a:prstGeom>
          <a:noFill/>
        </p:spPr>
        <p:txBody>
          <a:bodyPr wrap="square" rtlCol="0">
            <a:spAutoFit/>
          </a:bodyPr>
          <a:lstStyle/>
          <a:p>
            <a:r>
              <a:rPr kumimoji="1" lang="ja-JP" altLang="en-US" dirty="0" smtClean="0"/>
              <a:t>タモロコ</a:t>
            </a:r>
            <a:endParaRPr kumimoji="1" lang="ja-JP" altLang="en-US" dirty="0"/>
          </a:p>
        </p:txBody>
      </p:sp>
      <p:sp>
        <p:nvSpPr>
          <p:cNvPr id="83" name="テキスト ボックス 82"/>
          <p:cNvSpPr txBox="1"/>
          <p:nvPr/>
        </p:nvSpPr>
        <p:spPr>
          <a:xfrm>
            <a:off x="6786578" y="1357298"/>
            <a:ext cx="1785950" cy="369332"/>
          </a:xfrm>
          <a:prstGeom prst="rect">
            <a:avLst/>
          </a:prstGeom>
          <a:noFill/>
        </p:spPr>
        <p:txBody>
          <a:bodyPr wrap="square" rtlCol="0">
            <a:spAutoFit/>
          </a:bodyPr>
          <a:lstStyle/>
          <a:p>
            <a:r>
              <a:rPr kumimoji="1" lang="ja-JP" altLang="en-US" dirty="0" smtClean="0"/>
              <a:t>カワバタモロコ</a:t>
            </a:r>
            <a:endParaRPr kumimoji="1" lang="ja-JP" altLang="en-US" dirty="0"/>
          </a:p>
        </p:txBody>
      </p:sp>
      <p:sp>
        <p:nvSpPr>
          <p:cNvPr id="84" name="テキスト ボックス 83"/>
          <p:cNvSpPr txBox="1"/>
          <p:nvPr/>
        </p:nvSpPr>
        <p:spPr>
          <a:xfrm>
            <a:off x="6786578" y="3071810"/>
            <a:ext cx="1214446" cy="369332"/>
          </a:xfrm>
          <a:prstGeom prst="rect">
            <a:avLst/>
          </a:prstGeom>
          <a:noFill/>
        </p:spPr>
        <p:txBody>
          <a:bodyPr wrap="square" rtlCol="0">
            <a:spAutoFit/>
          </a:bodyPr>
          <a:lstStyle/>
          <a:p>
            <a:r>
              <a:rPr kumimoji="1" lang="ja-JP" altLang="en-US" dirty="0" smtClean="0"/>
              <a:t>ヌマムツ</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43108" y="2928934"/>
            <a:ext cx="4714908" cy="369332"/>
          </a:xfrm>
          <a:prstGeom prst="rect">
            <a:avLst/>
          </a:prstGeom>
          <a:noFill/>
        </p:spPr>
        <p:txBody>
          <a:bodyPr wrap="square" rtlCol="0">
            <a:spAutoFit/>
          </a:bodyPr>
          <a:lstStyle/>
          <a:p>
            <a:pPr algn="ctr"/>
            <a:r>
              <a:rPr kumimoji="1" lang="ja-JP" altLang="en-US" dirty="0" smtClean="0"/>
              <a:t>　魚類の発育ステージ</a:t>
            </a:r>
            <a:endParaRPr kumimoji="1" lang="ja-JP" altLang="en-US" dirty="0"/>
          </a:p>
        </p:txBody>
      </p:sp>
      <p:sp>
        <p:nvSpPr>
          <p:cNvPr id="5" name="タイトル 1"/>
          <p:cNvSpPr>
            <a:spLocks noGrp="1"/>
          </p:cNvSpPr>
          <p:nvPr>
            <p:ph type="title"/>
          </p:nvPr>
        </p:nvSpPr>
        <p:spPr>
          <a:xfrm>
            <a:off x="500034" y="500042"/>
            <a:ext cx="8229600" cy="938962"/>
          </a:xfrm>
        </p:spPr>
        <p:txBody>
          <a:bodyPr/>
          <a:lstStyle/>
          <a:p>
            <a:r>
              <a:rPr lang="ja-JP" altLang="en-US" dirty="0" smtClean="0"/>
              <a:t>発育ステージ</a:t>
            </a:r>
            <a:endParaRPr kumimoji="1" lang="ja-JP" altLang="en-US" dirty="0"/>
          </a:p>
        </p:txBody>
      </p:sp>
      <p:sp>
        <p:nvSpPr>
          <p:cNvPr id="6" name="コンテンツ プレースホルダ 2"/>
          <p:cNvSpPr txBox="1">
            <a:spLocks/>
          </p:cNvSpPr>
          <p:nvPr/>
        </p:nvSpPr>
        <p:spPr>
          <a:xfrm>
            <a:off x="428596" y="1428736"/>
            <a:ext cx="8229600" cy="1500198"/>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仔稚魚：</a:t>
            </a:r>
            <a:r>
              <a:rPr lang="ja-JP" altLang="en-US" sz="2600" dirty="0" smtClean="0"/>
              <a:t>孵化後うろこが形成されるまで</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ja-JP" altLang="en-US" sz="2600" dirty="0" smtClean="0"/>
              <a:t>未成魚：うろこが形成されてから最初の成熟まで</a:t>
            </a:r>
            <a:endParaRPr lang="en-US" altLang="ja-JP"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  成魚  ：最初の成熟以降</a:t>
            </a:r>
            <a:endParaRPr kumimoji="1" lang="ja-JP"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テキスト ボックス 8"/>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6</a:t>
            </a:r>
            <a:r>
              <a:rPr kumimoji="1" lang="en-US" altLang="ja-JP" dirty="0" smtClean="0">
                <a:latin typeface="Century" pitchFamily="18" charset="0"/>
              </a:rPr>
              <a:t>/18 </a:t>
            </a:r>
            <a:endParaRPr kumimoji="1" lang="ja-JP" altLang="en-US" dirty="0">
              <a:latin typeface="Century" pitchFamily="18" charset="0"/>
            </a:endParaRPr>
          </a:p>
        </p:txBody>
      </p:sp>
      <p:graphicFrame>
        <p:nvGraphicFramePr>
          <p:cNvPr id="7" name="表 6"/>
          <p:cNvGraphicFramePr>
            <a:graphicFrameLocks noGrp="1"/>
          </p:cNvGraphicFramePr>
          <p:nvPr/>
        </p:nvGraphicFramePr>
        <p:xfrm>
          <a:off x="785786" y="3286120"/>
          <a:ext cx="7858180" cy="3429030"/>
        </p:xfrm>
        <a:graphic>
          <a:graphicData uri="http://schemas.openxmlformats.org/drawingml/2006/table">
            <a:tbl>
              <a:tblPr/>
              <a:tblGrid>
                <a:gridCol w="2909587"/>
                <a:gridCol w="1649531"/>
                <a:gridCol w="1649531"/>
                <a:gridCol w="1649531"/>
              </a:tblGrid>
              <a:tr h="374076">
                <a:tc rowSpan="2">
                  <a:txBody>
                    <a:bodyPr/>
                    <a:lstStyle/>
                    <a:p>
                      <a:pPr algn="ctr" fontAlgn="ctr"/>
                      <a:r>
                        <a:rPr lang="ja-JP" altLang="en-US" sz="2400" b="0" i="0" u="none" strike="noStrike" dirty="0">
                          <a:solidFill>
                            <a:srgbClr val="000000"/>
                          </a:solidFill>
                          <a:latin typeface="ＭＳ Ｐゴシック"/>
                        </a:rPr>
                        <a:t>種</a:t>
                      </a:r>
                    </a:p>
                  </a:txBody>
                  <a:tcPr marL="0" marR="0" marT="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zh-TW" altLang="en-US" sz="2400" b="1" i="0" u="none" strike="noStrike" dirty="0">
                          <a:solidFill>
                            <a:srgbClr val="000000"/>
                          </a:solidFill>
                          <a:latin typeface="ＭＳ Ｐゴシック"/>
                        </a:rPr>
                        <a:t>体長（ｍｍ）</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394858">
                <a:tc vMerge="1">
                  <a:txBody>
                    <a:bodyPr/>
                    <a:lstStyle/>
                    <a:p>
                      <a:endParaRPr kumimoji="1" lang="ja-JP" altLang="en-US"/>
                    </a:p>
                  </a:txBody>
                  <a:tcPr/>
                </a:tc>
                <a:tc>
                  <a:txBody>
                    <a:bodyPr/>
                    <a:lstStyle/>
                    <a:p>
                      <a:pPr algn="ctr" fontAlgn="ctr"/>
                      <a:r>
                        <a:rPr lang="ja-JP" altLang="en-US" sz="2400" b="0" i="0" u="none" strike="noStrike" dirty="0">
                          <a:solidFill>
                            <a:srgbClr val="000000"/>
                          </a:solidFill>
                          <a:latin typeface="ＭＳ Ｐゴシック"/>
                        </a:rPr>
                        <a:t>仔稚魚</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0" i="0" u="none" strike="noStrike">
                          <a:solidFill>
                            <a:srgbClr val="000000"/>
                          </a:solidFill>
                          <a:latin typeface="ＭＳ Ｐゴシック"/>
                        </a:rPr>
                        <a:t>未成魚</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0" i="0" u="none" strike="noStrike">
                          <a:solidFill>
                            <a:srgbClr val="000000"/>
                          </a:solidFill>
                          <a:latin typeface="ＭＳ Ｐゴシック"/>
                        </a:rPr>
                        <a:t>成魚</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94858">
                <a:tc>
                  <a:txBody>
                    <a:bodyPr/>
                    <a:lstStyle/>
                    <a:p>
                      <a:pPr algn="ctr" fontAlgn="ctr"/>
                      <a:r>
                        <a:rPr lang="ja-JP" altLang="en-US" sz="2400" b="0" i="0" u="none" strike="noStrike">
                          <a:solidFill>
                            <a:srgbClr val="000000"/>
                          </a:solidFill>
                          <a:latin typeface="ＭＳ Ｐゴシック"/>
                        </a:rPr>
                        <a:t>タイリクバラタナゴ</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19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2400" b="0" i="0" u="none" strike="noStrike" dirty="0">
                          <a:solidFill>
                            <a:srgbClr val="000000"/>
                          </a:solidFill>
                          <a:latin typeface="ＭＳ Ｐゴシック"/>
                        </a:rPr>
                        <a:t>20</a:t>
                      </a:r>
                      <a:r>
                        <a:rPr lang="ja-JP" altLang="en-US" sz="2400" b="0" i="0" u="none" strike="noStrike" dirty="0">
                          <a:solidFill>
                            <a:srgbClr val="000000"/>
                          </a:solidFill>
                          <a:latin typeface="ＭＳ Ｐゴシック"/>
                        </a:rPr>
                        <a:t>～</a:t>
                      </a:r>
                      <a:r>
                        <a:rPr lang="en-US" altLang="ja-JP" sz="2400" b="0" i="0" u="none" strike="noStrike" dirty="0">
                          <a:solidFill>
                            <a:srgbClr val="000000"/>
                          </a:solidFill>
                          <a:latin typeface="ＭＳ Ｐゴシック"/>
                        </a:rPr>
                        <a:t>34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2400" b="0" i="0" u="none" strike="noStrike" dirty="0">
                          <a:solidFill>
                            <a:srgbClr val="000000"/>
                          </a:solidFill>
                          <a:latin typeface="ＭＳ Ｐゴシック"/>
                        </a:rPr>
                        <a:t>35</a:t>
                      </a:r>
                      <a:r>
                        <a:rPr lang="ja-JP" altLang="en-US" sz="2400" b="0" i="0" u="none" strike="noStrike" dirty="0">
                          <a:solidFill>
                            <a:srgbClr val="000000"/>
                          </a:solidFill>
                          <a:latin typeface="ＭＳ Ｐゴシック"/>
                        </a:rPr>
                        <a:t>～</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374076">
                <a:tc>
                  <a:txBody>
                    <a:bodyPr/>
                    <a:lstStyle/>
                    <a:p>
                      <a:pPr algn="ctr" fontAlgn="ctr"/>
                      <a:r>
                        <a:rPr lang="ja-JP" altLang="en-US" sz="2400" b="0" i="0" u="none" strike="noStrike">
                          <a:solidFill>
                            <a:srgbClr val="000000"/>
                          </a:solidFill>
                          <a:latin typeface="ＭＳ Ｐゴシック"/>
                        </a:rPr>
                        <a:t>モツゴ</a:t>
                      </a:r>
                    </a:p>
                  </a:txBody>
                  <a:tcPr marL="0" marR="0" marT="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24</a:t>
                      </a:r>
                    </a:p>
                  </a:txBody>
                  <a:tcPr marL="0" marR="0" marT="0" marB="0" anchor="ctr">
                    <a:lnL>
                      <a:noFill/>
                    </a:lnL>
                    <a:lnR>
                      <a:noFill/>
                    </a:lnR>
                    <a:lnT>
                      <a:noFill/>
                    </a:lnT>
                    <a:lnB>
                      <a:noFill/>
                    </a:lnB>
                  </a:tcPr>
                </a:tc>
                <a:tc>
                  <a:txBody>
                    <a:bodyPr/>
                    <a:lstStyle/>
                    <a:p>
                      <a:pPr algn="ctr" fontAlgn="ctr"/>
                      <a:r>
                        <a:rPr lang="en-US" altLang="ja-JP" sz="2400" b="0" i="0" u="none" strike="noStrike">
                          <a:solidFill>
                            <a:srgbClr val="000000"/>
                          </a:solidFill>
                          <a:latin typeface="ＭＳ Ｐゴシック"/>
                        </a:rPr>
                        <a:t>25</a:t>
                      </a: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39</a:t>
                      </a:r>
                    </a:p>
                  </a:txBody>
                  <a:tcPr marL="0" marR="0" marT="0" marB="0" anchor="ctr">
                    <a:lnL>
                      <a:noFill/>
                    </a:lnL>
                    <a:lnR>
                      <a:noFill/>
                    </a:lnR>
                    <a:lnT>
                      <a:noFill/>
                    </a:lnT>
                    <a:lnB>
                      <a:noFill/>
                    </a:lnB>
                  </a:tcPr>
                </a:tc>
                <a:tc>
                  <a:txBody>
                    <a:bodyPr/>
                    <a:lstStyle/>
                    <a:p>
                      <a:pPr algn="ctr" fontAlgn="ctr"/>
                      <a:r>
                        <a:rPr lang="en-US" altLang="ja-JP" sz="2400" b="0" i="0" u="none" strike="noStrike" dirty="0">
                          <a:solidFill>
                            <a:srgbClr val="000000"/>
                          </a:solidFill>
                          <a:latin typeface="ＭＳ Ｐゴシック"/>
                        </a:rPr>
                        <a:t>40</a:t>
                      </a:r>
                      <a:r>
                        <a:rPr lang="ja-JP" altLang="en-US" sz="2400" b="0" i="0" u="none" strike="noStrike" dirty="0">
                          <a:solidFill>
                            <a:srgbClr val="000000"/>
                          </a:solidFill>
                          <a:latin typeface="ＭＳ Ｐゴシック"/>
                        </a:rPr>
                        <a:t>～</a:t>
                      </a:r>
                    </a:p>
                  </a:txBody>
                  <a:tcPr marL="0" marR="0" marT="0" marB="0" anchor="ctr">
                    <a:lnL>
                      <a:noFill/>
                    </a:lnL>
                    <a:lnR>
                      <a:noFill/>
                    </a:lnR>
                    <a:lnT>
                      <a:noFill/>
                    </a:lnT>
                    <a:lnB>
                      <a:noFill/>
                    </a:lnB>
                  </a:tcPr>
                </a:tc>
              </a:tr>
              <a:tr h="374076">
                <a:tc>
                  <a:txBody>
                    <a:bodyPr/>
                    <a:lstStyle/>
                    <a:p>
                      <a:pPr algn="ctr" fontAlgn="ctr"/>
                      <a:r>
                        <a:rPr lang="ja-JP" altLang="en-US" sz="2400" b="0" i="0" u="none" strike="noStrike" dirty="0" smtClean="0">
                          <a:solidFill>
                            <a:srgbClr val="000000"/>
                          </a:solidFill>
                          <a:latin typeface="ＭＳ Ｐゴシック"/>
                        </a:rPr>
                        <a:t>オイカワ</a:t>
                      </a:r>
                      <a:endParaRPr lang="ja-JP" altLang="en-US"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2400" b="0" i="0" u="none" strike="noStrike" dirty="0" smtClean="0">
                          <a:solidFill>
                            <a:srgbClr val="000000"/>
                          </a:solidFill>
                          <a:latin typeface="ＭＳ Ｐゴシック"/>
                        </a:rPr>
                        <a:t>～</a:t>
                      </a:r>
                      <a:r>
                        <a:rPr lang="en-US" altLang="ja-JP" sz="2400" b="0" i="0" u="none" strike="noStrike" dirty="0" smtClean="0">
                          <a:solidFill>
                            <a:srgbClr val="000000"/>
                          </a:solidFill>
                          <a:latin typeface="ＭＳ Ｐゴシック"/>
                        </a:rPr>
                        <a:t>29</a:t>
                      </a:r>
                      <a:endParaRPr lang="en-US" altLang="ja-JP"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en-US" altLang="ja-JP" sz="2400" b="0" i="0" u="none" strike="noStrike" dirty="0" smtClean="0">
                          <a:solidFill>
                            <a:srgbClr val="000000"/>
                          </a:solidFill>
                          <a:latin typeface="ＭＳ Ｐゴシック"/>
                        </a:rPr>
                        <a:t>30</a:t>
                      </a:r>
                      <a:r>
                        <a:rPr lang="ja-JP" altLang="en-US" sz="2400" b="0" i="0" u="none" strike="noStrike" dirty="0" smtClean="0">
                          <a:solidFill>
                            <a:srgbClr val="000000"/>
                          </a:solidFill>
                          <a:latin typeface="ＭＳ Ｐゴシック"/>
                        </a:rPr>
                        <a:t>～</a:t>
                      </a:r>
                      <a:r>
                        <a:rPr lang="en-US" altLang="ja-JP" sz="2400" b="0" i="0" u="none" strike="noStrike" dirty="0" smtClean="0">
                          <a:solidFill>
                            <a:srgbClr val="000000"/>
                          </a:solidFill>
                          <a:latin typeface="ＭＳ Ｐゴシック"/>
                        </a:rPr>
                        <a:t>69</a:t>
                      </a:r>
                      <a:endParaRPr lang="en-US" altLang="ja-JP"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en-US" altLang="ja-JP" sz="2400" b="0" i="0" u="none" strike="noStrike" dirty="0" smtClean="0">
                          <a:solidFill>
                            <a:srgbClr val="000000"/>
                          </a:solidFill>
                          <a:latin typeface="ＭＳ Ｐゴシック"/>
                        </a:rPr>
                        <a:t>70</a:t>
                      </a:r>
                      <a:r>
                        <a:rPr lang="ja-JP" altLang="en-US" sz="2400" b="0" i="0" u="none" strike="noStrike" dirty="0">
                          <a:solidFill>
                            <a:srgbClr val="000000"/>
                          </a:solidFill>
                          <a:latin typeface="ＭＳ Ｐゴシック"/>
                        </a:rPr>
                        <a:t>～</a:t>
                      </a:r>
                    </a:p>
                  </a:txBody>
                  <a:tcPr marL="0" marR="0" marT="0" marB="0" anchor="ctr">
                    <a:lnL>
                      <a:noFill/>
                    </a:lnL>
                    <a:lnR>
                      <a:noFill/>
                    </a:lnR>
                    <a:lnT>
                      <a:noFill/>
                    </a:lnT>
                    <a:lnB>
                      <a:noFill/>
                    </a:lnB>
                  </a:tcPr>
                </a:tc>
              </a:tr>
              <a:tr h="374076">
                <a:tc>
                  <a:txBody>
                    <a:bodyPr/>
                    <a:lstStyle/>
                    <a:p>
                      <a:pPr algn="ctr" fontAlgn="ctr"/>
                      <a:r>
                        <a:rPr lang="ja-JP" altLang="en-US" sz="2400" b="0" i="0" u="none" strike="noStrike" dirty="0" smtClean="0">
                          <a:solidFill>
                            <a:srgbClr val="000000"/>
                          </a:solidFill>
                          <a:latin typeface="ＭＳ Ｐゴシック"/>
                        </a:rPr>
                        <a:t>ヌマムツ</a:t>
                      </a:r>
                      <a:endParaRPr lang="ja-JP" altLang="en-US"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29</a:t>
                      </a:r>
                    </a:p>
                  </a:txBody>
                  <a:tcPr marL="0" marR="0" marT="0" marB="0" anchor="ctr">
                    <a:lnL>
                      <a:noFill/>
                    </a:lnL>
                    <a:lnR>
                      <a:noFill/>
                    </a:lnR>
                    <a:lnT>
                      <a:noFill/>
                    </a:lnT>
                    <a:lnB>
                      <a:noFill/>
                    </a:lnB>
                  </a:tcPr>
                </a:tc>
                <a:tc>
                  <a:txBody>
                    <a:bodyPr/>
                    <a:lstStyle/>
                    <a:p>
                      <a:pPr algn="ctr" fontAlgn="ctr"/>
                      <a:r>
                        <a:rPr lang="en-US" altLang="ja-JP" sz="2400" b="0" i="0" u="none" strike="noStrike">
                          <a:solidFill>
                            <a:srgbClr val="000000"/>
                          </a:solidFill>
                          <a:latin typeface="ＭＳ Ｐゴシック"/>
                        </a:rPr>
                        <a:t>30</a:t>
                      </a: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69</a:t>
                      </a:r>
                    </a:p>
                  </a:txBody>
                  <a:tcPr marL="0" marR="0" marT="0" marB="0" anchor="ctr">
                    <a:lnL>
                      <a:noFill/>
                    </a:lnL>
                    <a:lnR>
                      <a:noFill/>
                    </a:lnR>
                    <a:lnT>
                      <a:noFill/>
                    </a:lnT>
                    <a:lnB>
                      <a:noFill/>
                    </a:lnB>
                  </a:tcPr>
                </a:tc>
                <a:tc>
                  <a:txBody>
                    <a:bodyPr/>
                    <a:lstStyle/>
                    <a:p>
                      <a:pPr algn="ctr" fontAlgn="ctr"/>
                      <a:r>
                        <a:rPr lang="en-US" altLang="ja-JP" sz="2400" b="0" i="0" u="none" strike="noStrike" dirty="0">
                          <a:solidFill>
                            <a:srgbClr val="000000"/>
                          </a:solidFill>
                          <a:latin typeface="ＭＳ Ｐゴシック"/>
                        </a:rPr>
                        <a:t>70</a:t>
                      </a:r>
                      <a:r>
                        <a:rPr lang="ja-JP" altLang="en-US" sz="2400" b="0" i="0" u="none" strike="noStrike" dirty="0">
                          <a:solidFill>
                            <a:srgbClr val="000000"/>
                          </a:solidFill>
                          <a:latin typeface="ＭＳ Ｐゴシック"/>
                        </a:rPr>
                        <a:t>～</a:t>
                      </a:r>
                    </a:p>
                  </a:txBody>
                  <a:tcPr marL="0" marR="0" marT="0" marB="0" anchor="ctr">
                    <a:lnL>
                      <a:noFill/>
                    </a:lnL>
                    <a:lnR>
                      <a:noFill/>
                    </a:lnR>
                    <a:lnT>
                      <a:noFill/>
                    </a:lnT>
                    <a:lnB>
                      <a:noFill/>
                    </a:lnB>
                  </a:tcPr>
                </a:tc>
              </a:tr>
              <a:tr h="374076">
                <a:tc>
                  <a:txBody>
                    <a:bodyPr/>
                    <a:lstStyle/>
                    <a:p>
                      <a:pPr algn="ctr" fontAlgn="ctr"/>
                      <a:r>
                        <a:rPr lang="ja-JP" altLang="en-US" sz="2400" b="0" i="0" u="none" strike="noStrike" dirty="0" smtClean="0">
                          <a:solidFill>
                            <a:srgbClr val="000000"/>
                          </a:solidFill>
                          <a:latin typeface="ＭＳ Ｐゴシック"/>
                        </a:rPr>
                        <a:t>メダカ</a:t>
                      </a:r>
                      <a:endParaRPr lang="ja-JP" altLang="en-US"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ja-JP" altLang="en-US" sz="2400" b="0" i="0" u="none" strike="noStrike" dirty="0" smtClean="0">
                          <a:solidFill>
                            <a:srgbClr val="000000"/>
                          </a:solidFill>
                          <a:latin typeface="ＭＳ Ｐゴシック"/>
                        </a:rPr>
                        <a:t>～</a:t>
                      </a:r>
                      <a:r>
                        <a:rPr lang="en-US" altLang="ja-JP" sz="2400" b="0" i="0" u="none" strike="noStrike" dirty="0">
                          <a:solidFill>
                            <a:srgbClr val="000000"/>
                          </a:solidFill>
                          <a:latin typeface="ＭＳ Ｐゴシック"/>
                        </a:rPr>
                        <a:t>1</a:t>
                      </a:r>
                      <a:r>
                        <a:rPr lang="en-US" altLang="ja-JP" sz="2400" b="0" i="0" u="none" strike="noStrike" dirty="0" smtClean="0">
                          <a:solidFill>
                            <a:srgbClr val="000000"/>
                          </a:solidFill>
                          <a:latin typeface="ＭＳ Ｐゴシック"/>
                        </a:rPr>
                        <a:t>9</a:t>
                      </a:r>
                      <a:endParaRPr lang="en-US" altLang="ja-JP"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en-US" altLang="ja-JP" sz="2400" b="0" i="0" u="none" strike="noStrike" dirty="0" smtClean="0">
                          <a:solidFill>
                            <a:srgbClr val="000000"/>
                          </a:solidFill>
                          <a:latin typeface="ＭＳ Ｐゴシック"/>
                        </a:rPr>
                        <a:t>20</a:t>
                      </a:r>
                      <a:r>
                        <a:rPr lang="ja-JP" altLang="en-US" sz="2400" b="0" i="0" u="none" strike="noStrike" dirty="0" smtClean="0">
                          <a:solidFill>
                            <a:srgbClr val="000000"/>
                          </a:solidFill>
                          <a:latin typeface="ＭＳ Ｐゴシック"/>
                        </a:rPr>
                        <a:t>～</a:t>
                      </a:r>
                      <a:r>
                        <a:rPr lang="en-US" altLang="ja-JP" sz="2400" b="0" i="0" u="none" strike="noStrike" dirty="0" smtClean="0">
                          <a:solidFill>
                            <a:srgbClr val="000000"/>
                          </a:solidFill>
                          <a:latin typeface="ＭＳ Ｐゴシック"/>
                        </a:rPr>
                        <a:t>24</a:t>
                      </a:r>
                      <a:endParaRPr lang="en-US" altLang="ja-JP" sz="24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ctr" fontAlgn="ctr"/>
                      <a:r>
                        <a:rPr lang="en-US" altLang="ja-JP" sz="2400" b="0" i="0" u="none" strike="noStrike" dirty="0" smtClean="0">
                          <a:solidFill>
                            <a:srgbClr val="000000"/>
                          </a:solidFill>
                          <a:latin typeface="ＭＳ Ｐゴシック"/>
                        </a:rPr>
                        <a:t>25</a:t>
                      </a:r>
                      <a:r>
                        <a:rPr lang="ja-JP" altLang="en-US" sz="2400" b="0" i="0" u="none" strike="noStrike" dirty="0" smtClean="0">
                          <a:solidFill>
                            <a:srgbClr val="000000"/>
                          </a:solidFill>
                          <a:latin typeface="ＭＳ Ｐゴシック"/>
                        </a:rPr>
                        <a:t>～</a:t>
                      </a:r>
                      <a:endParaRPr lang="ja-JP" altLang="en-US" sz="2400" b="0" i="0" u="none" strike="noStrike" dirty="0">
                        <a:solidFill>
                          <a:srgbClr val="000000"/>
                        </a:solidFill>
                        <a:latin typeface="ＭＳ Ｐゴシック"/>
                      </a:endParaRPr>
                    </a:p>
                  </a:txBody>
                  <a:tcPr marL="0" marR="0" marT="0" marB="0" anchor="ctr">
                    <a:lnL>
                      <a:noFill/>
                    </a:lnL>
                    <a:lnR>
                      <a:noFill/>
                    </a:lnR>
                    <a:lnT>
                      <a:noFill/>
                    </a:lnT>
                    <a:lnB>
                      <a:noFill/>
                    </a:lnB>
                  </a:tcPr>
                </a:tc>
              </a:tr>
              <a:tr h="374076">
                <a:tc>
                  <a:txBody>
                    <a:bodyPr/>
                    <a:lstStyle/>
                    <a:p>
                      <a:pPr algn="ctr" fontAlgn="ctr"/>
                      <a:r>
                        <a:rPr lang="ja-JP" altLang="en-US" sz="2400" b="0" i="0" u="none" strike="noStrike">
                          <a:solidFill>
                            <a:srgbClr val="000000"/>
                          </a:solidFill>
                          <a:latin typeface="ＭＳ Ｐゴシック"/>
                        </a:rPr>
                        <a:t>カワバタモロコ</a:t>
                      </a:r>
                    </a:p>
                  </a:txBody>
                  <a:tcPr marL="0" marR="0" marT="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29</a:t>
                      </a:r>
                    </a:p>
                  </a:txBody>
                  <a:tcPr marL="0" marR="0" marT="0" marB="0" anchor="ctr">
                    <a:lnL>
                      <a:noFill/>
                    </a:lnL>
                    <a:lnR>
                      <a:noFill/>
                    </a:lnR>
                    <a:lnT>
                      <a:noFill/>
                    </a:lnT>
                    <a:lnB>
                      <a:noFill/>
                    </a:lnB>
                  </a:tcPr>
                </a:tc>
                <a:tc>
                  <a:txBody>
                    <a:bodyPr/>
                    <a:lstStyle/>
                    <a:p>
                      <a:pPr algn="ctr" fontAlgn="ctr"/>
                      <a:r>
                        <a:rPr lang="en-US" altLang="ja-JP" sz="2400" b="0" i="0" u="none" strike="noStrike">
                          <a:solidFill>
                            <a:srgbClr val="000000"/>
                          </a:solidFill>
                          <a:latin typeface="ＭＳ Ｐゴシック"/>
                        </a:rPr>
                        <a:t>30</a:t>
                      </a:r>
                      <a:r>
                        <a:rPr lang="ja-JP" altLang="en-US" sz="2400" b="0" i="0" u="none" strike="noStrike">
                          <a:solidFill>
                            <a:srgbClr val="000000"/>
                          </a:solidFill>
                          <a:latin typeface="ＭＳ Ｐゴシック"/>
                        </a:rPr>
                        <a:t>～</a:t>
                      </a:r>
                      <a:r>
                        <a:rPr lang="en-US" altLang="ja-JP" sz="2400" b="0" i="0" u="none" strike="noStrike">
                          <a:solidFill>
                            <a:srgbClr val="000000"/>
                          </a:solidFill>
                          <a:latin typeface="ＭＳ Ｐゴシック"/>
                        </a:rPr>
                        <a:t>39</a:t>
                      </a:r>
                    </a:p>
                  </a:txBody>
                  <a:tcPr marL="0" marR="0" marT="0" marB="0" anchor="ctr">
                    <a:lnL>
                      <a:noFill/>
                    </a:lnL>
                    <a:lnR>
                      <a:noFill/>
                    </a:lnR>
                    <a:lnT>
                      <a:noFill/>
                    </a:lnT>
                    <a:lnB>
                      <a:noFill/>
                    </a:lnB>
                  </a:tcPr>
                </a:tc>
                <a:tc>
                  <a:txBody>
                    <a:bodyPr/>
                    <a:lstStyle/>
                    <a:p>
                      <a:pPr algn="ctr" fontAlgn="ctr"/>
                      <a:r>
                        <a:rPr lang="en-US" altLang="ja-JP" sz="2400" b="0" i="0" u="none" strike="noStrike" dirty="0">
                          <a:solidFill>
                            <a:srgbClr val="000000"/>
                          </a:solidFill>
                          <a:latin typeface="ＭＳ Ｐゴシック"/>
                        </a:rPr>
                        <a:t>40</a:t>
                      </a:r>
                      <a:r>
                        <a:rPr lang="ja-JP" altLang="en-US" sz="2400" b="0" i="0" u="none" strike="noStrike" dirty="0">
                          <a:solidFill>
                            <a:srgbClr val="000000"/>
                          </a:solidFill>
                          <a:latin typeface="ＭＳ Ｐゴシック"/>
                        </a:rPr>
                        <a:t>～</a:t>
                      </a:r>
                    </a:p>
                  </a:txBody>
                  <a:tcPr marL="0" marR="0" marT="0" marB="0" anchor="ctr">
                    <a:lnL>
                      <a:noFill/>
                    </a:lnL>
                    <a:lnR>
                      <a:noFill/>
                    </a:lnR>
                    <a:lnT>
                      <a:noFill/>
                    </a:lnT>
                    <a:lnB>
                      <a:noFill/>
                    </a:lnB>
                  </a:tcPr>
                </a:tc>
              </a:tr>
              <a:tr h="394858">
                <a:tc>
                  <a:txBody>
                    <a:bodyPr/>
                    <a:lstStyle/>
                    <a:p>
                      <a:pPr algn="ctr" fontAlgn="ctr"/>
                      <a:r>
                        <a:rPr lang="ja-JP" altLang="en-US" sz="2400" b="0" i="0" u="none" strike="noStrike" dirty="0" smtClean="0">
                          <a:solidFill>
                            <a:srgbClr val="000000"/>
                          </a:solidFill>
                          <a:latin typeface="ＭＳ Ｐゴシック"/>
                        </a:rPr>
                        <a:t>タモロコ</a:t>
                      </a:r>
                      <a:endParaRPr lang="ja-JP" altLang="en-US" sz="2400" b="0" i="0" u="none" strike="noStrike" dirty="0">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smtClean="0">
                          <a:solidFill>
                            <a:srgbClr val="000000"/>
                          </a:solidFill>
                          <a:latin typeface="ＭＳ Ｐゴシック"/>
                        </a:rPr>
                        <a:t>～</a:t>
                      </a:r>
                      <a:r>
                        <a:rPr lang="en-US" altLang="ja-JP" sz="2400" b="0" i="0" u="none" strike="noStrike" dirty="0" smtClean="0">
                          <a:solidFill>
                            <a:srgbClr val="000000"/>
                          </a:solidFill>
                          <a:latin typeface="ＭＳ Ｐゴシック"/>
                        </a:rPr>
                        <a:t>24</a:t>
                      </a:r>
                      <a:endParaRPr lang="en-US" altLang="ja-JP" sz="2400" b="0" i="0" u="none" strike="noStrike" dirty="0">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latin typeface="ＭＳ Ｐゴシック"/>
                        </a:rPr>
                        <a:t>25</a:t>
                      </a:r>
                      <a:r>
                        <a:rPr lang="ja-JP" altLang="en-US" sz="2400" b="0" i="0" u="none" strike="noStrike" dirty="0" smtClean="0">
                          <a:solidFill>
                            <a:srgbClr val="000000"/>
                          </a:solidFill>
                          <a:latin typeface="ＭＳ Ｐゴシック"/>
                        </a:rPr>
                        <a:t>～</a:t>
                      </a:r>
                      <a:r>
                        <a:rPr lang="en-US" altLang="ja-JP" sz="2400" b="0" i="0" u="none" strike="noStrike" dirty="0" smtClean="0">
                          <a:solidFill>
                            <a:srgbClr val="000000"/>
                          </a:solidFill>
                          <a:latin typeface="ＭＳ Ｐゴシック"/>
                        </a:rPr>
                        <a:t>49</a:t>
                      </a:r>
                      <a:endParaRPr lang="en-US" altLang="ja-JP" sz="2400" b="0" i="0" u="none" strike="noStrike" dirty="0">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latin typeface="ＭＳ Ｐゴシック"/>
                        </a:rPr>
                        <a:t>50</a:t>
                      </a:r>
                      <a:r>
                        <a:rPr lang="ja-JP" altLang="en-US" sz="2400" b="0" i="0" u="none" strike="noStrike" dirty="0" smtClean="0">
                          <a:solidFill>
                            <a:srgbClr val="000000"/>
                          </a:solidFill>
                          <a:latin typeface="ＭＳ Ｐゴシック"/>
                        </a:rPr>
                        <a:t>～</a:t>
                      </a:r>
                      <a:endParaRPr lang="ja-JP" altLang="en-US" sz="2400" b="0" i="0" u="none" strike="noStrike" dirty="0">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2844" y="1857364"/>
            <a:ext cx="8858312" cy="3357586"/>
          </a:xfrm>
        </p:spPr>
        <p:txBody>
          <a:bodyPr>
            <a:noAutofit/>
          </a:bodyPr>
          <a:lstStyle/>
          <a:p>
            <a:r>
              <a:rPr kumimoji="1" lang="en-US" altLang="ja-JP" sz="2500" dirty="0" smtClean="0"/>
              <a:t>Simpson</a:t>
            </a:r>
            <a:r>
              <a:rPr kumimoji="1" lang="ja-JP" altLang="en-US" sz="2500" dirty="0" smtClean="0"/>
              <a:t>の多様度指数Ｄを応用した森下の多様度指数</a:t>
            </a:r>
            <a:r>
              <a:rPr kumimoji="1" lang="en-US" altLang="ja-JP" sz="2500" dirty="0" smtClean="0"/>
              <a:t>β</a:t>
            </a:r>
          </a:p>
          <a:p>
            <a:endParaRPr kumimoji="1" lang="en-US" altLang="ja-JP" sz="1400" dirty="0" smtClean="0"/>
          </a:p>
          <a:p>
            <a:endParaRPr kumimoji="1" lang="en-US" altLang="ja-JP" sz="1200" dirty="0" smtClean="0"/>
          </a:p>
          <a:p>
            <a:pPr>
              <a:buNone/>
            </a:pPr>
            <a:r>
              <a:rPr lang="ja-JP" altLang="en-US" sz="2800" dirty="0" smtClean="0"/>
              <a:t>　　　　　　　　　　</a:t>
            </a:r>
            <a:r>
              <a:rPr lang="en-US" altLang="ja-JP" sz="2800" dirty="0" smtClean="0"/>
              <a:t>β =</a:t>
            </a:r>
            <a:r>
              <a:rPr lang="ja-JP" altLang="en-US" sz="2800" dirty="0" smtClean="0"/>
              <a:t>１</a:t>
            </a:r>
            <a:r>
              <a:rPr lang="en-US" altLang="ja-JP" sz="2800" dirty="0" smtClean="0"/>
              <a:t>/</a:t>
            </a:r>
            <a:r>
              <a:rPr lang="ja-JP" altLang="en-US" sz="2800" dirty="0" smtClean="0"/>
              <a:t>Ｄ</a:t>
            </a:r>
            <a:endParaRPr lang="en-US" altLang="ja-JP" sz="2800" dirty="0" smtClean="0"/>
          </a:p>
          <a:p>
            <a:pPr>
              <a:buNone/>
            </a:pPr>
            <a:r>
              <a:rPr lang="ja-JP" altLang="en-US" sz="2800" dirty="0" smtClean="0"/>
              <a:t>　　　　　　　　　　Ｄ</a:t>
            </a:r>
            <a:r>
              <a:rPr lang="en-US" sz="2800" dirty="0" smtClean="0"/>
              <a:t>=</a:t>
            </a:r>
            <a:r>
              <a:rPr lang="en-US" altLang="ja-JP" sz="2800" dirty="0" smtClean="0"/>
              <a:t>Σ</a:t>
            </a:r>
            <a:r>
              <a:rPr lang="en-US" sz="2800" dirty="0" smtClean="0"/>
              <a:t>{</a:t>
            </a:r>
            <a:r>
              <a:rPr lang="en-US" sz="2800" dirty="0" err="1" smtClean="0"/>
              <a:t>n</a:t>
            </a:r>
            <a:r>
              <a:rPr lang="en-US" altLang="ja-JP" sz="2800" baseline="-25000" dirty="0" err="1" smtClean="0"/>
              <a:t>ⅰ</a:t>
            </a:r>
            <a:r>
              <a:rPr lang="en-US" sz="2800" dirty="0" smtClean="0"/>
              <a:t>(n</a:t>
            </a:r>
            <a:r>
              <a:rPr lang="en-US" altLang="ja-JP" sz="2800" baseline="-25000" dirty="0" smtClean="0"/>
              <a:t>ⅰ</a:t>
            </a:r>
            <a:r>
              <a:rPr lang="en-US" sz="2800" dirty="0" smtClean="0"/>
              <a:t>-1)/N(N-1)}</a:t>
            </a:r>
            <a:endParaRPr kumimoji="1" lang="en-US" altLang="ja-JP" sz="2800" dirty="0" smtClean="0"/>
          </a:p>
          <a:p>
            <a:pPr>
              <a:buNone/>
            </a:pPr>
            <a:endParaRPr lang="en-US" altLang="ja-JP" sz="2800" dirty="0" smtClean="0"/>
          </a:p>
          <a:p>
            <a:pPr>
              <a:buNone/>
            </a:pPr>
            <a:endParaRPr kumimoji="1" lang="en-US" altLang="ja-JP" sz="2800" dirty="0" smtClean="0"/>
          </a:p>
          <a:p>
            <a:pPr>
              <a:buNone/>
            </a:pPr>
            <a:endParaRPr kumimoji="1" lang="en-US" altLang="ja-JP" sz="2800" dirty="0" smtClean="0"/>
          </a:p>
          <a:p>
            <a:pPr>
              <a:buNone/>
            </a:pPr>
            <a:r>
              <a:rPr lang="ja-JP" altLang="en-US" sz="2800" dirty="0" smtClean="0"/>
              <a:t>　⇒値が大きいほど多様性が高いことを示す</a:t>
            </a:r>
            <a:endParaRPr kumimoji="1" lang="en-US" altLang="ja-JP" sz="2800" dirty="0" smtClean="0"/>
          </a:p>
        </p:txBody>
      </p:sp>
      <p:sp>
        <p:nvSpPr>
          <p:cNvPr id="4" name="タイトル 1"/>
          <p:cNvSpPr>
            <a:spLocks noGrp="1"/>
          </p:cNvSpPr>
          <p:nvPr>
            <p:ph type="title"/>
          </p:nvPr>
        </p:nvSpPr>
        <p:spPr>
          <a:xfrm>
            <a:off x="500034" y="500042"/>
            <a:ext cx="8229600" cy="938962"/>
          </a:xfrm>
        </p:spPr>
        <p:txBody>
          <a:bodyPr/>
          <a:lstStyle/>
          <a:p>
            <a:r>
              <a:rPr lang="ja-JP" altLang="en-US" dirty="0" smtClean="0"/>
              <a:t>解析方法</a:t>
            </a:r>
            <a:endParaRPr kumimoji="1" lang="ja-JP" altLang="en-US" dirty="0"/>
          </a:p>
        </p:txBody>
      </p:sp>
      <p:sp>
        <p:nvSpPr>
          <p:cNvPr id="7" name="テキスト ボックス 6"/>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7</a:t>
            </a:r>
            <a:r>
              <a:rPr kumimoji="1" lang="en-US" altLang="ja-JP" dirty="0" smtClean="0">
                <a:latin typeface="Century" pitchFamily="18" charset="0"/>
              </a:rPr>
              <a:t>/18 </a:t>
            </a:r>
            <a:endParaRPr kumimoji="1" lang="ja-JP" altLang="en-US" dirty="0">
              <a:latin typeface="Century" pitchFamily="18" charset="0"/>
            </a:endParaRPr>
          </a:p>
        </p:txBody>
      </p:sp>
      <p:sp>
        <p:nvSpPr>
          <p:cNvPr id="5" name="テキスト ボックス 4"/>
          <p:cNvSpPr txBox="1"/>
          <p:nvPr/>
        </p:nvSpPr>
        <p:spPr>
          <a:xfrm>
            <a:off x="2500298" y="4000504"/>
            <a:ext cx="4357718" cy="461665"/>
          </a:xfrm>
          <a:prstGeom prst="rect">
            <a:avLst/>
          </a:prstGeom>
          <a:noFill/>
        </p:spPr>
        <p:txBody>
          <a:bodyPr wrap="square" rtlCol="0">
            <a:spAutoFit/>
          </a:bodyPr>
          <a:lstStyle/>
          <a:p>
            <a:r>
              <a:rPr lang="ja-JP" altLang="en-US" sz="2400" dirty="0" smtClean="0"/>
              <a:t>（ｎ：種数　　　Ｎ</a:t>
            </a:r>
            <a:r>
              <a:rPr kumimoji="1" lang="ja-JP" altLang="en-US" sz="2400" dirty="0" smtClean="0"/>
              <a:t>：各種の採捕数）　　　</a:t>
            </a:r>
            <a:endParaRPr kumimoji="1" lang="ja-JP" altLang="en-US" dirty="0"/>
          </a:p>
        </p:txBody>
      </p:sp>
      <p:cxnSp>
        <p:nvCxnSpPr>
          <p:cNvPr id="9" name="直線コネクタ 8"/>
          <p:cNvCxnSpPr/>
          <p:nvPr/>
        </p:nvCxnSpPr>
        <p:spPr>
          <a:xfrm>
            <a:off x="357158" y="5857892"/>
            <a:ext cx="6572296"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643182"/>
            <a:ext cx="7772400" cy="1005266"/>
          </a:xfrm>
        </p:spPr>
        <p:txBody>
          <a:bodyPr/>
          <a:lstStyle/>
          <a:p>
            <a:pPr algn="ctr"/>
            <a:r>
              <a:rPr kumimoji="1" lang="ja-JP" altLang="en-US" dirty="0" smtClean="0"/>
              <a:t>結果と考察</a:t>
            </a:r>
            <a:endParaRPr kumimoji="1" lang="ja-JP" altLang="en-US" dirty="0"/>
          </a:p>
        </p:txBody>
      </p:sp>
      <p:sp>
        <p:nvSpPr>
          <p:cNvPr id="5" name="テキスト ボックス 4"/>
          <p:cNvSpPr txBox="1"/>
          <p:nvPr/>
        </p:nvSpPr>
        <p:spPr>
          <a:xfrm>
            <a:off x="8501058" y="0"/>
            <a:ext cx="642942" cy="369332"/>
          </a:xfrm>
          <a:prstGeom prst="rect">
            <a:avLst/>
          </a:prstGeom>
          <a:noFill/>
        </p:spPr>
        <p:txBody>
          <a:bodyPr wrap="square" rtlCol="0">
            <a:spAutoFit/>
          </a:bodyPr>
          <a:lstStyle/>
          <a:p>
            <a:r>
              <a:rPr lang="en-US" altLang="ja-JP" dirty="0" smtClean="0">
                <a:latin typeface="Century" pitchFamily="18" charset="0"/>
              </a:rPr>
              <a:t>8</a:t>
            </a:r>
            <a:r>
              <a:rPr kumimoji="1" lang="en-US" altLang="ja-JP" dirty="0" smtClean="0">
                <a:latin typeface="Century" pitchFamily="18" charset="0"/>
              </a:rPr>
              <a:t>/18 </a:t>
            </a:r>
            <a:endParaRPr kumimoji="1" lang="ja-JP" altLang="en-US" dirty="0">
              <a:latin typeface="Century" pitchFamily="18" charset="0"/>
            </a:endParaRPr>
          </a:p>
        </p:txBody>
      </p:sp>
      <p:sp>
        <p:nvSpPr>
          <p:cNvPr id="7" name="角丸四角形 6"/>
          <p:cNvSpPr/>
          <p:nvPr/>
        </p:nvSpPr>
        <p:spPr>
          <a:xfrm>
            <a:off x="143672" y="1643050"/>
            <a:ext cx="8858280" cy="37147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 2"/>
          <p:cNvSpPr txBox="1">
            <a:spLocks/>
          </p:cNvSpPr>
          <p:nvPr/>
        </p:nvSpPr>
        <p:spPr>
          <a:xfrm>
            <a:off x="143672" y="1857364"/>
            <a:ext cx="8858280" cy="3214710"/>
          </a:xfrm>
          <a:prstGeom prst="rect">
            <a:avLst/>
          </a:prstGeom>
          <a:noFill/>
        </p:spPr>
        <p:txBody>
          <a:bodyPr>
            <a:noAutofit/>
          </a:bodyPr>
          <a:lstStyle/>
          <a:p>
            <a:pPr marL="274320" indent="-274320">
              <a:spcBef>
                <a:spcPct val="20000"/>
              </a:spcBef>
              <a:buClr>
                <a:schemeClr val="accent3"/>
              </a:buClr>
              <a:buSzPct val="95000"/>
              <a:buFont typeface="Wingdings 2"/>
              <a:buChar char=""/>
              <a:defRPr/>
            </a:pPr>
            <a:r>
              <a:rPr lang="ja-JP" altLang="en-US" sz="3200" dirty="0" smtClean="0"/>
              <a:t>昨年度（植生などの設置前）と今年度（設置後）の結果を比較</a:t>
            </a:r>
            <a:endParaRPr lang="en-US" altLang="ja-JP" sz="3200" dirty="0" smtClean="0"/>
          </a:p>
          <a:p>
            <a:pPr marL="274320" indent="-274320">
              <a:spcBef>
                <a:spcPct val="20000"/>
              </a:spcBef>
              <a:buClr>
                <a:schemeClr val="accent3"/>
              </a:buClr>
              <a:buSzPct val="95000"/>
              <a:buFont typeface="Wingdings 2"/>
              <a:buChar char=""/>
              <a:defRPr/>
            </a:pPr>
            <a:endParaRPr lang="en-US" altLang="ja-JP" sz="3200" dirty="0" smtClean="0"/>
          </a:p>
          <a:p>
            <a:pPr marL="274320" indent="-274320">
              <a:spcBef>
                <a:spcPct val="20000"/>
              </a:spcBef>
              <a:buClr>
                <a:schemeClr val="accent3"/>
              </a:buClr>
              <a:buSzPct val="95000"/>
              <a:defRPr/>
            </a:pPr>
            <a:r>
              <a:rPr lang="ja-JP" altLang="en-US" sz="3200" dirty="0" smtClean="0"/>
              <a:t>⇒</a:t>
            </a:r>
            <a:r>
              <a:rPr lang="ja-JP" altLang="en-US" sz="3600" dirty="0" smtClean="0">
                <a:ln w="3175">
                  <a:noFill/>
                </a:ln>
              </a:rPr>
              <a:t>水温</a:t>
            </a:r>
            <a:r>
              <a:rPr lang="ja-JP" altLang="en-US" sz="3200" dirty="0" smtClean="0"/>
              <a:t>と</a:t>
            </a:r>
            <a:r>
              <a:rPr lang="ja-JP" altLang="en-US" sz="3600" dirty="0" smtClean="0">
                <a:ln w="3175">
                  <a:noFill/>
                </a:ln>
              </a:rPr>
              <a:t>仔稚魚</a:t>
            </a:r>
            <a:r>
              <a:rPr lang="ja-JP" altLang="en-US" sz="3200" dirty="0" smtClean="0">
                <a:ln w="3175">
                  <a:noFill/>
                </a:ln>
              </a:rPr>
              <a:t>の個体数</a:t>
            </a:r>
            <a:r>
              <a:rPr lang="ja-JP" altLang="en-US" sz="3200" dirty="0" smtClean="0"/>
              <a:t>に違いがみられた</a:t>
            </a:r>
            <a:endParaRPr lang="en-US" altLang="ja-JP" sz="3200" dirty="0" smtClean="0"/>
          </a:p>
          <a:p>
            <a:pPr marL="274320" indent="-274320">
              <a:spcBef>
                <a:spcPct val="20000"/>
              </a:spcBef>
              <a:buClr>
                <a:schemeClr val="accent3"/>
              </a:buClr>
              <a:buSzPct val="95000"/>
              <a:defRPr/>
            </a:pPr>
            <a:r>
              <a:rPr lang="ja-JP" altLang="en-US" sz="3200" dirty="0" smtClean="0"/>
              <a:t>　 （遡上の調査より仔稚魚の遡上はほとんど確認されていない）</a:t>
            </a:r>
            <a:endParaRPr lang="en-US" altLang="ja-JP" sz="3200" dirty="0" smtClean="0"/>
          </a:p>
        </p:txBody>
      </p:sp>
      <p:cxnSp>
        <p:nvCxnSpPr>
          <p:cNvPr id="9" name="直線コネクタ 8"/>
          <p:cNvCxnSpPr/>
          <p:nvPr/>
        </p:nvCxnSpPr>
        <p:spPr>
          <a:xfrm>
            <a:off x="607812" y="4071942"/>
            <a:ext cx="100013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902574" y="4071942"/>
            <a:ext cx="300039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3924</TotalTime>
  <Words>2639</Words>
  <Application>Microsoft Office PowerPoint</Application>
  <PresentationFormat>画面に合わせる (4:3)</PresentationFormat>
  <Paragraphs>463</Paragraphs>
  <Slides>26</Slides>
  <Notes>26</Notes>
  <HiddenSlides>7</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リゾート</vt:lpstr>
      <vt:lpstr>ビオトープ水田内の環境変化が 淡水魚に与える影響</vt:lpstr>
      <vt:lpstr>背景</vt:lpstr>
      <vt:lpstr>スライド 3</vt:lpstr>
      <vt:lpstr>調査地</vt:lpstr>
      <vt:lpstr>調査内容</vt:lpstr>
      <vt:lpstr>スライド 6</vt:lpstr>
      <vt:lpstr>発育ステージ</vt:lpstr>
      <vt:lpstr>解析方法</vt:lpstr>
      <vt:lpstr>結果と考察</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ご清聴ありがとうございました</vt:lpstr>
      <vt:lpstr>採捕数と多様度指数の変動</vt:lpstr>
      <vt:lpstr>スライド 21</vt:lpstr>
      <vt:lpstr>スライド 22</vt:lpstr>
      <vt:lpstr>スライド 23</vt:lpstr>
      <vt:lpstr>スライド 24</vt:lpstr>
      <vt:lpstr>スライド 25</vt:lpstr>
      <vt:lpstr>スライド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ビオトープ水田内の環境変化が淡水魚に与える影響</dc:title>
  <dc:creator>千家正照</dc:creator>
  <cp:lastModifiedBy>ogawa</cp:lastModifiedBy>
  <cp:revision>61</cp:revision>
  <dcterms:created xsi:type="dcterms:W3CDTF">2009-02-05T07:53:43Z</dcterms:created>
  <dcterms:modified xsi:type="dcterms:W3CDTF">2010-04-04T08:51:04Z</dcterms:modified>
</cp:coreProperties>
</file>