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A07C9F7-CF93-49AE-8C1A-956AA8C66F62}"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80150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07C9F7-CF93-49AE-8C1A-956AA8C66F62}"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403531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07C9F7-CF93-49AE-8C1A-956AA8C66F62}"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89772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07C9F7-CF93-49AE-8C1A-956AA8C66F62}"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84163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A07C9F7-CF93-49AE-8C1A-956AA8C66F62}" type="datetimeFigureOut">
              <a:rPr kumimoji="1" lang="ja-JP" altLang="en-US" smtClean="0"/>
              <a:t>2019/2/27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131097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A07C9F7-CF93-49AE-8C1A-956AA8C66F62}" type="datetimeFigureOut">
              <a:rPr kumimoji="1" lang="ja-JP" altLang="en-US" smtClean="0"/>
              <a:t>2019/2/27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46025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A07C9F7-CF93-49AE-8C1A-956AA8C66F62}" type="datetimeFigureOut">
              <a:rPr kumimoji="1" lang="ja-JP" altLang="en-US" smtClean="0"/>
              <a:t>2019/2/27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532039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A07C9F7-CF93-49AE-8C1A-956AA8C66F62}" type="datetimeFigureOut">
              <a:rPr kumimoji="1" lang="ja-JP" altLang="en-US" smtClean="0"/>
              <a:t>2019/2/27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78740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07C9F7-CF93-49AE-8C1A-956AA8C66F62}" type="datetimeFigureOut">
              <a:rPr kumimoji="1" lang="ja-JP" altLang="en-US" smtClean="0"/>
              <a:t>2019/2/27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4042867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07C9F7-CF93-49AE-8C1A-956AA8C66F62}" type="datetimeFigureOut">
              <a:rPr kumimoji="1" lang="ja-JP" altLang="en-US" smtClean="0"/>
              <a:t>2019/2/27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2109508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A07C9F7-CF93-49AE-8C1A-956AA8C66F62}" type="datetimeFigureOut">
              <a:rPr kumimoji="1" lang="ja-JP" altLang="en-US" smtClean="0"/>
              <a:t>2019/2/27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61337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07C9F7-CF93-49AE-8C1A-956AA8C66F62}" type="datetimeFigureOut">
              <a:rPr kumimoji="1" lang="ja-JP" altLang="en-US" smtClean="0"/>
              <a:t>2019/2/27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156D4-97D8-45AF-AF42-66030BD7A89E}" type="slidenum">
              <a:rPr kumimoji="1" lang="ja-JP" altLang="en-US" smtClean="0"/>
              <a:t>‹#›</a:t>
            </a:fld>
            <a:endParaRPr kumimoji="1" lang="ja-JP" altLang="en-US"/>
          </a:p>
        </p:txBody>
      </p:sp>
    </p:spTree>
    <p:extLst>
      <p:ext uri="{BB962C8B-B14F-4D97-AF65-F5344CB8AC3E}">
        <p14:creationId xmlns:p14="http://schemas.microsoft.com/office/powerpoint/2010/main" val="688564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lang="en-US" altLang="ja-JP" dirty="0">
                <a:latin typeface="+mn-ea"/>
              </a:rPr>
              <a:t>【</a:t>
            </a:r>
            <a:r>
              <a:rPr lang="ja-JP" altLang="en-US" dirty="0">
                <a:latin typeface="+mn-ea"/>
              </a:rPr>
              <a:t>物理 第</a:t>
            </a:r>
            <a:r>
              <a:rPr lang="en-US" altLang="ja-JP" dirty="0">
                <a:latin typeface="+mn-ea"/>
              </a:rPr>
              <a:t>62</a:t>
            </a:r>
            <a:r>
              <a:rPr lang="ja-JP" altLang="en-US" dirty="0">
                <a:latin typeface="+mn-ea"/>
              </a:rPr>
              <a:t>回 </a:t>
            </a:r>
            <a:r>
              <a:rPr lang="ja-JP" altLang="en-US" dirty="0" smtClean="0">
                <a:latin typeface="+mn-ea"/>
              </a:rPr>
              <a:t>問</a:t>
            </a:r>
            <a:r>
              <a:rPr lang="en-US" altLang="ja-JP" dirty="0">
                <a:latin typeface="+mn-ea"/>
              </a:rPr>
              <a:t>1</a:t>
            </a:r>
            <a:r>
              <a:rPr lang="en-US" altLang="ja-JP" dirty="0" smtClean="0">
                <a:latin typeface="+mn-ea"/>
              </a:rPr>
              <a:t>7 </a:t>
            </a:r>
            <a:r>
              <a:rPr lang="en-US" altLang="ja-JP" dirty="0">
                <a:latin typeface="+mn-ea"/>
              </a:rPr>
              <a:t>】</a:t>
            </a:r>
            <a:endParaRPr kumimoji="1" lang="ja-JP" altLang="en-US" dirty="0"/>
          </a:p>
        </p:txBody>
      </p:sp>
      <p:sp>
        <p:nvSpPr>
          <p:cNvPr id="3" name="コンテンツ プレースホルダー 2"/>
          <p:cNvSpPr>
            <a:spLocks noGrp="1"/>
          </p:cNvSpPr>
          <p:nvPr>
            <p:ph idx="1"/>
          </p:nvPr>
        </p:nvSpPr>
        <p:spPr>
          <a:xfrm>
            <a:off x="0" y="1196753"/>
            <a:ext cx="9144000" cy="4896544"/>
          </a:xfrm>
        </p:spPr>
        <p:txBody>
          <a:bodyPr>
            <a:normAutofit fontScale="92500" lnSpcReduction="10000"/>
          </a:bodyPr>
          <a:lstStyle/>
          <a:p>
            <a:r>
              <a:rPr lang="ja-JP" altLang="en-US" sz="1800" dirty="0" smtClean="0">
                <a:latin typeface="HG丸ｺﾞｼｯｸM-PRO" panose="020F0600000000000000" pitchFamily="50" charset="-128"/>
                <a:ea typeface="HG丸ｺﾞｼｯｸM-PRO" panose="020F0600000000000000" pitchFamily="50" charset="-128"/>
              </a:rPr>
              <a:t>ポイント　電子対生成の見直し確認（放射線概論第</a:t>
            </a:r>
            <a:r>
              <a:rPr lang="en-US" altLang="ja-JP" sz="1800" dirty="0" smtClean="0">
                <a:latin typeface="HG丸ｺﾞｼｯｸM-PRO" panose="020F0600000000000000" pitchFamily="50" charset="-128"/>
                <a:ea typeface="HG丸ｺﾞｼｯｸM-PRO" panose="020F0600000000000000" pitchFamily="50" charset="-128"/>
              </a:rPr>
              <a:t>9</a:t>
            </a:r>
            <a:r>
              <a:rPr lang="ja-JP" altLang="en-US" sz="1800" dirty="0" smtClean="0">
                <a:latin typeface="HG丸ｺﾞｼｯｸM-PRO" panose="020F0600000000000000" pitchFamily="50" charset="-128"/>
                <a:ea typeface="HG丸ｺﾞｼｯｸM-PRO" panose="020F0600000000000000" pitchFamily="50" charset="-128"/>
              </a:rPr>
              <a:t>版</a:t>
            </a:r>
            <a:r>
              <a:rPr lang="en-US" altLang="ja-JP" sz="1800" dirty="0" smtClean="0">
                <a:latin typeface="HG丸ｺﾞｼｯｸM-PRO" panose="020F0600000000000000" pitchFamily="50" charset="-128"/>
                <a:ea typeface="HG丸ｺﾞｼｯｸM-PRO" panose="020F0600000000000000" pitchFamily="50" charset="-128"/>
              </a:rPr>
              <a:t>110</a:t>
            </a:r>
            <a:r>
              <a:rPr lang="ja-JP" altLang="en-US" sz="1800" dirty="0" smtClean="0">
                <a:latin typeface="HG丸ｺﾞｼｯｸM-PRO" panose="020F0600000000000000" pitchFamily="50" charset="-128"/>
                <a:ea typeface="HG丸ｺﾞｼｯｸM-PRO" panose="020F0600000000000000" pitchFamily="50" charset="-128"/>
              </a:rPr>
              <a:t>ページ）</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　①と②は覚えておくべき頻出、③は得点が取れる分かれ道、④はマイナー</a:t>
            </a: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①電子対生成には</a:t>
            </a:r>
            <a:r>
              <a:rPr lang="ja-JP" altLang="en-US" sz="1800" dirty="0" smtClean="0">
                <a:solidFill>
                  <a:srgbClr val="00B0F0"/>
                </a:solidFill>
                <a:latin typeface="HG丸ｺﾞｼｯｸM-PRO" panose="020F0600000000000000" pitchFamily="50" charset="-128"/>
                <a:ea typeface="HG丸ｺﾞｼｯｸM-PRO" panose="020F0600000000000000" pitchFamily="50" charset="-128"/>
              </a:rPr>
              <a:t>電子の静止質量（</a:t>
            </a:r>
            <a:r>
              <a:rPr lang="en-US" altLang="ja-JP" sz="1800" dirty="0" smtClean="0">
                <a:solidFill>
                  <a:srgbClr val="00B0F0"/>
                </a:solidFill>
                <a:latin typeface="HG丸ｺﾞｼｯｸM-PRO" panose="020F0600000000000000" pitchFamily="50" charset="-128"/>
                <a:ea typeface="HG丸ｺﾞｼｯｸM-PRO" panose="020F0600000000000000" pitchFamily="50" charset="-128"/>
              </a:rPr>
              <a:t>0.511MeV)</a:t>
            </a:r>
            <a:r>
              <a:rPr lang="ja-JP" altLang="en-US" sz="1800" dirty="0" smtClean="0">
                <a:latin typeface="HG丸ｺﾞｼｯｸM-PRO" panose="020F0600000000000000" pitchFamily="50" charset="-128"/>
                <a:ea typeface="HG丸ｺﾞｼｯｸM-PRO" panose="020F0600000000000000" pitchFamily="50" charset="-128"/>
              </a:rPr>
              <a:t>の</a:t>
            </a:r>
            <a:r>
              <a:rPr lang="en-US" altLang="ja-JP" sz="1800" dirty="0" smtClean="0">
                <a:latin typeface="HG丸ｺﾞｼｯｸM-PRO" panose="020F0600000000000000" pitchFamily="50" charset="-128"/>
                <a:ea typeface="HG丸ｺﾞｼｯｸM-PRO" panose="020F0600000000000000" pitchFamily="50" charset="-128"/>
              </a:rPr>
              <a:t>2</a:t>
            </a:r>
            <a:r>
              <a:rPr lang="ja-JP" altLang="en-US" sz="1800" dirty="0" smtClean="0">
                <a:latin typeface="HG丸ｺﾞｼｯｸM-PRO" panose="020F0600000000000000" pitchFamily="50" charset="-128"/>
                <a:ea typeface="HG丸ｺﾞｼｯｸM-PRO" panose="020F0600000000000000" pitchFamily="50" charset="-128"/>
              </a:rPr>
              <a:t>倍（</a:t>
            </a:r>
            <a:r>
              <a:rPr lang="en-US" altLang="ja-JP" sz="1800" dirty="0" smtClean="0">
                <a:solidFill>
                  <a:srgbClr val="00B0F0"/>
                </a:solidFill>
                <a:latin typeface="HG丸ｺﾞｼｯｸM-PRO" panose="020F0600000000000000" pitchFamily="50" charset="-128"/>
                <a:ea typeface="HG丸ｺﾞｼｯｸM-PRO" panose="020F0600000000000000" pitchFamily="50" charset="-128"/>
              </a:rPr>
              <a:t>1.022MeV</a:t>
            </a:r>
            <a:r>
              <a:rPr lang="en-US" altLang="ja-JP" sz="1800" dirty="0" smtClean="0">
                <a:latin typeface="HG丸ｺﾞｼｯｸM-PRO" panose="020F0600000000000000" pitchFamily="50" charset="-128"/>
                <a:ea typeface="HG丸ｺﾞｼｯｸM-PRO" panose="020F0600000000000000" pitchFamily="50" charset="-128"/>
              </a:rPr>
              <a:t>)</a:t>
            </a:r>
            <a:r>
              <a:rPr lang="ja-JP" altLang="en-US" sz="1800" dirty="0" smtClean="0">
                <a:latin typeface="HG丸ｺﾞｼｯｸM-PRO" panose="020F0600000000000000" pitchFamily="50" charset="-128"/>
                <a:ea typeface="HG丸ｺﾞｼｯｸM-PRO" panose="020F0600000000000000" pitchFamily="50" charset="-128"/>
              </a:rPr>
              <a:t>以上の</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a:latin typeface="HG丸ｺﾞｼｯｸM-PRO" panose="020F0600000000000000" pitchFamily="50" charset="-128"/>
                <a:ea typeface="HG丸ｺﾞｼｯｸM-PRO" panose="020F0600000000000000" pitchFamily="50" charset="-128"/>
              </a:rPr>
              <a:t>　</a:t>
            </a:r>
            <a:r>
              <a:rPr lang="ja-JP" altLang="en-US" sz="1800" dirty="0" smtClean="0">
                <a:latin typeface="HG丸ｺﾞｼｯｸM-PRO" panose="020F0600000000000000" pitchFamily="50" charset="-128"/>
                <a:ea typeface="HG丸ｺﾞｼｯｸM-PRO" panose="020F0600000000000000" pitchFamily="50" charset="-128"/>
              </a:rPr>
              <a:t>光子エエネルギーが必要</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1800" dirty="0">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②電子対生成で生じた</a:t>
            </a:r>
            <a:r>
              <a:rPr lang="ja-JP" altLang="en-US" sz="1800" u="sng" dirty="0" smtClean="0">
                <a:latin typeface="HG丸ｺﾞｼｯｸM-PRO" panose="020F0600000000000000" pitchFamily="50" charset="-128"/>
                <a:ea typeface="HG丸ｺﾞｼｯｸM-PRO" panose="020F0600000000000000" pitchFamily="50" charset="-128"/>
              </a:rPr>
              <a:t>電子と陽電子</a:t>
            </a:r>
            <a:r>
              <a:rPr lang="ja-JP" altLang="en-US" sz="1800" dirty="0" smtClean="0">
                <a:latin typeface="HG丸ｺﾞｼｯｸM-PRO" panose="020F0600000000000000" pitchFamily="50" charset="-128"/>
                <a:ea typeface="HG丸ｺﾞｼｯｸM-PRO" panose="020F0600000000000000" pitchFamily="50" charset="-128"/>
              </a:rPr>
              <a:t>のうち、</a:t>
            </a:r>
            <a:r>
              <a:rPr lang="ja-JP" altLang="en-US" sz="1800" dirty="0" smtClean="0">
                <a:solidFill>
                  <a:srgbClr val="00B0F0"/>
                </a:solidFill>
                <a:latin typeface="HG丸ｺﾞｼｯｸM-PRO" panose="020F0600000000000000" pitchFamily="50" charset="-128"/>
                <a:ea typeface="HG丸ｺﾞｼｯｸM-PRO" panose="020F0600000000000000" pitchFamily="50" charset="-128"/>
              </a:rPr>
              <a:t>陽電子が物質中の電子と結合して</a:t>
            </a:r>
            <a:endParaRPr lang="en-US" altLang="ja-JP" sz="1800" dirty="0" smtClean="0">
              <a:solidFill>
                <a:srgbClr val="00B0F0"/>
              </a:solidFill>
              <a:latin typeface="HG丸ｺﾞｼｯｸM-PRO" panose="020F0600000000000000" pitchFamily="50" charset="-128"/>
              <a:ea typeface="HG丸ｺﾞｼｯｸM-PRO" panose="020F0600000000000000" pitchFamily="50" charset="-128"/>
            </a:endParaRPr>
          </a:p>
          <a:p>
            <a:pPr marL="0" indent="0">
              <a:buNone/>
            </a:pPr>
            <a:r>
              <a:rPr lang="ja-JP" altLang="en-US" sz="1800" dirty="0">
                <a:solidFill>
                  <a:srgbClr val="00B0F0"/>
                </a:solidFill>
                <a:latin typeface="HG丸ｺﾞｼｯｸM-PRO" panose="020F0600000000000000" pitchFamily="50" charset="-128"/>
                <a:ea typeface="HG丸ｺﾞｼｯｸM-PRO" panose="020F0600000000000000" pitchFamily="50" charset="-128"/>
              </a:rPr>
              <a:t>　</a:t>
            </a:r>
            <a:r>
              <a:rPr lang="en-US" altLang="ja-JP" sz="1800" dirty="0" smtClean="0">
                <a:solidFill>
                  <a:srgbClr val="00B0F0"/>
                </a:solidFill>
                <a:latin typeface="HG丸ｺﾞｼｯｸM-PRO" panose="020F0600000000000000" pitchFamily="50" charset="-128"/>
                <a:ea typeface="HG丸ｺﾞｼｯｸM-PRO" panose="020F0600000000000000" pitchFamily="50" charset="-128"/>
              </a:rPr>
              <a:t>2</a:t>
            </a:r>
            <a:r>
              <a:rPr lang="ja-JP" altLang="en-US" sz="1800" dirty="0" smtClean="0">
                <a:solidFill>
                  <a:srgbClr val="00B0F0"/>
                </a:solidFill>
                <a:latin typeface="HG丸ｺﾞｼｯｸM-PRO" panose="020F0600000000000000" pitchFamily="50" charset="-128"/>
                <a:ea typeface="HG丸ｺﾞｼｯｸM-PRO" panose="020F0600000000000000" pitchFamily="50" charset="-128"/>
              </a:rPr>
              <a:t>本の</a:t>
            </a:r>
            <a:r>
              <a:rPr lang="en-US" altLang="ja-JP" sz="1800" dirty="0" smtClean="0">
                <a:solidFill>
                  <a:srgbClr val="00B0F0"/>
                </a:solidFill>
                <a:latin typeface="HG丸ｺﾞｼｯｸM-PRO" panose="020F0600000000000000" pitchFamily="50" charset="-128"/>
                <a:ea typeface="HG丸ｺﾞｼｯｸM-PRO" panose="020F0600000000000000" pitchFamily="50" charset="-128"/>
              </a:rPr>
              <a:t>0.511MeV</a:t>
            </a:r>
            <a:r>
              <a:rPr lang="ja-JP" altLang="en-US" sz="1800" dirty="0" smtClean="0">
                <a:solidFill>
                  <a:srgbClr val="00B0F0"/>
                </a:solidFill>
                <a:latin typeface="HG丸ｺﾞｼｯｸM-PRO" panose="020F0600000000000000" pitchFamily="50" charset="-128"/>
                <a:ea typeface="HG丸ｺﾞｼｯｸM-PRO" panose="020F0600000000000000" pitchFamily="50" charset="-128"/>
              </a:rPr>
              <a:t>の消滅</a:t>
            </a:r>
            <a:r>
              <a:rPr lang="en-US" altLang="ja-JP" sz="1800" dirty="0" smtClean="0">
                <a:solidFill>
                  <a:srgbClr val="00B0F0"/>
                </a:solidFill>
                <a:latin typeface="HG丸ｺﾞｼｯｸM-PRO" panose="020F0600000000000000" pitchFamily="50" charset="-128"/>
                <a:ea typeface="HG丸ｺﾞｼｯｸM-PRO" panose="020F0600000000000000" pitchFamily="50" charset="-128"/>
              </a:rPr>
              <a:t>γ</a:t>
            </a:r>
            <a:r>
              <a:rPr lang="ja-JP" altLang="en-US" sz="1800" dirty="0" smtClean="0">
                <a:solidFill>
                  <a:srgbClr val="00B0F0"/>
                </a:solidFill>
                <a:latin typeface="HG丸ｺﾞｼｯｸM-PRO" panose="020F0600000000000000" pitchFamily="50" charset="-128"/>
                <a:ea typeface="HG丸ｺﾞｼｯｸM-PRO" panose="020F0600000000000000" pitchFamily="50" charset="-128"/>
              </a:rPr>
              <a:t>線を反対方向（</a:t>
            </a:r>
            <a:r>
              <a:rPr lang="en-US" altLang="ja-JP" sz="1800" dirty="0" smtClean="0">
                <a:solidFill>
                  <a:srgbClr val="00B0F0"/>
                </a:solidFill>
                <a:latin typeface="HG丸ｺﾞｼｯｸM-PRO" panose="020F0600000000000000" pitchFamily="50" charset="-128"/>
                <a:ea typeface="HG丸ｺﾞｼｯｸM-PRO" panose="020F0600000000000000" pitchFamily="50" charset="-128"/>
              </a:rPr>
              <a:t>180</a:t>
            </a:r>
            <a:r>
              <a:rPr lang="ja-JP" altLang="en-US" sz="1800" dirty="0" smtClean="0">
                <a:solidFill>
                  <a:srgbClr val="00B0F0"/>
                </a:solidFill>
                <a:latin typeface="HG丸ｺﾞｼｯｸM-PRO" panose="020F0600000000000000" pitchFamily="50" charset="-128"/>
                <a:ea typeface="HG丸ｺﾞｼｯｸM-PRO" panose="020F0600000000000000" pitchFamily="50" charset="-128"/>
              </a:rPr>
              <a:t>度）に出す。（核医学の</a:t>
            </a:r>
            <a:r>
              <a:rPr lang="en-US" altLang="ja-JP" sz="1800" dirty="0" smtClean="0">
                <a:solidFill>
                  <a:srgbClr val="00B0F0"/>
                </a:solidFill>
                <a:latin typeface="HG丸ｺﾞｼｯｸM-PRO" panose="020F0600000000000000" pitchFamily="50" charset="-128"/>
                <a:ea typeface="HG丸ｺﾞｼｯｸM-PRO" panose="020F0600000000000000" pitchFamily="50" charset="-128"/>
              </a:rPr>
              <a:t>PET</a:t>
            </a:r>
            <a:r>
              <a:rPr lang="ja-JP" altLang="en-US" sz="1800" dirty="0" smtClean="0">
                <a:solidFill>
                  <a:srgbClr val="00B0F0"/>
                </a:solidFill>
                <a:latin typeface="HG丸ｺﾞｼｯｸM-PRO" panose="020F0600000000000000" pitchFamily="50" charset="-128"/>
                <a:ea typeface="HG丸ｺﾞｼｯｸM-PRO" panose="020F0600000000000000" pitchFamily="50" charset="-128"/>
              </a:rPr>
              <a:t>原理）</a:t>
            </a:r>
            <a:endParaRPr lang="en-US" altLang="ja-JP" sz="1800" dirty="0">
              <a:solidFill>
                <a:srgbClr val="00B0F0"/>
              </a:solidFill>
              <a:latin typeface="HG丸ｺﾞｼｯｸM-PRO" panose="020F0600000000000000" pitchFamily="50" charset="-128"/>
              <a:ea typeface="HG丸ｺﾞｼｯｸM-PRO" panose="020F0600000000000000" pitchFamily="50" charset="-128"/>
            </a:endParaRPr>
          </a:p>
          <a:p>
            <a:pPr marL="0" indent="0">
              <a:buNone/>
            </a:pP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③</a:t>
            </a:r>
            <a:r>
              <a:rPr lang="ja-JP" altLang="en-US" sz="1800" dirty="0" smtClean="0">
                <a:solidFill>
                  <a:srgbClr val="FF0000"/>
                </a:solidFill>
                <a:latin typeface="HG丸ｺﾞｼｯｸM-PRO" panose="020F0600000000000000" pitchFamily="50" charset="-128"/>
                <a:ea typeface="HG丸ｺﾞｼｯｸM-PRO" panose="020F0600000000000000" pitchFamily="50" charset="-128"/>
              </a:rPr>
              <a:t>電子対生成の断面積は、物質の原子番号の約</a:t>
            </a:r>
            <a:r>
              <a:rPr lang="en-US" altLang="ja-JP" sz="1800" dirty="0" smtClean="0">
                <a:solidFill>
                  <a:srgbClr val="FF0000"/>
                </a:solidFill>
                <a:latin typeface="HG丸ｺﾞｼｯｸM-PRO" panose="020F0600000000000000" pitchFamily="50" charset="-128"/>
                <a:ea typeface="HG丸ｺﾞｼｯｸM-PRO" panose="020F0600000000000000" pitchFamily="50" charset="-128"/>
              </a:rPr>
              <a:t>2</a:t>
            </a:r>
            <a:r>
              <a:rPr lang="ja-JP" altLang="en-US" sz="1800" dirty="0" smtClean="0">
                <a:solidFill>
                  <a:srgbClr val="FF0000"/>
                </a:solidFill>
                <a:latin typeface="HG丸ｺﾞｼｯｸM-PRO" panose="020F0600000000000000" pitchFamily="50" charset="-128"/>
                <a:ea typeface="HG丸ｺﾞｼｯｸM-PRO" panose="020F0600000000000000" pitchFamily="50" charset="-128"/>
              </a:rPr>
              <a:t>乗</a:t>
            </a:r>
            <a:r>
              <a:rPr lang="en-US" altLang="ja-JP" sz="1800" dirty="0" smtClean="0">
                <a:solidFill>
                  <a:srgbClr val="FF0000"/>
                </a:solidFill>
                <a:latin typeface="HG丸ｺﾞｼｯｸM-PRO" panose="020F0600000000000000" pitchFamily="50" charset="-128"/>
                <a:ea typeface="HG丸ｺﾞｼｯｸM-PRO" panose="020F0600000000000000" pitchFamily="50" charset="-128"/>
              </a:rPr>
              <a:t>(Z</a:t>
            </a:r>
            <a:r>
              <a:rPr lang="en-US" altLang="ja-JP" sz="1800" baseline="30000" dirty="0" smtClean="0">
                <a:solidFill>
                  <a:srgbClr val="FF0000"/>
                </a:solidFill>
                <a:latin typeface="HG丸ｺﾞｼｯｸM-PRO" panose="020F0600000000000000" pitchFamily="50" charset="-128"/>
                <a:ea typeface="HG丸ｺﾞｼｯｸM-PRO" panose="020F0600000000000000" pitchFamily="50" charset="-128"/>
              </a:rPr>
              <a:t>2</a:t>
            </a:r>
            <a:r>
              <a:rPr lang="en-US" altLang="ja-JP" sz="1800"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sz="1800" dirty="0" smtClean="0">
                <a:solidFill>
                  <a:srgbClr val="FF0000"/>
                </a:solidFill>
                <a:latin typeface="HG丸ｺﾞｼｯｸM-PRO" panose="020F0600000000000000" pitchFamily="50" charset="-128"/>
                <a:ea typeface="HG丸ｺﾞｼｯｸM-PRO" panose="020F0600000000000000" pitchFamily="50" charset="-128"/>
              </a:rPr>
              <a:t>に比例</a:t>
            </a:r>
            <a:endParaRPr lang="en-US" altLang="ja-JP" sz="1800" baseline="30000" dirty="0" smtClean="0">
              <a:solidFill>
                <a:srgbClr val="FF0000"/>
              </a:solidFill>
              <a:latin typeface="HG丸ｺﾞｼｯｸM-PRO" panose="020F0600000000000000" pitchFamily="50" charset="-128"/>
              <a:ea typeface="HG丸ｺﾞｼｯｸM-PRO" panose="020F0600000000000000" pitchFamily="50" charset="-128"/>
            </a:endParaRPr>
          </a:p>
          <a:p>
            <a:pPr marL="0" indent="0">
              <a:buNone/>
            </a:pPr>
            <a:endParaRPr lang="en-US" altLang="ja-JP" sz="1800" u="sng"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dirty="0" smtClean="0">
                <a:latin typeface="HG丸ｺﾞｼｯｸM-PRO" panose="020F0600000000000000" pitchFamily="50" charset="-128"/>
                <a:ea typeface="HG丸ｺﾞｼｯｸM-PRO" panose="020F0600000000000000" pitchFamily="50" charset="-128"/>
              </a:rPr>
              <a:t>④３電子対生成</a:t>
            </a:r>
            <a:r>
              <a:rPr lang="ja-JP" altLang="en-US" sz="1800" u="sng" dirty="0">
                <a:latin typeface="HG丸ｺﾞｼｯｸM-PRO" panose="020F0600000000000000" pitchFamily="50" charset="-128"/>
                <a:ea typeface="HG丸ｺﾞｼｯｸM-PRO" panose="020F0600000000000000" pitchFamily="50" charset="-128"/>
              </a:rPr>
              <a:t>（</a:t>
            </a:r>
            <a:r>
              <a:rPr lang="en-US" altLang="ja-JP" sz="1800" b="1" u="sng" dirty="0">
                <a:latin typeface="HG丸ｺﾞｼｯｸM-PRO" panose="020F0600000000000000" pitchFamily="50" charset="-128"/>
                <a:ea typeface="HG丸ｺﾞｼｯｸM-PRO" panose="020F0600000000000000" pitchFamily="50" charset="-128"/>
              </a:rPr>
              <a:t>triplet production</a:t>
            </a:r>
            <a:r>
              <a:rPr lang="ja-JP" altLang="en-US" sz="1800" u="sng" dirty="0">
                <a:latin typeface="HG丸ｺﾞｼｯｸM-PRO" panose="020F0600000000000000" pitchFamily="50" charset="-128"/>
                <a:ea typeface="HG丸ｺﾞｼｯｸM-PRO" panose="020F0600000000000000" pitchFamily="50" charset="-128"/>
              </a:rPr>
              <a:t>）</a:t>
            </a:r>
            <a:r>
              <a:rPr lang="ja-JP" altLang="en-US" sz="1800" dirty="0" smtClean="0">
                <a:latin typeface="HG丸ｺﾞｼｯｸM-PRO" panose="020F0600000000000000" pitchFamily="50" charset="-128"/>
                <a:ea typeface="HG丸ｺﾞｼｯｸM-PRO" panose="020F0600000000000000" pitchFamily="50" charset="-128"/>
              </a:rPr>
              <a:t>のこと</a:t>
            </a:r>
            <a:r>
              <a:rPr lang="ja-JP" altLang="en-US" sz="1800" dirty="0" smtClean="0">
                <a:latin typeface="HG丸ｺﾞｼｯｸM-PRO" panose="020F0600000000000000" pitchFamily="50" charset="-128"/>
                <a:ea typeface="HG丸ｺﾞｼｯｸM-PRO" panose="020F0600000000000000" pitchFamily="50" charset="-128"/>
              </a:rPr>
              <a:t>。</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800" u="sng" dirty="0" smtClean="0">
                <a:latin typeface="HG丸ｺﾞｼｯｸM-PRO" panose="020F0600000000000000" pitchFamily="50" charset="-128"/>
                <a:ea typeface="HG丸ｺﾞｼｯｸM-PRO" panose="020F0600000000000000" pitchFamily="50" charset="-128"/>
              </a:rPr>
              <a:t>注意</a:t>
            </a:r>
            <a:r>
              <a:rPr lang="ja-JP" altLang="en-US" sz="1800" u="sng" dirty="0" smtClean="0">
                <a:latin typeface="HG丸ｺﾞｼｯｸM-PRO" panose="020F0600000000000000" pitchFamily="50" charset="-128"/>
                <a:ea typeface="HG丸ｺﾞｼｯｸM-PRO" panose="020F0600000000000000" pitchFamily="50" charset="-128"/>
              </a:rPr>
              <a:t>：電子</a:t>
            </a:r>
            <a:r>
              <a:rPr lang="ja-JP" altLang="en-US" sz="1800" u="sng" dirty="0">
                <a:latin typeface="HG丸ｺﾞｼｯｸM-PRO" panose="020F0600000000000000" pitchFamily="50" charset="-128"/>
                <a:ea typeface="HG丸ｺﾞｼｯｸM-PRO" panose="020F0600000000000000" pitchFamily="50" charset="-128"/>
              </a:rPr>
              <a:t>が三つ生成するわけでは</a:t>
            </a:r>
            <a:r>
              <a:rPr lang="ja-JP" altLang="en-US" sz="1800" u="sng" dirty="0" smtClean="0">
                <a:latin typeface="HG丸ｺﾞｼｯｸM-PRO" panose="020F0600000000000000" pitchFamily="50" charset="-128"/>
                <a:ea typeface="HG丸ｺﾞｼｯｸM-PRO" panose="020F0600000000000000" pitchFamily="50" charset="-128"/>
              </a:rPr>
              <a:t>ない</a:t>
            </a:r>
            <a:r>
              <a:rPr lang="ja-JP" altLang="en-US" sz="1800" dirty="0" smtClean="0">
                <a:latin typeface="HG丸ｺﾞｼｯｸM-PRO" panose="020F0600000000000000" pitchFamily="50" charset="-128"/>
                <a:ea typeface="HG丸ｺﾞｼｯｸM-PRO" panose="020F0600000000000000" pitchFamily="50" charset="-128"/>
              </a:rPr>
              <a:t>。可能性は極めて低いが、電子の軌道電子の作るクーロン場</a:t>
            </a:r>
            <a:r>
              <a:rPr lang="ja-JP" altLang="en-US" sz="1800" dirty="0">
                <a:latin typeface="HG丸ｺﾞｼｯｸM-PRO" panose="020F0600000000000000" pitchFamily="50" charset="-128"/>
                <a:ea typeface="HG丸ｺﾞｼｯｸM-PRO" panose="020F0600000000000000" pitchFamily="50" charset="-128"/>
              </a:rPr>
              <a:t>（電磁場）内で電子対生成が生じ，対生成が生じた電子もはねとばされるので電子が三つ飛び出してくる</a:t>
            </a:r>
            <a:r>
              <a:rPr lang="ja-JP" altLang="en-US" sz="1800" dirty="0" smtClean="0">
                <a:latin typeface="HG丸ｺﾞｼｯｸM-PRO" panose="020F0600000000000000" pitchFamily="50" charset="-128"/>
                <a:ea typeface="HG丸ｺﾞｼｯｸM-PRO" panose="020F0600000000000000" pitchFamily="50" charset="-128"/>
              </a:rPr>
              <a:t>反応。発生には、</a:t>
            </a:r>
            <a:r>
              <a:rPr lang="en-US" altLang="ja-JP" sz="1800" dirty="0" smtClean="0">
                <a:latin typeface="HG丸ｺﾞｼｯｸM-PRO" panose="020F0600000000000000" pitchFamily="50" charset="-128"/>
                <a:ea typeface="HG丸ｺﾞｼｯｸM-PRO" panose="020F0600000000000000" pitchFamily="50" charset="-128"/>
              </a:rPr>
              <a:t>4mc</a:t>
            </a:r>
            <a:r>
              <a:rPr lang="en-US" altLang="ja-JP" sz="1800" baseline="30000" dirty="0" smtClean="0">
                <a:latin typeface="HG丸ｺﾞｼｯｸM-PRO" panose="020F0600000000000000" pitchFamily="50" charset="-128"/>
                <a:ea typeface="HG丸ｺﾞｼｯｸM-PRO" panose="020F0600000000000000" pitchFamily="50" charset="-128"/>
              </a:rPr>
              <a:t>2</a:t>
            </a:r>
            <a:r>
              <a:rPr lang="en-US" altLang="ja-JP" sz="1800" dirty="0" smtClean="0">
                <a:latin typeface="HG丸ｺﾞｼｯｸM-PRO" panose="020F0600000000000000" pitchFamily="50" charset="-128"/>
                <a:ea typeface="HG丸ｺﾞｼｯｸM-PRO" panose="020F0600000000000000" pitchFamily="50" charset="-128"/>
              </a:rPr>
              <a:t>=2.044MeV</a:t>
            </a:r>
            <a:r>
              <a:rPr lang="ja-JP" altLang="en-US" sz="1800" dirty="0">
                <a:latin typeface="HG丸ｺﾞｼｯｸM-PRO" panose="020F0600000000000000" pitchFamily="50" charset="-128"/>
                <a:ea typeface="HG丸ｺﾞｼｯｸM-PRO" panose="020F0600000000000000" pitchFamily="50" charset="-128"/>
              </a:rPr>
              <a:t>以上</a:t>
            </a:r>
            <a:r>
              <a:rPr lang="ja-JP" altLang="en-US" sz="1800" dirty="0" smtClean="0">
                <a:latin typeface="HG丸ｺﾞｼｯｸM-PRO" panose="020F0600000000000000" pitchFamily="50" charset="-128"/>
                <a:ea typeface="HG丸ｺﾞｼｯｸM-PRO" panose="020F0600000000000000" pitchFamily="50" charset="-128"/>
              </a:rPr>
              <a:t>のエネルギーが必要。</a:t>
            </a:r>
            <a:endParaRPr lang="en-US" altLang="ja-JP" sz="18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500" dirty="0">
                <a:latin typeface="HG丸ｺﾞｼｯｸM-PRO" panose="020F0600000000000000" pitchFamily="50" charset="-128"/>
                <a:ea typeface="HG丸ｺﾞｼｯｸM-PRO" panose="020F0600000000000000" pitchFamily="50" charset="-128"/>
              </a:rPr>
              <a:t>参考</a:t>
            </a:r>
            <a:r>
              <a:rPr lang="ja-JP" altLang="en-US" sz="1500" dirty="0" smtClean="0">
                <a:latin typeface="HG丸ｺﾞｼｯｸM-PRO" panose="020F0600000000000000" pitchFamily="50" charset="-128"/>
                <a:ea typeface="HG丸ｺﾞｼｯｸM-PRO" panose="020F0600000000000000" pitchFamily="50" charset="-128"/>
              </a:rPr>
              <a:t>文献：</a:t>
            </a:r>
            <a:r>
              <a:rPr lang="en-US" altLang="ja-JP" sz="1500" dirty="0" smtClean="0">
                <a:latin typeface="HG丸ｺﾞｼｯｸM-PRO" panose="020F0600000000000000" pitchFamily="50" charset="-128"/>
                <a:ea typeface="HG丸ｺﾞｼｯｸM-PRO" panose="020F0600000000000000" pitchFamily="50" charset="-128"/>
              </a:rPr>
              <a:t>KEK </a:t>
            </a:r>
            <a:r>
              <a:rPr lang="ja-JP" altLang="en-US" sz="1500" dirty="0" smtClean="0">
                <a:latin typeface="HG丸ｺﾞｼｯｸM-PRO" panose="020F0600000000000000" pitchFamily="50" charset="-128"/>
                <a:ea typeface="HG丸ｺﾞｼｯｸM-PRO" panose="020F0600000000000000" pitchFamily="50" charset="-128"/>
              </a:rPr>
              <a:t>放射線計測基礎論　</a:t>
            </a:r>
            <a:endParaRPr lang="en-US" altLang="ja-JP" sz="1500" dirty="0" smtClean="0">
              <a:latin typeface="HG丸ｺﾞｼｯｸM-PRO" panose="020F0600000000000000" pitchFamily="50" charset="-128"/>
              <a:ea typeface="HG丸ｺﾞｼｯｸM-PRO" panose="020F0600000000000000" pitchFamily="50" charset="-128"/>
            </a:endParaRPr>
          </a:p>
          <a:p>
            <a:pPr marL="0" indent="0">
              <a:buNone/>
            </a:pPr>
            <a:r>
              <a:rPr lang="en-US" altLang="ja-JP" sz="1500" dirty="0" smtClean="0">
                <a:latin typeface="HG丸ｺﾞｼｯｸM-PRO" panose="020F0600000000000000" pitchFamily="50" charset="-128"/>
                <a:ea typeface="HG丸ｺﾞｼｯｸM-PRO" panose="020F0600000000000000" pitchFamily="50" charset="-128"/>
              </a:rPr>
              <a:t>http</a:t>
            </a:r>
            <a:r>
              <a:rPr lang="en-US" altLang="ja-JP" sz="1500" dirty="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accwww2.kek.jp/oho/OHO%20text%20archives%202005-2011/OHO11%20web%20final/OHO11%20sasaki%2020110822.pdf</a:t>
            </a:r>
          </a:p>
        </p:txBody>
      </p:sp>
      <p:sp>
        <p:nvSpPr>
          <p:cNvPr id="4" name="日付プレースホルダー 3"/>
          <p:cNvSpPr>
            <a:spLocks noGrp="1"/>
          </p:cNvSpPr>
          <p:nvPr>
            <p:ph type="dt" sz="half" idx="10"/>
          </p:nvPr>
        </p:nvSpPr>
        <p:spPr/>
        <p:txBody>
          <a:bodyPr/>
          <a:lstStyle/>
          <a:p>
            <a:r>
              <a:rPr kumimoji="1" lang="en-US" altLang="ja-JP" smtClean="0"/>
              <a:t>2018/7/26</a:t>
            </a:r>
            <a:endParaRPr kumimoji="1" lang="ja-JP" altLang="en-US"/>
          </a:p>
        </p:txBody>
      </p:sp>
      <p:sp>
        <p:nvSpPr>
          <p:cNvPr id="5" name="スライド番号プレースホルダー 4"/>
          <p:cNvSpPr>
            <a:spLocks noGrp="1"/>
          </p:cNvSpPr>
          <p:nvPr>
            <p:ph type="sldNum" sz="quarter" idx="12"/>
          </p:nvPr>
        </p:nvSpPr>
        <p:spPr/>
        <p:txBody>
          <a:bodyPr/>
          <a:lstStyle/>
          <a:p>
            <a:fld id="{1D8D9681-C3A7-4E40-A201-3E7E276C5407}" type="slidenum">
              <a:rPr kumimoji="1" lang="ja-JP" altLang="en-US" smtClean="0"/>
              <a:t>1</a:t>
            </a:fld>
            <a:endParaRPr kumimoji="1" lang="ja-JP" altLang="en-US"/>
          </a:p>
        </p:txBody>
      </p:sp>
      <p:sp>
        <p:nvSpPr>
          <p:cNvPr id="6" name="フッター プレースホルダー 1"/>
          <p:cNvSpPr>
            <a:spLocks noGrp="1"/>
          </p:cNvSpPr>
          <p:nvPr>
            <p:ph type="ftr" sz="quarter" idx="11"/>
          </p:nvPr>
        </p:nvSpPr>
        <p:spPr>
          <a:xfrm>
            <a:off x="3124200" y="6356350"/>
            <a:ext cx="2895600" cy="365125"/>
          </a:xfrm>
        </p:spPr>
        <p:txBody>
          <a:bodyPr/>
          <a:lstStyle/>
          <a:p>
            <a:r>
              <a:rPr kumimoji="1" lang="ja-JP" altLang="en-US" dirty="0" smtClean="0"/>
              <a:t>岐阜大学</a:t>
            </a:r>
            <a:r>
              <a:rPr kumimoji="1" lang="en-US" altLang="ja-JP" dirty="0" smtClean="0"/>
              <a:t>RI</a:t>
            </a:r>
            <a:endParaRPr kumimoji="1" lang="ja-JP" altLang="en-US" dirty="0"/>
          </a:p>
        </p:txBody>
      </p:sp>
    </p:spTree>
    <p:extLst>
      <p:ext uri="{BB962C8B-B14F-4D97-AF65-F5344CB8AC3E}">
        <p14:creationId xmlns:p14="http://schemas.microsoft.com/office/powerpoint/2010/main" val="21574333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Words>
  <Application>Microsoft Office PowerPoint</Application>
  <PresentationFormat>画面に合わせる (4:3)</PresentationFormat>
  <Paragraphs>19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【物理 第62回 問17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【物理 第62回 問17 】</dc:title>
  <dc:creator>RI-gifu</dc:creator>
  <cp:lastModifiedBy>RI-gifu</cp:lastModifiedBy>
  <cp:revision>1</cp:revision>
  <dcterms:created xsi:type="dcterms:W3CDTF">2019-02-27T08:11:08Z</dcterms:created>
  <dcterms:modified xsi:type="dcterms:W3CDTF">2019-02-27T08:12:01Z</dcterms:modified>
</cp:coreProperties>
</file>