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5" d="100"/>
          <a:sy n="95" d="100"/>
        </p:scale>
        <p:origin x="-1158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A7EA6-6FCD-4789-A443-3DB20BA1EE50}" type="datetimeFigureOut">
              <a:rPr kumimoji="1" lang="ja-JP" altLang="en-US" smtClean="0"/>
              <a:t>2018/4/26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12B41-538C-401C-83FD-8953743395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91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07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03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2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05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97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3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45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08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17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26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岐阜薬科大学放射化学研究室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37042-A1BB-41B6-A52B-55D10ECB7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35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10】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核反応の弾性散乱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5191944" y="3676463"/>
            <a:ext cx="3771900" cy="750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・運動量保存則で解く方法。わかれば、感覚的にはしっくり来るが、わかるまでが大変。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・計算もこの場合はちょっと面倒。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・図にも書いたが、エネルギーのわかっている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ｄ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の衝突方向と、ｎの放出方向で軸を作成し、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He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の速度を分解できれば釣り合う式ができる。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・入射粒子の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100keV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は小さすぎるので無視でもよい。この場合、答えは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17.4 MeV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くらいになる。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5D9D10A-9BC0-42A1-952C-21D1BBCDDB54}"/>
              </a:ext>
            </a:extLst>
          </p:cNvPr>
          <p:cNvSpPr txBox="1"/>
          <p:nvPr/>
        </p:nvSpPr>
        <p:spPr>
          <a:xfrm>
            <a:off x="395536" y="161986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実験系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EE00E99D-F7CB-4A2E-B50D-7041618655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0761" y="548680"/>
            <a:ext cx="3930260" cy="30663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xmlns="" id="{A1224A67-D192-4DD5-B70A-85F8EBE8CC35}"/>
                  </a:ext>
                </a:extLst>
              </p:cNvPr>
              <p:cNvSpPr/>
              <p:nvPr/>
            </p:nvSpPr>
            <p:spPr>
              <a:xfrm>
                <a:off x="180156" y="2364202"/>
                <a:ext cx="5011788" cy="36241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400" dirty="0"/>
                  <a:t>ｖ</a:t>
                </a:r>
                <a:r>
                  <a:rPr kumimoji="1" lang="ja-JP" altLang="en-US" sz="1400" dirty="0"/>
                  <a:t>とｗ</a:t>
                </a:r>
                <a:r>
                  <a:rPr lang="ja-JP" altLang="en-US" sz="1400" dirty="0"/>
                  <a:t>は、</a:t>
                </a:r>
                <a:endParaRPr lang="en-US" altLang="ja-JP" sz="1400" dirty="0"/>
              </a:p>
              <a:p>
                <a:r>
                  <a:rPr kumimoji="1" lang="en-US" altLang="ja-JP" sz="1400" dirty="0"/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1400" i="1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kumimoji="1" lang="en-US" altLang="ja-JP" sz="1400" i="1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=0.1       </m:t>
                    </m:r>
                    <m:f>
                      <m:fPr>
                        <m:ctrlPr>
                          <a:rPr kumimoji="1" lang="en-US" altLang="ja-JP" sz="1400" i="1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kumimoji="1" lang="en-US" altLang="ja-JP" sz="1400" i="1">
                            <a:latin typeface="Cambria Math"/>
                          </a:rPr>
                        </m:ctrlPr>
                      </m:sSupPr>
                      <m:e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kumimoji="1" lang="en-US" altLang="ja-JP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=14.1</m:t>
                    </m:r>
                  </m:oMath>
                </a14:m>
                <a:endParaRPr kumimoji="1" lang="en-US" altLang="ja-JP" sz="1400" dirty="0"/>
              </a:p>
              <a:p>
                <a:endParaRPr kumimoji="1" lang="en-US" altLang="ja-JP" sz="1400" dirty="0"/>
              </a:p>
              <a:p>
                <a:r>
                  <a:rPr kumimoji="1" lang="ja-JP" altLang="en-US" sz="1400" dirty="0"/>
                  <a:t>また、それぞれの方向で運動量が保存されるので、</a:t>
                </a:r>
                <a:endParaRPr kumimoji="1" lang="en-US" altLang="ja-JP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400" i="1">
                          <a:latin typeface="Cambria Math" panose="02040503050406030204" pitchFamily="18" charset="0"/>
                        </a:rPr>
                        <m:t>            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sz="14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1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𝑚𝑢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                   0=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𝑚𝑤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𝑚𝑢</m:t>
                              </m:r>
                              <m:r>
                                <a:rPr kumimoji="1"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kumimoji="1" lang="en-US" altLang="ja-JP" sz="1400" dirty="0"/>
              </a:p>
              <a:p>
                <a:endParaRPr lang="en-US" altLang="ja-JP" sz="1400" dirty="0"/>
              </a:p>
              <a:p>
                <a:r>
                  <a:rPr lang="en-US" altLang="ja-JP" sz="1400" dirty="0"/>
                  <a:t>He</a:t>
                </a:r>
                <a:r>
                  <a:rPr lang="ja-JP" altLang="en-US" sz="1400" dirty="0"/>
                  <a:t>の運動エネルギーは、</a:t>
                </a:r>
                <a:endParaRPr lang="en-US" altLang="ja-JP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ja-JP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en-US" altLang="ja-JP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ja-JP" sz="1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num>
                                <m:den>
                                  <m:r>
                                    <a:rPr lang="en-US" altLang="ja-JP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ja-JP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0.1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14.1</m:t>
                          </m:r>
                        </m:num>
                        <m:den>
                          <m:r>
                            <a:rPr lang="en-US" altLang="ja-JP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ja-JP" sz="1400">
                          <a:latin typeface="Cambria Math" panose="02040503050406030204" pitchFamily="18" charset="0"/>
                        </a:rPr>
                        <m:t>=3.575</m:t>
                      </m:r>
                    </m:oMath>
                  </m:oMathPara>
                </a14:m>
                <a:endParaRPr lang="en-US" altLang="ja-JP" sz="1400" dirty="0"/>
              </a:p>
              <a:p>
                <a:endParaRPr lang="en-US" altLang="ja-JP" sz="1400" dirty="0"/>
              </a:p>
              <a:p>
                <a:r>
                  <a:rPr lang="en-US" altLang="ja-JP" sz="1400" dirty="0"/>
                  <a:t>(</a:t>
                </a:r>
                <a:r>
                  <a:rPr lang="ja-JP" altLang="en-US" sz="1400" dirty="0"/>
                  <a:t>発生したエネルギー</a:t>
                </a:r>
                <a:r>
                  <a:rPr lang="en-US" altLang="ja-JP" sz="1400" dirty="0"/>
                  <a:t>)</a:t>
                </a:r>
                <a:r>
                  <a:rPr lang="ja-JP" altLang="en-US" sz="1400" dirty="0"/>
                  <a:t>＝</a:t>
                </a:r>
                <a:endParaRPr lang="en-US" altLang="ja-JP" sz="1400" dirty="0"/>
              </a:p>
              <a:p>
                <a:r>
                  <a:rPr lang="en-US" altLang="ja-JP" sz="1400" dirty="0"/>
                  <a:t>( n</a:t>
                </a:r>
                <a:r>
                  <a:rPr lang="ja-JP" altLang="en-US" sz="1400" dirty="0"/>
                  <a:t>と</a:t>
                </a:r>
                <a:r>
                  <a:rPr lang="en-US" altLang="ja-JP" sz="1400" dirty="0"/>
                  <a:t>He</a:t>
                </a:r>
                <a:r>
                  <a:rPr lang="ja-JP" altLang="en-US" sz="1400" dirty="0"/>
                  <a:t>の運動エネルギーの和</a:t>
                </a:r>
                <a:r>
                  <a:rPr lang="en-US" altLang="ja-JP" sz="1400" dirty="0"/>
                  <a:t>)</a:t>
                </a:r>
                <a:r>
                  <a:rPr lang="ja-JP" altLang="en-US" sz="1400" dirty="0"/>
                  <a:t>－</a:t>
                </a:r>
                <a:r>
                  <a:rPr lang="en-US" altLang="ja-JP" sz="1400" dirty="0"/>
                  <a:t>( d</a:t>
                </a:r>
                <a:r>
                  <a:rPr lang="ja-JP" altLang="en-US" sz="1400" dirty="0"/>
                  <a:t>の運動エネルギー</a:t>
                </a:r>
                <a:r>
                  <a:rPr lang="en-US" altLang="ja-JP" sz="1400" dirty="0"/>
                  <a:t>)</a:t>
                </a:r>
                <a:r>
                  <a:rPr lang="ja-JP" altLang="en-US" sz="1400" dirty="0"/>
                  <a:t>なので、</a:t>
                </a:r>
                <a:endParaRPr lang="en-US" altLang="ja-JP" sz="1400" dirty="0"/>
              </a:p>
              <a:p>
                <a:r>
                  <a:rPr lang="en-US" altLang="ja-JP" sz="1400" dirty="0"/>
                  <a:t>(</a:t>
                </a:r>
                <a:r>
                  <a:rPr lang="ja-JP" altLang="en-US" sz="1400" dirty="0"/>
                  <a:t>発生したエネルギー</a:t>
                </a:r>
                <a:r>
                  <a:rPr lang="en-US" altLang="ja-JP" sz="1400" dirty="0"/>
                  <a:t>)</a:t>
                </a:r>
                <a:r>
                  <a:rPr lang="ja-JP" altLang="en-US" sz="1400" dirty="0"/>
                  <a:t>＝</a:t>
                </a:r>
                <a:r>
                  <a:rPr lang="en-US" altLang="ja-JP" sz="1400" dirty="0"/>
                  <a:t>14.1+3.575-0.1=17.575</a:t>
                </a:r>
                <a:r>
                  <a:rPr lang="ja-JP" altLang="en-US" sz="1400" dirty="0"/>
                  <a:t>≒</a:t>
                </a:r>
                <a:r>
                  <a:rPr lang="en-US" altLang="ja-JP" sz="1400" dirty="0"/>
                  <a:t>17.6MeV</a:t>
                </a:r>
              </a:p>
            </p:txBody>
          </p:sp>
        </mc:Choice>
        <mc:Fallback xmlns=""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A1224A67-D192-4DD5-B70A-85F8EBE8C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6" y="2364202"/>
                <a:ext cx="5011788" cy="3624134"/>
              </a:xfrm>
              <a:prstGeom prst="rect">
                <a:avLst/>
              </a:prstGeom>
              <a:blipFill>
                <a:blip r:embed="rId3"/>
                <a:stretch>
                  <a:fillRect l="-6569" t="-2525" r="-2798" b="-8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96871" y="6366399"/>
            <a:ext cx="3086100" cy="365125"/>
          </a:xfrm>
        </p:spPr>
        <p:txBody>
          <a:bodyPr/>
          <a:lstStyle/>
          <a:p>
            <a:r>
              <a:rPr kumimoji="1" lang="zh-CN" altLang="en-US" dirty="0" smtClean="0"/>
              <a:t>岐阜薬科</a:t>
            </a:r>
            <a:r>
              <a:rPr kumimoji="1" lang="zh-CN" altLang="en-US" dirty="0" smtClean="0"/>
              <a:t>大学</a:t>
            </a:r>
            <a:r>
              <a:rPr kumimoji="1" lang="ja-JP" altLang="en-US" dirty="0" smtClean="0"/>
              <a:t>　</a:t>
            </a:r>
            <a:r>
              <a:rPr kumimoji="1" lang="zh-CN" altLang="en-US" dirty="0" smtClean="0"/>
              <a:t>放射化</a:t>
            </a:r>
            <a:r>
              <a:rPr kumimoji="1" lang="zh-CN" altLang="en-US" dirty="0" smtClean="0"/>
              <a:t>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098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1AC16371-8841-4CC3-BEB6-2D9A405B01DF}"/>
              </a:ext>
            </a:extLst>
          </p:cNvPr>
          <p:cNvSpPr txBox="1"/>
          <p:nvPr/>
        </p:nvSpPr>
        <p:spPr>
          <a:xfrm>
            <a:off x="513103" y="49645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重心系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9ADC7B35-4FF8-46A8-BD91-5C48038C5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78" y="865787"/>
            <a:ext cx="4265382" cy="21731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xmlns="" id="{441247E2-D5A9-4C46-AE07-4CDD149194E3}"/>
                  </a:ext>
                </a:extLst>
              </p:cNvPr>
              <p:cNvSpPr/>
              <p:nvPr/>
            </p:nvSpPr>
            <p:spPr>
              <a:xfrm>
                <a:off x="661149" y="2937978"/>
                <a:ext cx="6901543" cy="3302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dirty="0"/>
                  <a:t>【</a:t>
                </a:r>
                <a:r>
                  <a:rPr lang="ja-JP" altLang="en-US" dirty="0"/>
                  <a:t>重心系</a:t>
                </a:r>
                <a:r>
                  <a:rPr lang="en-US" altLang="ja-JP" dirty="0"/>
                  <a:t>】</a:t>
                </a:r>
                <a:r>
                  <a:rPr lang="ja-JP" altLang="en-US" dirty="0"/>
                  <a:t>の解き方で考えると</a:t>
                </a:r>
                <a:endParaRPr lang="en-US" altLang="ja-JP" dirty="0"/>
              </a:p>
              <a:p>
                <a:endParaRPr lang="en-US" altLang="ja-JP" dirty="0"/>
              </a:p>
              <a:p>
                <a:r>
                  <a:rPr lang="ja-JP" altLang="en-US" sz="1400" dirty="0"/>
                  <a:t>衝突によるエネルギーは、</a:t>
                </a:r>
                <a:endParaRPr lang="en-US" altLang="ja-JP" sz="1400" dirty="0"/>
              </a:p>
              <a:p>
                <a:r>
                  <a:rPr kumimoji="1" lang="ja-JP" altLang="en-US" sz="1400" dirty="0"/>
                  <a:t>　</a:t>
                </a:r>
                <a14:m>
                  <m:oMath xmlns:m="http://schemas.openxmlformats.org/officeDocument/2006/math">
                    <m:r>
                      <a:rPr lang="ja-JP" altLang="en-US" sz="1400" i="1" dirty="0">
                        <a:latin typeface="Cambria Math" panose="02040503050406030204" pitchFamily="18" charset="0"/>
                      </a:rPr>
                      <m:t>　　　　　　</m:t>
                    </m:r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100</m:t>
                    </m:r>
                    <m:r>
                      <a:rPr kumimoji="1" lang="en-US" altLang="ja-JP" sz="1400" i="1">
                        <a:latin typeface="Cambria Math" panose="02040503050406030204" pitchFamily="18" charset="0"/>
                      </a:rPr>
                      <m:t>𝑘𝑒𝑣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kumimoji="1" lang="en-US" altLang="ja-JP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1400" i="1">
                            <a:latin typeface="Cambria Math" panose="02040503050406030204" pitchFamily="18" charset="0"/>
                          </a:rPr>
                          <m:t>重陽子の質量</m:t>
                        </m:r>
                      </m:num>
                      <m:den>
                        <m:r>
                          <a:rPr lang="ja-JP" altLang="en-US" sz="1400" i="1">
                            <a:latin typeface="Cambria Math" panose="02040503050406030204" pitchFamily="18" charset="0"/>
                          </a:rPr>
                          <m:t>全質量</m:t>
                        </m:r>
                      </m:den>
                    </m:f>
                    <m:r>
                      <a:rPr lang="ja-JP" altLang="en-US" sz="1400" i="1">
                        <a:latin typeface="Cambria Math" panose="02040503050406030204" pitchFamily="18" charset="0"/>
                      </a:rPr>
                      <m:t>＝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𝑘𝑒𝑣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altLang="ja-JP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ja-JP" sz="1400" i="1">
                            <a:latin typeface="Cambria Math" panose="02040503050406030204" pitchFamily="18" charset="0"/>
                          </a:rPr>
                          <m:t>2+3</m:t>
                        </m:r>
                      </m:den>
                    </m:f>
                    <m:r>
                      <a:rPr lang="en-US" altLang="ja-JP" sz="1400" i="1">
                        <a:latin typeface="Cambria Math" panose="02040503050406030204" pitchFamily="18" charset="0"/>
                      </a:rPr>
                      <m:t>=40</m:t>
                    </m:r>
                    <m:r>
                      <a:rPr lang="en-US" altLang="ja-JP" sz="1400" i="1">
                        <a:latin typeface="Cambria Math" panose="02040503050406030204" pitchFamily="18" charset="0"/>
                      </a:rPr>
                      <m:t>𝑘𝑒𝑣</m:t>
                    </m:r>
                  </m:oMath>
                </a14:m>
                <a:endParaRPr lang="en-US" altLang="ja-JP" sz="1400" dirty="0"/>
              </a:p>
              <a:p>
                <a:endParaRPr kumimoji="1" lang="en-US" altLang="ja-JP" sz="1400" dirty="0"/>
              </a:p>
              <a:p>
                <a:r>
                  <a:rPr kumimoji="1" lang="ja-JP" altLang="en-US" sz="1400" dirty="0"/>
                  <a:t>このエネルギーと生成エネルギーの和を</a:t>
                </a:r>
                <a:r>
                  <a:rPr kumimoji="1" lang="en-US" altLang="ja-JP" sz="1400" dirty="0"/>
                  <a:t>He</a:t>
                </a:r>
                <a:r>
                  <a:rPr kumimoji="1" lang="ja-JP" altLang="en-US" sz="1400" dirty="0"/>
                  <a:t>と </a:t>
                </a:r>
                <a:r>
                  <a:rPr kumimoji="1" lang="en-US" altLang="ja-JP" sz="1400" dirty="0"/>
                  <a:t>n</a:t>
                </a:r>
                <a:r>
                  <a:rPr kumimoji="1" lang="ja-JP" altLang="en-US" sz="1400" dirty="0"/>
                  <a:t>で分け合う。</a:t>
                </a:r>
                <a:endParaRPr kumimoji="1" lang="en-US" altLang="ja-JP" sz="1400" dirty="0"/>
              </a:p>
              <a:p>
                <a:r>
                  <a:rPr kumimoji="1" lang="ja-JP" altLang="en-US" sz="1400" dirty="0"/>
                  <a:t>衝突によるエネルギーは </a:t>
                </a:r>
                <a:r>
                  <a:rPr kumimoji="1" lang="en-US" altLang="ja-JP" sz="1400" dirty="0"/>
                  <a:t>n</a:t>
                </a:r>
                <a:r>
                  <a:rPr kumimoji="1" lang="ja-JP" altLang="en-US" sz="1400" dirty="0"/>
                  <a:t>の運動エネルギーよりはるかに小さいので無視できる。</a:t>
                </a:r>
                <a:endParaRPr kumimoji="1" lang="en-US" altLang="ja-JP" sz="1400" dirty="0"/>
              </a:p>
              <a:p>
                <a:endParaRPr lang="en-US" altLang="ja-JP" dirty="0"/>
              </a:p>
              <a:p>
                <a:r>
                  <a:rPr lang="en-US" altLang="ja-JP" dirty="0"/>
                  <a:t>He</a:t>
                </a:r>
                <a:r>
                  <a:rPr lang="ja-JP" altLang="en-US" dirty="0"/>
                  <a:t>の運動エネルギーを </a:t>
                </a:r>
                <a:r>
                  <a:rPr lang="en-US" altLang="ja-JP" dirty="0"/>
                  <a:t>E</a:t>
                </a:r>
                <a:r>
                  <a:rPr lang="ja-JP" altLang="en-US" dirty="0"/>
                  <a:t>とすると、比の計算より</a:t>
                </a:r>
                <a:endParaRPr lang="en-US" altLang="ja-JP" dirty="0"/>
              </a:p>
              <a:p>
                <a:r>
                  <a:rPr kumimoji="1" lang="ja-JP" altLang="en-US" dirty="0"/>
                  <a:t>　 </a:t>
                </a:r>
                <a:r>
                  <a:rPr kumimoji="1" lang="en-US" altLang="ja-JP" dirty="0"/>
                  <a:t>E</a:t>
                </a:r>
                <a:r>
                  <a:rPr kumimoji="1" lang="ja-JP" altLang="en-US" dirty="0"/>
                  <a:t>：</a:t>
                </a:r>
                <a:r>
                  <a:rPr kumimoji="1" lang="en-US" altLang="ja-JP" dirty="0"/>
                  <a:t>14.1</a:t>
                </a:r>
                <a:r>
                  <a:rPr kumimoji="1" lang="ja-JP" altLang="en-US" dirty="0"/>
                  <a:t>＝</a:t>
                </a:r>
                <a:r>
                  <a:rPr kumimoji="1" lang="en-US" altLang="ja-JP" dirty="0"/>
                  <a:t>(</a:t>
                </a:r>
                <a:r>
                  <a:rPr lang="ja-JP" altLang="en-US" dirty="0"/>
                  <a:t> </a:t>
                </a:r>
                <a:r>
                  <a:rPr kumimoji="1" lang="en-US" altLang="ja-JP" dirty="0"/>
                  <a:t>n</a:t>
                </a:r>
                <a:r>
                  <a:rPr kumimoji="1" lang="ja-JP" altLang="en-US" dirty="0"/>
                  <a:t>の質量</a:t>
                </a:r>
                <a:r>
                  <a:rPr kumimoji="1" lang="en-US" altLang="ja-JP" dirty="0"/>
                  <a:t>)</a:t>
                </a:r>
                <a:r>
                  <a:rPr kumimoji="1" lang="ja-JP" altLang="en-US" dirty="0"/>
                  <a:t>：</a:t>
                </a:r>
                <a:r>
                  <a:rPr kumimoji="1" lang="en-US" altLang="ja-JP" dirty="0"/>
                  <a:t>(He</a:t>
                </a:r>
                <a:r>
                  <a:rPr kumimoji="1" lang="ja-JP" altLang="en-US" dirty="0"/>
                  <a:t>の質量</a:t>
                </a:r>
                <a:r>
                  <a:rPr kumimoji="1" lang="en-US" altLang="ja-JP" dirty="0"/>
                  <a:t>)</a:t>
                </a:r>
                <a:r>
                  <a:rPr kumimoji="1" lang="ja-JP" altLang="en-US" dirty="0"/>
                  <a:t>　　　∴ </a:t>
                </a:r>
                <a:r>
                  <a:rPr kumimoji="1" lang="en-US" altLang="ja-JP" dirty="0"/>
                  <a:t>E</a:t>
                </a:r>
                <a:r>
                  <a:rPr kumimoji="1" lang="ja-JP" altLang="en-US" dirty="0"/>
                  <a:t>＝</a:t>
                </a:r>
                <a:r>
                  <a:rPr kumimoji="1" lang="en-US" altLang="ja-JP" dirty="0"/>
                  <a:t>3.5</a:t>
                </a:r>
              </a:p>
              <a:p>
                <a:endParaRPr lang="en-US" altLang="ja-JP" dirty="0"/>
              </a:p>
              <a:p>
                <a:r>
                  <a:rPr lang="ja-JP" altLang="en-US" dirty="0"/>
                  <a:t>よって、この反応で発生したエネルギーは　</a:t>
                </a:r>
                <a:r>
                  <a:rPr lang="en-US" altLang="ja-JP" dirty="0"/>
                  <a:t>14.1+3.5=17.6 MeV</a:t>
                </a:r>
                <a:endParaRPr kumimoji="1" lang="en-US" altLang="ja-JP" dirty="0"/>
              </a:p>
            </p:txBody>
          </p:sp>
        </mc:Choice>
        <mc:Fallback xmlns=""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441247E2-D5A9-4C46-AE07-4CDD149194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49" y="2937978"/>
                <a:ext cx="6901543" cy="3302764"/>
              </a:xfrm>
              <a:prstGeom prst="rect">
                <a:avLst/>
              </a:prstGeom>
              <a:blipFill>
                <a:blip r:embed="rId3"/>
                <a:stretch>
                  <a:fillRect l="-706" t="-923" b="-203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xmlns="" id="{D0A5227F-6F1E-4FC7-830F-32E9D8D6C00F}"/>
              </a:ext>
            </a:extLst>
          </p:cNvPr>
          <p:cNvSpPr txBox="1">
            <a:spLocks/>
          </p:cNvSpPr>
          <p:nvPr/>
        </p:nvSpPr>
        <p:spPr>
          <a:xfrm>
            <a:off x="5008060" y="865787"/>
            <a:ext cx="4241808" cy="750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・衝突した地点（重心）において、反応で発生したエネルギーが分配される考え方。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・この問題では、入射粒子のエネルギーが小さいため、こちらの方が解き方は楽。単位がそろうと、無視はできない。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・エネルギー分配の話は類題もあるので概念的に抑えておくと良い。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2018/4/24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dirty="0" smtClean="0"/>
              <a:t>岐阜薬科</a:t>
            </a:r>
            <a:r>
              <a:rPr kumimoji="1" lang="zh-CN" altLang="en-US" dirty="0" smtClean="0"/>
              <a:t>大学</a:t>
            </a:r>
            <a:r>
              <a:rPr kumimoji="1" lang="ja-JP" altLang="en-US" smtClean="0"/>
              <a:t>　</a:t>
            </a:r>
            <a:r>
              <a:rPr kumimoji="1" lang="zh-CN" altLang="en-US" smtClean="0"/>
              <a:t>放射化</a:t>
            </a:r>
            <a:r>
              <a:rPr kumimoji="1" lang="zh-CN" altLang="en-US" smtClean="0"/>
              <a:t>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048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369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【物理学第62回(2017)問10】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【物理学第62回(2017)問10】</dc:title>
  <dc:creator>立松 憲次郎</dc:creator>
  <cp:lastModifiedBy>RI-gifu</cp:lastModifiedBy>
  <cp:revision>14</cp:revision>
  <dcterms:created xsi:type="dcterms:W3CDTF">2018-04-24T00:07:07Z</dcterms:created>
  <dcterms:modified xsi:type="dcterms:W3CDTF">2018-04-26T01:02:48Z</dcterms:modified>
</cp:coreProperties>
</file>