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2658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011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13031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851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276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904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35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568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8866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213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12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7220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5512B-C3C4-438E-8818-0A49B4C89FF3}" type="datetimeFigureOut">
              <a:rPr kumimoji="1" lang="ja-JP" altLang="en-US" smtClean="0"/>
              <a:t>2019/3/7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2B488E-6209-4192-8E59-BF6EA5C176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6618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32656" y="5210"/>
            <a:ext cx="6172200" cy="965456"/>
          </a:xfrm>
        </p:spPr>
        <p:txBody>
          <a:bodyPr/>
          <a:lstStyle/>
          <a:p>
            <a:pPr algn="l"/>
            <a:r>
              <a:rPr lang="en-US" altLang="ja-JP" dirty="0">
                <a:latin typeface="+mn-ea"/>
              </a:rPr>
              <a:t>【</a:t>
            </a:r>
            <a:r>
              <a:rPr lang="ja-JP" altLang="en-US" dirty="0">
                <a:latin typeface="+mn-ea"/>
              </a:rPr>
              <a:t>物理 </a:t>
            </a:r>
            <a:r>
              <a:rPr lang="ja-JP" altLang="en-US" dirty="0" smtClean="0">
                <a:latin typeface="+mn-ea"/>
              </a:rPr>
              <a:t>第</a:t>
            </a:r>
            <a:r>
              <a:rPr lang="en-US" altLang="ja-JP" dirty="0" smtClean="0">
                <a:latin typeface="+mn-ea"/>
              </a:rPr>
              <a:t>58</a:t>
            </a:r>
            <a:r>
              <a:rPr lang="ja-JP" altLang="en-US" dirty="0" smtClean="0">
                <a:latin typeface="+mn-ea"/>
              </a:rPr>
              <a:t>回 問</a:t>
            </a:r>
            <a:r>
              <a:rPr lang="en-US" altLang="ja-JP" dirty="0" smtClean="0">
                <a:latin typeface="+mn-ea"/>
              </a:rPr>
              <a:t>29 </a:t>
            </a:r>
            <a:r>
              <a:rPr lang="en-US" altLang="ja-JP" dirty="0">
                <a:latin typeface="+mn-ea"/>
              </a:rPr>
              <a:t>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6632" y="827584"/>
            <a:ext cx="6624736" cy="748883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ja-JP" altLang="ja-JP" sz="1400" dirty="0" smtClean="0"/>
              <a:t>アロカ製</a:t>
            </a:r>
            <a:r>
              <a:rPr lang="ja-JP" altLang="en-US" sz="1400" dirty="0" smtClean="0"/>
              <a:t>（現日立製作所製）</a:t>
            </a:r>
            <a:r>
              <a:rPr lang="ja-JP" altLang="ja-JP" sz="1400" dirty="0" smtClean="0"/>
              <a:t>ＧＭ</a:t>
            </a:r>
            <a:r>
              <a:rPr lang="ja-JP" altLang="ja-JP" sz="1400" dirty="0"/>
              <a:t>サーベイメータの点検校正から引用された</a:t>
            </a:r>
            <a:r>
              <a:rPr lang="ja-JP" altLang="ja-JP" sz="1400" dirty="0" smtClean="0"/>
              <a:t>問題</a:t>
            </a:r>
            <a:r>
              <a:rPr lang="ja-JP" altLang="en-US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endParaRPr lang="ja-JP" altLang="ja-JP" sz="1400" dirty="0"/>
          </a:p>
          <a:p>
            <a:pPr marL="0" indent="0">
              <a:buNone/>
            </a:pPr>
            <a:r>
              <a:rPr lang="ja-JP" altLang="ja-JP" sz="1400" b="1" dirty="0">
                <a:solidFill>
                  <a:srgbClr val="00B0F0"/>
                </a:solidFill>
              </a:rPr>
              <a:t>機器効率と線源効率の</a:t>
            </a:r>
            <a:r>
              <a:rPr lang="ja-JP" altLang="ja-JP" sz="1400" b="1" dirty="0" smtClean="0">
                <a:solidFill>
                  <a:srgbClr val="00B0F0"/>
                </a:solidFill>
              </a:rPr>
              <a:t>違いを</a:t>
            </a:r>
            <a:r>
              <a:rPr lang="ja-JP" altLang="en-US" sz="1400" b="1" dirty="0" smtClean="0">
                <a:solidFill>
                  <a:srgbClr val="00B0F0"/>
                </a:solidFill>
              </a:rPr>
              <a:t>理解する</a:t>
            </a:r>
            <a:r>
              <a:rPr lang="ja-JP" altLang="ja-JP" sz="1400" b="1" dirty="0" smtClean="0">
                <a:solidFill>
                  <a:srgbClr val="00B0F0"/>
                </a:solidFill>
              </a:rPr>
              <a:t>必要</a:t>
            </a:r>
            <a:r>
              <a:rPr lang="ja-JP" altLang="ja-JP" sz="1400" b="1" dirty="0">
                <a:solidFill>
                  <a:srgbClr val="00B0F0"/>
                </a:solidFill>
              </a:rPr>
              <a:t>がある。</a:t>
            </a:r>
          </a:p>
          <a:p>
            <a:pPr marL="0" indent="0">
              <a:buNone/>
            </a:pPr>
            <a:r>
              <a:rPr lang="ja-JP" altLang="ja-JP" sz="1400" dirty="0">
                <a:solidFill>
                  <a:srgbClr val="00B0F0"/>
                </a:solidFill>
              </a:rPr>
              <a:t>機器効率：検出器に入射した放射線が計数される割合</a:t>
            </a:r>
          </a:p>
          <a:p>
            <a:pPr marL="0" indent="0">
              <a:buNone/>
            </a:pPr>
            <a:r>
              <a:rPr lang="ja-JP" altLang="ja-JP" sz="1400" dirty="0" smtClean="0"/>
              <a:t>（検出器</a:t>
            </a:r>
            <a:r>
              <a:rPr lang="ja-JP" altLang="ja-JP" sz="1400" dirty="0"/>
              <a:t>の形状</a:t>
            </a:r>
            <a:r>
              <a:rPr lang="ja-JP" altLang="ja-JP" sz="1400" dirty="0" smtClean="0"/>
              <a:t>や検出</a:t>
            </a:r>
            <a:r>
              <a:rPr lang="ja-JP" altLang="ja-JP" sz="1400" dirty="0"/>
              <a:t>能力に</a:t>
            </a:r>
            <a:r>
              <a:rPr lang="ja-JP" altLang="ja-JP" sz="1400" dirty="0" smtClean="0"/>
              <a:t>よ</a:t>
            </a:r>
            <a:r>
              <a:rPr lang="ja-JP" altLang="en-US" sz="1400" dirty="0" smtClean="0"/>
              <a:t>り、</a:t>
            </a:r>
            <a:r>
              <a:rPr lang="ja-JP" altLang="ja-JP" sz="1400" dirty="0" smtClean="0"/>
              <a:t>検出機器</a:t>
            </a:r>
            <a:r>
              <a:rPr lang="ja-JP" altLang="en-US" sz="1400" dirty="0" smtClean="0"/>
              <a:t>は</a:t>
            </a:r>
            <a:r>
              <a:rPr lang="ja-JP" altLang="ja-JP" sz="1400" dirty="0" smtClean="0"/>
              <a:t>１００％</a:t>
            </a:r>
            <a:r>
              <a:rPr lang="ja-JP" altLang="ja-JP" sz="1400" dirty="0"/>
              <a:t>放</a:t>
            </a:r>
            <a:r>
              <a:rPr lang="ja-JP" altLang="ja-JP" sz="1400" dirty="0" smtClean="0"/>
              <a:t>射線</a:t>
            </a:r>
            <a:r>
              <a:rPr lang="ja-JP" altLang="en-US" sz="1400" dirty="0" smtClean="0"/>
              <a:t>を</a:t>
            </a:r>
            <a:r>
              <a:rPr lang="ja-JP" altLang="ja-JP" sz="1400" dirty="0" smtClean="0"/>
              <a:t>カウント</a:t>
            </a:r>
            <a:r>
              <a:rPr lang="ja-JP" altLang="en-US" sz="1400" dirty="0"/>
              <a:t>できない</a:t>
            </a:r>
            <a:r>
              <a:rPr lang="ja-JP" altLang="ja-JP" sz="1400" dirty="0" smtClean="0"/>
              <a:t>）</a:t>
            </a:r>
            <a:endParaRPr lang="ja-JP" altLang="ja-JP" sz="1400" dirty="0"/>
          </a:p>
          <a:p>
            <a:pPr marL="0" indent="0">
              <a:buNone/>
            </a:pPr>
            <a:r>
              <a:rPr lang="ja-JP" altLang="ja-JP" sz="1400" dirty="0">
                <a:solidFill>
                  <a:srgbClr val="00B0F0"/>
                </a:solidFill>
              </a:rPr>
              <a:t>線源効率：放出された放射線のうち、表面から放出される割合</a:t>
            </a:r>
          </a:p>
          <a:p>
            <a:pPr marL="0" indent="0">
              <a:buNone/>
            </a:pPr>
            <a:r>
              <a:rPr lang="ja-JP" altLang="ja-JP" sz="1400" dirty="0"/>
              <a:t>（</a:t>
            </a:r>
            <a:r>
              <a:rPr lang="ja-JP" altLang="ja-JP" sz="1400" dirty="0" smtClean="0"/>
              <a:t>線源</a:t>
            </a:r>
            <a:r>
              <a:rPr lang="ja-JP" altLang="en-US" sz="1400" dirty="0"/>
              <a:t>が</a:t>
            </a:r>
            <a:r>
              <a:rPr lang="ja-JP" altLang="ja-JP" sz="1400" dirty="0" smtClean="0"/>
              <a:t>塊状</a:t>
            </a:r>
            <a:r>
              <a:rPr lang="ja-JP" altLang="ja-JP" sz="1400" dirty="0"/>
              <a:t>だった場合、</a:t>
            </a:r>
            <a:r>
              <a:rPr lang="ja-JP" altLang="ja-JP" sz="1400" dirty="0" smtClean="0"/>
              <a:t>自身</a:t>
            </a:r>
            <a:r>
              <a:rPr lang="ja-JP" altLang="en-US" sz="1400" dirty="0" smtClean="0"/>
              <a:t>が</a:t>
            </a:r>
            <a:r>
              <a:rPr lang="ja-JP" altLang="ja-JP" sz="1400" dirty="0" smtClean="0"/>
              <a:t>放射性物質</a:t>
            </a:r>
            <a:r>
              <a:rPr lang="ja-JP" altLang="en-US" sz="1400" dirty="0" smtClean="0"/>
              <a:t>の</a:t>
            </a:r>
            <a:r>
              <a:rPr lang="ja-JP" altLang="ja-JP" sz="1400" dirty="0" smtClean="0"/>
              <a:t>遮蔽と</a:t>
            </a:r>
            <a:r>
              <a:rPr lang="ja-JP" altLang="en-US" sz="1400" dirty="0"/>
              <a:t>なり</a:t>
            </a:r>
            <a:r>
              <a:rPr lang="ja-JP" altLang="ja-JP" sz="1400" dirty="0" smtClean="0"/>
              <a:t>放射</a:t>
            </a:r>
            <a:r>
              <a:rPr lang="ja-JP" altLang="ja-JP" sz="1400" dirty="0"/>
              <a:t>線が出にくい。）</a:t>
            </a:r>
          </a:p>
          <a:p>
            <a:pPr marL="0" indent="0">
              <a:buNone/>
            </a:pPr>
            <a:r>
              <a:rPr lang="ja-JP" altLang="ja-JP" sz="1400" dirty="0"/>
              <a:t>今回、面線源なので面状だから両面を全体の１とすれば、表面は半分の</a:t>
            </a:r>
            <a:r>
              <a:rPr lang="en-US" altLang="ja-JP" sz="1400" dirty="0"/>
              <a:t>0.5</a:t>
            </a:r>
            <a:r>
              <a:rPr lang="ja-JP" altLang="ja-JP" sz="1400" dirty="0"/>
              <a:t>となる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ja-JP" sz="1400" dirty="0" smtClean="0"/>
              <a:t>今</a:t>
            </a:r>
            <a:r>
              <a:rPr lang="ja-JP" altLang="ja-JP" sz="1400" dirty="0"/>
              <a:t>回線源効率が</a:t>
            </a:r>
            <a:r>
              <a:rPr lang="en-US" altLang="ja-JP" sz="1400" dirty="0"/>
              <a:t>0.54</a:t>
            </a:r>
            <a:r>
              <a:rPr lang="ja-JP" altLang="ja-JP" sz="1400" dirty="0" smtClean="0"/>
              <a:t>と</a:t>
            </a:r>
            <a:r>
              <a:rPr lang="en-US" altLang="ja-JP" sz="1400" dirty="0" smtClean="0"/>
              <a:t>0.5</a:t>
            </a:r>
            <a:r>
              <a:rPr lang="ja-JP" altLang="ja-JP" sz="1400" dirty="0"/>
              <a:t>より少し大きいのは、</a:t>
            </a:r>
            <a:r>
              <a:rPr lang="ja-JP" altLang="ja-JP" sz="1400" dirty="0" smtClean="0"/>
              <a:t>解説</a:t>
            </a:r>
            <a:r>
              <a:rPr lang="ja-JP" altLang="en-US" sz="1400" dirty="0"/>
              <a:t>の</a:t>
            </a:r>
            <a:r>
              <a:rPr lang="ja-JP" altLang="ja-JP" sz="1400" dirty="0" smtClean="0"/>
              <a:t>とおり</a:t>
            </a:r>
            <a:r>
              <a:rPr lang="ja-JP" altLang="ja-JP" sz="1400" dirty="0"/>
              <a:t>、後方散乱の影響である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endParaRPr lang="en-US" altLang="ja-JP" sz="1400" dirty="0"/>
          </a:p>
          <a:p>
            <a:pPr marL="0" indent="0">
              <a:buNone/>
            </a:pPr>
            <a:r>
              <a:rPr lang="ja-JP" altLang="ja-JP" sz="1400" dirty="0" smtClean="0"/>
              <a:t>ここ</a:t>
            </a:r>
            <a:r>
              <a:rPr lang="ja-JP" altLang="ja-JP" sz="1400" dirty="0"/>
              <a:t>での後方散乱とは、次のようなイメージになる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r>
              <a:rPr lang="ja-JP" altLang="ja-JP" sz="1400" dirty="0" smtClean="0"/>
              <a:t>放射性</a:t>
            </a:r>
            <a:r>
              <a:rPr lang="ja-JP" altLang="ja-JP" sz="1400" dirty="0"/>
              <a:t>物質から放射線は放射状（四方八方）に出ている。</a:t>
            </a:r>
          </a:p>
          <a:p>
            <a:pPr marL="0" indent="0">
              <a:buNone/>
            </a:pPr>
            <a:r>
              <a:rPr lang="ja-JP" altLang="ja-JP" sz="1400" dirty="0"/>
              <a:t>今回、面線源なので両面（全体１）のうち表面（半分</a:t>
            </a:r>
            <a:r>
              <a:rPr lang="en-US" altLang="ja-JP" sz="1400" dirty="0"/>
              <a:t>0.5</a:t>
            </a:r>
            <a:r>
              <a:rPr lang="ja-JP" altLang="ja-JP" sz="1400" dirty="0"/>
              <a:t>）から放射線が出ているが、</a:t>
            </a:r>
          </a:p>
          <a:p>
            <a:pPr marL="0" indent="0">
              <a:buNone/>
            </a:pPr>
            <a:r>
              <a:rPr lang="ja-JP" altLang="ja-JP" sz="1400" dirty="0"/>
              <a:t>その表面にある放射性物質も、</a:t>
            </a:r>
            <a:r>
              <a:rPr lang="ja-JP" altLang="ja-JP" sz="1400" dirty="0" smtClean="0"/>
              <a:t>表面</a:t>
            </a:r>
            <a:r>
              <a:rPr lang="ja-JP" altLang="en-US" sz="1400" dirty="0" smtClean="0"/>
              <a:t>だけ</a:t>
            </a:r>
            <a:r>
              <a:rPr lang="ja-JP" altLang="ja-JP" sz="1400" dirty="0" smtClean="0"/>
              <a:t>では</a:t>
            </a:r>
            <a:r>
              <a:rPr lang="ja-JP" altLang="ja-JP" sz="1400" dirty="0"/>
              <a:t>なく確率的に裏面方向にも放射線は出ており</a:t>
            </a:r>
            <a:r>
              <a:rPr lang="ja-JP" altLang="ja-JP" sz="1400" dirty="0" smtClean="0"/>
              <a:t>、裏面</a:t>
            </a:r>
            <a:r>
              <a:rPr lang="ja-JP" altLang="ja-JP" sz="1400" dirty="0"/>
              <a:t>方向に放射線が出ても面線源そのものが遮蔽となり、表面に向かって放射線が</a:t>
            </a:r>
            <a:r>
              <a:rPr lang="ja-JP" altLang="ja-JP" sz="1400" dirty="0" smtClean="0"/>
              <a:t>跳ね返ったり何</a:t>
            </a:r>
            <a:r>
              <a:rPr lang="ja-JP" altLang="ja-JP" sz="1400" dirty="0"/>
              <a:t>かしら台の上に、面線源を置いていれば、台にあたって表面に向かって放射線が跳ね返ることも有りうる。</a:t>
            </a:r>
          </a:p>
          <a:p>
            <a:pPr marL="0" indent="0">
              <a:buNone/>
            </a:pPr>
            <a:r>
              <a:rPr lang="ja-JP" altLang="ja-JP" sz="1400" dirty="0"/>
              <a:t>これらの後方散乱分が加味されて線源効率が</a:t>
            </a:r>
            <a:r>
              <a:rPr lang="en-US" altLang="ja-JP" sz="1400" dirty="0"/>
              <a:t>0.54</a:t>
            </a:r>
            <a:r>
              <a:rPr lang="ja-JP" altLang="ja-JP" sz="1400" dirty="0"/>
              <a:t>となっている</a:t>
            </a:r>
            <a:r>
              <a:rPr lang="ja-JP" altLang="ja-JP" sz="1400" dirty="0" smtClean="0"/>
              <a:t>。</a:t>
            </a:r>
            <a:endParaRPr lang="en-US" altLang="ja-JP" sz="1400" dirty="0" smtClean="0"/>
          </a:p>
          <a:p>
            <a:pPr marL="0" indent="0">
              <a:buNone/>
            </a:pPr>
            <a:endParaRPr lang="ja-JP" altLang="ja-JP" sz="1400" dirty="0"/>
          </a:p>
          <a:p>
            <a:pPr marL="0" indent="0">
              <a:buNone/>
            </a:pPr>
            <a:r>
              <a:rPr lang="ja-JP" altLang="ja-JP" sz="1400" dirty="0"/>
              <a:t>線源から放射線が出て検出器に入って、計数されるまでには次のプロセスがある。</a:t>
            </a:r>
          </a:p>
          <a:p>
            <a:pPr marL="0" indent="0">
              <a:buNone/>
            </a:pPr>
            <a:r>
              <a:rPr lang="ja-JP" altLang="ja-JP" sz="1400" dirty="0"/>
              <a:t>①面線源</a:t>
            </a:r>
            <a:r>
              <a:rPr lang="en-US" altLang="ja-JP" sz="1400" dirty="0"/>
              <a:t> 1500Bq/150cm</a:t>
            </a:r>
            <a:r>
              <a:rPr lang="en-US" altLang="ja-JP" sz="1400" baseline="30000" dirty="0"/>
              <a:t>2</a:t>
            </a:r>
            <a:r>
              <a:rPr lang="ja-JP" altLang="ja-JP" sz="1400" dirty="0"/>
              <a:t>　で全体の</a:t>
            </a:r>
            <a:r>
              <a:rPr lang="en-US" altLang="ja-JP" sz="1400" dirty="0"/>
              <a:t>54</a:t>
            </a:r>
            <a:r>
              <a:rPr lang="ja-JP" altLang="ja-JP" sz="1400" dirty="0"/>
              <a:t>％が表面から放射線が出ている。　</a:t>
            </a:r>
          </a:p>
          <a:p>
            <a:pPr marL="0" indent="0">
              <a:buNone/>
            </a:pPr>
            <a:r>
              <a:rPr lang="ja-JP" altLang="ja-JP" sz="1400" dirty="0"/>
              <a:t>②この検出器では、面線源全体面積</a:t>
            </a:r>
            <a:r>
              <a:rPr lang="en-US" altLang="ja-JP" sz="1400" dirty="0" smtClean="0"/>
              <a:t>150</a:t>
            </a:r>
            <a:r>
              <a:rPr lang="en-US" altLang="ja-JP" sz="1400" dirty="0" smtClean="0"/>
              <a:t>cm</a:t>
            </a:r>
            <a:r>
              <a:rPr lang="en-US" altLang="ja-JP" sz="1400" baseline="30000" dirty="0" smtClean="0"/>
              <a:t>2</a:t>
            </a:r>
            <a:r>
              <a:rPr lang="ja-JP" altLang="ja-JP" sz="1400" dirty="0" smtClean="0"/>
              <a:t>中</a:t>
            </a:r>
            <a:r>
              <a:rPr lang="ja-JP" altLang="ja-JP" sz="1400" dirty="0"/>
              <a:t>、検出器の面積　</a:t>
            </a:r>
            <a:r>
              <a:rPr lang="en-US" altLang="ja-JP" sz="1400" dirty="0" smtClean="0"/>
              <a:t>20</a:t>
            </a:r>
            <a:r>
              <a:rPr lang="en-US" altLang="ja-JP" sz="1400" dirty="0" smtClean="0"/>
              <a:t>cm</a:t>
            </a:r>
            <a:r>
              <a:rPr lang="en-US" altLang="ja-JP" sz="1400" baseline="30000" dirty="0" smtClean="0"/>
              <a:t>2</a:t>
            </a:r>
            <a:r>
              <a:rPr lang="ja-JP" altLang="ja-JP" sz="1400" dirty="0" smtClean="0"/>
              <a:t>分</a:t>
            </a:r>
            <a:r>
              <a:rPr lang="ja-JP" altLang="ja-JP" sz="1400" dirty="0"/>
              <a:t>しか放射線をキャッチできない。</a:t>
            </a:r>
          </a:p>
          <a:p>
            <a:pPr marL="0" indent="0">
              <a:buNone/>
            </a:pPr>
            <a:r>
              <a:rPr lang="ja-JP" altLang="ja-JP" sz="1400" dirty="0"/>
              <a:t>③さらに検出器は検出能力等（ここでは機器効率Ａとする）により、入射放射線を</a:t>
            </a:r>
            <a:r>
              <a:rPr lang="en-US" altLang="ja-JP" sz="1400" dirty="0"/>
              <a:t>100</a:t>
            </a:r>
            <a:r>
              <a:rPr lang="ja-JP" altLang="ja-JP" sz="1400" dirty="0"/>
              <a:t>％計数できていない。</a:t>
            </a:r>
          </a:p>
          <a:p>
            <a:pPr marL="0" indent="0">
              <a:buNone/>
            </a:pPr>
            <a:r>
              <a:rPr lang="ja-JP" altLang="ja-JP" sz="1400" dirty="0"/>
              <a:t>④①～③の結果、計数できた正味計数率</a:t>
            </a:r>
            <a:r>
              <a:rPr lang="en-US" altLang="ja-JP" sz="1400" dirty="0"/>
              <a:t>(cps)</a:t>
            </a:r>
            <a:r>
              <a:rPr lang="ja-JP" altLang="ja-JP" sz="1400" dirty="0"/>
              <a:t>を分単位変換すると、</a:t>
            </a:r>
            <a:r>
              <a:rPr lang="en-US" altLang="ja-JP" sz="1400" dirty="0"/>
              <a:t>2400cpm</a:t>
            </a:r>
            <a:r>
              <a:rPr lang="ja-JP" altLang="ja-JP" sz="1400" dirty="0"/>
              <a:t>である。</a:t>
            </a:r>
          </a:p>
          <a:p>
            <a:pPr marL="0" indent="0">
              <a:buNone/>
            </a:pPr>
            <a:r>
              <a:rPr lang="ja-JP" altLang="ja-JP" sz="1400" dirty="0"/>
              <a:t>（１Ｂｑは</a:t>
            </a:r>
            <a:r>
              <a:rPr lang="en-US" altLang="ja-JP" sz="1400" dirty="0"/>
              <a:t>1</a:t>
            </a:r>
            <a:r>
              <a:rPr lang="ja-JP" altLang="ja-JP" sz="1400" dirty="0"/>
              <a:t>秒間あたりの壊変率なので、計数率は本来秒単位である）</a:t>
            </a:r>
          </a:p>
          <a:p>
            <a:pPr marL="0" indent="0">
              <a:buNone/>
            </a:pPr>
            <a:r>
              <a:rPr lang="ja-JP" altLang="ja-JP" sz="1400" dirty="0"/>
              <a:t>①～④を式で表すと次のようになる</a:t>
            </a:r>
          </a:p>
          <a:p>
            <a:pPr marL="0" indent="0">
              <a:buNone/>
            </a:pPr>
            <a:r>
              <a:rPr lang="en-US" altLang="ja-JP" sz="1400" dirty="0"/>
              <a:t>1500/150×0.54×20×</a:t>
            </a:r>
            <a:r>
              <a:rPr lang="ja-JP" altLang="ja-JP" sz="1400" dirty="0"/>
              <a:t>Ａ</a:t>
            </a:r>
            <a:r>
              <a:rPr lang="en-US" altLang="ja-JP" sz="1400" dirty="0"/>
              <a:t>×60=2400</a:t>
            </a:r>
            <a:endParaRPr lang="ja-JP" altLang="ja-JP" sz="1400" dirty="0"/>
          </a:p>
          <a:p>
            <a:pPr marL="0" indent="0">
              <a:buNone/>
            </a:pPr>
            <a:r>
              <a:rPr lang="en-US" altLang="ja-JP" sz="1400" dirty="0"/>
              <a:t>A=0.37</a:t>
            </a:r>
            <a:endParaRPr lang="ja-JP" altLang="ja-JP" sz="1400" dirty="0"/>
          </a:p>
          <a:p>
            <a:pPr marL="0" indent="0">
              <a:buNone/>
            </a:pPr>
            <a:r>
              <a:rPr lang="en-US" altLang="ja-JP" sz="1400" dirty="0"/>
              <a:t> </a:t>
            </a:r>
            <a:endParaRPr lang="ja-JP" altLang="ja-JP" sz="1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dirty="0" smtClean="0"/>
              <a:t>2019/3/7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岐阜大学</a:t>
            </a:r>
            <a:r>
              <a:rPr kumimoji="1" lang="en-US" altLang="zh-CN" smtClean="0"/>
              <a:t>RI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2634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327</Words>
  <Application>Microsoft Office PowerPoint</Application>
  <PresentationFormat>画面に合わせる (4:3)</PresentationFormat>
  <Paragraphs>29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 第58回 問29 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【物理 第58回 問29 】</dc:title>
  <dc:creator>RI-gifu</dc:creator>
  <cp:lastModifiedBy>RI-gifu</cp:lastModifiedBy>
  <cp:revision>5</cp:revision>
  <dcterms:created xsi:type="dcterms:W3CDTF">2019-03-07T06:45:54Z</dcterms:created>
  <dcterms:modified xsi:type="dcterms:W3CDTF">2019-03-07T06:56:05Z</dcterms:modified>
</cp:coreProperties>
</file>