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216944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307251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356542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80829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195129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8405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249238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423974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162004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134943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3A69F-A6A2-46F4-8490-C3384A6E7402}" type="datetimeFigureOut">
              <a:rPr kumimoji="1" lang="ja-JP" altLang="en-US" smtClean="0"/>
              <a:t>2018/4/26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416259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3A69F-A6A2-46F4-8490-C3384A6E7402}" type="datetimeFigureOut">
              <a:rPr kumimoji="1" lang="ja-JP" altLang="en-US" smtClean="0"/>
              <a:t>2018/4/26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0C56-2BA1-4195-845F-45F3F8892974}" type="slidenum">
              <a:rPr kumimoji="1" lang="ja-JP" altLang="en-US" smtClean="0"/>
              <a:t>‹#›</a:t>
            </a:fld>
            <a:endParaRPr kumimoji="1" lang="ja-JP" altLang="en-US"/>
          </a:p>
        </p:txBody>
      </p:sp>
    </p:spTree>
    <p:extLst>
      <p:ext uri="{BB962C8B-B14F-4D97-AF65-F5344CB8AC3E}">
        <p14:creationId xmlns:p14="http://schemas.microsoft.com/office/powerpoint/2010/main" val="356438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864096"/>
          </a:xfrm>
        </p:spPr>
        <p:txBody>
          <a:bodyPr>
            <a:normAutofit/>
          </a:bodyPr>
          <a:lstStyle/>
          <a:p>
            <a:pPr algn="l"/>
            <a:r>
              <a:rPr kumimoji="1" lang="en-US" altLang="ja-JP" sz="3200" dirty="0"/>
              <a:t>【</a:t>
            </a:r>
            <a:r>
              <a:rPr kumimoji="1" lang="ja-JP" altLang="en-US" sz="3200" dirty="0"/>
              <a:t>物理学</a:t>
            </a:r>
            <a:r>
              <a:rPr lang="ja-JP" altLang="en-US" sz="3200" dirty="0"/>
              <a:t>第</a:t>
            </a:r>
            <a:r>
              <a:rPr lang="en-US" altLang="ja-JP" sz="3200" dirty="0"/>
              <a:t>57</a:t>
            </a:r>
            <a:r>
              <a:rPr lang="ja-JP" altLang="en-US" sz="3200" dirty="0"/>
              <a:t>回</a:t>
            </a:r>
            <a:r>
              <a:rPr lang="en-US" altLang="ja-JP" sz="3200"/>
              <a:t>(</a:t>
            </a:r>
            <a:r>
              <a:rPr lang="en-US" altLang="ja-JP" sz="3200" smtClean="0"/>
              <a:t>2012)</a:t>
            </a:r>
            <a:r>
              <a:rPr lang="ja-JP" altLang="en-US" sz="3200" dirty="0"/>
              <a:t>問</a:t>
            </a:r>
            <a:r>
              <a:rPr lang="en-US" altLang="ja-JP" sz="3200" dirty="0"/>
              <a:t>20】</a:t>
            </a:r>
            <a:endParaRPr kumimoji="1" lang="ja-JP" altLang="en-US" sz="3200" dirty="0"/>
          </a:p>
        </p:txBody>
      </p:sp>
      <p:sp>
        <p:nvSpPr>
          <p:cNvPr id="12" name="コンテンツ プレースホルダー 6"/>
          <p:cNvSpPr txBox="1">
            <a:spLocks/>
          </p:cNvSpPr>
          <p:nvPr/>
        </p:nvSpPr>
        <p:spPr>
          <a:xfrm>
            <a:off x="179512" y="1042150"/>
            <a:ext cx="8784976" cy="5124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HG丸ｺﾞｼｯｸM-PRO" panose="020F0600000000000000" pitchFamily="50" charset="-128"/>
                <a:ea typeface="HG丸ｺﾞｼｯｸM-PRO" panose="020F0600000000000000" pitchFamily="50" charset="-128"/>
              </a:rPr>
              <a:t>ポイント　</a:t>
            </a:r>
            <a:r>
              <a:rPr lang="ja-JP" altLang="en-US" sz="2400" b="1" dirty="0">
                <a:solidFill>
                  <a:srgbClr val="00B0F0"/>
                </a:solidFill>
                <a:latin typeface="HG丸ｺﾞｼｯｸM-PRO" panose="020F0600000000000000" pitchFamily="50" charset="-128"/>
                <a:ea typeface="HG丸ｺﾞｼｯｸM-PRO" panose="020F0600000000000000" pitchFamily="50" charset="-128"/>
              </a:rPr>
              <a:t>①　核反応断面積の大きい核種　</a:t>
            </a:r>
            <a:endParaRPr lang="en-US" altLang="ja-JP" sz="2400" b="1" baseline="30000" dirty="0">
              <a:latin typeface="HG丸ｺﾞｼｯｸM-PRO" panose="020F0600000000000000" pitchFamily="50" charset="-128"/>
              <a:ea typeface="HG丸ｺﾞｼｯｸM-PRO" panose="020F0600000000000000" pitchFamily="50" charset="-128"/>
            </a:endParaRPr>
          </a:p>
        </p:txBody>
      </p:sp>
      <p:sp>
        <p:nvSpPr>
          <p:cNvPr id="3" name="日付プレースホルダー 2"/>
          <p:cNvSpPr>
            <a:spLocks noGrp="1"/>
          </p:cNvSpPr>
          <p:nvPr>
            <p:ph type="dt" sz="half" idx="10"/>
          </p:nvPr>
        </p:nvSpPr>
        <p:spPr/>
        <p:txBody>
          <a:bodyPr/>
          <a:lstStyle/>
          <a:p>
            <a:r>
              <a:rPr kumimoji="1" lang="en-US" altLang="ja-JP" smtClean="0"/>
              <a:t>2018/4/24</a:t>
            </a:r>
            <a:endParaRPr kumimoji="1" lang="ja-JP" altLang="en-US" dirty="0"/>
          </a:p>
        </p:txBody>
      </p:sp>
      <p:sp>
        <p:nvSpPr>
          <p:cNvPr id="7" name="正方形/長方形 6">
            <a:extLst>
              <a:ext uri="{FF2B5EF4-FFF2-40B4-BE49-F238E27FC236}">
                <a16:creationId xmlns="" xmlns:a16="http://schemas.microsoft.com/office/drawing/2014/main" id="{4B3F347D-B73A-4BC8-B1F4-A11D2ED324A5}"/>
              </a:ext>
            </a:extLst>
          </p:cNvPr>
          <p:cNvSpPr/>
          <p:nvPr/>
        </p:nvSpPr>
        <p:spPr>
          <a:xfrm>
            <a:off x="628650" y="1544272"/>
            <a:ext cx="7788185" cy="923330"/>
          </a:xfrm>
          <a:prstGeom prst="rect">
            <a:avLst/>
          </a:prstGeom>
        </p:spPr>
        <p:txBody>
          <a:bodyPr wrap="square">
            <a:spAutoFit/>
          </a:bodyPr>
          <a:lstStyle/>
          <a:p>
            <a:r>
              <a:rPr lang="ja-JP" altLang="en-US" dirty="0"/>
              <a:t>　おそらく、主任者試験の範囲では、</a:t>
            </a:r>
            <a:r>
              <a:rPr lang="en-US" altLang="ja-JP" dirty="0"/>
              <a:t>U-235</a:t>
            </a:r>
            <a:r>
              <a:rPr lang="ja-JP" altLang="en-US" dirty="0"/>
              <a:t>の核分裂連鎖反応に関与する熱中性子についてしか聞かれないのではないかと思います。下の表で黄色い背景にしたものが、原子炉の制御棒に使われる元素です。</a:t>
            </a:r>
            <a:endParaRPr lang="en-US" altLang="ja-JP" dirty="0"/>
          </a:p>
        </p:txBody>
      </p:sp>
      <p:graphicFrame>
        <p:nvGraphicFramePr>
          <p:cNvPr id="8" name="表 7">
            <a:extLst>
              <a:ext uri="{FF2B5EF4-FFF2-40B4-BE49-F238E27FC236}">
                <a16:creationId xmlns="" xmlns:a16="http://schemas.microsoft.com/office/drawing/2014/main" id="{0542F21E-FBB3-4BC6-8382-F71B3838FA4E}"/>
              </a:ext>
            </a:extLst>
          </p:cNvPr>
          <p:cNvGraphicFramePr>
            <a:graphicFrameLocks noGrp="1"/>
          </p:cNvGraphicFramePr>
          <p:nvPr>
            <p:extLst>
              <p:ext uri="{D42A27DB-BD31-4B8C-83A1-F6EECF244321}">
                <p14:modId xmlns:p14="http://schemas.microsoft.com/office/powerpoint/2010/main" val="221919327"/>
              </p:ext>
            </p:extLst>
          </p:nvPr>
        </p:nvGraphicFramePr>
        <p:xfrm>
          <a:off x="2194560" y="2403019"/>
          <a:ext cx="5292090" cy="3991610"/>
        </p:xfrm>
        <a:graphic>
          <a:graphicData uri="http://schemas.openxmlformats.org/drawingml/2006/table">
            <a:tbl>
              <a:tblPr>
                <a:tableStyleId>{5C22544A-7EE6-4342-B048-85BDC9FD1C3A}</a:tableStyleId>
              </a:tblPr>
              <a:tblGrid>
                <a:gridCol w="1255052">
                  <a:extLst>
                    <a:ext uri="{9D8B030D-6E8A-4147-A177-3AD203B41FA5}">
                      <a16:colId xmlns="" xmlns:a16="http://schemas.microsoft.com/office/drawing/2014/main" val="20000"/>
                    </a:ext>
                  </a:extLst>
                </a:gridCol>
                <a:gridCol w="838865">
                  <a:extLst>
                    <a:ext uri="{9D8B030D-6E8A-4147-A177-3AD203B41FA5}">
                      <a16:colId xmlns="" xmlns:a16="http://schemas.microsoft.com/office/drawing/2014/main" val="20001"/>
                    </a:ext>
                  </a:extLst>
                </a:gridCol>
                <a:gridCol w="838865">
                  <a:extLst>
                    <a:ext uri="{9D8B030D-6E8A-4147-A177-3AD203B41FA5}">
                      <a16:colId xmlns="" xmlns:a16="http://schemas.microsoft.com/office/drawing/2014/main" val="20002"/>
                    </a:ext>
                  </a:extLst>
                </a:gridCol>
                <a:gridCol w="1520443">
                  <a:extLst>
                    <a:ext uri="{9D8B030D-6E8A-4147-A177-3AD203B41FA5}">
                      <a16:colId xmlns="" xmlns:a16="http://schemas.microsoft.com/office/drawing/2014/main" val="20003"/>
                    </a:ext>
                  </a:extLst>
                </a:gridCol>
                <a:gridCol w="838865">
                  <a:extLst>
                    <a:ext uri="{9D8B030D-6E8A-4147-A177-3AD203B41FA5}">
                      <a16:colId xmlns="" xmlns:a16="http://schemas.microsoft.com/office/drawing/2014/main" val="20004"/>
                    </a:ext>
                  </a:extLst>
                </a:gridCol>
              </a:tblGrid>
              <a:tr h="524458">
                <a:tc>
                  <a:txBody>
                    <a:bodyPr/>
                    <a:lstStyle/>
                    <a:p>
                      <a:pPr algn="ctr" fontAlgn="ctr"/>
                      <a:r>
                        <a:rPr lang="ja-JP" altLang="en-US" sz="1200" u="none" strike="noStrike" dirty="0">
                          <a:effectLst/>
                        </a:rPr>
                        <a:t>元素名</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記号</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dirty="0">
                          <a:effectLst/>
                        </a:rPr>
                        <a:t>原子番号</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熱中性子吸収断面積バーン</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融点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0"/>
                  </a:ext>
                </a:extLst>
              </a:tr>
              <a:tr h="266704">
                <a:tc>
                  <a:txBody>
                    <a:bodyPr/>
                    <a:lstStyle/>
                    <a:p>
                      <a:pPr algn="l" fontAlgn="ctr"/>
                      <a:r>
                        <a:rPr lang="ja-JP" altLang="en-US" sz="1200" u="none" strike="noStrike">
                          <a:effectLst/>
                        </a:rPr>
                        <a:t>リチウム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Li</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3</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71</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1"/>
                  </a:ext>
                </a:extLst>
              </a:tr>
              <a:tr h="266704">
                <a:tc>
                  <a:txBody>
                    <a:bodyPr/>
                    <a:lstStyle/>
                    <a:p>
                      <a:pPr algn="l" fontAlgn="ctr"/>
                      <a:r>
                        <a:rPr lang="ja-JP" altLang="en-US" sz="1200" u="none" strike="noStrike" dirty="0">
                          <a:effectLst/>
                        </a:rPr>
                        <a:t>ホウ素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sz="1200" u="none" strike="noStrike" dirty="0">
                          <a:effectLst/>
                        </a:rPr>
                        <a:t>B</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759</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2177</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extLst>
                  <a:ext uri="{0D108BD9-81ED-4DB2-BD59-A6C34878D82A}">
                    <a16:rowId xmlns="" xmlns:a16="http://schemas.microsoft.com/office/drawing/2014/main" val="10002"/>
                  </a:ext>
                </a:extLst>
              </a:tr>
              <a:tr h="266704">
                <a:tc>
                  <a:txBody>
                    <a:bodyPr/>
                    <a:lstStyle/>
                    <a:p>
                      <a:pPr algn="l" fontAlgn="ctr"/>
                      <a:r>
                        <a:rPr lang="ja-JP" altLang="en-US" sz="1200" u="none" strike="noStrike">
                          <a:effectLst/>
                        </a:rPr>
                        <a:t>ロジウム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Rh</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dirty="0">
                          <a:effectLst/>
                        </a:rPr>
                        <a:t>45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dirty="0">
                          <a:effectLst/>
                        </a:rPr>
                        <a:t>155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1966</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3"/>
                  </a:ext>
                </a:extLst>
              </a:tr>
              <a:tr h="266704">
                <a:tc>
                  <a:txBody>
                    <a:bodyPr/>
                    <a:lstStyle/>
                    <a:p>
                      <a:pPr algn="l" fontAlgn="ctr"/>
                      <a:r>
                        <a:rPr lang="ja-JP" altLang="en-US" sz="1200" u="none" strike="noStrike" dirty="0">
                          <a:effectLst/>
                        </a:rPr>
                        <a:t>カドミウム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sz="1200" u="none" strike="noStrike" dirty="0">
                          <a:effectLst/>
                        </a:rPr>
                        <a:t>Cd</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48</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2450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321</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extLst>
                  <a:ext uri="{0D108BD9-81ED-4DB2-BD59-A6C34878D82A}">
                    <a16:rowId xmlns="" xmlns:a16="http://schemas.microsoft.com/office/drawing/2014/main" val="10004"/>
                  </a:ext>
                </a:extLst>
              </a:tr>
              <a:tr h="266704">
                <a:tc>
                  <a:txBody>
                    <a:bodyPr/>
                    <a:lstStyle/>
                    <a:p>
                      <a:pPr algn="l" fontAlgn="ctr"/>
                      <a:r>
                        <a:rPr lang="ja-JP" altLang="en-US" sz="1200" u="none" strike="noStrike">
                          <a:effectLst/>
                        </a:rPr>
                        <a:t>インジウム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In</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49</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194</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156</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5"/>
                  </a:ext>
                </a:extLst>
              </a:tr>
              <a:tr h="266704">
                <a:tc>
                  <a:txBody>
                    <a:bodyPr/>
                    <a:lstStyle/>
                    <a:p>
                      <a:pPr algn="l" fontAlgn="ctr"/>
                      <a:r>
                        <a:rPr lang="ja-JP" altLang="en-US" sz="1200" u="none" strike="noStrike">
                          <a:effectLst/>
                        </a:rPr>
                        <a:t>サマリウム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Sm</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62</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5800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1052</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6"/>
                  </a:ext>
                </a:extLst>
              </a:tr>
              <a:tr h="266704">
                <a:tc>
                  <a:txBody>
                    <a:bodyPr/>
                    <a:lstStyle/>
                    <a:p>
                      <a:pPr algn="l" fontAlgn="ctr"/>
                      <a:r>
                        <a:rPr lang="ja-JP" altLang="en-US" sz="1200" u="none" strike="noStrike">
                          <a:effectLst/>
                        </a:rPr>
                        <a:t>ユーロビウム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Eu</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63</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4300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7"/>
                  </a:ext>
                </a:extLst>
              </a:tr>
              <a:tr h="266704">
                <a:tc>
                  <a:txBody>
                    <a:bodyPr/>
                    <a:lstStyle/>
                    <a:p>
                      <a:pPr algn="l" fontAlgn="ctr"/>
                      <a:r>
                        <a:rPr lang="ja-JP" altLang="en-US" sz="1200" u="none" strike="noStrike">
                          <a:effectLst/>
                        </a:rPr>
                        <a:t>ガドリニウム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Gd</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64</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dirty="0">
                          <a:effectLst/>
                        </a:rPr>
                        <a:t>46000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8"/>
                  </a:ext>
                </a:extLst>
              </a:tr>
              <a:tr h="266704">
                <a:tc>
                  <a:txBody>
                    <a:bodyPr/>
                    <a:lstStyle/>
                    <a:p>
                      <a:pPr algn="l" fontAlgn="ctr"/>
                      <a:r>
                        <a:rPr lang="ja-JP" altLang="en-US" sz="1200" u="none" strike="noStrike">
                          <a:effectLst/>
                        </a:rPr>
                        <a:t>ジスプロシウム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Dy</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66</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940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09"/>
                  </a:ext>
                </a:extLst>
              </a:tr>
              <a:tr h="266704">
                <a:tc>
                  <a:txBody>
                    <a:bodyPr/>
                    <a:lstStyle/>
                    <a:p>
                      <a:pPr algn="l" fontAlgn="ctr"/>
                      <a:r>
                        <a:rPr lang="ja-JP" altLang="en-US" sz="1200" u="none" strike="noStrike">
                          <a:effectLst/>
                        </a:rPr>
                        <a:t>エルビウム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Er</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68</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10"/>
                  </a:ext>
                </a:extLst>
              </a:tr>
              <a:tr h="266704">
                <a:tc>
                  <a:txBody>
                    <a:bodyPr/>
                    <a:lstStyle/>
                    <a:p>
                      <a:pPr algn="l" fontAlgn="ctr"/>
                      <a:r>
                        <a:rPr lang="ja-JP" altLang="en-US" sz="1200" u="none" strike="noStrike">
                          <a:effectLst/>
                        </a:rPr>
                        <a:t>ツリウム</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Tm</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69</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a:effectLst/>
                        </a:rPr>
                        <a:t>125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11"/>
                  </a:ext>
                </a:extLst>
              </a:tr>
              <a:tr h="266704">
                <a:tc>
                  <a:txBody>
                    <a:bodyPr/>
                    <a:lstStyle/>
                    <a:p>
                      <a:pPr algn="l" fontAlgn="ctr"/>
                      <a:r>
                        <a:rPr lang="ja-JP" altLang="en-US" sz="1200" u="none" strike="noStrike" dirty="0">
                          <a:effectLst/>
                        </a:rPr>
                        <a:t>ハフニウム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sz="1200" u="none" strike="noStrike" dirty="0" err="1">
                          <a:effectLst/>
                        </a:rPr>
                        <a:t>Hf</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72</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en-US" altLang="ja-JP" sz="1200" u="none" strike="noStrike" dirty="0">
                          <a:effectLst/>
                        </a:rPr>
                        <a:t>105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tc>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solidFill>
                      <a:srgbClr val="FFFF00"/>
                    </a:solidFill>
                  </a:tcPr>
                </a:tc>
                <a:extLst>
                  <a:ext uri="{0D108BD9-81ED-4DB2-BD59-A6C34878D82A}">
                    <a16:rowId xmlns="" xmlns:a16="http://schemas.microsoft.com/office/drawing/2014/main" val="10012"/>
                  </a:ext>
                </a:extLst>
              </a:tr>
              <a:tr h="266704">
                <a:tc>
                  <a:txBody>
                    <a:bodyPr/>
                    <a:lstStyle/>
                    <a:p>
                      <a:pPr algn="l" fontAlgn="ctr"/>
                      <a:r>
                        <a:rPr lang="ja-JP" altLang="en-US" sz="1200" u="none" strike="noStrike">
                          <a:effectLst/>
                        </a:rPr>
                        <a:t>水銀</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sz="1200" u="none" strike="noStrike">
                          <a:effectLst/>
                        </a:rPr>
                        <a:t>Hg</a:t>
                      </a:r>
                      <a:endParaRPr 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dirty="0">
                          <a:effectLst/>
                        </a:rPr>
                        <a:t>80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dirty="0">
                          <a:effectLst/>
                        </a:rPr>
                        <a:t>360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tc>
                  <a:txBody>
                    <a:bodyPr/>
                    <a:lstStyle/>
                    <a:p>
                      <a:pPr algn="ctr" fontAlgn="ctr"/>
                      <a:r>
                        <a:rPr lang="en-US" altLang="ja-JP" sz="1200" u="none" strike="noStrike" dirty="0">
                          <a:effectLst/>
                        </a:rPr>
                        <a:t>-38.8</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89" marR="6189" marT="6350" marB="0" anchor="ctr"/>
                </a:tc>
                <a:extLst>
                  <a:ext uri="{0D108BD9-81ED-4DB2-BD59-A6C34878D82A}">
                    <a16:rowId xmlns="" xmlns:a16="http://schemas.microsoft.com/office/drawing/2014/main" val="10013"/>
                  </a:ext>
                </a:extLst>
              </a:tr>
            </a:tbl>
          </a:graphicData>
        </a:graphic>
      </p:graphicFrame>
      <p:sp>
        <p:nvSpPr>
          <p:cNvPr id="5" name="フッター プレースホルダー 4"/>
          <p:cNvSpPr>
            <a:spLocks noGrp="1"/>
          </p:cNvSpPr>
          <p:nvPr>
            <p:ph type="ftr" sz="quarter" idx="11"/>
          </p:nvPr>
        </p:nvSpPr>
        <p:spPr/>
        <p:txBody>
          <a:bodyPr/>
          <a:lstStyle/>
          <a:p>
            <a:r>
              <a:rPr kumimoji="1" lang="zh-CN" altLang="en-US" smtClean="0"/>
              <a:t>岐阜薬科大学　放射化学研究室</a:t>
            </a:r>
            <a:endParaRPr kumimoji="1" lang="ja-JP" altLang="en-US"/>
          </a:p>
        </p:txBody>
      </p:sp>
    </p:spTree>
    <p:extLst>
      <p:ext uri="{BB962C8B-B14F-4D97-AF65-F5344CB8AC3E}">
        <p14:creationId xmlns:p14="http://schemas.microsoft.com/office/powerpoint/2010/main" val="27147492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Words>
  <Application>Microsoft Office PowerPoint</Application>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【物理学第57回(2012)問20】</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【物理学第57回(2013)問20】</dc:title>
  <dc:creator>RI-gifu</dc:creator>
  <cp:lastModifiedBy>RI-gifu</cp:lastModifiedBy>
  <cp:revision>2</cp:revision>
  <dcterms:created xsi:type="dcterms:W3CDTF">2018-04-26T01:05:00Z</dcterms:created>
  <dcterms:modified xsi:type="dcterms:W3CDTF">2018-04-26T01:11:16Z</dcterms:modified>
</cp:coreProperties>
</file>