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85423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79548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1881140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261477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412826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410384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7920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222128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1625312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154362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8E3023-70D1-43AE-8D69-00565CB41B1B}" type="datetimeFigureOut">
              <a:rPr kumimoji="1" lang="ja-JP" altLang="en-US" smtClean="0"/>
              <a:t>2018/4/26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305887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E3023-70D1-43AE-8D69-00565CB41B1B}" type="datetimeFigureOut">
              <a:rPr kumimoji="1" lang="ja-JP" altLang="en-US" smtClean="0"/>
              <a:t>2018/4/26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CBFA9-97AC-4C30-98B4-3693ADD122F7}" type="slidenum">
              <a:rPr kumimoji="1" lang="ja-JP" altLang="en-US" smtClean="0"/>
              <a:t>‹#›</a:t>
            </a:fld>
            <a:endParaRPr kumimoji="1" lang="ja-JP" altLang="en-US"/>
          </a:p>
        </p:txBody>
      </p:sp>
    </p:spTree>
    <p:extLst>
      <p:ext uri="{BB962C8B-B14F-4D97-AF65-F5344CB8AC3E}">
        <p14:creationId xmlns:p14="http://schemas.microsoft.com/office/powerpoint/2010/main" val="3255552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8229600" cy="864096"/>
          </a:xfrm>
        </p:spPr>
        <p:txBody>
          <a:bodyPr>
            <a:normAutofit/>
          </a:bodyPr>
          <a:lstStyle/>
          <a:p>
            <a:pPr algn="l"/>
            <a:r>
              <a:rPr kumimoji="1" lang="en-US" altLang="ja-JP" sz="3200" dirty="0"/>
              <a:t>【</a:t>
            </a:r>
            <a:r>
              <a:rPr kumimoji="1" lang="ja-JP" altLang="en-US" sz="3200" dirty="0"/>
              <a:t>物理学</a:t>
            </a:r>
            <a:r>
              <a:rPr lang="ja-JP" altLang="en-US" sz="3200" dirty="0"/>
              <a:t>第</a:t>
            </a:r>
            <a:r>
              <a:rPr lang="en-US" altLang="ja-JP" sz="3200" dirty="0"/>
              <a:t>57</a:t>
            </a:r>
            <a:r>
              <a:rPr lang="ja-JP" altLang="en-US" sz="3200" dirty="0"/>
              <a:t>回</a:t>
            </a:r>
            <a:r>
              <a:rPr lang="en-US" altLang="ja-JP" sz="3200"/>
              <a:t>(</a:t>
            </a:r>
            <a:r>
              <a:rPr lang="en-US" altLang="ja-JP" sz="3200" smtClean="0"/>
              <a:t>2012)</a:t>
            </a:r>
            <a:r>
              <a:rPr lang="ja-JP" altLang="en-US" sz="3200" dirty="0"/>
              <a:t>問</a:t>
            </a:r>
            <a:r>
              <a:rPr lang="en-US" altLang="ja-JP" sz="3200" dirty="0"/>
              <a:t>19】</a:t>
            </a:r>
            <a:endParaRPr kumimoji="1" lang="ja-JP" altLang="en-US" sz="3200" dirty="0"/>
          </a:p>
        </p:txBody>
      </p:sp>
      <p:sp>
        <p:nvSpPr>
          <p:cNvPr id="12" name="コンテンツ プレースホルダー 6"/>
          <p:cNvSpPr txBox="1">
            <a:spLocks/>
          </p:cNvSpPr>
          <p:nvPr/>
        </p:nvSpPr>
        <p:spPr>
          <a:xfrm>
            <a:off x="179512" y="1042150"/>
            <a:ext cx="8784976" cy="5124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latin typeface="HG丸ｺﾞｼｯｸM-PRO" panose="020F0600000000000000" pitchFamily="50" charset="-128"/>
                <a:ea typeface="HG丸ｺﾞｼｯｸM-PRO" panose="020F0600000000000000" pitchFamily="50" charset="-128"/>
              </a:rPr>
              <a:t>ポイント　</a:t>
            </a:r>
            <a:r>
              <a:rPr lang="ja-JP" altLang="en-US" sz="2400" b="1" dirty="0">
                <a:solidFill>
                  <a:srgbClr val="00B0F0"/>
                </a:solidFill>
                <a:latin typeface="HG丸ｺﾞｼｯｸM-PRO" panose="020F0600000000000000" pitchFamily="50" charset="-128"/>
                <a:ea typeface="HG丸ｺﾞｼｯｸM-PRO" panose="020F0600000000000000" pitchFamily="50" charset="-128"/>
              </a:rPr>
              <a:t>①　原子核の性質　</a:t>
            </a:r>
            <a:endParaRPr lang="en-US" altLang="ja-JP" sz="2400" b="1" baseline="30000" dirty="0">
              <a:latin typeface="HG丸ｺﾞｼｯｸM-PRO" panose="020F0600000000000000" pitchFamily="50" charset="-128"/>
              <a:ea typeface="HG丸ｺﾞｼｯｸM-PRO" panose="020F0600000000000000" pitchFamily="50" charset="-128"/>
            </a:endParaRPr>
          </a:p>
        </p:txBody>
      </p:sp>
      <p:sp>
        <p:nvSpPr>
          <p:cNvPr id="20" name="コンテンツ プレースホルダー 6"/>
          <p:cNvSpPr txBox="1">
            <a:spLocks/>
          </p:cNvSpPr>
          <p:nvPr/>
        </p:nvSpPr>
        <p:spPr>
          <a:xfrm>
            <a:off x="531223" y="2679756"/>
            <a:ext cx="7984127" cy="17699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600" dirty="0">
                <a:latin typeface="HG丸ｺﾞｼｯｸM-PRO" panose="020F0600000000000000" pitchFamily="50" charset="-128"/>
                <a:ea typeface="HG丸ｺﾞｼｯｸM-PRO" panose="020F0600000000000000" pitchFamily="50" charset="-128"/>
              </a:rPr>
              <a:t>A</a:t>
            </a:r>
            <a:r>
              <a:rPr lang="ja-JP" altLang="en-US" sz="1600" dirty="0">
                <a:latin typeface="HG丸ｺﾞｼｯｸM-PRO" panose="020F0600000000000000" pitchFamily="50" charset="-128"/>
                <a:ea typeface="HG丸ｺﾞｼｯｸM-PRO" panose="020F0600000000000000" pitchFamily="50" charset="-128"/>
              </a:rPr>
              <a:t>　中性子の静止質量は陽子と電子の静止質量の和より大きい。</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a:latin typeface="ＭＳ Ｐゴシック" panose="020B0600070205080204" pitchFamily="50" charset="-128"/>
                <a:ea typeface="ＭＳ Ｐゴシック" panose="020B0600070205080204" pitchFamily="50" charset="-128"/>
              </a:rPr>
              <a:t>中性子＞陽子＋電子となります。大きい部分はウィークボソンによる壊変が関与する。</a:t>
            </a:r>
            <a:endParaRPr lang="en-US" altLang="ja-JP" sz="1600" dirty="0">
              <a:latin typeface="ＭＳ Ｐゴシック" panose="020B0600070205080204" pitchFamily="50" charset="-128"/>
              <a:ea typeface="ＭＳ Ｐゴシック" panose="020B0600070205080204" pitchFamily="50" charset="-128"/>
            </a:endParaRPr>
          </a:p>
          <a:p>
            <a:pPr marL="0" indent="0">
              <a:buNone/>
            </a:pPr>
            <a:r>
              <a:rPr lang="ja-JP" altLang="en-US" sz="1600" dirty="0">
                <a:latin typeface="ＭＳ Ｐゴシック" panose="020B0600070205080204" pitchFamily="50" charset="-128"/>
                <a:ea typeface="ＭＳ Ｐゴシック" panose="020B0600070205080204" pitchFamily="50" charset="-128"/>
              </a:rPr>
              <a:t>　　　（たぶん、そのまま覚えてしまった方が良い）</a:t>
            </a:r>
            <a:endParaRPr lang="ja-JP" altLang="en-US" sz="1600" dirty="0">
              <a:latin typeface="HG丸ｺﾞｼｯｸM-PRO" panose="020F0600000000000000" pitchFamily="50" charset="-128"/>
              <a:ea typeface="HG丸ｺﾞｼｯｸM-PRO" panose="020F0600000000000000" pitchFamily="50" charset="-128"/>
            </a:endParaRPr>
          </a:p>
          <a:p>
            <a:pPr marL="0" indent="0">
              <a:buNone/>
            </a:pPr>
            <a:r>
              <a:rPr lang="en-US" altLang="ja-JP" sz="1600" dirty="0">
                <a:latin typeface="HG丸ｺﾞｼｯｸM-PRO" panose="020F0600000000000000" pitchFamily="50" charset="-128"/>
                <a:ea typeface="HG丸ｺﾞｼｯｸM-PRO" panose="020F0600000000000000" pitchFamily="50" charset="-128"/>
              </a:rPr>
              <a:t>B</a:t>
            </a:r>
            <a:r>
              <a:rPr lang="ja-JP" altLang="en-US" sz="1600" dirty="0">
                <a:latin typeface="HG丸ｺﾞｼｯｸM-PRO" panose="020F0600000000000000" pitchFamily="50" charset="-128"/>
                <a:ea typeface="HG丸ｺﾞｼｯｸM-PRO" panose="020F0600000000000000" pitchFamily="50" charset="-128"/>
              </a:rPr>
              <a:t>　原子核内の陽子は電子捕獲して中性子になることがある。</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a:latin typeface="ＭＳ Ｐゴシック" panose="020B0600070205080204" pitchFamily="50" charset="-128"/>
                <a:ea typeface="ＭＳ Ｐゴシック" panose="020B0600070205080204" pitchFamily="50" charset="-128"/>
              </a:rPr>
              <a:t>軌道電子捕獲（</a:t>
            </a:r>
            <a:r>
              <a:rPr lang="en-US" altLang="ja-JP" sz="1600" dirty="0">
                <a:latin typeface="ＭＳ Ｐゴシック" panose="020B0600070205080204" pitchFamily="50" charset="-128"/>
                <a:ea typeface="ＭＳ Ｐゴシック" panose="020B0600070205080204" pitchFamily="50" charset="-128"/>
              </a:rPr>
              <a:t>EC</a:t>
            </a:r>
            <a:r>
              <a:rPr lang="ja-JP" altLang="en-US" sz="1600" dirty="0">
                <a:latin typeface="ＭＳ Ｐゴシック" panose="020B0600070205080204" pitchFamily="50" charset="-128"/>
                <a:ea typeface="ＭＳ Ｐゴシック" panose="020B0600070205080204" pitchFamily="50" charset="-128"/>
              </a:rPr>
              <a:t>壊変）のことで、捕獲した陽子は中性子に変換される。</a:t>
            </a:r>
          </a:p>
          <a:p>
            <a:pPr marL="0" indent="0">
              <a:buNone/>
            </a:pPr>
            <a:r>
              <a:rPr lang="en-US" altLang="ja-JP" sz="1600" dirty="0">
                <a:latin typeface="HG丸ｺﾞｼｯｸM-PRO" panose="020F0600000000000000" pitchFamily="50" charset="-128"/>
                <a:ea typeface="HG丸ｺﾞｼｯｸM-PRO" panose="020F0600000000000000" pitchFamily="50" charset="-128"/>
              </a:rPr>
              <a:t>C</a:t>
            </a:r>
            <a:r>
              <a:rPr lang="ja-JP" altLang="en-US" sz="1600" dirty="0">
                <a:latin typeface="HG丸ｺﾞｼｯｸM-PRO" panose="020F0600000000000000" pitchFamily="50" charset="-128"/>
                <a:ea typeface="HG丸ｺﾞｼｯｸM-PRO" panose="020F0600000000000000" pitchFamily="50" charset="-128"/>
              </a:rPr>
              <a:t>　核外にある中性子は</a:t>
            </a:r>
            <a:r>
              <a:rPr lang="en-US" altLang="ja-JP" sz="1600" dirty="0">
                <a:latin typeface="HG丸ｺﾞｼｯｸM-PRO" panose="020F0600000000000000" pitchFamily="50" charset="-128"/>
                <a:ea typeface="HG丸ｺﾞｼｯｸM-PRO" panose="020F0600000000000000" pitchFamily="50" charset="-128"/>
              </a:rPr>
              <a:t>β⁻</a:t>
            </a:r>
            <a:r>
              <a:rPr lang="ja-JP" altLang="en-US" sz="1600" dirty="0">
                <a:latin typeface="HG丸ｺﾞｼｯｸM-PRO" panose="020F0600000000000000" pitchFamily="50" charset="-128"/>
                <a:ea typeface="HG丸ｺﾞｼｯｸM-PRO" panose="020F0600000000000000" pitchFamily="50" charset="-128"/>
              </a:rPr>
              <a:t>壊変して陽子に変わる。</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a:latin typeface="ＭＳ Ｐゴシック" panose="020B0600070205080204" pitchFamily="50" charset="-128"/>
                <a:ea typeface="ＭＳ Ｐゴシック" panose="020B0600070205080204" pitchFamily="50" charset="-128"/>
              </a:rPr>
              <a:t>　単独の中性子は非常に不安定で、</a:t>
            </a:r>
            <a:r>
              <a:rPr lang="en-US" altLang="ja-JP" sz="1600" dirty="0">
                <a:latin typeface="ＭＳ Ｐゴシック" panose="020B0600070205080204" pitchFamily="50" charset="-128"/>
                <a:ea typeface="ＭＳ Ｐゴシック" panose="020B0600070205080204" pitchFamily="50" charset="-128"/>
              </a:rPr>
              <a:t> </a:t>
            </a:r>
            <a:r>
              <a:rPr lang="ja-JP" altLang="en-US" sz="1600" dirty="0">
                <a:latin typeface="ＭＳ Ｐゴシック" panose="020B0600070205080204" pitchFamily="50" charset="-128"/>
                <a:ea typeface="ＭＳ Ｐゴシック" panose="020B0600070205080204" pitchFamily="50" charset="-128"/>
              </a:rPr>
              <a:t>半減期</a:t>
            </a:r>
            <a:r>
              <a:rPr lang="en-US" altLang="ja-JP" sz="1600" dirty="0">
                <a:latin typeface="ＭＳ Ｐゴシック" panose="020B0600070205080204" pitchFamily="50" charset="-128"/>
                <a:ea typeface="ＭＳ Ｐゴシック" panose="020B0600070205080204" pitchFamily="50" charset="-128"/>
              </a:rPr>
              <a:t>10.4</a:t>
            </a:r>
            <a:r>
              <a:rPr lang="ja-JP" altLang="en-US" sz="1600" dirty="0">
                <a:latin typeface="ＭＳ Ｐゴシック" panose="020B0600070205080204" pitchFamily="50" charset="-128"/>
                <a:ea typeface="ＭＳ Ｐゴシック" panose="020B0600070205080204" pitchFamily="50" charset="-128"/>
              </a:rPr>
              <a:t>分で</a:t>
            </a:r>
            <a:r>
              <a:rPr lang="en-US" altLang="ja-JP" sz="1600" dirty="0">
                <a:latin typeface="ＭＳ Ｐゴシック" panose="020B0600070205080204" pitchFamily="50" charset="-128"/>
                <a:ea typeface="ＭＳ Ｐゴシック" panose="020B0600070205080204" pitchFamily="50" charset="-128"/>
              </a:rPr>
              <a:t>β⁻</a:t>
            </a:r>
            <a:r>
              <a:rPr lang="ja-JP" altLang="en-US" sz="1600" dirty="0">
                <a:latin typeface="ＭＳ Ｐゴシック" panose="020B0600070205080204" pitchFamily="50" charset="-128"/>
                <a:ea typeface="ＭＳ Ｐゴシック" panose="020B0600070205080204" pitchFamily="50" charset="-128"/>
              </a:rPr>
              <a:t>壊変して陽子に変わる</a:t>
            </a:r>
            <a:r>
              <a:rPr lang="ja-JP" altLang="en-US" sz="1600" dirty="0">
                <a:latin typeface="HG丸ｺﾞｼｯｸM-PRO" panose="020F0600000000000000" pitchFamily="50" charset="-128"/>
                <a:ea typeface="HG丸ｺﾞｼｯｸM-PRO" panose="020F0600000000000000" pitchFamily="50" charset="-128"/>
              </a:rPr>
              <a:t>。</a:t>
            </a:r>
          </a:p>
          <a:p>
            <a:pPr marL="0" indent="0">
              <a:buNone/>
            </a:pPr>
            <a:r>
              <a:rPr lang="en-US" altLang="ja-JP" sz="1600" dirty="0">
                <a:latin typeface="HG丸ｺﾞｼｯｸM-PRO" panose="020F0600000000000000" pitchFamily="50" charset="-128"/>
                <a:ea typeface="HG丸ｺﾞｼｯｸM-PRO" panose="020F0600000000000000" pitchFamily="50" charset="-128"/>
              </a:rPr>
              <a:t>D</a:t>
            </a:r>
            <a:r>
              <a:rPr lang="ja-JP" altLang="en-US" sz="1600" dirty="0">
                <a:latin typeface="HG丸ｺﾞｼｯｸM-PRO" panose="020F0600000000000000" pitchFamily="50" charset="-128"/>
                <a:ea typeface="HG丸ｺﾞｼｯｸM-PRO" panose="020F0600000000000000" pitchFamily="50" charset="-128"/>
              </a:rPr>
              <a:t>　重陽子の静止質量は、陽子と中性子のそれぞれの静止質量の和よりも大きい。</a:t>
            </a:r>
            <a:endParaRPr lang="en-US" altLang="ja-JP"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ＭＳ Ｐゴシック" panose="020B0600070205080204" pitchFamily="50" charset="-128"/>
                <a:ea typeface="ＭＳ Ｐゴシック" panose="020B0600070205080204" pitchFamily="50" charset="-128"/>
              </a:rPr>
              <a:t>　　核子同士が結合するときは</a:t>
            </a:r>
            <a:r>
              <a:rPr lang="ja-JP" altLang="en-US" sz="1600" dirty="0">
                <a:solidFill>
                  <a:srgbClr val="FF0000"/>
                </a:solidFill>
                <a:latin typeface="ＭＳ Ｐゴシック" panose="020B0600070205080204" pitchFamily="50" charset="-128"/>
                <a:ea typeface="ＭＳ Ｐゴシック" panose="020B0600070205080204" pitchFamily="50" charset="-128"/>
              </a:rPr>
              <a:t>質量欠損が起きることで結合エネルギーが生じる</a:t>
            </a:r>
            <a:r>
              <a:rPr lang="ja-JP" altLang="en-US" sz="1600" dirty="0">
                <a:latin typeface="ＭＳ Ｐゴシック" panose="020B0600070205080204" pitchFamily="50" charset="-128"/>
                <a:ea typeface="ＭＳ Ｐゴシック" panose="020B0600070205080204" pitchFamily="50" charset="-128"/>
              </a:rPr>
              <a:t>ので、</a:t>
            </a:r>
            <a:endParaRPr lang="en-US" altLang="ja-JP" sz="1600" dirty="0">
              <a:latin typeface="ＭＳ Ｐゴシック" panose="020B0600070205080204" pitchFamily="50" charset="-128"/>
              <a:ea typeface="ＭＳ Ｐゴシック" panose="020B0600070205080204" pitchFamily="50" charset="-128"/>
            </a:endParaRPr>
          </a:p>
          <a:p>
            <a:pPr marL="0" indent="0">
              <a:buNone/>
            </a:pPr>
            <a:r>
              <a:rPr lang="ja-JP" altLang="en-US" sz="1600" dirty="0">
                <a:latin typeface="ＭＳ Ｐゴシック" panose="020B0600070205080204" pitchFamily="50" charset="-128"/>
                <a:ea typeface="ＭＳ Ｐゴシック" panose="020B0600070205080204" pitchFamily="50" charset="-128"/>
              </a:rPr>
              <a:t>　　欠損分だけ原子核が軽くなる。</a:t>
            </a:r>
            <a:endParaRPr lang="en-US" altLang="ja-JP" sz="1600" dirty="0">
              <a:latin typeface="ＭＳ Ｐゴシック" panose="020B0600070205080204" pitchFamily="50" charset="-128"/>
              <a:ea typeface="ＭＳ Ｐゴシック" panose="020B0600070205080204" pitchFamily="50" charset="-128"/>
            </a:endParaRPr>
          </a:p>
          <a:p>
            <a:pPr marL="0" indent="0">
              <a:buNone/>
            </a:pPr>
            <a:r>
              <a:rPr lang="ja-JP" altLang="en-US" sz="1600" dirty="0">
                <a:latin typeface="ＭＳ Ｐゴシック" panose="020B0600070205080204" pitchFamily="50" charset="-128"/>
                <a:ea typeface="ＭＳ Ｐゴシック" panose="020B0600070205080204" pitchFamily="50" charset="-128"/>
              </a:rPr>
              <a:t>　　設問の重陽子に限らず、原子核の重さは、核子がばらばらの状態の重さの合計よりも</a:t>
            </a:r>
            <a:endParaRPr lang="en-US" altLang="ja-JP" sz="1600" dirty="0">
              <a:latin typeface="ＭＳ Ｐゴシック" panose="020B0600070205080204" pitchFamily="50" charset="-128"/>
              <a:ea typeface="ＭＳ Ｐゴシック" panose="020B0600070205080204" pitchFamily="50" charset="-128"/>
            </a:endParaRPr>
          </a:p>
          <a:p>
            <a:pPr marL="0" indent="0">
              <a:buNone/>
            </a:pPr>
            <a:r>
              <a:rPr lang="ja-JP" altLang="en-US" sz="1600" dirty="0">
                <a:latin typeface="ＭＳ Ｐゴシック" panose="020B0600070205080204" pitchFamily="50" charset="-128"/>
                <a:ea typeface="ＭＳ Ｐゴシック" panose="020B0600070205080204" pitchFamily="50" charset="-128"/>
              </a:rPr>
              <a:t>　　必ず重くなる。</a:t>
            </a:r>
          </a:p>
          <a:p>
            <a:pPr marL="0" indent="0">
              <a:buNone/>
            </a:pPr>
            <a:endParaRPr lang="ja-JP" altLang="en-US" sz="1600" dirty="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　</a:t>
            </a:r>
            <a:endParaRPr lang="en-US" altLang="ja-JP" sz="1600" dirty="0">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600" dirty="0">
                <a:latin typeface="HG丸ｺﾞｼｯｸM-PRO" panose="020F0600000000000000" pitchFamily="50" charset="-128"/>
                <a:ea typeface="HG丸ｺﾞｼｯｸM-PRO" panose="020F0600000000000000" pitchFamily="50" charset="-128"/>
              </a:rPr>
              <a:t>　</a:t>
            </a:r>
            <a:endParaRPr lang="en-US" altLang="ja-JP" sz="1600" dirty="0">
              <a:latin typeface="HG丸ｺﾞｼｯｸM-PRO" panose="020F0600000000000000" pitchFamily="50" charset="-128"/>
              <a:ea typeface="HG丸ｺﾞｼｯｸM-PRO" panose="020F0600000000000000" pitchFamily="50" charset="-128"/>
            </a:endParaRPr>
          </a:p>
          <a:p>
            <a:pPr marL="0" indent="0" algn="ctr">
              <a:buFont typeface="Arial" panose="020B0604020202020204" pitchFamily="34" charset="0"/>
              <a:buNone/>
            </a:pPr>
            <a:endParaRPr lang="en-US" altLang="ja-JP" sz="1600" b="1" baseline="30000" dirty="0">
              <a:latin typeface="HG丸ｺﾞｼｯｸM-PRO" panose="020F0600000000000000" pitchFamily="50" charset="-128"/>
              <a:ea typeface="HG丸ｺﾞｼｯｸM-PRO" panose="020F0600000000000000" pitchFamily="50" charset="-128"/>
            </a:endParaRPr>
          </a:p>
        </p:txBody>
      </p:sp>
      <p:sp>
        <p:nvSpPr>
          <p:cNvPr id="3" name="日付プレースホルダー 2"/>
          <p:cNvSpPr>
            <a:spLocks noGrp="1"/>
          </p:cNvSpPr>
          <p:nvPr>
            <p:ph type="dt" sz="half" idx="10"/>
          </p:nvPr>
        </p:nvSpPr>
        <p:spPr/>
        <p:txBody>
          <a:bodyPr/>
          <a:lstStyle/>
          <a:p>
            <a:r>
              <a:rPr kumimoji="1" lang="en-US" altLang="ja-JP" smtClean="0"/>
              <a:t>2018/4/24</a:t>
            </a:r>
            <a:endParaRPr kumimoji="1" lang="ja-JP" altLang="en-US" dirty="0"/>
          </a:p>
        </p:txBody>
      </p:sp>
      <p:sp>
        <p:nvSpPr>
          <p:cNvPr id="7" name="正方形/長方形 6">
            <a:extLst>
              <a:ext uri="{FF2B5EF4-FFF2-40B4-BE49-F238E27FC236}">
                <a16:creationId xmlns="" xmlns:a16="http://schemas.microsoft.com/office/drawing/2014/main" id="{4B3F347D-B73A-4BC8-B1F4-A11D2ED324A5}"/>
              </a:ext>
            </a:extLst>
          </p:cNvPr>
          <p:cNvSpPr/>
          <p:nvPr/>
        </p:nvSpPr>
        <p:spPr>
          <a:xfrm>
            <a:off x="629193" y="1619804"/>
            <a:ext cx="7788185" cy="923330"/>
          </a:xfrm>
          <a:prstGeom prst="rect">
            <a:avLst/>
          </a:prstGeom>
        </p:spPr>
        <p:txBody>
          <a:bodyPr wrap="square">
            <a:spAutoFit/>
          </a:bodyPr>
          <a:lstStyle/>
          <a:p>
            <a:r>
              <a:rPr lang="ja-JP" altLang="en-US" dirty="0"/>
              <a:t>　核そのものよりも核子の性質を聞かれることが多いです。壊変現象と絡めて押さえておくと、理解が深まります。質量や半径などの数値は面倒でしたら覚えてしまってもよいかもしれません。</a:t>
            </a:r>
            <a:endParaRPr lang="en-US" altLang="ja-JP" dirty="0"/>
          </a:p>
        </p:txBody>
      </p:sp>
      <p:sp>
        <p:nvSpPr>
          <p:cNvPr id="5" name="フッター プレースホルダー 4"/>
          <p:cNvSpPr>
            <a:spLocks noGrp="1"/>
          </p:cNvSpPr>
          <p:nvPr>
            <p:ph type="ftr" sz="quarter" idx="11"/>
          </p:nvPr>
        </p:nvSpPr>
        <p:spPr/>
        <p:txBody>
          <a:bodyPr/>
          <a:lstStyle/>
          <a:p>
            <a:r>
              <a:rPr kumimoji="1" lang="zh-CN" altLang="en-US" smtClean="0"/>
              <a:t>岐阜薬科大学　放射化学研究室</a:t>
            </a:r>
            <a:endParaRPr kumimoji="1" lang="ja-JP" altLang="en-US"/>
          </a:p>
        </p:txBody>
      </p:sp>
    </p:spTree>
    <p:extLst>
      <p:ext uri="{BB962C8B-B14F-4D97-AF65-F5344CB8AC3E}">
        <p14:creationId xmlns:p14="http://schemas.microsoft.com/office/powerpoint/2010/main" val="11019050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Words>
  <Application>Microsoft Office PowerPoint</Application>
  <PresentationFormat>画面に合わせる (4:3)</PresentationFormat>
  <Paragraphs>20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【物理学第57回(2012)問19】</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【物理学第57回(2013)問19】</dc:title>
  <dc:creator>RI-gifu</dc:creator>
  <cp:lastModifiedBy>RI-gifu</cp:lastModifiedBy>
  <cp:revision>2</cp:revision>
  <dcterms:created xsi:type="dcterms:W3CDTF">2018-04-26T01:03:39Z</dcterms:created>
  <dcterms:modified xsi:type="dcterms:W3CDTF">2018-04-26T01:10:50Z</dcterms:modified>
</cp:coreProperties>
</file>