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-115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EFED5-CC53-42D9-A27F-CB463466C673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FEFEF-3746-472B-AD9A-61DAF434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04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13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95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89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81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03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64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90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0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13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37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9E237-3CE0-4215-8C4D-C7064FEFC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11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/>
              <a:t>【</a:t>
            </a:r>
            <a:r>
              <a:rPr kumimoji="1" lang="ja-JP" altLang="en-US" sz="3200" dirty="0"/>
              <a:t>物理学</a:t>
            </a:r>
            <a:r>
              <a:rPr lang="ja-JP" altLang="en-US" sz="3200" dirty="0"/>
              <a:t>第</a:t>
            </a:r>
            <a:r>
              <a:rPr lang="en-US" altLang="ja-JP" sz="3200" dirty="0"/>
              <a:t>57</a:t>
            </a:r>
            <a:r>
              <a:rPr lang="ja-JP" altLang="en-US" sz="3200" dirty="0"/>
              <a:t>回</a:t>
            </a:r>
            <a:r>
              <a:rPr lang="en-US" altLang="ja-JP" sz="3200"/>
              <a:t>(</a:t>
            </a:r>
            <a:r>
              <a:rPr lang="en-US" altLang="ja-JP" sz="3200" smtClean="0"/>
              <a:t>2012)</a:t>
            </a:r>
            <a:r>
              <a:rPr lang="ja-JP" altLang="en-US" sz="3200" dirty="0"/>
              <a:t>問</a:t>
            </a:r>
            <a:r>
              <a:rPr lang="en-US" altLang="ja-JP" sz="3200" dirty="0"/>
              <a:t>16】</a:t>
            </a:r>
            <a:endParaRPr kumimoji="1" lang="ja-JP" altLang="en-US" sz="32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179512" y="1042150"/>
            <a:ext cx="8784976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コンプトン散乱の公式　</a:t>
            </a:r>
            <a:endParaRPr lang="en-US" altLang="ja-JP" sz="24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6"/>
          <p:cNvSpPr txBox="1">
            <a:spLocks/>
          </p:cNvSpPr>
          <p:nvPr/>
        </p:nvSpPr>
        <p:spPr>
          <a:xfrm>
            <a:off x="359024" y="3244110"/>
            <a:ext cx="8784976" cy="1769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・この式を知っているかが全て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、、、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と言いたいところだけど、三角関数の数値を知っていないと正解にはたどり着けない。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・ここで</a:t>
            </a:r>
            <a:r>
              <a:rPr lang="en-US" altLang="ja-JP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lang="en-US" altLang="ja-JP" sz="1600" baseline="-25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γ</a:t>
            </a:r>
            <a:r>
              <a:rPr lang="en-US" altLang="ja-JP" sz="1600" baseline="-25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1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lang="en-US" altLang="ja-JP" sz="1600" baseline="-25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lang="en-US" altLang="ja-JP" sz="1600" baseline="-25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0.5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より、②に代入して解くと</a:t>
            </a:r>
            <a:r>
              <a:rPr lang="en-US" altLang="ja-JP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lang="en-US" altLang="ja-JP" sz="1600" baseline="-25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γ</a:t>
            </a:r>
            <a:r>
              <a:rPr lang="en-US" altLang="ja-JP" sz="1600" baseline="-25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’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0.5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・エネルギーが半分になる角度は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゜って覚えても損はないかも。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6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xmlns="" id="{4B3F347D-B73A-4BC8-B1F4-A11D2ED324A5}"/>
                  </a:ext>
                </a:extLst>
              </p:cNvPr>
              <p:cNvSpPr/>
              <p:nvPr/>
            </p:nvSpPr>
            <p:spPr>
              <a:xfrm>
                <a:off x="727164" y="1554587"/>
                <a:ext cx="7788185" cy="1670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/>
                  <a:t>　入射</a:t>
                </a:r>
                <a:r>
                  <a:rPr lang="en-US" altLang="ja-JP" dirty="0"/>
                  <a:t>γ</a:t>
                </a:r>
                <a:r>
                  <a:rPr lang="ja-JP" altLang="en-US" dirty="0"/>
                  <a:t>線、散乱</a:t>
                </a:r>
                <a:r>
                  <a:rPr lang="en-US" altLang="ja-JP" dirty="0"/>
                  <a:t>γ</a:t>
                </a:r>
                <a:r>
                  <a:rPr lang="ja-JP" altLang="en-US" dirty="0"/>
                  <a:t>線及びコンプトン電子のエネルギーをそれぞれ</a:t>
                </a:r>
                <a:r>
                  <a:rPr lang="en-US" altLang="ja-JP" dirty="0" err="1"/>
                  <a:t>E</a:t>
                </a:r>
                <a:r>
                  <a:rPr lang="en-US" altLang="ja-JP" baseline="-25000" dirty="0" err="1"/>
                  <a:t>γ</a:t>
                </a:r>
                <a:r>
                  <a:rPr lang="ja-JP" altLang="en-US" dirty="0" err="1"/>
                  <a:t>、</a:t>
                </a:r>
                <a:r>
                  <a:rPr lang="en-US" altLang="ja-JP" dirty="0" err="1"/>
                  <a:t>E</a:t>
                </a:r>
                <a:r>
                  <a:rPr lang="en-US" altLang="ja-JP" baseline="-25000" dirty="0" err="1"/>
                  <a:t>γ</a:t>
                </a:r>
                <a:r>
                  <a:rPr lang="en-US" altLang="ja-JP" baseline="-25000" dirty="0"/>
                  <a:t>’</a:t>
                </a:r>
                <a:r>
                  <a:rPr lang="ja-JP" altLang="en-US" dirty="0" err="1"/>
                  <a:t>、</a:t>
                </a:r>
                <a:r>
                  <a:rPr lang="en-US" altLang="ja-JP" dirty="0" err="1"/>
                  <a:t>E</a:t>
                </a:r>
                <a:r>
                  <a:rPr lang="en-US" altLang="ja-JP" baseline="-25000" dirty="0" err="1"/>
                  <a:t>e</a:t>
                </a:r>
                <a:r>
                  <a:rPr lang="ja-JP" altLang="en-US" dirty="0"/>
                  <a:t>とすると、次式が成立する。ただし、</a:t>
                </a:r>
                <a:r>
                  <a:rPr lang="en-US" altLang="ja-JP" dirty="0"/>
                  <a:t>θ</a:t>
                </a:r>
                <a:r>
                  <a:rPr lang="ja-JP" altLang="en-US" dirty="0"/>
                  <a:t>は散乱角である。</a:t>
                </a:r>
                <a:endParaRPr lang="en-US" altLang="ja-JP" dirty="0"/>
              </a:p>
              <a:p>
                <a:endParaRPr lang="en-US" altLang="ja-JP" dirty="0"/>
              </a:p>
              <a:p>
                <a:r>
                  <a:rPr kumimoji="1" lang="en-US" altLang="ja-JP" dirty="0" err="1"/>
                  <a:t>E</a:t>
                </a:r>
                <a:r>
                  <a:rPr kumimoji="1" lang="en-US" altLang="ja-JP" baseline="-25000" dirty="0" err="1"/>
                  <a:t>γ</a:t>
                </a:r>
                <a:r>
                  <a:rPr kumimoji="1" lang="en-US" altLang="ja-JP" baseline="-25000" dirty="0"/>
                  <a:t>’  </a:t>
                </a:r>
                <a:r>
                  <a:rPr kumimoji="1" lang="en-US" altLang="ja-JP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1" lang="en-US" altLang="ja-JP" dirty="0"/>
                          <m:t>E</m:t>
                        </m:r>
                        <m:r>
                          <m:rPr>
                            <m:nor/>
                          </m:rPr>
                          <a:rPr kumimoji="1" lang="en-US" altLang="ja-JP" baseline="-25000" dirty="0"/>
                          <m:t>γ</m:t>
                        </m:r>
                      </m:num>
                      <m:den>
                        <m:r>
                          <m:rPr>
                            <m:nor/>
                          </m:rPr>
                          <a:rPr kumimoji="1" lang="en-US" altLang="ja-JP" dirty="0"/>
                          <m:t>1+1.96</m:t>
                        </m:r>
                        <m:r>
                          <m:rPr>
                            <m:nor/>
                          </m:rPr>
                          <a:rPr kumimoji="1" lang="en-US" altLang="ja-JP" dirty="0"/>
                          <m:t>Eγ</m:t>
                        </m:r>
                        <m:r>
                          <m:rPr>
                            <m:nor/>
                          </m:rPr>
                          <a:rPr kumimoji="1" lang="en-US" altLang="ja-JP" dirty="0"/>
                          <m:t>(1</m:t>
                        </m:r>
                        <m:r>
                          <a:rPr kumimoji="1" lang="ja-JP" altLang="en-US" i="1" dirty="0" smtClean="0">
                            <a:latin typeface="Cambria Math" panose="02040503050406030204" pitchFamily="18" charset="0"/>
                          </a:rPr>
                          <m:t>－</m:t>
                        </m:r>
                        <m:r>
                          <m:rPr>
                            <m:nor/>
                          </m:rPr>
                          <a:rPr kumimoji="1" lang="en-US" altLang="ja-JP" dirty="0"/>
                          <m:t>cosθ</m:t>
                        </m:r>
                        <m:r>
                          <m:rPr>
                            <m:nor/>
                          </m:rPr>
                          <a:rPr kumimoji="1" lang="en-US" altLang="ja-JP" dirty="0"/>
                          <m:t>)</m:t>
                        </m:r>
                      </m:den>
                    </m:f>
                  </m:oMath>
                </a14:m>
                <a:r>
                  <a:rPr kumimoji="1" lang="en-US" altLang="ja-JP" dirty="0"/>
                  <a:t> 	</a:t>
                </a:r>
                <a:r>
                  <a:rPr kumimoji="1" lang="ja-JP" altLang="en-US" dirty="0"/>
                  <a:t>・・・①</a:t>
                </a:r>
                <a:endParaRPr kumimoji="1" lang="en-US" altLang="ja-JP" dirty="0"/>
              </a:p>
              <a:p>
                <a:r>
                  <a:rPr lang="en-US" altLang="ja-JP" dirty="0" err="1"/>
                  <a:t>E</a:t>
                </a:r>
                <a:r>
                  <a:rPr lang="en-US" altLang="ja-JP" baseline="-25000" dirty="0" err="1"/>
                  <a:t>e</a:t>
                </a:r>
                <a:r>
                  <a:rPr lang="ja-JP" altLang="en-US" baseline="-25000" dirty="0"/>
                  <a:t>  </a:t>
                </a:r>
                <a:r>
                  <a:rPr lang="en-US" altLang="ja-JP" dirty="0"/>
                  <a:t>=  </a:t>
                </a:r>
                <a:r>
                  <a:rPr lang="en-US" altLang="ja-JP" dirty="0" err="1"/>
                  <a:t>E</a:t>
                </a:r>
                <a:r>
                  <a:rPr lang="en-US" altLang="ja-JP" baseline="-25000" dirty="0" err="1"/>
                  <a:t>γ</a:t>
                </a:r>
                <a:r>
                  <a:rPr lang="en-US" altLang="ja-JP" dirty="0" err="1"/>
                  <a:t>―E</a:t>
                </a:r>
                <a:r>
                  <a:rPr lang="en-US" altLang="ja-JP" baseline="-25000" dirty="0" err="1"/>
                  <a:t>γ</a:t>
                </a:r>
                <a:r>
                  <a:rPr lang="en-US" altLang="ja-JP" baseline="-25000" dirty="0"/>
                  <a:t>’			</a:t>
                </a:r>
                <a:r>
                  <a:rPr lang="ja-JP" altLang="en-US" dirty="0"/>
                  <a:t>・・・②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4B3F347D-B73A-4BC8-B1F4-A11D2ED324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64" y="1554587"/>
                <a:ext cx="7788185" cy="1670650"/>
              </a:xfrm>
              <a:prstGeom prst="rect">
                <a:avLst/>
              </a:prstGeom>
              <a:blipFill>
                <a:blip r:embed="rId2"/>
                <a:stretch>
                  <a:fillRect l="-626" t="-1825" b="-51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図 9">
            <a:extLst>
              <a:ext uri="{FF2B5EF4-FFF2-40B4-BE49-F238E27FC236}">
                <a16:creationId xmlns:a16="http://schemas.microsoft.com/office/drawing/2014/main" xmlns="" id="{15EA3664-4A7D-4CB7-A98B-B14E22A4F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893" y="4489451"/>
            <a:ext cx="3514725" cy="1866900"/>
          </a:xfrm>
          <a:prstGeom prst="rect">
            <a:avLst/>
          </a:prstGeom>
        </p:spPr>
      </p:pic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98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1334</TotalTime>
  <Words>87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【物理学第57回(2012)問16】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立松 憲次郎</dc:creator>
  <cp:lastModifiedBy>RI-gifu</cp:lastModifiedBy>
  <cp:revision>19</cp:revision>
  <dcterms:created xsi:type="dcterms:W3CDTF">2018-04-23T11:28:42Z</dcterms:created>
  <dcterms:modified xsi:type="dcterms:W3CDTF">2018-04-26T01:13:16Z</dcterms:modified>
</cp:coreProperties>
</file>