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148A-B4EC-4EF1-9F1A-EB2E933D47C3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78C8-893E-4E00-9A19-7F640A32D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45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94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9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82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0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61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0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6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7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8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41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3C8D-B6C2-42AD-9368-A68420F40D54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D6A9-B641-4E93-97CB-B159EC242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4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dirty="0" smtClean="0"/>
              <a:t>【</a:t>
            </a:r>
            <a:r>
              <a:rPr lang="ja-JP" altLang="en-US" sz="3200" dirty="0" smtClean="0"/>
              <a:t>物化生第</a:t>
            </a:r>
            <a:r>
              <a:rPr lang="en-US" altLang="ja-JP" sz="3200" dirty="0" smtClean="0"/>
              <a:t>59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(2014)</a:t>
            </a:r>
            <a:r>
              <a:rPr lang="ja-JP" altLang="en-US" sz="3200" dirty="0" smtClean="0"/>
              <a:t>問</a:t>
            </a:r>
            <a:r>
              <a:rPr lang="en-US" altLang="ja-JP" sz="3200" dirty="0" smtClean="0"/>
              <a:t>4Ⅲ</a:t>
            </a:r>
            <a:r>
              <a:rPr lang="ja-JP" altLang="en-US" sz="3200" dirty="0" smtClean="0"/>
              <a:t>　Ｉ</a:t>
            </a:r>
            <a:r>
              <a:rPr lang="en-US" altLang="ja-JP" sz="3200" dirty="0" smtClean="0"/>
              <a:t>】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2"/>
                <a:ext cx="8928992" cy="492941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kumimoji="1" lang="ja-JP" altLang="en-US" sz="2400" dirty="0" smtClean="0">
                    <a:latin typeface="+mn-ea"/>
                  </a:rPr>
                  <a:t>解答の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latin typeface="Cambria Math"/>
                          </a:rPr>
                          <m:t>𝐶</m:t>
                        </m:r>
                        <m:r>
                          <a:rPr lang="en-US" altLang="ja-JP" sz="24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𝑉</m:t>
                        </m:r>
                        <m:r>
                          <a:rPr lang="en-US" altLang="ja-JP" sz="2400" b="0" i="1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𝐶</m:t>
                        </m:r>
                        <m:r>
                          <a:rPr lang="en-US" altLang="ja-JP" sz="2400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altLang="ja-JP" sz="2400" i="1">
                            <a:latin typeface="Cambria Math"/>
                          </a:rPr>
                          <m:t>𝑉</m:t>
                        </m:r>
                        <m:r>
                          <a:rPr lang="en-US" altLang="ja-JP" sz="2400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altLang="ja-JP" sz="2400" i="1">
                            <a:latin typeface="Cambria Math"/>
                          </a:rPr>
                          <m:t>+</m:t>
                        </m:r>
                        <m:r>
                          <a:rPr lang="en-US" altLang="ja-JP" sz="2400" i="1">
                            <a:latin typeface="Cambria Math"/>
                          </a:rPr>
                          <m:t>𝐶</m:t>
                        </m:r>
                        <m:r>
                          <a:rPr lang="en-US" altLang="ja-JP" sz="2400" i="1" baseline="-25000">
                            <a:latin typeface="Cambria Math"/>
                          </a:rPr>
                          <m:t>2</m:t>
                        </m:r>
                        <m:r>
                          <a:rPr lang="en-US" altLang="ja-JP" sz="2400" i="1">
                            <a:latin typeface="Cambria Math"/>
                          </a:rPr>
                          <m:t>𝑉</m:t>
                        </m:r>
                        <m:r>
                          <a:rPr lang="en-US" altLang="ja-JP" sz="2400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latin typeface="+mn-ea"/>
                  </a:rPr>
                  <a:t>  は</a:t>
                </a:r>
                <a:endParaRPr kumimoji="1" lang="en-US" altLang="ja-JP" sz="24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2400" dirty="0" smtClean="0">
                    <a:latin typeface="+mn-ea"/>
                  </a:rPr>
                  <a:t>溶媒抽出法の公式　</a:t>
                </a:r>
                <a:r>
                  <a:rPr lang="en-US" altLang="ja-JP" sz="2400" i="1" dirty="0" smtClean="0">
                    <a:latin typeface="+mn-ea"/>
                  </a:rPr>
                  <a:t>E</a:t>
                </a:r>
                <a:r>
                  <a:rPr lang="ja-JP" altLang="en-US" sz="2400" i="1" dirty="0" smtClean="0">
                    <a:latin typeface="+mn-ea"/>
                  </a:rPr>
                  <a:t>　</a:t>
                </a:r>
                <a:r>
                  <a:rPr lang="en-US" altLang="ja-JP" sz="2400" dirty="0">
                    <a:latin typeface="+mn-ea"/>
                  </a:rPr>
                  <a:t>=</a:t>
                </a:r>
                <a:r>
                  <a:rPr lang="ja-JP" altLang="en-US" sz="2400" dirty="0" smtClean="0">
                    <a:latin typeface="+mn-ea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i="1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altLang="ja-JP" sz="2400" i="1">
                            <a:latin typeface="Cambria Math"/>
                          </a:rPr>
                          <m:t>𝐷</m:t>
                        </m:r>
                        <m:r>
                          <a:rPr lang="en-US" altLang="ja-JP" sz="2400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en-US" altLang="ja-JP" sz="2400" i="1">
                                <a:latin typeface="Cambria Math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ja-JP" altLang="en-US" sz="2400" i="1">
                        <a:latin typeface="Cambria Math"/>
                      </a:rPr>
                      <m:t>　</m:t>
                    </m:r>
                  </m:oMath>
                </a14:m>
                <a:r>
                  <a:rPr kumimoji="1" lang="ja-JP" altLang="en-US" sz="2400" dirty="0" smtClean="0">
                    <a:latin typeface="+mn-ea"/>
                  </a:rPr>
                  <a:t>を式変形したものです。</a:t>
                </a:r>
                <a:endParaRPr kumimoji="1" lang="en-US" altLang="ja-JP" sz="24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en-US" sz="2400" dirty="0" smtClean="0">
                    <a:latin typeface="+mn-ea"/>
                  </a:rPr>
                  <a:t>この公式は</a:t>
                </a:r>
                <a:r>
                  <a:rPr lang="ja-JP" altLang="ja-JP" sz="2400" dirty="0" smtClean="0">
                    <a:latin typeface="+mn-ea"/>
                  </a:rPr>
                  <a:t>先行</a:t>
                </a:r>
                <a:r>
                  <a:rPr lang="ja-JP" altLang="ja-JP" sz="2400" dirty="0">
                    <a:latin typeface="+mn-ea"/>
                  </a:rPr>
                  <a:t>研究</a:t>
                </a:r>
                <a:r>
                  <a:rPr lang="ja-JP" altLang="ja-JP" sz="2400" dirty="0" smtClean="0">
                    <a:latin typeface="+mn-ea"/>
                  </a:rPr>
                  <a:t>で既知情報</a:t>
                </a:r>
                <a:r>
                  <a:rPr lang="ja-JP" altLang="en-US" sz="2400" dirty="0" smtClean="0">
                    <a:latin typeface="+mn-ea"/>
                  </a:rPr>
                  <a:t>の</a:t>
                </a:r>
                <a:r>
                  <a:rPr lang="ja-JP" altLang="ja-JP" sz="2400" dirty="0" smtClean="0">
                    <a:latin typeface="+mn-ea"/>
                  </a:rPr>
                  <a:t>分配比</a:t>
                </a:r>
                <a:r>
                  <a:rPr lang="ja-JP" altLang="en-US" sz="2400" dirty="0" smtClean="0">
                    <a:latin typeface="+mn-ea"/>
                  </a:rPr>
                  <a:t>Ｄを基準に整理したもので</a:t>
                </a:r>
                <a:endParaRPr lang="en-US" altLang="ja-JP" sz="24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2400" dirty="0">
                    <a:latin typeface="+mn-ea"/>
                  </a:rPr>
                  <a:t>元々</a:t>
                </a:r>
                <a:r>
                  <a:rPr kumimoji="1" lang="ja-JP" altLang="en-US" sz="2400" dirty="0" smtClean="0">
                    <a:latin typeface="+mn-ea"/>
                  </a:rPr>
                  <a:t>の抽出率Ｅは次のように表せます。</a:t>
                </a:r>
                <a:endParaRPr kumimoji="1" lang="en-US" altLang="ja-JP" sz="240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ja-JP" altLang="ja-JP" sz="2400" dirty="0" smtClean="0">
                    <a:solidFill>
                      <a:srgbClr val="0070C0"/>
                    </a:solidFill>
                    <a:latin typeface="+mn-ea"/>
                  </a:rPr>
                  <a:t>抽出率</a:t>
                </a:r>
                <a:r>
                  <a:rPr lang="ja-JP" altLang="en-US" sz="2400" dirty="0" smtClean="0">
                    <a:solidFill>
                      <a:srgbClr val="0070C0"/>
                    </a:solidFill>
                    <a:latin typeface="+mn-ea"/>
                  </a:rPr>
                  <a:t>　</a:t>
                </a:r>
                <a:r>
                  <a:rPr lang="en-US" altLang="ja-JP" sz="2400" i="1" dirty="0" smtClean="0">
                    <a:solidFill>
                      <a:srgbClr val="0070C0"/>
                    </a:solidFill>
                    <a:latin typeface="+mn-ea"/>
                  </a:rPr>
                  <a:t>E</a:t>
                </a:r>
                <a:r>
                  <a:rPr lang="ja-JP" altLang="en-US" sz="2400" i="1" dirty="0">
                    <a:solidFill>
                      <a:srgbClr val="0070C0"/>
                    </a:solidFill>
                    <a:latin typeface="+mn-ea"/>
                  </a:rPr>
                  <a:t>　</a:t>
                </a:r>
                <a:r>
                  <a:rPr lang="ja-JP" altLang="ja-JP" sz="2400" dirty="0" smtClean="0">
                    <a:solidFill>
                      <a:srgbClr val="0070C0"/>
                    </a:solidFill>
                    <a:latin typeface="+mn-ea"/>
                  </a:rPr>
                  <a:t>＝</a:t>
                </a:r>
                <a:r>
                  <a:rPr lang="ja-JP" altLang="en-US" sz="2400" dirty="0" smtClean="0">
                    <a:solidFill>
                      <a:srgbClr val="0070C0"/>
                    </a:solidFill>
                    <a:latin typeface="+mn-ea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ja-JP" sz="2400" dirty="0">
                            <a:solidFill>
                              <a:srgbClr val="0070C0"/>
                            </a:solidFill>
                            <a:latin typeface="+mn-ea"/>
                          </a:rPr>
                          <m:t>有機相中の放射能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2400" dirty="0">
                            <a:solidFill>
                              <a:srgbClr val="0070C0"/>
                            </a:solidFill>
                            <a:latin typeface="+mn-ea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ja-JP" altLang="ja-JP" sz="2400" dirty="0">
                            <a:solidFill>
                              <a:srgbClr val="0070C0"/>
                            </a:solidFill>
                            <a:latin typeface="+mn-ea"/>
                          </a:rPr>
                          <m:t>水相中の放射能＋有機相中の放射能）</m:t>
                        </m:r>
                      </m:den>
                    </m:f>
                  </m:oMath>
                </a14:m>
                <a:endParaRPr lang="en-US" altLang="ja-JP" sz="2400" dirty="0" smtClean="0">
                  <a:solidFill>
                    <a:srgbClr val="0070C0"/>
                  </a:solidFill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ja-JP" sz="2400" dirty="0" smtClean="0"/>
                  <a:t>確認</a:t>
                </a:r>
                <a:r>
                  <a:rPr lang="ja-JP" altLang="ja-JP" sz="2400" dirty="0"/>
                  <a:t>で抽出率</a:t>
                </a:r>
                <a:r>
                  <a:rPr lang="en-US" altLang="ja-JP" sz="2400" dirty="0"/>
                  <a:t>E</a:t>
                </a:r>
                <a:r>
                  <a:rPr lang="ja-JP" altLang="ja-JP" sz="2400" dirty="0"/>
                  <a:t>の公式を分解整理します。</a:t>
                </a:r>
              </a:p>
              <a:p>
                <a:pPr marL="0" indent="0">
                  <a:buNone/>
                </a:pPr>
                <a:r>
                  <a:rPr lang="ja-JP" altLang="ja-JP" sz="2400" dirty="0"/>
                  <a:t>分子</a:t>
                </a:r>
                <a:r>
                  <a:rPr lang="en-US" altLang="ja-JP" sz="2400" dirty="0"/>
                  <a:t>  D=Co/</a:t>
                </a:r>
                <a:r>
                  <a:rPr lang="en-US" altLang="ja-JP" sz="2400" dirty="0" err="1"/>
                  <a:t>Cw</a:t>
                </a:r>
                <a:r>
                  <a:rPr lang="en-US" altLang="ja-JP" sz="2400" dirty="0"/>
                  <a:t>    </a:t>
                </a:r>
                <a:r>
                  <a:rPr lang="ja-JP" altLang="ja-JP" sz="2400" dirty="0"/>
                  <a:t>…①</a:t>
                </a:r>
              </a:p>
              <a:p>
                <a:pPr marL="0" indent="0">
                  <a:buNone/>
                </a:pPr>
                <a:r>
                  <a:rPr lang="ja-JP" altLang="ja-JP" sz="2400" dirty="0"/>
                  <a:t>分母　</a:t>
                </a:r>
                <a:r>
                  <a:rPr lang="en-US" altLang="ja-JP" sz="2400" dirty="0"/>
                  <a:t>D+(</a:t>
                </a:r>
                <a:r>
                  <a:rPr lang="en-US" altLang="ja-JP" sz="2400" dirty="0" err="1"/>
                  <a:t>Vw</a:t>
                </a:r>
                <a:r>
                  <a:rPr lang="en-US" altLang="ja-JP" sz="2400" dirty="0"/>
                  <a:t>/Vo)= Co/</a:t>
                </a:r>
                <a:r>
                  <a:rPr lang="en-US" altLang="ja-JP" sz="2400" dirty="0" err="1"/>
                  <a:t>Cw</a:t>
                </a:r>
                <a:r>
                  <a:rPr lang="en-US" altLang="ja-JP" sz="2400" dirty="0"/>
                  <a:t>+(</a:t>
                </a:r>
                <a:r>
                  <a:rPr lang="en-US" altLang="ja-JP" sz="2400" dirty="0" err="1"/>
                  <a:t>Vw</a:t>
                </a:r>
                <a:r>
                  <a:rPr lang="en-US" altLang="ja-JP" sz="2400" dirty="0"/>
                  <a:t>/Vo)=(Co</a:t>
                </a:r>
                <a:r>
                  <a:rPr lang="ja-JP" altLang="ja-JP" sz="2400" dirty="0"/>
                  <a:t>・</a:t>
                </a:r>
                <a:r>
                  <a:rPr lang="en-US" altLang="ja-JP" sz="2400" dirty="0" err="1"/>
                  <a:t>Vo+Cw</a:t>
                </a:r>
                <a:r>
                  <a:rPr lang="ja-JP" altLang="ja-JP" sz="2400" dirty="0"/>
                  <a:t>・</a:t>
                </a:r>
                <a:r>
                  <a:rPr lang="en-US" altLang="ja-JP" sz="2400" dirty="0" err="1"/>
                  <a:t>Vw</a:t>
                </a:r>
                <a:r>
                  <a:rPr lang="en-US" altLang="ja-JP" sz="2400" dirty="0"/>
                  <a:t>)/(</a:t>
                </a:r>
                <a:r>
                  <a:rPr lang="en-US" altLang="ja-JP" sz="2400" dirty="0" err="1"/>
                  <a:t>Cw</a:t>
                </a:r>
                <a:r>
                  <a:rPr lang="ja-JP" altLang="ja-JP" sz="2400" dirty="0"/>
                  <a:t>・</a:t>
                </a:r>
                <a:r>
                  <a:rPr lang="en-US" altLang="ja-JP" sz="2400" dirty="0"/>
                  <a:t>Vo)  </a:t>
                </a:r>
                <a:r>
                  <a:rPr lang="ja-JP" altLang="ja-JP" sz="2400" dirty="0"/>
                  <a:t>…②</a:t>
                </a:r>
              </a:p>
              <a:p>
                <a:pPr marL="0" indent="0">
                  <a:buNone/>
                </a:pPr>
                <a:r>
                  <a:rPr lang="ja-JP" altLang="ja-JP" sz="2400" dirty="0"/>
                  <a:t>①</a:t>
                </a:r>
                <a:r>
                  <a:rPr lang="en-US" altLang="ja-JP" sz="2400" dirty="0"/>
                  <a:t>/</a:t>
                </a:r>
                <a:r>
                  <a:rPr lang="ja-JP" altLang="ja-JP" sz="2400" dirty="0"/>
                  <a:t>②　</a:t>
                </a:r>
                <a:r>
                  <a:rPr lang="en-US" altLang="ja-JP" sz="2400" dirty="0"/>
                  <a:t>(Co/</a:t>
                </a:r>
                <a:r>
                  <a:rPr lang="en-US" altLang="ja-JP" sz="2400" dirty="0" err="1"/>
                  <a:t>Cw</a:t>
                </a:r>
                <a:r>
                  <a:rPr lang="en-US" altLang="ja-JP" sz="2400" dirty="0"/>
                  <a:t>)</a:t>
                </a:r>
                <a:r>
                  <a:rPr lang="ja-JP" altLang="ja-JP" sz="2400" dirty="0"/>
                  <a:t>・</a:t>
                </a:r>
                <a:r>
                  <a:rPr lang="en-US" altLang="ja-JP" sz="2400" dirty="0"/>
                  <a:t>(</a:t>
                </a:r>
                <a:r>
                  <a:rPr lang="en-US" altLang="ja-JP" sz="2400" dirty="0" err="1"/>
                  <a:t>Cw</a:t>
                </a:r>
                <a:r>
                  <a:rPr lang="ja-JP" altLang="ja-JP" sz="2400" dirty="0"/>
                  <a:t>・</a:t>
                </a:r>
                <a:r>
                  <a:rPr lang="en-US" altLang="ja-JP" sz="2400" dirty="0"/>
                  <a:t>Vo)/( Co</a:t>
                </a:r>
                <a:r>
                  <a:rPr lang="ja-JP" altLang="ja-JP" sz="2400" dirty="0"/>
                  <a:t>・</a:t>
                </a:r>
                <a:r>
                  <a:rPr lang="en-US" altLang="ja-JP" sz="2400" dirty="0" err="1"/>
                  <a:t>Vo+Cw</a:t>
                </a:r>
                <a:r>
                  <a:rPr lang="ja-JP" altLang="ja-JP" sz="2400" dirty="0"/>
                  <a:t>・</a:t>
                </a:r>
                <a:r>
                  <a:rPr lang="en-US" altLang="ja-JP" sz="2400" dirty="0" err="1"/>
                  <a:t>Vw</a:t>
                </a:r>
                <a:r>
                  <a:rPr lang="en-US" altLang="ja-JP" sz="2400" dirty="0"/>
                  <a:t>)= </a:t>
                </a:r>
                <a:r>
                  <a:rPr lang="en-US" altLang="ja-JP" sz="2400" u="sng" dirty="0"/>
                  <a:t>(Co</a:t>
                </a:r>
                <a:r>
                  <a:rPr lang="ja-JP" altLang="ja-JP" sz="2400" u="sng" dirty="0"/>
                  <a:t>・</a:t>
                </a:r>
                <a:r>
                  <a:rPr lang="en-US" altLang="ja-JP" sz="2400" u="sng" dirty="0"/>
                  <a:t>Vo)/( Co</a:t>
                </a:r>
                <a:r>
                  <a:rPr lang="ja-JP" altLang="ja-JP" sz="2400" u="sng" dirty="0"/>
                  <a:t>・</a:t>
                </a:r>
                <a:r>
                  <a:rPr lang="en-US" altLang="ja-JP" sz="2400" u="sng" dirty="0" err="1"/>
                  <a:t>Vo+Cw</a:t>
                </a:r>
                <a:r>
                  <a:rPr lang="ja-JP" altLang="ja-JP" sz="2400" u="sng" dirty="0"/>
                  <a:t>・</a:t>
                </a:r>
                <a:r>
                  <a:rPr lang="en-US" altLang="ja-JP" sz="2400" u="sng" dirty="0" err="1"/>
                  <a:t>Vw</a:t>
                </a:r>
                <a:r>
                  <a:rPr lang="en-US" altLang="ja-JP" sz="2400" u="sng" dirty="0"/>
                  <a:t>)</a:t>
                </a:r>
                <a:endParaRPr lang="ja-JP" altLang="ja-JP" sz="2400" dirty="0">
                  <a:solidFill>
                    <a:srgbClr val="0070C0"/>
                  </a:solidFill>
                  <a:latin typeface="+mn-ea"/>
                </a:endParaRPr>
              </a:p>
              <a:p>
                <a:pPr marL="0" indent="0">
                  <a:buNone/>
                </a:pPr>
                <a:endParaRPr kumimoji="1" lang="en-US" altLang="ja-JP" sz="2400" dirty="0" smtClean="0">
                  <a:latin typeface="+mn-ea"/>
                </a:endParaRPr>
              </a:p>
              <a:p>
                <a:pPr marL="0" indent="0">
                  <a:buNone/>
                </a:pP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2"/>
                <a:ext cx="8928992" cy="4929411"/>
              </a:xfrm>
              <a:blipFill rotWithShape="1">
                <a:blip r:embed="rId2"/>
                <a:stretch>
                  <a:fillRect l="-8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7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【物化生第59回(2014)問4Ⅲ　Ｉ】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【物化生第59回(2014)問4Ⅲ　Ｉ】</dc:title>
  <dc:creator>RI-gifu</dc:creator>
  <cp:lastModifiedBy>RI-gifu</cp:lastModifiedBy>
  <cp:revision>1</cp:revision>
  <dcterms:created xsi:type="dcterms:W3CDTF">2018-04-20T00:16:10Z</dcterms:created>
  <dcterms:modified xsi:type="dcterms:W3CDTF">2018-04-20T00:20:33Z</dcterms:modified>
</cp:coreProperties>
</file>