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362" r:id="rId2"/>
  </p:sldIdLst>
  <p:sldSz cx="9144000" cy="6858000" type="screen4x3"/>
  <p:notesSz cx="9866313" cy="67357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794" y="-2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4276255" cy="33705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587733" y="1"/>
            <a:ext cx="4276254" cy="337059"/>
          </a:xfrm>
          <a:prstGeom prst="rect">
            <a:avLst/>
          </a:prstGeom>
        </p:spPr>
        <p:txBody>
          <a:bodyPr vert="horz" lIns="91440" tIns="45720" rIns="91440" bIns="45720" rtlCol="0"/>
          <a:lstStyle>
            <a:lvl1pPr algn="r">
              <a:defRPr sz="1200"/>
            </a:lvl1pPr>
          </a:lstStyle>
          <a:p>
            <a:fld id="{8F32081F-24C3-4B1D-B0AE-D7E5B708D822}" type="datetimeFigureOut">
              <a:rPr kumimoji="1" lang="ja-JP" altLang="en-US" smtClean="0"/>
              <a:t>2019/2/27</a:t>
            </a:fld>
            <a:endParaRPr kumimoji="1" lang="ja-JP" altLang="en-US"/>
          </a:p>
        </p:txBody>
      </p:sp>
      <p:sp>
        <p:nvSpPr>
          <p:cNvPr id="4" name="フッター プレースホルダー 3"/>
          <p:cNvSpPr>
            <a:spLocks noGrp="1"/>
          </p:cNvSpPr>
          <p:nvPr>
            <p:ph type="ftr" sz="quarter" idx="2"/>
          </p:nvPr>
        </p:nvSpPr>
        <p:spPr>
          <a:xfrm>
            <a:off x="2" y="6397621"/>
            <a:ext cx="4276255" cy="337059"/>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587733" y="6397621"/>
            <a:ext cx="4276254" cy="337059"/>
          </a:xfrm>
          <a:prstGeom prst="rect">
            <a:avLst/>
          </a:prstGeom>
        </p:spPr>
        <p:txBody>
          <a:bodyPr vert="horz" lIns="91440" tIns="45720" rIns="91440" bIns="45720" rtlCol="0" anchor="b"/>
          <a:lstStyle>
            <a:lvl1pPr algn="r">
              <a:defRPr sz="1200"/>
            </a:lvl1pPr>
          </a:lstStyle>
          <a:p>
            <a:fld id="{C4E8D12C-83BA-4A7D-91D1-DEF84F68FD8D}" type="slidenum">
              <a:rPr kumimoji="1" lang="ja-JP" altLang="en-US" smtClean="0"/>
              <a:t>‹#›</a:t>
            </a:fld>
            <a:endParaRPr kumimoji="1" lang="ja-JP" altLang="en-US"/>
          </a:p>
        </p:txBody>
      </p:sp>
    </p:spTree>
    <p:extLst>
      <p:ext uri="{BB962C8B-B14F-4D97-AF65-F5344CB8AC3E}">
        <p14:creationId xmlns:p14="http://schemas.microsoft.com/office/powerpoint/2010/main" val="33366060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4275403" cy="336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588629" y="0"/>
            <a:ext cx="4275403" cy="336788"/>
          </a:xfrm>
          <a:prstGeom prst="rect">
            <a:avLst/>
          </a:prstGeom>
        </p:spPr>
        <p:txBody>
          <a:bodyPr vert="horz" lIns="91440" tIns="45720" rIns="91440" bIns="45720" rtlCol="0"/>
          <a:lstStyle>
            <a:lvl1pPr algn="r">
              <a:defRPr sz="1200"/>
            </a:lvl1pPr>
          </a:lstStyle>
          <a:p>
            <a:fld id="{9F2BDD58-FEC7-47E3-842A-A8BDA10D250C}" type="datetimeFigureOut">
              <a:rPr kumimoji="1" lang="ja-JP" altLang="en-US" smtClean="0"/>
              <a:t>2019/2/27</a:t>
            </a:fld>
            <a:endParaRPr kumimoji="1" lang="ja-JP" altLang="en-US"/>
          </a:p>
        </p:txBody>
      </p:sp>
      <p:sp>
        <p:nvSpPr>
          <p:cNvPr id="4" name="スライド イメージ プレースホルダー 3"/>
          <p:cNvSpPr>
            <a:spLocks noGrp="1" noRot="1" noChangeAspect="1"/>
          </p:cNvSpPr>
          <p:nvPr>
            <p:ph type="sldImg" idx="2"/>
          </p:nvPr>
        </p:nvSpPr>
        <p:spPr>
          <a:xfrm>
            <a:off x="3248025" y="504825"/>
            <a:ext cx="3370263" cy="25273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86632" y="3199488"/>
            <a:ext cx="7893050" cy="3031093"/>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6397806"/>
            <a:ext cx="4275403" cy="33678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588629" y="6397806"/>
            <a:ext cx="4275403" cy="336788"/>
          </a:xfrm>
          <a:prstGeom prst="rect">
            <a:avLst/>
          </a:prstGeom>
        </p:spPr>
        <p:txBody>
          <a:bodyPr vert="horz" lIns="91440" tIns="45720" rIns="91440" bIns="45720" rtlCol="0" anchor="b"/>
          <a:lstStyle>
            <a:lvl1pPr algn="r">
              <a:defRPr sz="1200"/>
            </a:lvl1pPr>
          </a:lstStyle>
          <a:p>
            <a:fld id="{C6F29456-5664-458C-BFE7-A7BB6606A6D5}" type="slidenum">
              <a:rPr kumimoji="1" lang="ja-JP" altLang="en-US" smtClean="0"/>
              <a:t>‹#›</a:t>
            </a:fld>
            <a:endParaRPr kumimoji="1" lang="ja-JP" altLang="en-US"/>
          </a:p>
        </p:txBody>
      </p:sp>
    </p:spTree>
    <p:extLst>
      <p:ext uri="{BB962C8B-B14F-4D97-AF65-F5344CB8AC3E}">
        <p14:creationId xmlns:p14="http://schemas.microsoft.com/office/powerpoint/2010/main" val="186330660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2018/7/26</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8D9681-C3A7-4E40-A201-3E7E276C5407}" type="slidenum">
              <a:rPr kumimoji="1" lang="ja-JP" altLang="en-US" smtClean="0"/>
              <a:t>‹#›</a:t>
            </a:fld>
            <a:endParaRPr kumimoji="1" lang="ja-JP" altLang="en-US"/>
          </a:p>
        </p:txBody>
      </p:sp>
    </p:spTree>
    <p:extLst>
      <p:ext uri="{BB962C8B-B14F-4D97-AF65-F5344CB8AC3E}">
        <p14:creationId xmlns:p14="http://schemas.microsoft.com/office/powerpoint/2010/main" val="1255883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2018/7/26</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8D9681-C3A7-4E40-A201-3E7E276C5407}" type="slidenum">
              <a:rPr kumimoji="1" lang="ja-JP" altLang="en-US" smtClean="0"/>
              <a:t>‹#›</a:t>
            </a:fld>
            <a:endParaRPr kumimoji="1" lang="ja-JP" altLang="en-US"/>
          </a:p>
        </p:txBody>
      </p:sp>
    </p:spTree>
    <p:extLst>
      <p:ext uri="{BB962C8B-B14F-4D97-AF65-F5344CB8AC3E}">
        <p14:creationId xmlns:p14="http://schemas.microsoft.com/office/powerpoint/2010/main" val="3051873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2018/7/26</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8D9681-C3A7-4E40-A201-3E7E276C5407}" type="slidenum">
              <a:rPr kumimoji="1" lang="ja-JP" altLang="en-US" smtClean="0"/>
              <a:t>‹#›</a:t>
            </a:fld>
            <a:endParaRPr kumimoji="1" lang="ja-JP" altLang="en-US"/>
          </a:p>
        </p:txBody>
      </p:sp>
    </p:spTree>
    <p:extLst>
      <p:ext uri="{BB962C8B-B14F-4D97-AF65-F5344CB8AC3E}">
        <p14:creationId xmlns:p14="http://schemas.microsoft.com/office/powerpoint/2010/main" val="2031625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2018/7/26</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8D9681-C3A7-4E40-A201-3E7E276C5407}" type="slidenum">
              <a:rPr kumimoji="1" lang="ja-JP" altLang="en-US" smtClean="0"/>
              <a:t>‹#›</a:t>
            </a:fld>
            <a:endParaRPr kumimoji="1" lang="ja-JP" altLang="en-US"/>
          </a:p>
        </p:txBody>
      </p:sp>
    </p:spTree>
    <p:extLst>
      <p:ext uri="{BB962C8B-B14F-4D97-AF65-F5344CB8AC3E}">
        <p14:creationId xmlns:p14="http://schemas.microsoft.com/office/powerpoint/2010/main" val="189256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r>
              <a:rPr kumimoji="1" lang="en-US" altLang="ja-JP" smtClean="0"/>
              <a:t>2018/7/26</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8D9681-C3A7-4E40-A201-3E7E276C5407}" type="slidenum">
              <a:rPr kumimoji="1" lang="ja-JP" altLang="en-US" smtClean="0"/>
              <a:t>‹#›</a:t>
            </a:fld>
            <a:endParaRPr kumimoji="1" lang="ja-JP" altLang="en-US"/>
          </a:p>
        </p:txBody>
      </p:sp>
    </p:spTree>
    <p:extLst>
      <p:ext uri="{BB962C8B-B14F-4D97-AF65-F5344CB8AC3E}">
        <p14:creationId xmlns:p14="http://schemas.microsoft.com/office/powerpoint/2010/main" val="3994333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r>
              <a:rPr kumimoji="1" lang="en-US" altLang="ja-JP" smtClean="0"/>
              <a:t>2018/7/26</a:t>
            </a:r>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D8D9681-C3A7-4E40-A201-3E7E276C5407}" type="slidenum">
              <a:rPr kumimoji="1" lang="ja-JP" altLang="en-US" smtClean="0"/>
              <a:t>‹#›</a:t>
            </a:fld>
            <a:endParaRPr kumimoji="1" lang="ja-JP" altLang="en-US"/>
          </a:p>
        </p:txBody>
      </p:sp>
    </p:spTree>
    <p:extLst>
      <p:ext uri="{BB962C8B-B14F-4D97-AF65-F5344CB8AC3E}">
        <p14:creationId xmlns:p14="http://schemas.microsoft.com/office/powerpoint/2010/main" val="2768831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r>
              <a:rPr kumimoji="1" lang="en-US" altLang="ja-JP" smtClean="0"/>
              <a:t>2018/7/26</a:t>
            </a:r>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D8D9681-C3A7-4E40-A201-3E7E276C5407}" type="slidenum">
              <a:rPr kumimoji="1" lang="ja-JP" altLang="en-US" smtClean="0"/>
              <a:t>‹#›</a:t>
            </a:fld>
            <a:endParaRPr kumimoji="1" lang="ja-JP" altLang="en-US"/>
          </a:p>
        </p:txBody>
      </p:sp>
    </p:spTree>
    <p:extLst>
      <p:ext uri="{BB962C8B-B14F-4D97-AF65-F5344CB8AC3E}">
        <p14:creationId xmlns:p14="http://schemas.microsoft.com/office/powerpoint/2010/main" val="2462815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r>
              <a:rPr kumimoji="1" lang="en-US" altLang="ja-JP" smtClean="0"/>
              <a:t>2018/7/26</a:t>
            </a:r>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D8D9681-C3A7-4E40-A201-3E7E276C5407}" type="slidenum">
              <a:rPr kumimoji="1" lang="ja-JP" altLang="en-US" smtClean="0"/>
              <a:t>‹#›</a:t>
            </a:fld>
            <a:endParaRPr kumimoji="1" lang="ja-JP" altLang="en-US"/>
          </a:p>
        </p:txBody>
      </p:sp>
    </p:spTree>
    <p:extLst>
      <p:ext uri="{BB962C8B-B14F-4D97-AF65-F5344CB8AC3E}">
        <p14:creationId xmlns:p14="http://schemas.microsoft.com/office/powerpoint/2010/main" val="3432904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kumimoji="1" lang="en-US" altLang="ja-JP" smtClean="0"/>
              <a:t>2018/7/26</a:t>
            </a:r>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D8D9681-C3A7-4E40-A201-3E7E276C5407}" type="slidenum">
              <a:rPr kumimoji="1" lang="ja-JP" altLang="en-US" smtClean="0"/>
              <a:t>‹#›</a:t>
            </a:fld>
            <a:endParaRPr kumimoji="1" lang="ja-JP" altLang="en-US"/>
          </a:p>
        </p:txBody>
      </p:sp>
    </p:spTree>
    <p:extLst>
      <p:ext uri="{BB962C8B-B14F-4D97-AF65-F5344CB8AC3E}">
        <p14:creationId xmlns:p14="http://schemas.microsoft.com/office/powerpoint/2010/main" val="1243086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2018/7/26</a:t>
            </a:r>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D8D9681-C3A7-4E40-A201-3E7E276C5407}" type="slidenum">
              <a:rPr kumimoji="1" lang="ja-JP" altLang="en-US" smtClean="0"/>
              <a:t>‹#›</a:t>
            </a:fld>
            <a:endParaRPr kumimoji="1" lang="ja-JP" altLang="en-US"/>
          </a:p>
        </p:txBody>
      </p:sp>
    </p:spTree>
    <p:extLst>
      <p:ext uri="{BB962C8B-B14F-4D97-AF65-F5344CB8AC3E}">
        <p14:creationId xmlns:p14="http://schemas.microsoft.com/office/powerpoint/2010/main" val="1397041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2018/7/26</a:t>
            </a:r>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D8D9681-C3A7-4E40-A201-3E7E276C5407}" type="slidenum">
              <a:rPr kumimoji="1" lang="ja-JP" altLang="en-US" smtClean="0"/>
              <a:t>‹#›</a:t>
            </a:fld>
            <a:endParaRPr kumimoji="1" lang="ja-JP" altLang="en-US"/>
          </a:p>
        </p:txBody>
      </p:sp>
    </p:spTree>
    <p:extLst>
      <p:ext uri="{BB962C8B-B14F-4D97-AF65-F5344CB8AC3E}">
        <p14:creationId xmlns:p14="http://schemas.microsoft.com/office/powerpoint/2010/main" val="537670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2018/7/26</a:t>
            </a:r>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8D9681-C3A7-4E40-A201-3E7E276C5407}" type="slidenum">
              <a:rPr kumimoji="1" lang="ja-JP" altLang="en-US" smtClean="0"/>
              <a:t>‹#›</a:t>
            </a:fld>
            <a:endParaRPr kumimoji="1" lang="ja-JP" altLang="en-US"/>
          </a:p>
        </p:txBody>
      </p:sp>
    </p:spTree>
    <p:extLst>
      <p:ext uri="{BB962C8B-B14F-4D97-AF65-F5344CB8AC3E}">
        <p14:creationId xmlns:p14="http://schemas.microsoft.com/office/powerpoint/2010/main" val="3544000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kumimoji="1" lang="en-US" altLang="ja-JP" smtClean="0"/>
              <a:t>2018/7/26</a:t>
            </a:r>
            <a:endParaRPr kumimoji="1" lang="ja-JP" altLang="en-US"/>
          </a:p>
        </p:txBody>
      </p:sp>
      <p:sp>
        <p:nvSpPr>
          <p:cNvPr id="5" name="スライド番号プレースホルダー 4"/>
          <p:cNvSpPr>
            <a:spLocks noGrp="1"/>
          </p:cNvSpPr>
          <p:nvPr>
            <p:ph type="sldNum" sz="quarter" idx="12"/>
          </p:nvPr>
        </p:nvSpPr>
        <p:spPr/>
        <p:txBody>
          <a:bodyPr/>
          <a:lstStyle/>
          <a:p>
            <a:fld id="{1D8D9681-C3A7-4E40-A201-3E7E276C5407}" type="slidenum">
              <a:rPr kumimoji="1" lang="ja-JP" altLang="en-US" smtClean="0"/>
              <a:t>1</a:t>
            </a:fld>
            <a:endParaRPr kumimoji="1" lang="ja-JP" altLang="en-US"/>
          </a:p>
        </p:txBody>
      </p:sp>
      <p:sp>
        <p:nvSpPr>
          <p:cNvPr id="6" name="タイトル 1"/>
          <p:cNvSpPr>
            <a:spLocks noGrp="1"/>
          </p:cNvSpPr>
          <p:nvPr>
            <p:ph type="title"/>
          </p:nvPr>
        </p:nvSpPr>
        <p:spPr/>
        <p:txBody>
          <a:bodyPr/>
          <a:lstStyle/>
          <a:p>
            <a:pPr algn="l"/>
            <a:r>
              <a:rPr lang="en-US" altLang="ja-JP" dirty="0" smtClean="0">
                <a:latin typeface="+mn-ea"/>
              </a:rPr>
              <a:t>【</a:t>
            </a:r>
            <a:r>
              <a:rPr lang="ja-JP" altLang="en-US" dirty="0">
                <a:latin typeface="+mn-ea"/>
              </a:rPr>
              <a:t>法令</a:t>
            </a:r>
            <a:r>
              <a:rPr lang="ja-JP" altLang="en-US" dirty="0" smtClean="0">
                <a:latin typeface="+mn-ea"/>
              </a:rPr>
              <a:t> </a:t>
            </a:r>
            <a:r>
              <a:rPr lang="ja-JP" altLang="en-US" dirty="0">
                <a:latin typeface="+mn-ea"/>
              </a:rPr>
              <a:t>第</a:t>
            </a:r>
            <a:r>
              <a:rPr lang="en-US" altLang="ja-JP" dirty="0">
                <a:latin typeface="+mn-ea"/>
              </a:rPr>
              <a:t>62</a:t>
            </a:r>
            <a:r>
              <a:rPr lang="ja-JP" altLang="en-US" dirty="0">
                <a:latin typeface="+mn-ea"/>
              </a:rPr>
              <a:t>回 </a:t>
            </a:r>
            <a:r>
              <a:rPr lang="ja-JP" altLang="en-US" dirty="0" smtClean="0">
                <a:latin typeface="+mn-ea"/>
              </a:rPr>
              <a:t>問</a:t>
            </a:r>
            <a:r>
              <a:rPr lang="en-US" altLang="ja-JP" dirty="0" smtClean="0">
                <a:latin typeface="+mn-ea"/>
              </a:rPr>
              <a:t>15 </a:t>
            </a:r>
            <a:r>
              <a:rPr lang="en-US" altLang="ja-JP" dirty="0">
                <a:latin typeface="+mn-ea"/>
              </a:rPr>
              <a:t>】</a:t>
            </a:r>
            <a:endParaRPr kumimoji="1" lang="ja-JP" altLang="en-US" dirty="0"/>
          </a:p>
        </p:txBody>
      </p:sp>
      <p:sp>
        <p:nvSpPr>
          <p:cNvPr id="7" name="コンテンツ プレースホルダー 2"/>
          <p:cNvSpPr>
            <a:spLocks noGrp="1"/>
          </p:cNvSpPr>
          <p:nvPr>
            <p:ph idx="1"/>
          </p:nvPr>
        </p:nvSpPr>
        <p:spPr>
          <a:xfrm>
            <a:off x="0" y="1196753"/>
            <a:ext cx="9144000" cy="4896544"/>
          </a:xfrm>
        </p:spPr>
        <p:txBody>
          <a:bodyPr>
            <a:normAutofit fontScale="92500" lnSpcReduction="10000"/>
          </a:bodyPr>
          <a:lstStyle/>
          <a:p>
            <a:r>
              <a:rPr lang="ja-JP" altLang="en-US" sz="1800" dirty="0" smtClean="0">
                <a:latin typeface="HG丸ｺﾞｼｯｸM-PRO" panose="020F0600000000000000" pitchFamily="50" charset="-128"/>
                <a:ea typeface="HG丸ｺﾞｼｯｸM-PRO" panose="020F0600000000000000" pitchFamily="50" charset="-128"/>
              </a:rPr>
              <a:t>ポイント　選択肢Ｃはかなり難しいが、ＢとＤは試験で</a:t>
            </a:r>
            <a:r>
              <a:rPr lang="ja-JP" altLang="en-US" sz="1800" dirty="0" smtClean="0">
                <a:latin typeface="HG丸ｺﾞｼｯｸM-PRO" panose="020F0600000000000000" pitchFamily="50" charset="-128"/>
                <a:ea typeface="HG丸ｺﾞｼｯｸM-PRO" panose="020F0600000000000000" pitchFamily="50" charset="-128"/>
              </a:rPr>
              <a:t>は押さえたい問題</a:t>
            </a:r>
            <a:endParaRPr lang="en-US" altLang="ja-JP" sz="1800" dirty="0" smtClean="0">
              <a:latin typeface="HG丸ｺﾞｼｯｸM-PRO" panose="020F0600000000000000" pitchFamily="50" charset="-128"/>
              <a:ea typeface="HG丸ｺﾞｼｯｸM-PRO" panose="020F0600000000000000" pitchFamily="50" charset="-128"/>
            </a:endParaRPr>
          </a:p>
          <a:p>
            <a:endParaRPr lang="en-US" altLang="ja-JP" sz="1800" dirty="0">
              <a:latin typeface="HG丸ｺﾞｼｯｸM-PRO" panose="020F0600000000000000" pitchFamily="50" charset="-128"/>
              <a:ea typeface="HG丸ｺﾞｼｯｸM-PRO" panose="020F0600000000000000" pitchFamily="50" charset="-128"/>
            </a:endParaRPr>
          </a:p>
          <a:p>
            <a:pPr marL="0" indent="0">
              <a:buNone/>
            </a:pPr>
            <a:r>
              <a:rPr lang="ja-JP" altLang="en-US" sz="1800" dirty="0">
                <a:latin typeface="HG丸ｺﾞｼｯｸM-PRO" panose="020F0600000000000000" pitchFamily="50" charset="-128"/>
                <a:ea typeface="HG丸ｺﾞｼｯｸM-PRO" panose="020F0600000000000000" pitchFamily="50" charset="-128"/>
              </a:rPr>
              <a:t>管理</a:t>
            </a:r>
            <a:r>
              <a:rPr lang="ja-JP" altLang="en-US" sz="1800" dirty="0" smtClean="0">
                <a:latin typeface="HG丸ｺﾞｼｯｸM-PRO" panose="020F0600000000000000" pitchFamily="50" charset="-128"/>
                <a:ea typeface="HG丸ｺﾞｼｯｸM-PRO" panose="020F0600000000000000" pitchFamily="50" charset="-128"/>
              </a:rPr>
              <a:t>区域と作業室の違いをしっかりおさえる。</a:t>
            </a:r>
            <a:endParaRPr lang="en-US" altLang="ja-JP" sz="1800" dirty="0" smtClean="0">
              <a:latin typeface="HG丸ｺﾞｼｯｸM-PRO" panose="020F0600000000000000" pitchFamily="50" charset="-128"/>
              <a:ea typeface="HG丸ｺﾞｼｯｸM-PRO" panose="020F0600000000000000" pitchFamily="50" charset="-128"/>
            </a:endParaRPr>
          </a:p>
          <a:p>
            <a:pPr marL="0" indent="0">
              <a:buNone/>
            </a:pPr>
            <a:endParaRPr lang="en-US" altLang="ja-JP" sz="1800" dirty="0" smtClean="0">
              <a:solidFill>
                <a:srgbClr val="00B0F0"/>
              </a:solidFill>
              <a:latin typeface="HG丸ｺﾞｼｯｸM-PRO" panose="020F0600000000000000" pitchFamily="50" charset="-128"/>
              <a:ea typeface="HG丸ｺﾞｼｯｸM-PRO" panose="020F0600000000000000" pitchFamily="50" charset="-128"/>
            </a:endParaRPr>
          </a:p>
          <a:p>
            <a:pPr marL="0" indent="0">
              <a:buNone/>
            </a:pPr>
            <a:r>
              <a:rPr lang="ja-JP" altLang="en-US" sz="1800" dirty="0" smtClean="0">
                <a:latin typeface="HG丸ｺﾞｼｯｸM-PRO" panose="020F0600000000000000" pitchFamily="50" charset="-128"/>
                <a:ea typeface="HG丸ｺﾞｼｯｸM-PRO" panose="020F0600000000000000" pitchFamily="50" charset="-128"/>
              </a:rPr>
              <a:t>作業室：放射性物質の</a:t>
            </a:r>
            <a:r>
              <a:rPr lang="ja-JP" altLang="en-US" sz="1800" dirty="0" smtClean="0">
                <a:solidFill>
                  <a:srgbClr val="00B0F0"/>
                </a:solidFill>
                <a:latin typeface="HG丸ｺﾞｼｯｸM-PRO" panose="020F0600000000000000" pitchFamily="50" charset="-128"/>
                <a:ea typeface="HG丸ｺﾞｼｯｸM-PRO" panose="020F0600000000000000" pitchFamily="50" charset="-128"/>
              </a:rPr>
              <a:t>使用</a:t>
            </a:r>
            <a:r>
              <a:rPr lang="ja-JP" altLang="en-US" sz="1800" dirty="0" smtClean="0">
                <a:latin typeface="HG丸ｺﾞｼｯｸM-PRO" panose="020F0600000000000000" pitchFamily="50" charset="-128"/>
                <a:ea typeface="HG丸ｺﾞｼｯｸM-PRO" panose="020F0600000000000000" pitchFamily="50" charset="-128"/>
              </a:rPr>
              <a:t>または詰め替えをする室、実験室</a:t>
            </a:r>
            <a:r>
              <a:rPr lang="ja-JP" altLang="en-US" sz="1800" dirty="0">
                <a:latin typeface="HG丸ｺﾞｼｯｸM-PRO" panose="020F0600000000000000" pitchFamily="50" charset="-128"/>
                <a:ea typeface="HG丸ｺﾞｼｯｸM-PRO" panose="020F0600000000000000" pitchFamily="50" charset="-128"/>
              </a:rPr>
              <a:t>、</a:t>
            </a:r>
            <a:r>
              <a:rPr lang="ja-JP" altLang="en-US" sz="1800" dirty="0" smtClean="0">
                <a:latin typeface="HG丸ｺﾞｼｯｸM-PRO" panose="020F0600000000000000" pitchFamily="50" charset="-128"/>
                <a:ea typeface="HG丸ｺﾞｼｯｸM-PRO" panose="020F0600000000000000" pitchFamily="50" charset="-128"/>
              </a:rPr>
              <a:t>治療室、配分室等の総称</a:t>
            </a:r>
            <a:endParaRPr lang="en-US" altLang="ja-JP" sz="18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800" dirty="0" smtClean="0">
                <a:latin typeface="HG丸ｺﾞｼｯｸM-PRO" panose="020F0600000000000000" pitchFamily="50" charset="-128"/>
                <a:ea typeface="HG丸ｺﾞｼｯｸM-PRO" panose="020F0600000000000000" pitchFamily="50" charset="-128"/>
              </a:rPr>
              <a:t>⇒</a:t>
            </a:r>
            <a:r>
              <a:rPr lang="ja-JP" altLang="en-US" sz="1800" dirty="0" smtClean="0">
                <a:solidFill>
                  <a:srgbClr val="00B0F0"/>
                </a:solidFill>
                <a:latin typeface="HG丸ｺﾞｼｯｸM-PRO" panose="020F0600000000000000" pitchFamily="50" charset="-128"/>
                <a:ea typeface="HG丸ｺﾞｼｯｸM-PRO" panose="020F0600000000000000" pitchFamily="50" charset="-128"/>
              </a:rPr>
              <a:t>ＲＩ被曝や汚染の可能性が高い場所、</a:t>
            </a:r>
            <a:r>
              <a:rPr lang="ja-JP" altLang="en-US" sz="1800" dirty="0">
                <a:solidFill>
                  <a:srgbClr val="FF0000"/>
                </a:solidFill>
                <a:latin typeface="HG丸ｺﾞｼｯｸM-PRO" panose="020F0600000000000000" pitchFamily="50" charset="-128"/>
                <a:ea typeface="HG丸ｺﾞｼｯｸM-PRO" panose="020F0600000000000000" pitchFamily="50" charset="-128"/>
              </a:rPr>
              <a:t>表面密度限度</a:t>
            </a:r>
            <a:r>
              <a:rPr lang="ja-JP" altLang="en-US" sz="1800" dirty="0" smtClean="0">
                <a:solidFill>
                  <a:srgbClr val="FF0000"/>
                </a:solidFill>
                <a:latin typeface="HG丸ｺﾞｼｯｸM-PRO" panose="020F0600000000000000" pitchFamily="50" charset="-128"/>
                <a:ea typeface="HG丸ｺﾞｼｯｸM-PRO" panose="020F0600000000000000" pitchFamily="50" charset="-128"/>
              </a:rPr>
              <a:t>以下にすること</a:t>
            </a:r>
            <a:endParaRPr lang="en-US" altLang="ja-JP" sz="1800" dirty="0" smtClean="0">
              <a:solidFill>
                <a:srgbClr val="FF0000"/>
              </a:solidFill>
              <a:latin typeface="HG丸ｺﾞｼｯｸM-PRO" panose="020F0600000000000000" pitchFamily="50" charset="-128"/>
              <a:ea typeface="HG丸ｺﾞｼｯｸM-PRO" panose="020F0600000000000000" pitchFamily="50" charset="-128"/>
            </a:endParaRPr>
          </a:p>
          <a:p>
            <a:pPr marL="0" indent="0">
              <a:buNone/>
            </a:pPr>
            <a:endParaRPr lang="en-US" altLang="ja-JP" sz="1800" dirty="0" smtClean="0">
              <a:solidFill>
                <a:srgbClr val="FF0000"/>
              </a:solidFill>
              <a:latin typeface="HG丸ｺﾞｼｯｸM-PRO" panose="020F0600000000000000" pitchFamily="50" charset="-128"/>
              <a:ea typeface="HG丸ｺﾞｼｯｸM-PRO" panose="020F0600000000000000" pitchFamily="50" charset="-128"/>
            </a:endParaRPr>
          </a:p>
          <a:p>
            <a:pPr marL="0" indent="0">
              <a:buNone/>
            </a:pPr>
            <a:r>
              <a:rPr lang="ja-JP" altLang="en-US" sz="1800" dirty="0" smtClean="0">
                <a:latin typeface="HG丸ｺﾞｼｯｸM-PRO" panose="020F0600000000000000" pitchFamily="50" charset="-128"/>
                <a:ea typeface="HG丸ｺﾞｼｯｸM-PRO" panose="020F0600000000000000" pitchFamily="50" charset="-128"/>
              </a:rPr>
              <a:t>管理区域：①外部</a:t>
            </a:r>
            <a:r>
              <a:rPr lang="ja-JP" altLang="en-US" sz="1800" dirty="0">
                <a:latin typeface="HG丸ｺﾞｼｯｸM-PRO" panose="020F0600000000000000" pitchFamily="50" charset="-128"/>
                <a:ea typeface="HG丸ｺﾞｼｯｸM-PRO" panose="020F0600000000000000" pitchFamily="50" charset="-128"/>
              </a:rPr>
              <a:t>放射線に係る線量</a:t>
            </a:r>
            <a:r>
              <a:rPr lang="ja-JP" altLang="en-US" sz="1800" dirty="0" smtClean="0">
                <a:latin typeface="HG丸ｺﾞｼｯｸM-PRO" panose="020F0600000000000000" pitchFamily="50" charset="-128"/>
                <a:ea typeface="HG丸ｺﾞｼｯｸM-PRO" panose="020F0600000000000000" pitchFamily="50" charset="-128"/>
              </a:rPr>
              <a:t>、②空気中</a:t>
            </a:r>
            <a:r>
              <a:rPr lang="ja-JP" altLang="en-US" sz="1800" dirty="0">
                <a:latin typeface="HG丸ｺﾞｼｯｸM-PRO" panose="020F0600000000000000" pitchFamily="50" charset="-128"/>
                <a:ea typeface="HG丸ｺﾞｼｯｸM-PRO" panose="020F0600000000000000" pitchFamily="50" charset="-128"/>
              </a:rPr>
              <a:t>の放射性同位元素の濃度また</a:t>
            </a:r>
            <a:r>
              <a:rPr lang="ja-JP" altLang="en-US" sz="1800" dirty="0" smtClean="0">
                <a:latin typeface="HG丸ｺﾞｼｯｸM-PRO" panose="020F0600000000000000" pitchFamily="50" charset="-128"/>
                <a:ea typeface="HG丸ｺﾞｼｯｸM-PRO" panose="020F0600000000000000" pitchFamily="50" charset="-128"/>
              </a:rPr>
              <a:t>は③放射性</a:t>
            </a:r>
            <a:r>
              <a:rPr lang="ja-JP" altLang="en-US" sz="1800" dirty="0">
                <a:latin typeface="HG丸ｺﾞｼｯｸM-PRO" panose="020F0600000000000000" pitchFamily="50" charset="-128"/>
                <a:ea typeface="HG丸ｺﾞｼｯｸM-PRO" panose="020F0600000000000000" pitchFamily="50" charset="-128"/>
              </a:rPr>
              <a:t>同位元素によって汚染された物の表面の放射性同位元素の密度が下記の規定値を</a:t>
            </a:r>
            <a:r>
              <a:rPr lang="ja-JP" altLang="en-US" sz="1800" u="sng" dirty="0">
                <a:latin typeface="HG丸ｺﾞｼｯｸM-PRO" panose="020F0600000000000000" pitchFamily="50" charset="-128"/>
                <a:ea typeface="HG丸ｺﾞｼｯｸM-PRO" panose="020F0600000000000000" pitchFamily="50" charset="-128"/>
              </a:rPr>
              <a:t>超えるおそれのある</a:t>
            </a:r>
            <a:r>
              <a:rPr lang="ja-JP" altLang="en-US" sz="1800" u="sng" dirty="0" smtClean="0">
                <a:latin typeface="HG丸ｺﾞｼｯｸM-PRO" panose="020F0600000000000000" pitchFamily="50" charset="-128"/>
                <a:ea typeface="HG丸ｺﾞｼｯｸM-PRO" panose="020F0600000000000000" pitchFamily="50" charset="-128"/>
              </a:rPr>
              <a:t>場所</a:t>
            </a:r>
            <a:r>
              <a:rPr lang="ja-JP" altLang="en-US" sz="1800" dirty="0" smtClean="0">
                <a:latin typeface="HG丸ｺﾞｼｯｸM-PRO" panose="020F0600000000000000" pitchFamily="50" charset="-128"/>
                <a:ea typeface="HG丸ｺﾞｼｯｸM-PRO" panose="020F0600000000000000" pitchFamily="50" charset="-128"/>
              </a:rPr>
              <a:t>　⇒　</a:t>
            </a:r>
            <a:r>
              <a:rPr lang="ja-JP" altLang="en-US" sz="1800" dirty="0" smtClean="0">
                <a:solidFill>
                  <a:srgbClr val="00B0F0"/>
                </a:solidFill>
                <a:latin typeface="HG丸ｺﾞｼｯｸM-PRO" panose="020F0600000000000000" pitchFamily="50" charset="-128"/>
                <a:ea typeface="HG丸ｺﾞｼｯｸM-PRO" panose="020F0600000000000000" pitchFamily="50" charset="-128"/>
              </a:rPr>
              <a:t>壁を境界に一定範囲を広めに囲って施設の廊下なども含まれる。</a:t>
            </a:r>
            <a:endParaRPr lang="en-US" altLang="ja-JP" sz="1800" dirty="0" smtClean="0">
              <a:solidFill>
                <a:srgbClr val="00B0F0"/>
              </a:solidFill>
              <a:latin typeface="HG丸ｺﾞｼｯｸM-PRO" panose="020F0600000000000000" pitchFamily="50" charset="-128"/>
              <a:ea typeface="HG丸ｺﾞｼｯｸM-PRO" panose="020F0600000000000000" pitchFamily="50" charset="-128"/>
            </a:endParaRPr>
          </a:p>
          <a:p>
            <a:pPr marL="0" indent="0">
              <a:buNone/>
            </a:pPr>
            <a:r>
              <a:rPr lang="ja-JP" altLang="en-US" sz="1800" dirty="0">
                <a:solidFill>
                  <a:srgbClr val="00B0F0"/>
                </a:solidFill>
                <a:latin typeface="HG丸ｺﾞｼｯｸM-PRO" panose="020F0600000000000000" pitchFamily="50" charset="-128"/>
                <a:ea typeface="HG丸ｺﾞｼｯｸM-PRO" panose="020F0600000000000000" pitchFamily="50" charset="-128"/>
              </a:rPr>
              <a:t>　</a:t>
            </a:r>
            <a:r>
              <a:rPr lang="ja-JP" altLang="en-US" sz="1800" dirty="0" smtClean="0">
                <a:solidFill>
                  <a:srgbClr val="00B0F0"/>
                </a:solidFill>
                <a:latin typeface="HG丸ｺﾞｼｯｸM-PRO" panose="020F0600000000000000" pitchFamily="50" charset="-128"/>
                <a:ea typeface="HG丸ｺﾞｼｯｸM-PRO" panose="020F0600000000000000" pitchFamily="50" charset="-128"/>
              </a:rPr>
              <a:t>　　　　　　　</a:t>
            </a:r>
            <a:r>
              <a:rPr lang="ja-JP" altLang="en-US" sz="1800" dirty="0">
                <a:solidFill>
                  <a:srgbClr val="FF0000"/>
                </a:solidFill>
                <a:latin typeface="HG丸ｺﾞｼｯｸM-PRO" panose="020F0600000000000000" pitchFamily="50" charset="-128"/>
                <a:ea typeface="HG丸ｺﾞｼｯｸM-PRO" panose="020F0600000000000000" pitchFamily="50" charset="-128"/>
              </a:rPr>
              <a:t>表面密度限度の</a:t>
            </a:r>
            <a:r>
              <a:rPr lang="en-US" altLang="ja-JP" sz="1800" dirty="0">
                <a:solidFill>
                  <a:srgbClr val="FF0000"/>
                </a:solidFill>
                <a:latin typeface="HG丸ｺﾞｼｯｸM-PRO" panose="020F0600000000000000" pitchFamily="50" charset="-128"/>
                <a:ea typeface="HG丸ｺﾞｼｯｸM-PRO" panose="020F0600000000000000" pitchFamily="50" charset="-128"/>
              </a:rPr>
              <a:t>1/10(</a:t>
            </a:r>
            <a:r>
              <a:rPr lang="ja-JP" altLang="en-US" sz="1800" u="sng" dirty="0">
                <a:solidFill>
                  <a:srgbClr val="FF0000"/>
                </a:solidFill>
                <a:latin typeface="HG丸ｺﾞｼｯｸM-PRO" panose="020F0600000000000000" pitchFamily="50" charset="-128"/>
                <a:ea typeface="HG丸ｺﾞｼｯｸM-PRO" panose="020F0600000000000000" pitchFamily="50" charset="-128"/>
              </a:rPr>
              <a:t>管理区域からの物品持出</a:t>
            </a:r>
            <a:r>
              <a:rPr lang="en-US" altLang="ja-JP" sz="1800" dirty="0">
                <a:solidFill>
                  <a:srgbClr val="FF0000"/>
                </a:solidFill>
                <a:latin typeface="HG丸ｺﾞｼｯｸM-PRO" panose="020F0600000000000000" pitchFamily="50" charset="-128"/>
                <a:ea typeface="HG丸ｺﾞｼｯｸM-PRO" panose="020F0600000000000000" pitchFamily="50" charset="-128"/>
              </a:rPr>
              <a:t>)</a:t>
            </a:r>
          </a:p>
          <a:p>
            <a:pPr marL="0" indent="0">
              <a:buNone/>
            </a:pPr>
            <a:endParaRPr lang="en-US" altLang="ja-JP" sz="1800" dirty="0">
              <a:solidFill>
                <a:srgbClr val="00B0F0"/>
              </a:solidFill>
              <a:latin typeface="HG丸ｺﾞｼｯｸM-PRO" panose="020F0600000000000000" pitchFamily="50" charset="-128"/>
              <a:ea typeface="HG丸ｺﾞｼｯｸM-PRO" panose="020F0600000000000000" pitchFamily="50" charset="-128"/>
            </a:endParaRPr>
          </a:p>
          <a:p>
            <a:pPr marL="0" indent="0">
              <a:buNone/>
            </a:pPr>
            <a:r>
              <a:rPr lang="ja-JP" altLang="en-US" sz="1800" dirty="0" smtClean="0">
                <a:solidFill>
                  <a:srgbClr val="00B050"/>
                </a:solidFill>
                <a:latin typeface="HG丸ｺﾞｼｯｸM-PRO" panose="020F0600000000000000" pitchFamily="50" charset="-128"/>
                <a:ea typeface="HG丸ｺﾞｼｯｸM-PRO" panose="020F0600000000000000" pitchFamily="50" charset="-128"/>
              </a:rPr>
              <a:t>なお設問Ｂは少し文章構成が弱い。若干屁理屈ではあるが、</a:t>
            </a:r>
            <a:r>
              <a:rPr lang="ja-JP" altLang="en-US" sz="1800" u="sng" dirty="0" smtClean="0">
                <a:solidFill>
                  <a:srgbClr val="00B050"/>
                </a:solidFill>
                <a:latin typeface="HG丸ｺﾞｼｯｸM-PRO" panose="020F0600000000000000" pitchFamily="50" charset="-128"/>
                <a:ea typeface="HG丸ｺﾞｼｯｸM-PRO" panose="020F0600000000000000" pitchFamily="50" charset="-128"/>
              </a:rPr>
              <a:t>「管理区域」内には「作業室」も含まれることから、管理区域からは当然持ち出さないことになり、○でもある。一方、選択肢全体を俯瞰した場合、設問ＢとＤは対比関係で、作業室と管理区域における表面密度限度の違いを問いたかった出題者の意図が読み取れる。その場合、設問Ｂは</a:t>
            </a:r>
            <a:r>
              <a:rPr lang="en-US" altLang="ja-JP" sz="1800" u="sng" dirty="0" smtClean="0">
                <a:solidFill>
                  <a:srgbClr val="00B050"/>
                </a:solidFill>
                <a:latin typeface="HG丸ｺﾞｼｯｸM-PRO" panose="020F0600000000000000" pitchFamily="50" charset="-128"/>
                <a:ea typeface="HG丸ｺﾞｼｯｸM-PRO" panose="020F0600000000000000" pitchFamily="50" charset="-128"/>
              </a:rPr>
              <a:t>×</a:t>
            </a:r>
            <a:r>
              <a:rPr lang="ja-JP" altLang="en-US" sz="1800" u="sng" dirty="0" smtClean="0">
                <a:solidFill>
                  <a:srgbClr val="00B050"/>
                </a:solidFill>
                <a:latin typeface="HG丸ｺﾞｼｯｸM-PRO" panose="020F0600000000000000" pitchFamily="50" charset="-128"/>
                <a:ea typeface="HG丸ｺﾞｼｯｸM-PRO" panose="020F0600000000000000" pitchFamily="50" charset="-128"/>
              </a:rPr>
              <a:t>になる。</a:t>
            </a:r>
            <a:endParaRPr lang="en-US" altLang="ja-JP" sz="1800" u="sng" dirty="0" smtClean="0">
              <a:solidFill>
                <a:srgbClr val="00B050"/>
              </a:solidFill>
              <a:latin typeface="HG丸ｺﾞｼｯｸM-PRO" panose="020F0600000000000000" pitchFamily="50" charset="-128"/>
              <a:ea typeface="HG丸ｺﾞｼｯｸM-PRO" panose="020F0600000000000000" pitchFamily="50" charset="-128"/>
            </a:endParaRPr>
          </a:p>
          <a:p>
            <a:pPr marL="0" indent="0">
              <a:buNone/>
            </a:pPr>
            <a:r>
              <a:rPr lang="ja-JP" altLang="en-US" sz="1800" dirty="0" smtClean="0">
                <a:solidFill>
                  <a:srgbClr val="00B050"/>
                </a:solidFill>
                <a:latin typeface="HG丸ｺﾞｼｯｸM-PRO" panose="020F0600000000000000" pitchFamily="50" charset="-128"/>
                <a:ea typeface="HG丸ｺﾞｼｯｸM-PRO" panose="020F0600000000000000" pitchFamily="50" charset="-128"/>
              </a:rPr>
              <a:t>法令は、ほぼ正誤問題になるため、上記のような文章読解力も必要になる。</a:t>
            </a:r>
            <a:endParaRPr lang="en-US" altLang="ja-JP" sz="1800" dirty="0" smtClean="0">
              <a:solidFill>
                <a:srgbClr val="00B050"/>
              </a:solidFill>
              <a:latin typeface="HG丸ｺﾞｼｯｸM-PRO" panose="020F0600000000000000" pitchFamily="50" charset="-128"/>
              <a:ea typeface="HG丸ｺﾞｼｯｸM-PRO" panose="020F0600000000000000" pitchFamily="50" charset="-128"/>
            </a:endParaRPr>
          </a:p>
        </p:txBody>
      </p:sp>
      <p:sp>
        <p:nvSpPr>
          <p:cNvPr id="8" name="フッター プレースホルダー 1"/>
          <p:cNvSpPr>
            <a:spLocks noGrp="1"/>
          </p:cNvSpPr>
          <p:nvPr>
            <p:ph type="ftr" sz="quarter" idx="11"/>
          </p:nvPr>
        </p:nvSpPr>
        <p:spPr>
          <a:xfrm>
            <a:off x="3124200" y="6356350"/>
            <a:ext cx="2895600" cy="365125"/>
          </a:xfrm>
        </p:spPr>
        <p:txBody>
          <a:bodyPr/>
          <a:lstStyle/>
          <a:p>
            <a:r>
              <a:rPr kumimoji="1" lang="ja-JP" altLang="en-US" dirty="0" smtClean="0"/>
              <a:t>岐阜大学</a:t>
            </a:r>
            <a:r>
              <a:rPr kumimoji="1" lang="en-US" altLang="ja-JP" dirty="0" smtClean="0"/>
              <a:t>RI</a:t>
            </a:r>
            <a:endParaRPr kumimoji="1" lang="ja-JP" altLang="en-US" dirty="0"/>
          </a:p>
        </p:txBody>
      </p:sp>
    </p:spTree>
    <p:extLst>
      <p:ext uri="{BB962C8B-B14F-4D97-AF65-F5344CB8AC3E}">
        <p14:creationId xmlns:p14="http://schemas.microsoft.com/office/powerpoint/2010/main" val="7408063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2989</TotalTime>
  <Words>13</Words>
  <Application>Microsoft Office PowerPoint</Application>
  <PresentationFormat>画面に合わせる (4:3)</PresentationFormat>
  <Paragraphs>16</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【法令 第62回 問15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RI-gifu</dc:creator>
  <cp:lastModifiedBy>RI-gifu</cp:lastModifiedBy>
  <cp:revision>324</cp:revision>
  <cp:lastPrinted>2018-04-26T07:10:02Z</cp:lastPrinted>
  <dcterms:created xsi:type="dcterms:W3CDTF">2018-02-08T04:35:53Z</dcterms:created>
  <dcterms:modified xsi:type="dcterms:W3CDTF">2019-02-27T08:16:07Z</dcterms:modified>
</cp:coreProperties>
</file>