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42" y="-3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11F85-D120-4F9E-A7B8-07861FA86391}" type="datetimeFigureOut">
              <a:rPr kumimoji="1" lang="ja-JP" altLang="en-US" smtClean="0"/>
              <a:t>2018/6/26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64CF9-72AE-4DB1-A7C4-8C8428FC76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883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2018/6/11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岐阜大学ＲＩ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CB71-CCEA-4832-BE20-8973610E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03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2018/6/11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岐阜大学ＲＩ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CB71-CCEA-4832-BE20-8973610E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078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2018/6/11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岐阜大学ＲＩ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CB71-CCEA-4832-BE20-8973610E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07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2018/6/11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岐阜大学ＲＩ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CB71-CCEA-4832-BE20-8973610E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156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2018/6/11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岐阜大学ＲＩ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CB71-CCEA-4832-BE20-8973610E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640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2018/6/11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岐阜大学ＲＩ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CB71-CCEA-4832-BE20-8973610E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446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2018/6/11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岐阜大学ＲＩ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CB71-CCEA-4832-BE20-8973610E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967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2018/6/11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岐阜大学ＲＩ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CB71-CCEA-4832-BE20-8973610E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979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2018/6/11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岐阜大学ＲＩ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CB71-CCEA-4832-BE20-8973610E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206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2018/6/11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岐阜大学ＲＩ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CB71-CCEA-4832-BE20-8973610E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72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2018/6/11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岐阜大学ＲＩ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CB71-CCEA-4832-BE20-8973610E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16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2018/6/11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CN" altLang="en-US" smtClean="0"/>
              <a:t>岐阜大学ＲＩ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CCB71-CCEA-4832-BE20-8973610E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87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6209016" cy="1059359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/>
              <a:t>第</a:t>
            </a:r>
            <a:r>
              <a:rPr lang="en-US" altLang="ja-JP" sz="3200" dirty="0" smtClean="0"/>
              <a:t>61</a:t>
            </a:r>
            <a:r>
              <a:rPr kumimoji="1" lang="ja-JP" altLang="en-US" sz="3200" dirty="0" smtClean="0"/>
              <a:t>回</a:t>
            </a:r>
            <a:r>
              <a:rPr kumimoji="1" lang="en-US" altLang="ja-JP" sz="3200" dirty="0" smtClean="0"/>
              <a:t>(</a:t>
            </a:r>
            <a:r>
              <a:rPr kumimoji="1" lang="en-US" altLang="ja-JP" sz="3200" dirty="0" smtClean="0"/>
              <a:t>2016)</a:t>
            </a:r>
            <a:r>
              <a:rPr kumimoji="1" lang="ja-JP" altLang="en-US" sz="3200" dirty="0" smtClean="0"/>
              <a:t>管理測定</a:t>
            </a:r>
            <a:r>
              <a:rPr kumimoji="1" lang="ja-JP" altLang="en-US" sz="3200" dirty="0" smtClean="0"/>
              <a:t>問</a:t>
            </a:r>
            <a:r>
              <a:rPr lang="en-US" altLang="ja-JP" sz="3200" dirty="0" smtClean="0"/>
              <a:t>6Ⅱ</a:t>
            </a:r>
            <a:r>
              <a:rPr lang="ja-JP" altLang="en-US" sz="3200" dirty="0" smtClean="0"/>
              <a:t>アイ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8640" y="827584"/>
            <a:ext cx="6552728" cy="7296811"/>
          </a:xfrm>
        </p:spPr>
        <p:txBody>
          <a:bodyPr>
            <a:noAutofit/>
          </a:bodyPr>
          <a:lstStyle/>
          <a:p>
            <a:pPr algn="l"/>
            <a:r>
              <a:rPr lang="ja-JP" altLang="en-US" sz="1200" dirty="0">
                <a:solidFill>
                  <a:schemeClr val="tx1"/>
                </a:solidFill>
              </a:rPr>
              <a:t>質問①</a:t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>眼の水晶体の等価線量に</a:t>
            </a:r>
            <a:r>
              <a:rPr lang="ja-JP" altLang="en-US" sz="1200" dirty="0" smtClean="0">
                <a:solidFill>
                  <a:schemeClr val="tx1"/>
                </a:solidFill>
              </a:rPr>
              <a:t>ついて、</a:t>
            </a:r>
            <a:r>
              <a:rPr lang="en-US" altLang="ja-JP" sz="1200" dirty="0" smtClean="0">
                <a:solidFill>
                  <a:schemeClr val="tx1"/>
                </a:solidFill>
              </a:rPr>
              <a:t>70</a:t>
            </a:r>
            <a:r>
              <a:rPr lang="el-GR" altLang="ja-JP" sz="1200" dirty="0">
                <a:solidFill>
                  <a:schemeClr val="tx1"/>
                </a:solidFill>
              </a:rPr>
              <a:t>μ</a:t>
            </a:r>
            <a:r>
              <a:rPr lang="en-US" altLang="ja-JP" sz="1200" dirty="0">
                <a:solidFill>
                  <a:schemeClr val="tx1"/>
                </a:solidFill>
              </a:rPr>
              <a:t>m</a:t>
            </a:r>
            <a:r>
              <a:rPr lang="ja-JP" altLang="en-US" sz="1200" dirty="0">
                <a:solidFill>
                  <a:schemeClr val="tx1"/>
                </a:solidFill>
              </a:rPr>
              <a:t>線量当量と</a:t>
            </a:r>
            <a:r>
              <a:rPr lang="en-US" altLang="ja-JP" sz="1200" dirty="0">
                <a:solidFill>
                  <a:schemeClr val="tx1"/>
                </a:solidFill>
              </a:rPr>
              <a:t>3mm</a:t>
            </a:r>
            <a:r>
              <a:rPr lang="ja-JP" altLang="en-US" sz="1200" dirty="0">
                <a:solidFill>
                  <a:schemeClr val="tx1"/>
                </a:solidFill>
              </a:rPr>
              <a:t>線量当量どちらが正しいか。</a:t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/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>回答①</a:t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>「放射線障害防止法」で</a:t>
            </a:r>
            <a:r>
              <a:rPr lang="ja-JP" altLang="en-US" sz="1200" dirty="0" smtClean="0">
                <a:solidFill>
                  <a:schemeClr val="tx1"/>
                </a:solidFill>
              </a:rPr>
              <a:t>は「</a:t>
            </a:r>
            <a:r>
              <a:rPr lang="ja-JP" altLang="en-US" sz="1200" dirty="0">
                <a:solidFill>
                  <a:schemeClr val="tx1"/>
                </a:solidFill>
              </a:rPr>
              <a:t>１㎝線量当量及び</a:t>
            </a:r>
            <a:r>
              <a:rPr lang="en-US" altLang="ja-JP" sz="1200" dirty="0">
                <a:solidFill>
                  <a:schemeClr val="tx1"/>
                </a:solidFill>
              </a:rPr>
              <a:t>70</a:t>
            </a:r>
            <a:r>
              <a:rPr lang="el-GR" altLang="ja-JP" sz="1200" dirty="0">
                <a:solidFill>
                  <a:schemeClr val="tx1"/>
                </a:solidFill>
              </a:rPr>
              <a:t>μ</a:t>
            </a:r>
            <a:r>
              <a:rPr lang="ja-JP" altLang="en-US" sz="1200" dirty="0" err="1">
                <a:solidFill>
                  <a:schemeClr val="tx1"/>
                </a:solidFill>
              </a:rPr>
              <a:t>ｍ</a:t>
            </a:r>
            <a:r>
              <a:rPr lang="ja-JP" altLang="en-US" sz="1200" dirty="0">
                <a:solidFill>
                  <a:schemeClr val="tx1"/>
                </a:solidFill>
              </a:rPr>
              <a:t>線量当量のうち適切なもの」です。</a:t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>（放射線概論第９版５２９ページ）</a:t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>放射線を放出する同位元素の数量等を定める件（平成十二年科学技術庁告示</a:t>
            </a:r>
            <a:r>
              <a:rPr lang="ja-JP" altLang="en-US" sz="1200" dirty="0" smtClean="0">
                <a:solidFill>
                  <a:schemeClr val="tx1"/>
                </a:solidFill>
              </a:rPr>
              <a:t>第五号</a:t>
            </a:r>
            <a:r>
              <a:rPr lang="ja-JP" altLang="en-US" sz="1200" dirty="0">
                <a:solidFill>
                  <a:schemeClr val="tx1"/>
                </a:solidFill>
              </a:rPr>
              <a:t>）</a:t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>の第</a:t>
            </a:r>
            <a:r>
              <a:rPr lang="en-US" altLang="ja-JP" sz="1200" dirty="0">
                <a:solidFill>
                  <a:schemeClr val="tx1"/>
                </a:solidFill>
              </a:rPr>
              <a:t>20</a:t>
            </a:r>
            <a:r>
              <a:rPr lang="ja-JP" altLang="en-US" sz="1200" dirty="0">
                <a:solidFill>
                  <a:schemeClr val="tx1"/>
                </a:solidFill>
              </a:rPr>
              <a:t>条に明記されています</a:t>
            </a:r>
            <a:r>
              <a:rPr lang="ja-JP" altLang="en-US" sz="1200" dirty="0" smtClean="0">
                <a:solidFill>
                  <a:schemeClr val="tx1"/>
                </a:solidFill>
              </a:rPr>
              <a:t>。</a:t>
            </a:r>
            <a:r>
              <a:rPr lang="en-US" altLang="ja-JP" sz="1200" dirty="0" smtClean="0">
                <a:solidFill>
                  <a:schemeClr val="tx1"/>
                </a:solidFill>
              </a:rPr>
              <a:t>http</a:t>
            </a:r>
            <a:r>
              <a:rPr lang="en-US" altLang="ja-JP" sz="1200" dirty="0">
                <a:solidFill>
                  <a:schemeClr val="tx1"/>
                </a:solidFill>
              </a:rPr>
              <a:t>://www.nsr.go.jp/data/000045581.pdf</a:t>
            </a:r>
            <a:br>
              <a:rPr lang="en-US" altLang="ja-JP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/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>問題文初めに「放射線障害防止法では」と明記されているため</a:t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>法令に従った文言を選択するのが正答となります。</a:t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/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>質問②</a:t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>眼の水晶体でなぜ</a:t>
            </a:r>
            <a:r>
              <a:rPr lang="en-US" altLang="ja-JP" sz="1200" dirty="0">
                <a:solidFill>
                  <a:schemeClr val="tx1"/>
                </a:solidFill>
              </a:rPr>
              <a:t>ICRU</a:t>
            </a:r>
            <a:r>
              <a:rPr lang="ja-JP" altLang="en-US" sz="1200" dirty="0">
                <a:solidFill>
                  <a:schemeClr val="tx1"/>
                </a:solidFill>
              </a:rPr>
              <a:t>の実用量</a:t>
            </a:r>
            <a:r>
              <a:rPr lang="en-US" altLang="ja-JP" sz="1200" dirty="0">
                <a:solidFill>
                  <a:schemeClr val="tx1"/>
                </a:solidFill>
              </a:rPr>
              <a:t>3mm</a:t>
            </a:r>
            <a:r>
              <a:rPr lang="ja-JP" altLang="en-US" sz="1200" dirty="0">
                <a:solidFill>
                  <a:schemeClr val="tx1"/>
                </a:solidFill>
              </a:rPr>
              <a:t>線量当量を用いないのか。</a:t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/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>回答②</a:t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>こ</a:t>
            </a:r>
            <a:r>
              <a:rPr lang="ja-JP" altLang="en-US" sz="1200" dirty="0" smtClean="0">
                <a:solidFill>
                  <a:schemeClr val="tx1"/>
                </a:solidFill>
              </a:rPr>
              <a:t>の</a:t>
            </a:r>
            <a:r>
              <a:rPr lang="ja-JP" altLang="en-US" sz="1200" dirty="0">
                <a:solidFill>
                  <a:schemeClr val="tx1"/>
                </a:solidFill>
              </a:rPr>
              <a:t>質問は実は放射線管理の実務的な深い部分を突いています。</a:t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/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>大まかに言うと、</a:t>
            </a:r>
            <a:r>
              <a:rPr lang="en-US" altLang="ja-JP" sz="1200" dirty="0">
                <a:solidFill>
                  <a:schemeClr val="tx1"/>
                </a:solidFill>
              </a:rPr>
              <a:t>1cm</a:t>
            </a:r>
            <a:r>
              <a:rPr lang="ja-JP" altLang="en-US" sz="1200" dirty="0">
                <a:solidFill>
                  <a:schemeClr val="tx1"/>
                </a:solidFill>
              </a:rPr>
              <a:t>線量で測って検出されなければ</a:t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>当然</a:t>
            </a:r>
            <a:r>
              <a:rPr lang="en-US" altLang="ja-JP" sz="1200" dirty="0">
                <a:solidFill>
                  <a:schemeClr val="tx1"/>
                </a:solidFill>
              </a:rPr>
              <a:t>3mm</a:t>
            </a:r>
            <a:r>
              <a:rPr lang="ja-JP" altLang="en-US" sz="1200" dirty="0">
                <a:solidFill>
                  <a:schemeClr val="tx1"/>
                </a:solidFill>
              </a:rPr>
              <a:t>線量当量も未検出ですので、測定簡略されています。</a:t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/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>強透過性の中性子やガンマ線</a:t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>（</a:t>
            </a:r>
            <a:r>
              <a:rPr lang="el-GR" altLang="ja-JP" sz="1200" dirty="0">
                <a:solidFill>
                  <a:schemeClr val="tx1"/>
                </a:solidFill>
              </a:rPr>
              <a:t>β</a:t>
            </a:r>
            <a:r>
              <a:rPr lang="ja-JP" altLang="en-US" sz="1200" dirty="0">
                <a:solidFill>
                  <a:schemeClr val="tx1"/>
                </a:solidFill>
              </a:rPr>
              <a:t>線あるいは</a:t>
            </a:r>
            <a:r>
              <a:rPr lang="en-US" altLang="ja-JP" sz="1200" dirty="0">
                <a:solidFill>
                  <a:schemeClr val="tx1"/>
                </a:solidFill>
              </a:rPr>
              <a:t>30keV</a:t>
            </a:r>
            <a:r>
              <a:rPr lang="ja-JP" altLang="en-US" sz="1200" dirty="0">
                <a:solidFill>
                  <a:schemeClr val="tx1"/>
                </a:solidFill>
              </a:rPr>
              <a:t>以下の極めて低い</a:t>
            </a:r>
            <a:r>
              <a:rPr lang="el-GR" altLang="ja-JP" sz="1200" dirty="0">
                <a:solidFill>
                  <a:schemeClr val="tx1"/>
                </a:solidFill>
              </a:rPr>
              <a:t>γ</a:t>
            </a:r>
            <a:r>
              <a:rPr lang="ja-JP" altLang="el-GR" sz="1200" dirty="0">
                <a:solidFill>
                  <a:schemeClr val="tx1"/>
                </a:solidFill>
              </a:rPr>
              <a:t>（</a:t>
            </a:r>
            <a:r>
              <a:rPr lang="ja-JP" altLang="en-US" sz="1200" dirty="0">
                <a:solidFill>
                  <a:schemeClr val="tx1"/>
                </a:solidFill>
              </a:rPr>
              <a:t>Ｘ）線による被曝のおそれがない場合）</a:t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en-US" altLang="ja-JP" sz="1200" dirty="0">
                <a:solidFill>
                  <a:schemeClr val="tx1"/>
                </a:solidFill>
              </a:rPr>
              <a:t>1㎝</a:t>
            </a:r>
            <a:r>
              <a:rPr lang="ja-JP" altLang="en-US" sz="1200" dirty="0">
                <a:solidFill>
                  <a:schemeClr val="tx1"/>
                </a:solidFill>
              </a:rPr>
              <a:t>線量当量と</a:t>
            </a:r>
            <a:r>
              <a:rPr lang="en-US" altLang="ja-JP" sz="1200" dirty="0">
                <a:solidFill>
                  <a:schemeClr val="tx1"/>
                </a:solidFill>
              </a:rPr>
              <a:t>3mm</a:t>
            </a:r>
            <a:r>
              <a:rPr lang="ja-JP" altLang="en-US" sz="1200" dirty="0">
                <a:solidFill>
                  <a:schemeClr val="tx1"/>
                </a:solidFill>
              </a:rPr>
              <a:t>線量当量の差が小さいため</a:t>
            </a:r>
            <a:r>
              <a:rPr lang="ja-JP" altLang="en-US" sz="1200" dirty="0" smtClean="0">
                <a:solidFill>
                  <a:schemeClr val="tx1"/>
                </a:solidFill>
              </a:rPr>
              <a:t>、眼</a:t>
            </a:r>
            <a:r>
              <a:rPr lang="ja-JP" altLang="en-US" sz="1200" dirty="0">
                <a:solidFill>
                  <a:schemeClr val="tx1"/>
                </a:solidFill>
              </a:rPr>
              <a:t>の水晶体の等価線量は</a:t>
            </a:r>
            <a:r>
              <a:rPr lang="ja-JP" altLang="en-US" sz="1200" dirty="0" smtClean="0">
                <a:solidFill>
                  <a:schemeClr val="tx1"/>
                </a:solidFill>
              </a:rPr>
              <a:t>、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200" dirty="0" smtClean="0">
                <a:solidFill>
                  <a:schemeClr val="tx1"/>
                </a:solidFill>
              </a:rPr>
              <a:t>胸</a:t>
            </a:r>
            <a:r>
              <a:rPr lang="ja-JP" altLang="en-US" sz="1200" dirty="0">
                <a:solidFill>
                  <a:schemeClr val="tx1"/>
                </a:solidFill>
              </a:rPr>
              <a:t>腹部に装着した個人線量計から</a:t>
            </a:r>
            <a:r>
              <a:rPr lang="ja-JP" altLang="en-US" sz="1200" dirty="0" smtClean="0">
                <a:solidFill>
                  <a:schemeClr val="tx1"/>
                </a:solidFill>
              </a:rPr>
              <a:t>求めた</a:t>
            </a:r>
            <a:r>
              <a:rPr lang="en-US" altLang="ja-JP" sz="1200" dirty="0" smtClean="0">
                <a:solidFill>
                  <a:schemeClr val="tx1"/>
                </a:solidFill>
              </a:rPr>
              <a:t>1</a:t>
            </a:r>
            <a:r>
              <a:rPr lang="en-US" altLang="ja-JP" sz="1200" dirty="0">
                <a:solidFill>
                  <a:schemeClr val="tx1"/>
                </a:solidFill>
              </a:rPr>
              <a:t>㎝</a:t>
            </a:r>
            <a:r>
              <a:rPr lang="ja-JP" altLang="en-US" sz="1200" dirty="0">
                <a:solidFill>
                  <a:schemeClr val="tx1"/>
                </a:solidFill>
              </a:rPr>
              <a:t>線量当量とすることができます。</a:t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/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>参考文献</a:t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>㈶原子力安全技術センター　</a:t>
            </a:r>
            <a:r>
              <a:rPr lang="ja-JP" altLang="en-US" sz="1200" dirty="0" smtClean="0">
                <a:solidFill>
                  <a:schemeClr val="tx1"/>
                </a:solidFill>
              </a:rPr>
              <a:t>被ばく</a:t>
            </a:r>
            <a:r>
              <a:rPr lang="ja-JP" altLang="en-US" sz="1200" dirty="0">
                <a:solidFill>
                  <a:schemeClr val="tx1"/>
                </a:solidFill>
              </a:rPr>
              <a:t>線量の測定・評価マニュアル</a:t>
            </a:r>
            <a:r>
              <a:rPr lang="en-US" altLang="ja-JP" sz="1200" dirty="0">
                <a:solidFill>
                  <a:schemeClr val="tx1"/>
                </a:solidFill>
              </a:rPr>
              <a:t>2000</a:t>
            </a:r>
            <a:r>
              <a:rPr lang="ja-JP" altLang="en-US" sz="1200" dirty="0" err="1">
                <a:solidFill>
                  <a:schemeClr val="tx1"/>
                </a:solidFill>
              </a:rPr>
              <a:t>、</a:t>
            </a:r>
            <a:r>
              <a:rPr lang="en-US" altLang="ja-JP" sz="1200" dirty="0">
                <a:solidFill>
                  <a:schemeClr val="tx1"/>
                </a:solidFill>
              </a:rPr>
              <a:t>44</a:t>
            </a:r>
            <a:r>
              <a:rPr lang="ja-JP" altLang="en-US" sz="1200" dirty="0">
                <a:solidFill>
                  <a:schemeClr val="tx1"/>
                </a:solidFill>
              </a:rPr>
              <a:t>・</a:t>
            </a:r>
            <a:r>
              <a:rPr lang="en-US" altLang="ja-JP" sz="1200" dirty="0">
                <a:solidFill>
                  <a:schemeClr val="tx1"/>
                </a:solidFill>
              </a:rPr>
              <a:t>45p</a:t>
            </a:r>
            <a:br>
              <a:rPr lang="en-US" altLang="ja-JP" sz="1200" dirty="0">
                <a:solidFill>
                  <a:schemeClr val="tx1"/>
                </a:solidFill>
              </a:rPr>
            </a:br>
            <a:r>
              <a:rPr lang="en-US" altLang="ja-JP" sz="1200" dirty="0">
                <a:solidFill>
                  <a:schemeClr val="tx1"/>
                </a:solidFill>
              </a:rPr>
              <a:t/>
            </a:r>
            <a:br>
              <a:rPr lang="en-US" altLang="ja-JP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>放射線概論第</a:t>
            </a:r>
            <a:r>
              <a:rPr lang="en-US" altLang="ja-JP" sz="1200" dirty="0">
                <a:solidFill>
                  <a:schemeClr val="tx1"/>
                </a:solidFill>
              </a:rPr>
              <a:t>9</a:t>
            </a:r>
            <a:r>
              <a:rPr lang="ja-JP" altLang="en-US" sz="1200" dirty="0">
                <a:solidFill>
                  <a:schemeClr val="tx1"/>
                </a:solidFill>
              </a:rPr>
              <a:t>版</a:t>
            </a:r>
            <a:r>
              <a:rPr lang="en-US" altLang="ja-JP" sz="1200" dirty="0">
                <a:solidFill>
                  <a:schemeClr val="tx1"/>
                </a:solidFill>
              </a:rPr>
              <a:t>361p</a:t>
            </a:r>
            <a:r>
              <a:rPr lang="ja-JP" altLang="en-US" sz="1200" dirty="0">
                <a:solidFill>
                  <a:schemeClr val="tx1"/>
                </a:solidFill>
              </a:rPr>
              <a:t>の</a:t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>「比較的エネルギーの高い</a:t>
            </a:r>
            <a:r>
              <a:rPr lang="el-GR" altLang="ja-JP" sz="1200" dirty="0">
                <a:solidFill>
                  <a:schemeClr val="tx1"/>
                </a:solidFill>
              </a:rPr>
              <a:t>β</a:t>
            </a:r>
            <a:r>
              <a:rPr lang="ja-JP" altLang="en-US" sz="1200" dirty="0">
                <a:solidFill>
                  <a:schemeClr val="tx1"/>
                </a:solidFill>
              </a:rPr>
              <a:t>線と低エネルギーの</a:t>
            </a:r>
            <a:r>
              <a:rPr lang="en-US" altLang="ja-JP" sz="1200" dirty="0">
                <a:solidFill>
                  <a:schemeClr val="tx1"/>
                </a:solidFill>
              </a:rPr>
              <a:t>X(</a:t>
            </a:r>
            <a:r>
              <a:rPr lang="el-GR" altLang="ja-JP" sz="1200" dirty="0">
                <a:solidFill>
                  <a:schemeClr val="tx1"/>
                </a:solidFill>
              </a:rPr>
              <a:t>γ)</a:t>
            </a:r>
            <a:r>
              <a:rPr lang="ja-JP" altLang="en-US" sz="1200" dirty="0">
                <a:solidFill>
                  <a:schemeClr val="tx1"/>
                </a:solidFill>
              </a:rPr>
              <a:t>線で</a:t>
            </a:r>
            <a:r>
              <a:rPr lang="ja-JP" altLang="en-US" sz="1200" dirty="0" smtClean="0">
                <a:solidFill>
                  <a:schemeClr val="tx1"/>
                </a:solidFill>
              </a:rPr>
              <a:t>は</a:t>
            </a:r>
            <a:r>
              <a:rPr lang="en-US" altLang="ja-JP" sz="1200" dirty="0" smtClean="0">
                <a:solidFill>
                  <a:schemeClr val="tx1"/>
                </a:solidFill>
              </a:rPr>
              <a:t>3mm</a:t>
            </a:r>
            <a:r>
              <a:rPr lang="ja-JP" altLang="en-US" sz="1200" dirty="0">
                <a:solidFill>
                  <a:schemeClr val="tx1"/>
                </a:solidFill>
              </a:rPr>
              <a:t>線量当量も必要になる」と</a:t>
            </a:r>
            <a:r>
              <a:rPr lang="ja-JP" altLang="en-US" sz="1200" dirty="0" smtClean="0">
                <a:solidFill>
                  <a:schemeClr val="tx1"/>
                </a:solidFill>
              </a:rPr>
              <a:t>いう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200" dirty="0" smtClean="0">
                <a:solidFill>
                  <a:schemeClr val="tx1"/>
                </a:solidFill>
              </a:rPr>
              <a:t>文言は、放射</a:t>
            </a:r>
            <a:r>
              <a:rPr lang="ja-JP" altLang="en-US" sz="1200" dirty="0">
                <a:solidFill>
                  <a:schemeClr val="tx1"/>
                </a:solidFill>
              </a:rPr>
              <a:t>線障害防止法ではなく、「測定技術」科目の観点に従った記述になります。</a:t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/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>なお今年度の主任者試験には出ません</a:t>
            </a:r>
            <a:r>
              <a:rPr lang="ja-JP" altLang="en-US" sz="1200" dirty="0" smtClean="0">
                <a:solidFill>
                  <a:schemeClr val="tx1"/>
                </a:solidFill>
              </a:rPr>
              <a:t>が数年後には</a:t>
            </a:r>
            <a:r>
              <a:rPr lang="ja-JP" altLang="en-US" sz="1200" dirty="0">
                <a:solidFill>
                  <a:schemeClr val="tx1"/>
                </a:solidFill>
              </a:rPr>
              <a:t>目の水晶体の等価線量限度は見直され</a:t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en-US" altLang="ja-JP" sz="1200" dirty="0">
                <a:solidFill>
                  <a:schemeClr val="tx1"/>
                </a:solidFill>
              </a:rPr>
              <a:t>3mm</a:t>
            </a:r>
            <a:r>
              <a:rPr lang="ja-JP" altLang="en-US" sz="1200" dirty="0">
                <a:solidFill>
                  <a:schemeClr val="tx1"/>
                </a:solidFill>
              </a:rPr>
              <a:t>線量当量も法令文言に加わる可能性があります。</a:t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/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>参考</a:t>
            </a:r>
            <a:r>
              <a:rPr lang="ja-JP" altLang="en-US" sz="1200" dirty="0" smtClean="0">
                <a:solidFill>
                  <a:schemeClr val="tx1"/>
                </a:solidFill>
              </a:rPr>
              <a:t>文献</a:t>
            </a:r>
            <a:r>
              <a:rPr lang="en-US" altLang="ja-JP" sz="1200" dirty="0" smtClean="0">
                <a:solidFill>
                  <a:schemeClr val="tx1"/>
                </a:solidFill>
              </a:rPr>
              <a:t>http</a:t>
            </a:r>
            <a:r>
              <a:rPr lang="en-US" altLang="ja-JP" sz="1200" dirty="0">
                <a:solidFill>
                  <a:schemeClr val="tx1"/>
                </a:solidFill>
              </a:rPr>
              <a:t>://www.nsr.go.jp/data/000213189.pdf</a:t>
            </a:r>
            <a:br>
              <a:rPr lang="en-US" altLang="ja-JP" sz="1200" dirty="0">
                <a:solidFill>
                  <a:schemeClr val="tx1"/>
                </a:solidFill>
              </a:rPr>
            </a:b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2018/6/11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岐阜大学ＲＩ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157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第61回(2016)管理測定問6Ⅱアイ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第57回(2012)管理測定問4ⅢＬＭＮ</dc:title>
  <dc:creator>RI-gifu</dc:creator>
  <cp:lastModifiedBy>RI-gifu</cp:lastModifiedBy>
  <cp:revision>4</cp:revision>
  <dcterms:created xsi:type="dcterms:W3CDTF">2018-04-18T00:54:03Z</dcterms:created>
  <dcterms:modified xsi:type="dcterms:W3CDTF">2018-06-26T03:08:47Z</dcterms:modified>
</cp:coreProperties>
</file>