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84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kumimoji="1" lang="zh-CN" altLang="en-US" smtClean="0"/>
              <a:t>岐阜大学ＲＩ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kumimoji="1" lang="en-US" altLang="ja-JP" smtClean="0"/>
              <a:t>2018/4/18</a:t>
            </a:r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67A2D3-4C39-4CEF-9746-7DD82E0044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693783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kumimoji="1" lang="zh-CN" altLang="en-US" smtClean="0"/>
              <a:t>岐阜大学ＲＩ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kumimoji="1" lang="en-US" altLang="ja-JP" smtClean="0"/>
              <a:t>2018/4/18</a:t>
            </a:r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A83C05-B8D8-4142-8E32-679D725437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413643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13037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2018/4/12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CN" altLang="en-US" smtClean="0"/>
              <a:t>岐阜大学ＲＩ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DDB5A-C65F-417C-9746-6452DAD96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7910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2018/4/12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CN" altLang="en-US" smtClean="0"/>
              <a:t>岐阜大学ＲＩ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DDB5A-C65F-417C-9746-6452DAD96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6842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2018/4/12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CN" altLang="en-US" smtClean="0"/>
              <a:t>岐阜大学ＲＩ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DDB5A-C65F-417C-9746-6452DAD96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841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2018/4/12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CN" altLang="en-US" smtClean="0"/>
              <a:t>岐阜大学ＲＩ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DDB5A-C65F-417C-9746-6452DAD96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990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2018/4/12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CN" altLang="en-US" smtClean="0"/>
              <a:t>岐阜大学ＲＩ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DDB5A-C65F-417C-9746-6452DAD96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9321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2018/4/12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CN" altLang="en-US" smtClean="0"/>
              <a:t>岐阜大学ＲＩ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DDB5A-C65F-417C-9746-6452DAD96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3844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2018/4/12</a:t>
            </a:r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CN" altLang="en-US" smtClean="0"/>
              <a:t>岐阜大学ＲＩ</a:t>
            </a:r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DDB5A-C65F-417C-9746-6452DAD96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3406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2018/4/12</a:t>
            </a:r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CN" altLang="en-US" smtClean="0"/>
              <a:t>岐阜大学ＲＩ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DDB5A-C65F-417C-9746-6452DAD96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6768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2018/4/12</a:t>
            </a:r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CN" altLang="en-US" smtClean="0"/>
              <a:t>岐阜大学ＲＩ</a:t>
            </a:r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DDB5A-C65F-417C-9746-6452DAD96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8922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2018/4/12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CN" altLang="en-US" smtClean="0"/>
              <a:t>岐阜大学ＲＩ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DDB5A-C65F-417C-9746-6452DAD96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4731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2018/4/12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CN" altLang="en-US" smtClean="0"/>
              <a:t>岐阜大学ＲＩ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DDB5A-C65F-417C-9746-6452DAD96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9666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-US" altLang="ja-JP" smtClean="0"/>
              <a:t>2018/4/12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zh-CN" altLang="en-US" smtClean="0"/>
              <a:t>岐阜大学ＲＩ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CDDB5A-C65F-417C-9746-6452DAD96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5214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864096"/>
          </a:xfrm>
        </p:spPr>
        <p:txBody>
          <a:bodyPr>
            <a:normAutofit/>
          </a:bodyPr>
          <a:lstStyle/>
          <a:p>
            <a:pPr algn="l"/>
            <a:r>
              <a:rPr kumimoji="1" lang="en-US" altLang="ja-JP" sz="3200" dirty="0" smtClean="0"/>
              <a:t>【</a:t>
            </a:r>
            <a:r>
              <a:rPr lang="ja-JP" altLang="en-US" sz="3200" dirty="0" smtClean="0"/>
              <a:t>化学第</a:t>
            </a:r>
            <a:r>
              <a:rPr lang="en-US" altLang="ja-JP" sz="3200" dirty="0" smtClean="0"/>
              <a:t>61</a:t>
            </a:r>
            <a:r>
              <a:rPr lang="ja-JP" altLang="en-US" sz="3200" dirty="0" smtClean="0"/>
              <a:t>回</a:t>
            </a:r>
            <a:r>
              <a:rPr lang="en-US" altLang="ja-JP" sz="3200" dirty="0" smtClean="0"/>
              <a:t>(2016)</a:t>
            </a:r>
            <a:r>
              <a:rPr lang="ja-JP" altLang="en-US" sz="3200" dirty="0" smtClean="0"/>
              <a:t>問</a:t>
            </a:r>
            <a:r>
              <a:rPr lang="en-US" altLang="ja-JP" sz="3200" dirty="0" smtClean="0"/>
              <a:t>13】</a:t>
            </a:r>
            <a:endParaRPr kumimoji="1" lang="ja-JP" altLang="en-US" sz="3200" dirty="0"/>
          </a:p>
        </p:txBody>
      </p:sp>
      <p:sp>
        <p:nvSpPr>
          <p:cNvPr id="12" name="コンテンツ プレースホルダー 6"/>
          <p:cNvSpPr txBox="1">
            <a:spLocks/>
          </p:cNvSpPr>
          <p:nvPr/>
        </p:nvSpPr>
        <p:spPr>
          <a:xfrm>
            <a:off x="179512" y="836713"/>
            <a:ext cx="8784976" cy="5124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ポイント　</a:t>
            </a:r>
            <a:r>
              <a:rPr lang="ja-JP" altLang="en-US" sz="2400" b="1" dirty="0" smtClean="0">
                <a:solidFill>
                  <a:srgbClr val="0070C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標準状態、</a:t>
            </a:r>
            <a:r>
              <a:rPr lang="en-US" altLang="ja-JP" sz="2400" b="1" dirty="0" smtClean="0">
                <a:solidFill>
                  <a:srgbClr val="0070C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3H</a:t>
            </a:r>
            <a:r>
              <a:rPr lang="ja-JP" altLang="en-US" sz="2400" b="1" dirty="0" smtClean="0">
                <a:solidFill>
                  <a:srgbClr val="0070C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の特徴、希ガスの性質の理解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ja-JP" sz="1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endParaRPr lang="en-US" altLang="ja-JP" sz="2400" b="1" baseline="30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3" name="直方体 12"/>
          <p:cNvSpPr/>
          <p:nvPr/>
        </p:nvSpPr>
        <p:spPr>
          <a:xfrm>
            <a:off x="467544" y="1930631"/>
            <a:ext cx="1944216" cy="1800200"/>
          </a:xfrm>
          <a:prstGeom prst="cube">
            <a:avLst>
              <a:gd name="adj" fmla="val 1724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chemeClr val="bg1"/>
                </a:solidFill>
              </a:rPr>
              <a:t>標準状態</a:t>
            </a:r>
            <a:endParaRPr lang="en-US" altLang="ja-JP" dirty="0" smtClean="0">
              <a:solidFill>
                <a:schemeClr val="bg1"/>
              </a:solidFill>
            </a:endParaRPr>
          </a:p>
          <a:p>
            <a:pPr algn="ctr"/>
            <a:r>
              <a:rPr lang="en-US" altLang="ja-JP" dirty="0" smtClean="0">
                <a:solidFill>
                  <a:schemeClr val="bg1"/>
                </a:solidFill>
              </a:rPr>
              <a:t>0</a:t>
            </a:r>
            <a:r>
              <a:rPr lang="ja-JP" altLang="en-US" dirty="0" smtClean="0">
                <a:solidFill>
                  <a:schemeClr val="bg1"/>
                </a:solidFill>
              </a:rPr>
              <a:t>℃、</a:t>
            </a:r>
            <a:r>
              <a:rPr lang="en-US" altLang="ja-JP" dirty="0">
                <a:solidFill>
                  <a:schemeClr val="bg1"/>
                </a:solidFill>
              </a:rPr>
              <a:t> 1</a:t>
            </a:r>
            <a:r>
              <a:rPr lang="ja-JP" altLang="en-US" dirty="0">
                <a:solidFill>
                  <a:schemeClr val="bg1"/>
                </a:solidFill>
              </a:rPr>
              <a:t>気圧</a:t>
            </a:r>
            <a:r>
              <a:rPr lang="en-US" altLang="ja-JP" dirty="0" smtClean="0">
                <a:solidFill>
                  <a:schemeClr val="bg1"/>
                </a:solidFill>
              </a:rPr>
              <a:t>1mol</a:t>
            </a:r>
            <a:r>
              <a:rPr lang="ja-JP" altLang="en-US" dirty="0" smtClean="0">
                <a:solidFill>
                  <a:schemeClr val="bg1"/>
                </a:solidFill>
              </a:rPr>
              <a:t>の気体は</a:t>
            </a:r>
            <a:r>
              <a:rPr lang="en-US" altLang="ja-JP" dirty="0" smtClean="0">
                <a:solidFill>
                  <a:schemeClr val="bg1"/>
                </a:solidFill>
              </a:rPr>
              <a:t>22.4</a:t>
            </a:r>
            <a:r>
              <a:rPr lang="ja-JP" altLang="en-US" dirty="0" smtClean="0">
                <a:solidFill>
                  <a:schemeClr val="bg1"/>
                </a:solidFill>
              </a:rPr>
              <a:t>Ｌ</a:t>
            </a:r>
            <a:endParaRPr lang="en-US" altLang="ja-JP" dirty="0" smtClean="0">
              <a:solidFill>
                <a:schemeClr val="bg1"/>
              </a:solidFill>
            </a:endParaRPr>
          </a:p>
          <a:p>
            <a:pPr algn="ctr"/>
            <a:r>
              <a:rPr kumimoji="1" lang="en-US" altLang="ja-JP" dirty="0" smtClean="0">
                <a:solidFill>
                  <a:schemeClr val="bg1"/>
                </a:solidFill>
              </a:rPr>
              <a:t>(</a:t>
            </a:r>
            <a:r>
              <a:rPr kumimoji="1" lang="en-US" altLang="ja-JP" baseline="30000" dirty="0" smtClean="0">
                <a:solidFill>
                  <a:schemeClr val="bg1"/>
                </a:solidFill>
              </a:rPr>
              <a:t>3</a:t>
            </a:r>
            <a:r>
              <a:rPr kumimoji="1" lang="en-US" altLang="ja-JP" dirty="0" smtClean="0">
                <a:solidFill>
                  <a:schemeClr val="bg1"/>
                </a:solidFill>
              </a:rPr>
              <a:t>H</a:t>
            </a:r>
            <a:r>
              <a:rPr kumimoji="1" lang="en-US" altLang="ja-JP" baseline="-25000" dirty="0" smtClean="0">
                <a:solidFill>
                  <a:schemeClr val="bg1"/>
                </a:solidFill>
              </a:rPr>
              <a:t>2</a:t>
            </a:r>
            <a:r>
              <a:rPr kumimoji="1" lang="en-US" altLang="ja-JP" dirty="0" smtClean="0">
                <a:solidFill>
                  <a:schemeClr val="bg1"/>
                </a:solidFill>
              </a:rPr>
              <a:t>)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14" name="下矢印 13"/>
          <p:cNvSpPr/>
          <p:nvPr/>
        </p:nvSpPr>
        <p:spPr>
          <a:xfrm rot="16200000">
            <a:off x="5760132" y="2563653"/>
            <a:ext cx="504056" cy="720080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円柱 14"/>
          <p:cNvSpPr/>
          <p:nvPr/>
        </p:nvSpPr>
        <p:spPr>
          <a:xfrm>
            <a:off x="4125788" y="2596214"/>
            <a:ext cx="792088" cy="1152129"/>
          </a:xfrm>
          <a:prstGeom prst="ca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2.24L</a:t>
            </a:r>
          </a:p>
          <a:p>
            <a:pPr algn="ctr"/>
            <a:r>
              <a:rPr lang="ja-JP" altLang="en-US" dirty="0" smtClean="0">
                <a:solidFill>
                  <a:schemeClr val="tx1"/>
                </a:solidFill>
              </a:rPr>
              <a:t>容器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(</a:t>
            </a:r>
            <a:r>
              <a:rPr kumimoji="1" lang="en-US" altLang="ja-JP" baseline="30000" dirty="0" smtClean="0">
                <a:solidFill>
                  <a:schemeClr val="tx1"/>
                </a:solidFill>
              </a:rPr>
              <a:t>3</a:t>
            </a:r>
            <a:r>
              <a:rPr kumimoji="1" lang="en-US" altLang="ja-JP" dirty="0" smtClean="0">
                <a:solidFill>
                  <a:schemeClr val="tx1"/>
                </a:solidFill>
              </a:rPr>
              <a:t>H</a:t>
            </a:r>
            <a:r>
              <a:rPr kumimoji="1" lang="en-US" altLang="ja-JP" baseline="-25000" dirty="0" smtClean="0">
                <a:solidFill>
                  <a:schemeClr val="tx1"/>
                </a:solidFill>
              </a:rPr>
              <a:t>2</a:t>
            </a:r>
            <a:r>
              <a:rPr kumimoji="1" lang="en-US" altLang="ja-JP" dirty="0" smtClean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16" name="コンテンツ プレースホルダー 6"/>
          <p:cNvSpPr txBox="1">
            <a:spLocks/>
          </p:cNvSpPr>
          <p:nvPr/>
        </p:nvSpPr>
        <p:spPr>
          <a:xfrm>
            <a:off x="3340782" y="1349150"/>
            <a:ext cx="2815394" cy="93610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標準状態で</a:t>
            </a:r>
            <a:r>
              <a:rPr lang="en-US" altLang="ja-JP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22.4L</a:t>
            </a:r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の気体を</a:t>
            </a:r>
            <a:r>
              <a:rPr lang="en-US" altLang="ja-JP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1/10</a:t>
            </a:r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</a:t>
            </a:r>
            <a:r>
              <a:rPr lang="en-US" altLang="ja-JP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2.24</a:t>
            </a:r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Ｌ容器へ</a:t>
            </a:r>
            <a:endParaRPr lang="en-US" altLang="ja-JP" sz="16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詰めると圧縮</a:t>
            </a: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される</a:t>
            </a:r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ので</a:t>
            </a:r>
            <a:endParaRPr lang="en-US" altLang="ja-JP" sz="16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気圧は</a:t>
            </a:r>
            <a:r>
              <a:rPr lang="en-US" altLang="ja-JP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10</a:t>
            </a:r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倍の</a:t>
            </a:r>
            <a:r>
              <a:rPr lang="en-US" altLang="ja-JP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10</a:t>
            </a:r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気圧</a:t>
            </a:r>
            <a:endParaRPr lang="en-US" altLang="ja-JP" sz="16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7" name="下矢印 16"/>
          <p:cNvSpPr/>
          <p:nvPr/>
        </p:nvSpPr>
        <p:spPr>
          <a:xfrm rot="16200000">
            <a:off x="2936912" y="2560211"/>
            <a:ext cx="504056" cy="720080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円柱 17"/>
          <p:cNvSpPr/>
          <p:nvPr/>
        </p:nvSpPr>
        <p:spPr>
          <a:xfrm>
            <a:off x="7006108" y="2645294"/>
            <a:ext cx="792088" cy="1152129"/>
          </a:xfrm>
          <a:prstGeom prst="ca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aseline="30000" dirty="0" smtClean="0">
                <a:solidFill>
                  <a:schemeClr val="tx1"/>
                </a:solidFill>
              </a:rPr>
              <a:t>3</a:t>
            </a:r>
            <a:r>
              <a:rPr kumimoji="1" lang="en-US" altLang="ja-JP" dirty="0" smtClean="0">
                <a:solidFill>
                  <a:schemeClr val="tx1"/>
                </a:solidFill>
              </a:rPr>
              <a:t>H</a:t>
            </a:r>
            <a:r>
              <a:rPr kumimoji="1" lang="en-US" altLang="ja-JP" baseline="-25000" dirty="0" smtClean="0">
                <a:solidFill>
                  <a:schemeClr val="tx1"/>
                </a:solidFill>
              </a:rPr>
              <a:t>2</a:t>
            </a:r>
          </a:p>
          <a:p>
            <a:pPr algn="ctr"/>
            <a:r>
              <a:rPr lang="en-US" altLang="ja-JP" dirty="0">
                <a:solidFill>
                  <a:schemeClr val="tx1"/>
                </a:solidFill>
              </a:rPr>
              <a:t>2</a:t>
            </a:r>
            <a:r>
              <a:rPr lang="en-US" altLang="ja-JP" dirty="0" smtClean="0">
                <a:solidFill>
                  <a:schemeClr val="tx1"/>
                </a:solidFill>
              </a:rPr>
              <a:t>He</a:t>
            </a:r>
            <a:endParaRPr kumimoji="1" lang="en-US" altLang="ja-JP" dirty="0" smtClean="0">
              <a:solidFill>
                <a:schemeClr val="tx1"/>
              </a:solidFill>
            </a:endParaRPr>
          </a:p>
        </p:txBody>
      </p:sp>
      <p:sp>
        <p:nvSpPr>
          <p:cNvPr id="19" name="コンテンツ プレースホルダー 6"/>
          <p:cNvSpPr txBox="1">
            <a:spLocks/>
          </p:cNvSpPr>
          <p:nvPr/>
        </p:nvSpPr>
        <p:spPr>
          <a:xfrm>
            <a:off x="5400092" y="3230116"/>
            <a:ext cx="1224136" cy="71169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ja-JP" sz="1600" baseline="30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</a:t>
            </a:r>
            <a:r>
              <a:rPr lang="en-US" altLang="ja-JP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H</a:t>
            </a:r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半減期</a:t>
            </a:r>
            <a:endParaRPr lang="en-US" altLang="ja-JP" sz="16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ja-JP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12.3</a:t>
            </a:r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年後</a:t>
            </a:r>
            <a:endParaRPr lang="en-US" altLang="ja-JP" sz="16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" name="コンテンツ プレースホルダー 6"/>
          <p:cNvSpPr txBox="1">
            <a:spLocks/>
          </p:cNvSpPr>
          <p:nvPr/>
        </p:nvSpPr>
        <p:spPr>
          <a:xfrm>
            <a:off x="231552" y="3941814"/>
            <a:ext cx="8784976" cy="229549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・水素ガスは</a:t>
            </a:r>
            <a:r>
              <a:rPr lang="en-US" altLang="ja-JP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H</a:t>
            </a:r>
            <a:r>
              <a:rPr lang="en-US" altLang="ja-JP" sz="1800" baseline="-25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</a:t>
            </a: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の状態で存在するのに対し、</a:t>
            </a:r>
            <a:endParaRPr lang="en-US" altLang="ja-JP" sz="1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ヘリウムは希ガスで安定しているため、</a:t>
            </a:r>
            <a:r>
              <a:rPr lang="en-US" altLang="ja-JP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He</a:t>
            </a: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単体で存在</a:t>
            </a:r>
            <a:r>
              <a:rPr lang="ja-JP" altLang="en-US" sz="1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</a:t>
            </a:r>
            <a:endParaRPr lang="en-US" altLang="ja-JP" sz="1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1800" baseline="30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</a:t>
            </a:r>
            <a:r>
              <a:rPr lang="en-US" altLang="ja-JP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H</a:t>
            </a:r>
            <a:r>
              <a:rPr lang="en-US" altLang="ja-JP" sz="1800" baseline="-25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</a:t>
            </a:r>
            <a:r>
              <a:rPr lang="en-US" altLang="ja-JP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(1</a:t>
            </a: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分子</a:t>
            </a:r>
            <a:r>
              <a:rPr lang="en-US" altLang="ja-JP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は</a:t>
            </a:r>
            <a:r>
              <a:rPr lang="en-US" altLang="ja-JP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β</a:t>
            </a:r>
            <a:r>
              <a:rPr lang="en-US" altLang="ja-JP" sz="1800" baseline="30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-</a:t>
            </a:r>
            <a:r>
              <a:rPr lang="ja-JP" altLang="en-US" sz="1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壊変</a:t>
            </a: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で</a:t>
            </a:r>
            <a:r>
              <a:rPr lang="en-US" altLang="ja-JP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2He(2</a:t>
            </a: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分子</a:t>
            </a:r>
            <a:r>
              <a:rPr lang="en-US" altLang="ja-JP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となる。</a:t>
            </a:r>
            <a:endParaRPr lang="en-US" altLang="ja-JP" sz="1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</a:t>
            </a:r>
            <a:r>
              <a:rPr lang="en-US" altLang="ja-JP" sz="1800" baseline="30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</a:t>
            </a:r>
            <a:r>
              <a:rPr lang="en-US" altLang="ja-JP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H</a:t>
            </a: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は半減期</a:t>
            </a:r>
            <a:r>
              <a:rPr lang="en-US" altLang="ja-JP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12.3</a:t>
            </a: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年で</a:t>
            </a:r>
            <a:r>
              <a:rPr lang="en-US" altLang="ja-JP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1mol</a:t>
            </a: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で</a:t>
            </a:r>
            <a:r>
              <a:rPr lang="en-US" altLang="ja-JP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10</a:t>
            </a: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気圧から半分の</a:t>
            </a:r>
            <a:r>
              <a:rPr lang="en-US" altLang="ja-JP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0.5mol</a:t>
            </a:r>
            <a:r>
              <a:rPr lang="ja-JP" altLang="en-US" sz="1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</a:t>
            </a:r>
            <a:r>
              <a:rPr lang="en-US" altLang="ja-JP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5</a:t>
            </a: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気圧になる。</a:t>
            </a:r>
            <a:endParaRPr lang="en-US" altLang="ja-JP" sz="1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1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He</a:t>
            </a: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は</a:t>
            </a:r>
            <a:r>
              <a:rPr lang="en-US" altLang="ja-JP" sz="1800" baseline="30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</a:t>
            </a:r>
            <a:r>
              <a:rPr lang="en-US" altLang="ja-JP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H0.5mol</a:t>
            </a: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分が壊変したものだが</a:t>
            </a:r>
            <a:r>
              <a:rPr lang="en-US" altLang="ja-JP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</a:t>
            </a: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分子あるため、</a:t>
            </a:r>
            <a:r>
              <a:rPr lang="en-US" altLang="ja-JP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</a:t>
            </a: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倍の</a:t>
            </a:r>
            <a:endParaRPr lang="en-US" altLang="ja-JP" sz="1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1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1800" u="sng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1mol(</a:t>
            </a:r>
            <a:r>
              <a:rPr lang="ja-JP" altLang="en-US" sz="1800" u="sng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解答</a:t>
            </a:r>
            <a:r>
              <a:rPr lang="en-US" altLang="ja-JP" sz="1800" u="sng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B)</a:t>
            </a:r>
            <a:r>
              <a:rPr lang="en-US" altLang="ja-JP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10</a:t>
            </a: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気圧となる。内圧合計は</a:t>
            </a:r>
            <a:r>
              <a:rPr lang="en-US" altLang="ja-JP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5+10=</a:t>
            </a:r>
            <a:r>
              <a:rPr lang="en-US" altLang="ja-JP" sz="1800" u="sng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15</a:t>
            </a:r>
            <a:r>
              <a:rPr lang="ja-JP" altLang="en-US" sz="1800" u="sng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気圧</a:t>
            </a:r>
            <a:r>
              <a:rPr lang="en-US" altLang="ja-JP" sz="1800" u="sng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ja-JP" altLang="en-US" sz="1800" u="sng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解答</a:t>
            </a:r>
            <a:r>
              <a:rPr lang="en-US" altLang="ja-JP" sz="1800" u="sng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A)</a:t>
            </a:r>
          </a:p>
          <a:p>
            <a:pPr marL="0" indent="0">
              <a:buNone/>
            </a:pPr>
            <a:endParaRPr lang="en-US" altLang="ja-JP" sz="1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1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endParaRPr lang="en-US" altLang="ja-JP" sz="1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1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endParaRPr lang="en-US" altLang="ja-JP" sz="1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endParaRPr lang="en-US" altLang="ja-JP" sz="1800" b="1" baseline="30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3" name="コンテンツ プレースホルダー 6"/>
          <p:cNvSpPr txBox="1">
            <a:spLocks/>
          </p:cNvSpPr>
          <p:nvPr/>
        </p:nvSpPr>
        <p:spPr>
          <a:xfrm>
            <a:off x="6498541" y="1349150"/>
            <a:ext cx="2141941" cy="93610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sz="1600" u="sng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長期保管により</a:t>
            </a:r>
            <a:endParaRPr lang="en-US" altLang="ja-JP" sz="1600" u="sng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1600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娘核種</a:t>
            </a:r>
            <a:r>
              <a:rPr lang="ja-JP" altLang="en-US" sz="1600" u="sng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の化学形態の</a:t>
            </a:r>
            <a:endParaRPr lang="en-US" altLang="ja-JP" sz="1600" u="sng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1600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変化</a:t>
            </a:r>
            <a:r>
              <a:rPr lang="ja-JP" altLang="en-US" sz="1600" u="sng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のため圧力上昇</a:t>
            </a:r>
            <a:endParaRPr lang="en-US" altLang="ja-JP" sz="1600" u="sng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2018/4/12</a:t>
            </a:r>
            <a:endParaRPr kumimoji="1" lang="ja-JP" altLang="en-US"/>
          </a:p>
        </p:txBody>
      </p:sp>
      <p:sp>
        <p:nvSpPr>
          <p:cNvPr id="7" name="フッター プレースホルダー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CN" altLang="en-US" smtClean="0"/>
              <a:t>岐阜大学ＲＩ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0986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96</Words>
  <Application>Microsoft Office PowerPoint</Application>
  <PresentationFormat>画面に合わせる (4:3)</PresentationFormat>
  <Paragraphs>29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【化学第61回(2016)問13】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【化学第61回(2016)問13】</dc:title>
  <dc:creator>RI-gifu</dc:creator>
  <cp:lastModifiedBy>RI-gifu</cp:lastModifiedBy>
  <cp:revision>2</cp:revision>
  <dcterms:created xsi:type="dcterms:W3CDTF">2018-04-17T08:06:46Z</dcterms:created>
  <dcterms:modified xsi:type="dcterms:W3CDTF">2018-04-18T00:02:26Z</dcterms:modified>
</cp:coreProperties>
</file>