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01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99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92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1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02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8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17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70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87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79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05A0-600E-4247-9796-02A3D7364BE4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D6EF-8C5E-4CE9-8A97-500419B74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09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288" y="2847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2 </a:t>
            </a:r>
            <a:r>
              <a:rPr lang="en-US" altLang="ja-JP" dirty="0" smtClean="0">
                <a:latin typeface="+mn-ea"/>
              </a:rPr>
              <a:t>】</a:t>
            </a:r>
            <a:endParaRPr kumimoji="1" lang="ja-JP" altLang="en-US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0" y="108158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en-US" altLang="ja-JP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PET</a:t>
            </a:r>
            <a:r>
              <a:rPr lang="ja-JP" altLang="en-US" sz="2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主要核種の特徴は要暗記、</a:t>
            </a:r>
            <a:r>
              <a:rPr lang="ja-JP" altLang="en-US" sz="20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特に</a:t>
            </a:r>
            <a:r>
              <a:rPr lang="en-US" altLang="ja-JP" sz="20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11C</a:t>
            </a:r>
            <a:r>
              <a:rPr lang="ja-JP" altLang="en-US" sz="20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18F</a:t>
            </a:r>
            <a:r>
              <a:rPr lang="ja-JP" altLang="en-US" sz="20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は必須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47164"/>
              </p:ext>
            </p:extLst>
          </p:nvPr>
        </p:nvGraphicFramePr>
        <p:xfrm>
          <a:off x="324904" y="3789040"/>
          <a:ext cx="275162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042"/>
                <a:gridCol w="721550"/>
                <a:gridCol w="1309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使用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核種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壊変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形式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半減期</a:t>
                      </a:r>
                      <a:r>
                        <a:rPr kumimoji="1" lang="en-US" altLang="ja-JP" sz="1800" dirty="0" smtClean="0"/>
                        <a:t>(m)</a:t>
                      </a:r>
                      <a:endParaRPr kumimoji="1" lang="ja-JP" altLang="en-US" sz="1800" dirty="0"/>
                    </a:p>
                  </a:txBody>
                  <a:tcPr anchor="ctr"/>
                </a:tc>
              </a:tr>
              <a:tr h="351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11C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aseline="0" dirty="0" smtClean="0"/>
                        <a:t>β</a:t>
                      </a:r>
                      <a:r>
                        <a:rPr kumimoji="1" lang="en-US" altLang="ja-JP" sz="1800" baseline="30000" dirty="0" smtClean="0"/>
                        <a:t>+</a:t>
                      </a:r>
                      <a:r>
                        <a:rPr kumimoji="1" lang="en-US" altLang="ja-JP" sz="1800" dirty="0" smtClean="0"/>
                        <a:t>,EC</a:t>
                      </a:r>
                      <a:endParaRPr kumimoji="1" lang="ja-JP" alt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20.4</a:t>
                      </a:r>
                      <a:endParaRPr kumimoji="1" lang="ja-JP" alt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13N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aseline="0" dirty="0" smtClean="0"/>
                        <a:t>β</a:t>
                      </a:r>
                      <a:r>
                        <a:rPr kumimoji="1" lang="en-US" altLang="ja-JP" sz="1800" baseline="30000" dirty="0" smtClean="0"/>
                        <a:t>+</a:t>
                      </a:r>
                      <a:r>
                        <a:rPr kumimoji="1" lang="en-US" altLang="ja-JP" sz="1800" dirty="0" smtClean="0"/>
                        <a:t>,EC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15O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aseline="0" dirty="0" smtClean="0"/>
                        <a:t>β</a:t>
                      </a:r>
                      <a:r>
                        <a:rPr kumimoji="1" lang="en-US" altLang="ja-JP" sz="1800" baseline="30000" dirty="0" smtClean="0"/>
                        <a:t>+</a:t>
                      </a:r>
                      <a:r>
                        <a:rPr kumimoji="1" lang="en-US" altLang="ja-JP" sz="1800" dirty="0" smtClean="0"/>
                        <a:t>,EC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18F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aseline="0" dirty="0" smtClean="0"/>
                        <a:t>β</a:t>
                      </a:r>
                      <a:r>
                        <a:rPr kumimoji="1" lang="en-US" altLang="ja-JP" sz="1800" baseline="30000" dirty="0" smtClean="0"/>
                        <a:t>+</a:t>
                      </a:r>
                      <a:r>
                        <a:rPr kumimoji="1" lang="en-US" altLang="ja-JP" sz="1800" dirty="0" smtClean="0"/>
                        <a:t>,EC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109.8</a:t>
                      </a:r>
                      <a:endParaRPr kumimoji="1" lang="ja-JP" alt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68Ga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/>
                        <a:t>β</a:t>
                      </a:r>
                      <a:r>
                        <a:rPr kumimoji="1" lang="en-US" altLang="ja-JP" sz="1800" baseline="30000" dirty="0" smtClean="0"/>
                        <a:t>+</a:t>
                      </a:r>
                      <a:r>
                        <a:rPr kumimoji="1" lang="en-US" altLang="ja-JP" sz="1800" dirty="0" smtClean="0"/>
                        <a:t>,EC</a:t>
                      </a:r>
                      <a:endParaRPr kumimoji="1" lang="ja-JP" altLang="en-US" sz="18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67.7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40220" y="3327373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代表的</a:t>
            </a:r>
            <a:r>
              <a:rPr lang="ja-JP" altLang="en-US" sz="2400" dirty="0" smtClean="0"/>
              <a:t>なＰＥＴ核種</a:t>
            </a:r>
            <a:endParaRPr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3605285" y="1575291"/>
            <a:ext cx="52843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B0F0"/>
                </a:solidFill>
              </a:rPr>
              <a:t>β</a:t>
            </a:r>
            <a:r>
              <a:rPr lang="en-US" altLang="ja-JP" sz="2000" baseline="30000" dirty="0" smtClean="0">
                <a:solidFill>
                  <a:srgbClr val="00B0F0"/>
                </a:solidFill>
              </a:rPr>
              <a:t>+</a:t>
            </a:r>
            <a:r>
              <a:rPr lang="ja-JP" altLang="en-US" sz="2000" dirty="0" smtClean="0">
                <a:solidFill>
                  <a:srgbClr val="00B0F0"/>
                </a:solidFill>
              </a:rPr>
              <a:t>壊変　</a:t>
            </a:r>
            <a:endParaRPr lang="en-US" altLang="ja-JP" sz="2000" dirty="0" smtClean="0">
              <a:solidFill>
                <a:srgbClr val="00B0F0"/>
              </a:solidFill>
            </a:endParaRPr>
          </a:p>
          <a:p>
            <a:r>
              <a:rPr lang="ja-JP" altLang="en-US" sz="2000" dirty="0">
                <a:solidFill>
                  <a:srgbClr val="00B0F0"/>
                </a:solidFill>
              </a:rPr>
              <a:t>　</a:t>
            </a:r>
            <a:r>
              <a:rPr lang="en-US" altLang="ja-JP" sz="2000" dirty="0" smtClean="0">
                <a:solidFill>
                  <a:srgbClr val="00B0F0"/>
                </a:solidFill>
              </a:rPr>
              <a:t> </a:t>
            </a:r>
            <a:r>
              <a:rPr lang="en-US" altLang="ja-JP" sz="2000" dirty="0">
                <a:solidFill>
                  <a:srgbClr val="00B0F0"/>
                </a:solidFill>
              </a:rPr>
              <a:t>p </a:t>
            </a:r>
            <a:r>
              <a:rPr lang="en-US" altLang="ja-JP" sz="2000" dirty="0" smtClean="0">
                <a:solidFill>
                  <a:srgbClr val="00B0F0"/>
                </a:solidFill>
              </a:rPr>
              <a:t>→ </a:t>
            </a:r>
            <a:r>
              <a:rPr lang="en-US" altLang="ja-JP" sz="2000" dirty="0">
                <a:solidFill>
                  <a:srgbClr val="00B0F0"/>
                </a:solidFill>
              </a:rPr>
              <a:t>n</a:t>
            </a:r>
            <a:r>
              <a:rPr lang="en-US" altLang="ja-JP" sz="2000" dirty="0" smtClean="0">
                <a:solidFill>
                  <a:srgbClr val="00B0F0"/>
                </a:solidFill>
              </a:rPr>
              <a:t> +</a:t>
            </a:r>
            <a:r>
              <a:rPr lang="en-US" altLang="ja-JP" sz="2000" dirty="0">
                <a:solidFill>
                  <a:srgbClr val="00B0F0"/>
                </a:solidFill>
              </a:rPr>
              <a:t> β</a:t>
            </a:r>
            <a:r>
              <a:rPr lang="en-US" altLang="ja-JP" sz="2000" baseline="30000" dirty="0">
                <a:solidFill>
                  <a:srgbClr val="00B0F0"/>
                </a:solidFill>
              </a:rPr>
              <a:t>+</a:t>
            </a:r>
            <a:r>
              <a:rPr lang="en-US" altLang="ja-JP" sz="2000" dirty="0" smtClean="0">
                <a:solidFill>
                  <a:srgbClr val="00B0F0"/>
                </a:solidFill>
              </a:rPr>
              <a:t> </a:t>
            </a:r>
            <a:r>
              <a:rPr lang="el-GR" altLang="ja-JP" sz="2000" dirty="0" smtClean="0">
                <a:solidFill>
                  <a:srgbClr val="00B0F0"/>
                </a:solidFill>
              </a:rPr>
              <a:t>ν </a:t>
            </a:r>
            <a:r>
              <a:rPr lang="en-US" altLang="ja-JP" sz="2000" dirty="0" smtClean="0">
                <a:solidFill>
                  <a:srgbClr val="00B0F0"/>
                </a:solidFill>
              </a:rPr>
              <a:t>   </a:t>
            </a:r>
            <a:r>
              <a:rPr lang="ja-JP" altLang="en-US" sz="2000" dirty="0" smtClean="0">
                <a:solidFill>
                  <a:srgbClr val="00B0F0"/>
                </a:solidFill>
              </a:rPr>
              <a:t>により、</a:t>
            </a:r>
            <a:r>
              <a:rPr lang="en-US" altLang="ja-JP" sz="2000" dirty="0" smtClean="0">
                <a:solidFill>
                  <a:srgbClr val="00B0F0"/>
                </a:solidFill>
              </a:rPr>
              <a:t>EC</a:t>
            </a:r>
            <a:r>
              <a:rPr lang="ja-JP" altLang="en-US" sz="2000" dirty="0" smtClean="0">
                <a:solidFill>
                  <a:srgbClr val="00B0F0"/>
                </a:solidFill>
              </a:rPr>
              <a:t>壊変も伴う。</a:t>
            </a:r>
            <a:endParaRPr lang="en-US" altLang="ja-JP" sz="2000" dirty="0" smtClean="0">
              <a:solidFill>
                <a:srgbClr val="00B0F0"/>
              </a:solidFill>
            </a:endParaRPr>
          </a:p>
          <a:p>
            <a:endParaRPr lang="en-US" altLang="ja-JP" sz="2000" dirty="0">
              <a:solidFill>
                <a:srgbClr val="00B0F0"/>
              </a:solidFill>
            </a:endParaRPr>
          </a:p>
          <a:p>
            <a:r>
              <a:rPr lang="ja-JP" altLang="en-US" sz="2000" dirty="0">
                <a:solidFill>
                  <a:srgbClr val="00B0F0"/>
                </a:solidFill>
              </a:rPr>
              <a:t>陽電子</a:t>
            </a:r>
            <a:r>
              <a:rPr lang="ja-JP" altLang="en-US" sz="2000" dirty="0" smtClean="0">
                <a:solidFill>
                  <a:srgbClr val="00B0F0"/>
                </a:solidFill>
              </a:rPr>
              <a:t>は物質中の電子と結合して</a:t>
            </a:r>
            <a:r>
              <a:rPr lang="ja-JP" altLang="en-US" sz="2000" dirty="0">
                <a:solidFill>
                  <a:srgbClr val="00B0F0"/>
                </a:solidFill>
              </a:rPr>
              <a:t>、</a:t>
            </a:r>
            <a:r>
              <a:rPr lang="en-US" altLang="ja-JP" sz="2000" dirty="0" smtClean="0">
                <a:solidFill>
                  <a:srgbClr val="00B0F0"/>
                </a:solidFill>
              </a:rPr>
              <a:t>2</a:t>
            </a:r>
            <a:r>
              <a:rPr lang="ja-JP" altLang="en-US" sz="2000" dirty="0" smtClean="0">
                <a:solidFill>
                  <a:srgbClr val="00B0F0"/>
                </a:solidFill>
              </a:rPr>
              <a:t>本の</a:t>
            </a:r>
            <a:r>
              <a:rPr lang="en-US" altLang="ja-JP" sz="2000" dirty="0" smtClean="0">
                <a:solidFill>
                  <a:srgbClr val="00B0F0"/>
                </a:solidFill>
              </a:rPr>
              <a:t>0.511MeV</a:t>
            </a:r>
            <a:r>
              <a:rPr lang="ja-JP" altLang="en-US" sz="2000" dirty="0" smtClean="0">
                <a:solidFill>
                  <a:srgbClr val="00B0F0"/>
                </a:solidFill>
              </a:rPr>
              <a:t>の消滅ガンマ線を反対方向に出す。</a:t>
            </a:r>
            <a:endParaRPr lang="en-US" altLang="ja-JP" sz="2000" dirty="0" smtClean="0">
              <a:solidFill>
                <a:srgbClr val="00B0F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9011" y="1636847"/>
            <a:ext cx="320427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0070C0"/>
                </a:solidFill>
              </a:rPr>
              <a:t>PET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：</a:t>
            </a:r>
            <a:endParaRPr lang="en-US" altLang="ja-JP" sz="2400" b="1" dirty="0" smtClean="0">
              <a:solidFill>
                <a:srgbClr val="0070C0"/>
              </a:solidFill>
            </a:endParaRPr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Positron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　</a:t>
            </a:r>
            <a:r>
              <a:rPr lang="ja-JP" altLang="en-US" sz="2400" b="1" dirty="0" smtClean="0"/>
              <a:t>陽電子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Emission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　</a:t>
            </a:r>
            <a:r>
              <a:rPr lang="ja-JP" altLang="ja-JP" sz="2400" b="1" dirty="0" smtClean="0"/>
              <a:t>放射</a:t>
            </a:r>
            <a:r>
              <a:rPr lang="en-US" altLang="ja-JP" sz="2400" b="1" dirty="0" smtClean="0"/>
              <a:t> </a:t>
            </a:r>
            <a:endParaRPr lang="en-US" altLang="ja-JP" sz="2400" b="1" dirty="0" smtClean="0">
              <a:solidFill>
                <a:srgbClr val="0070C0"/>
              </a:solidFill>
            </a:endParaRPr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Tomography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　</a:t>
            </a:r>
            <a:r>
              <a:rPr lang="ja-JP" altLang="ja-JP" sz="2400" b="1" dirty="0" smtClean="0"/>
              <a:t>断層撮影</a:t>
            </a:r>
            <a:endParaRPr lang="en-US" altLang="ja-JP" sz="2400" dirty="0"/>
          </a:p>
        </p:txBody>
      </p:sp>
      <p:pic>
        <p:nvPicPr>
          <p:cNvPr id="11" name="Picture 2" descr="http://www.rist.or.jp/atomica/data/pict/08/08020104/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82" y="3573016"/>
            <a:ext cx="5846403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68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第61回 問2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第61回 問2 】</dc:title>
  <dc:creator>RI-gifu</dc:creator>
  <cp:lastModifiedBy>RI-gifu</cp:lastModifiedBy>
  <cp:revision>1</cp:revision>
  <dcterms:created xsi:type="dcterms:W3CDTF">2019-02-27T07:26:27Z</dcterms:created>
  <dcterms:modified xsi:type="dcterms:W3CDTF">2019-02-27T07:27:40Z</dcterms:modified>
</cp:coreProperties>
</file>