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F564A-00AD-49C7-8F5B-47FD94A1C8A1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7FDE9-CC89-4897-B472-125831085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5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54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71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2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9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2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15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4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9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539A-D6E0-443B-B7EA-D2987BEF6CCC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8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2018/4/5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504" y="836712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+mn-ea"/>
              </a:rPr>
              <a:t>A=</a:t>
            </a:r>
            <a:r>
              <a:rPr lang="en-US" altLang="ja-JP" sz="2000" dirty="0" err="1">
                <a:latin typeface="+mn-ea"/>
              </a:rPr>
              <a:t>λN</a:t>
            </a:r>
            <a:r>
              <a:rPr lang="en-US" altLang="ja-JP" sz="2000" dirty="0">
                <a:latin typeface="+mn-ea"/>
              </a:rPr>
              <a:t> </a:t>
            </a:r>
            <a:r>
              <a:rPr lang="ja-JP" altLang="en-US" sz="2000" dirty="0">
                <a:latin typeface="+mn-ea"/>
              </a:rPr>
              <a:t>の公式と問題より、</a:t>
            </a:r>
            <a:r>
              <a:rPr lang="en-US" altLang="ja-JP" sz="2000" baseline="30000" dirty="0">
                <a:latin typeface="+mn-ea"/>
              </a:rPr>
              <a:t>55</a:t>
            </a:r>
            <a:r>
              <a:rPr lang="en-US" altLang="ja-JP" sz="2000" dirty="0">
                <a:latin typeface="+mn-ea"/>
              </a:rPr>
              <a:t>Fe</a:t>
            </a:r>
            <a:r>
              <a:rPr lang="ja-JP" altLang="en-US" sz="2000" dirty="0">
                <a:latin typeface="+mn-ea"/>
              </a:rPr>
              <a:t>と</a:t>
            </a:r>
            <a:r>
              <a:rPr lang="en-US" altLang="ja-JP" sz="2000" baseline="30000" dirty="0">
                <a:latin typeface="+mn-ea"/>
              </a:rPr>
              <a:t>106</a:t>
            </a:r>
            <a:r>
              <a:rPr lang="en-US" altLang="ja-JP" sz="2000" dirty="0">
                <a:latin typeface="+mn-ea"/>
              </a:rPr>
              <a:t>Ru</a:t>
            </a:r>
            <a:r>
              <a:rPr lang="ja-JP" altLang="en-US" sz="2000" dirty="0" smtClean="0">
                <a:latin typeface="+mn-ea"/>
              </a:rPr>
              <a:t>の放射能</a:t>
            </a:r>
            <a:r>
              <a:rPr lang="en-US" altLang="ja-JP" sz="2000" dirty="0">
                <a:latin typeface="+mn-ea"/>
              </a:rPr>
              <a:t>(A)</a:t>
            </a:r>
            <a:r>
              <a:rPr lang="ja-JP" altLang="en-US" sz="2000" dirty="0">
                <a:latin typeface="+mn-ea"/>
              </a:rPr>
              <a:t>は等しいことから次式で表せる。</a:t>
            </a:r>
            <a:br>
              <a:rPr lang="ja-JP" altLang="en-US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/>
            </a:r>
            <a:br>
              <a:rPr lang="ja-JP" altLang="en-US" sz="2000" dirty="0">
                <a:latin typeface="+mn-ea"/>
              </a:rPr>
            </a:br>
            <a:r>
              <a:rPr lang="en-US" altLang="ja-JP" sz="2000" dirty="0" smtClean="0">
                <a:latin typeface="+mn-ea"/>
              </a:rPr>
              <a:t>0.693/1000×NFe=0.693/374×NRu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…</a:t>
            </a:r>
            <a:r>
              <a:rPr lang="en-US" altLang="ja-JP" sz="2000" dirty="0" smtClean="0">
                <a:latin typeface="+mn-ea"/>
              </a:rPr>
              <a:t>①   </a:t>
            </a:r>
            <a:endParaRPr lang="en-US" altLang="ja-JP" sz="2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NFe:</a:t>
            </a:r>
            <a:r>
              <a:rPr lang="en-US" altLang="ja-JP" sz="2000" baseline="30000" dirty="0" smtClean="0">
                <a:latin typeface="+mn-ea"/>
              </a:rPr>
              <a:t>55</a:t>
            </a:r>
            <a:r>
              <a:rPr lang="en-US" altLang="ja-JP" sz="2000" dirty="0" smtClean="0">
                <a:latin typeface="+mn-ea"/>
              </a:rPr>
              <a:t>Fe</a:t>
            </a:r>
            <a:r>
              <a:rPr lang="ja-JP" altLang="en-US" sz="2000" dirty="0" smtClean="0">
                <a:latin typeface="+mn-ea"/>
              </a:rPr>
              <a:t>の</a:t>
            </a:r>
            <a:r>
              <a:rPr lang="ja-JP" altLang="en-US" sz="2000" dirty="0">
                <a:latin typeface="+mn-ea"/>
              </a:rPr>
              <a:t>原子数、</a:t>
            </a:r>
            <a:r>
              <a:rPr lang="en-US" altLang="ja-JP" sz="2000" dirty="0" err="1">
                <a:latin typeface="+mn-ea"/>
              </a:rPr>
              <a:t>NRu</a:t>
            </a:r>
            <a:r>
              <a:rPr lang="ja-JP" altLang="en-US" sz="2000" dirty="0">
                <a:latin typeface="+mn-ea"/>
              </a:rPr>
              <a:t>：</a:t>
            </a:r>
            <a:r>
              <a:rPr lang="en-US" altLang="ja-JP" sz="2000" baseline="30000" dirty="0">
                <a:latin typeface="+mn-ea"/>
              </a:rPr>
              <a:t>106</a:t>
            </a:r>
            <a:r>
              <a:rPr lang="en-US" altLang="ja-JP" sz="2000" dirty="0">
                <a:latin typeface="+mn-ea"/>
              </a:rPr>
              <a:t>Ru</a:t>
            </a:r>
            <a:r>
              <a:rPr lang="ja-JP" altLang="en-US" sz="2000" dirty="0">
                <a:latin typeface="+mn-ea"/>
              </a:rPr>
              <a:t>の原子数</a:t>
            </a:r>
            <a:br>
              <a:rPr lang="ja-JP" altLang="en-US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/>
            </a:r>
            <a:br>
              <a:rPr lang="ja-JP" altLang="en-US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①を式変形すると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en-US" altLang="ja-JP" sz="2000" dirty="0" err="1" smtClean="0">
                <a:latin typeface="+mn-ea"/>
              </a:rPr>
              <a:t>NRu</a:t>
            </a:r>
            <a:r>
              <a:rPr lang="en-US" altLang="ja-JP" sz="2000" dirty="0" smtClean="0">
                <a:latin typeface="+mn-ea"/>
              </a:rPr>
              <a:t>=374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err="1">
                <a:latin typeface="+mn-ea"/>
              </a:rPr>
              <a:t>NFe</a:t>
            </a:r>
            <a:r>
              <a:rPr lang="en-US" altLang="ja-JP" sz="2000" dirty="0">
                <a:latin typeface="+mn-ea"/>
              </a:rPr>
              <a:t>/1000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…②</a:t>
            </a:r>
            <a:br>
              <a:rPr lang="en-US" altLang="ja-JP" sz="2000" dirty="0">
                <a:latin typeface="+mn-ea"/>
              </a:rPr>
            </a:br>
            <a:r>
              <a:rPr lang="en-US" altLang="ja-JP" sz="2000" dirty="0">
                <a:latin typeface="+mn-ea"/>
              </a:rPr>
              <a:t/>
            </a:r>
            <a:br>
              <a:rPr lang="en-US" altLang="ja-JP" sz="2000" dirty="0">
                <a:latin typeface="+mn-ea"/>
              </a:rPr>
            </a:br>
            <a:r>
              <a:rPr lang="en-US" altLang="ja-JP" sz="2000" baseline="30000" dirty="0">
                <a:latin typeface="+mn-ea"/>
              </a:rPr>
              <a:t>55</a:t>
            </a:r>
            <a:r>
              <a:rPr lang="en-US" altLang="ja-JP" sz="2000" dirty="0">
                <a:latin typeface="+mn-ea"/>
              </a:rPr>
              <a:t>Fe</a:t>
            </a:r>
            <a:r>
              <a:rPr lang="ja-JP" altLang="en-US" sz="2000" dirty="0">
                <a:latin typeface="+mn-ea"/>
              </a:rPr>
              <a:t>は質量数</a:t>
            </a:r>
            <a:r>
              <a:rPr lang="en-US" altLang="ja-JP" sz="2000" dirty="0">
                <a:latin typeface="+mn-ea"/>
              </a:rPr>
              <a:t>55g</a:t>
            </a:r>
            <a:r>
              <a:rPr lang="ja-JP" altLang="en-US" sz="2000" dirty="0">
                <a:latin typeface="+mn-ea"/>
              </a:rPr>
              <a:t>で原子数</a:t>
            </a:r>
            <a:r>
              <a:rPr lang="en-US" altLang="ja-JP" sz="2000" dirty="0" smtClean="0">
                <a:latin typeface="+mn-ea"/>
              </a:rPr>
              <a:t>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ja-JP" altLang="en-US" sz="2000" dirty="0">
                <a:latin typeface="+mn-ea"/>
              </a:rPr>
              <a:t>個である。</a:t>
            </a:r>
            <a:br>
              <a:rPr lang="ja-JP" altLang="en-US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原子数</a:t>
            </a:r>
            <a:r>
              <a:rPr lang="en-US" altLang="ja-JP" sz="2000" dirty="0" err="1">
                <a:latin typeface="+mn-ea"/>
              </a:rPr>
              <a:t>NFe</a:t>
            </a:r>
            <a:r>
              <a:rPr lang="ja-JP" altLang="en-US" sz="2000" dirty="0">
                <a:latin typeface="+mn-ea"/>
              </a:rPr>
              <a:t>個の場合、質量は次のとおり。</a:t>
            </a:r>
            <a:br>
              <a:rPr lang="ja-JP" altLang="en-US" sz="2000" dirty="0">
                <a:latin typeface="+mn-ea"/>
              </a:rPr>
            </a:br>
            <a:r>
              <a:rPr lang="en-US" altLang="ja-JP" sz="2000" dirty="0" smtClean="0">
                <a:latin typeface="+mn-ea"/>
              </a:rPr>
              <a:t>55g:6×10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ja-JP" altLang="en-US" sz="2000" dirty="0">
                <a:latin typeface="+mn-ea"/>
              </a:rPr>
              <a:t>個＝</a:t>
            </a:r>
            <a:r>
              <a:rPr lang="en-US" altLang="ja-JP" sz="2000" dirty="0">
                <a:latin typeface="+mn-ea"/>
              </a:rPr>
              <a:t>x g:NFe </a:t>
            </a:r>
            <a:r>
              <a:rPr lang="ja-JP" altLang="en-US" sz="2000" dirty="0" smtClean="0">
                <a:latin typeface="+mn-ea"/>
              </a:rPr>
              <a:t>個        </a:t>
            </a:r>
            <a:r>
              <a:rPr lang="en-US" altLang="ja-JP" sz="2000" dirty="0" smtClean="0">
                <a:latin typeface="+mn-ea"/>
              </a:rPr>
              <a:t>x=55×NFe</a:t>
            </a:r>
            <a:r>
              <a:rPr lang="en-US" altLang="ja-JP" sz="2000" dirty="0">
                <a:latin typeface="+mn-ea"/>
              </a:rPr>
              <a:t>/(</a:t>
            </a:r>
            <a:r>
              <a:rPr lang="en-US" altLang="ja-JP" sz="2000" dirty="0" smtClean="0">
                <a:latin typeface="+mn-ea"/>
              </a:rPr>
              <a:t>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en-US" altLang="ja-JP" sz="2000" dirty="0">
                <a:latin typeface="+mn-ea"/>
              </a:rPr>
              <a:t>) g …③</a:t>
            </a:r>
            <a:br>
              <a:rPr lang="en-US" altLang="ja-JP" sz="2000" dirty="0">
                <a:latin typeface="+mn-ea"/>
              </a:rPr>
            </a:br>
            <a:r>
              <a:rPr lang="en-US" altLang="ja-JP" sz="2000" dirty="0">
                <a:latin typeface="+mn-ea"/>
              </a:rPr>
              <a:t/>
            </a:r>
            <a:br>
              <a:rPr lang="en-US" altLang="ja-JP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同様に</a:t>
            </a:r>
            <a:r>
              <a:rPr lang="en-US" altLang="ja-JP" sz="2000" baseline="30000" dirty="0">
                <a:latin typeface="+mn-ea"/>
              </a:rPr>
              <a:t>106</a:t>
            </a:r>
            <a:r>
              <a:rPr lang="en-US" altLang="ja-JP" sz="2000" dirty="0">
                <a:latin typeface="+mn-ea"/>
              </a:rPr>
              <a:t>Ru</a:t>
            </a:r>
            <a:r>
              <a:rPr lang="ja-JP" altLang="en-US" sz="2000" dirty="0">
                <a:latin typeface="+mn-ea"/>
              </a:rPr>
              <a:t>の質量は</a:t>
            </a:r>
            <a:r>
              <a:rPr lang="en-US" altLang="ja-JP" sz="2000" dirty="0">
                <a:latin typeface="+mn-ea"/>
              </a:rPr>
              <a:t>,</a:t>
            </a:r>
            <a:r>
              <a:rPr lang="ja-JP" altLang="en-US" sz="2000" dirty="0">
                <a:latin typeface="+mn-ea"/>
              </a:rPr>
              <a:t>式②より次のとおり。</a:t>
            </a:r>
            <a:br>
              <a:rPr lang="ja-JP" altLang="en-US" sz="2000" dirty="0">
                <a:latin typeface="+mn-ea"/>
              </a:rPr>
            </a:br>
            <a:r>
              <a:rPr lang="en-US" altLang="ja-JP" sz="2000" dirty="0" smtClean="0">
                <a:latin typeface="+mn-ea"/>
              </a:rPr>
              <a:t>106g:6×10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ja-JP" altLang="en-US" sz="2000" dirty="0">
                <a:latin typeface="+mn-ea"/>
              </a:rPr>
              <a:t>個</a:t>
            </a:r>
            <a:r>
              <a:rPr lang="en-US" altLang="ja-JP" sz="2000" dirty="0">
                <a:latin typeface="+mn-ea"/>
              </a:rPr>
              <a:t>=x g:(374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err="1">
                <a:latin typeface="+mn-ea"/>
              </a:rPr>
              <a:t>NFe</a:t>
            </a:r>
            <a:r>
              <a:rPr lang="en-US" altLang="ja-JP" sz="2000" dirty="0">
                <a:latin typeface="+mn-ea"/>
              </a:rPr>
              <a:t>/1000)</a:t>
            </a:r>
            <a:br>
              <a:rPr lang="en-US" altLang="ja-JP" sz="2000" dirty="0">
                <a:latin typeface="+mn-ea"/>
              </a:rPr>
            </a:br>
            <a:r>
              <a:rPr lang="en-US" altLang="ja-JP" sz="2000" dirty="0">
                <a:latin typeface="+mn-ea"/>
              </a:rPr>
              <a:t>x=(106×374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err="1">
                <a:latin typeface="+mn-ea"/>
              </a:rPr>
              <a:t>NFe</a:t>
            </a:r>
            <a:r>
              <a:rPr lang="en-US" altLang="ja-JP" sz="2000" dirty="0">
                <a:latin typeface="+mn-ea"/>
              </a:rPr>
              <a:t>)/(</a:t>
            </a:r>
            <a:r>
              <a:rPr lang="en-US" altLang="ja-JP" sz="2000" dirty="0" smtClean="0">
                <a:latin typeface="+mn-ea"/>
              </a:rPr>
              <a:t>1000×6×10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en-US" altLang="ja-JP" sz="2000" dirty="0">
                <a:latin typeface="+mn-ea"/>
              </a:rPr>
              <a:t>)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…④</a:t>
            </a:r>
            <a:br>
              <a:rPr lang="en-US" altLang="ja-JP" sz="2000" dirty="0">
                <a:latin typeface="+mn-ea"/>
              </a:rPr>
            </a:br>
            <a:r>
              <a:rPr lang="en-US" altLang="ja-JP" sz="2000" dirty="0">
                <a:latin typeface="+mn-ea"/>
              </a:rPr>
              <a:t/>
            </a:r>
            <a:br>
              <a:rPr lang="en-US" altLang="ja-JP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質量比</a:t>
            </a:r>
            <a:r>
              <a:rPr lang="en-US" altLang="ja-JP" sz="2000" baseline="30000" dirty="0">
                <a:latin typeface="+mn-ea"/>
              </a:rPr>
              <a:t>55</a:t>
            </a:r>
            <a:r>
              <a:rPr lang="en-US" altLang="ja-JP" sz="2000" dirty="0">
                <a:latin typeface="+mn-ea"/>
              </a:rPr>
              <a:t>Fe/</a:t>
            </a:r>
            <a:r>
              <a:rPr lang="en-US" altLang="ja-JP" sz="2000" baseline="30000" dirty="0">
                <a:latin typeface="+mn-ea"/>
              </a:rPr>
              <a:t>106</a:t>
            </a:r>
            <a:r>
              <a:rPr lang="en-US" altLang="ja-JP" sz="2000" dirty="0">
                <a:latin typeface="+mn-ea"/>
              </a:rPr>
              <a:t>Ru</a:t>
            </a:r>
            <a:r>
              <a:rPr lang="ja-JP" altLang="en-US" sz="2000" dirty="0">
                <a:latin typeface="+mn-ea"/>
              </a:rPr>
              <a:t>＝③</a:t>
            </a:r>
            <a:r>
              <a:rPr lang="en-US" altLang="ja-JP" sz="2000" dirty="0">
                <a:latin typeface="+mn-ea"/>
              </a:rPr>
              <a:t>/④</a:t>
            </a:r>
            <a:r>
              <a:rPr lang="ja-JP" altLang="en-US" sz="2000" dirty="0">
                <a:latin typeface="+mn-ea"/>
              </a:rPr>
              <a:t>より</a:t>
            </a:r>
            <a:br>
              <a:rPr lang="ja-JP" altLang="en-US" sz="2000" dirty="0">
                <a:latin typeface="+mn-ea"/>
              </a:rPr>
            </a:br>
            <a:r>
              <a:rPr lang="en-US" altLang="ja-JP" sz="2000" dirty="0">
                <a:latin typeface="+mn-ea"/>
              </a:rPr>
              <a:t>{55×NFe/(</a:t>
            </a:r>
            <a:r>
              <a:rPr lang="en-US" altLang="ja-JP" sz="2000" dirty="0" smtClean="0">
                <a:latin typeface="+mn-ea"/>
              </a:rPr>
              <a:t>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en-US" altLang="ja-JP" sz="2000" dirty="0">
                <a:latin typeface="+mn-ea"/>
              </a:rPr>
              <a:t>)}/{(106×374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err="1">
                <a:latin typeface="+mn-ea"/>
              </a:rPr>
              <a:t>NFe</a:t>
            </a:r>
            <a:r>
              <a:rPr lang="en-US" altLang="ja-JP" sz="2000" dirty="0">
                <a:latin typeface="+mn-ea"/>
              </a:rPr>
              <a:t>)/(</a:t>
            </a:r>
            <a:r>
              <a:rPr lang="en-US" altLang="ja-JP" sz="2000" dirty="0" smtClean="0">
                <a:latin typeface="+mn-ea"/>
              </a:rPr>
              <a:t>1000×6×10</a:t>
            </a:r>
            <a:r>
              <a:rPr lang="en-US" altLang="ja-JP" sz="2000" baseline="30000" dirty="0" smtClean="0">
                <a:latin typeface="+mn-ea"/>
              </a:rPr>
              <a:t>23</a:t>
            </a:r>
            <a:r>
              <a:rPr lang="en-US" altLang="ja-JP" sz="2000" dirty="0">
                <a:latin typeface="+mn-ea"/>
              </a:rPr>
              <a:t>)}</a:t>
            </a:r>
            <a:br>
              <a:rPr lang="en-US" altLang="ja-JP" sz="2000" dirty="0">
                <a:latin typeface="+mn-ea"/>
              </a:rPr>
            </a:br>
            <a:r>
              <a:rPr lang="en-US" altLang="ja-JP" sz="2000" dirty="0">
                <a:latin typeface="+mn-ea"/>
              </a:rPr>
              <a:t>(55×1000)/(106×374)≒</a:t>
            </a:r>
            <a:r>
              <a:rPr lang="en-US" altLang="ja-JP" sz="2000" dirty="0" smtClean="0">
                <a:latin typeface="+mn-ea"/>
              </a:rPr>
              <a:t>1.39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smtClean="0"/>
              <a:t>【</a:t>
            </a:r>
            <a:r>
              <a:rPr lang="ja-JP" altLang="en-US" sz="3200" dirty="0" smtClean="0"/>
              <a:t>化学第</a:t>
            </a:r>
            <a:r>
              <a:rPr lang="en-US" altLang="ja-JP" sz="3200" dirty="0" smtClean="0"/>
              <a:t>59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(2014)</a:t>
            </a:r>
            <a:r>
              <a:rPr lang="ja-JP" altLang="en-US" sz="3200" dirty="0" smtClean="0"/>
              <a:t>問</a:t>
            </a:r>
            <a:r>
              <a:rPr lang="en-US" altLang="ja-JP" sz="3200" dirty="0" smtClean="0"/>
              <a:t>6】</a:t>
            </a:r>
            <a:endParaRPr kumimoji="1" lang="ja-JP" altLang="en-US" sz="32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【化学第59回(2014)問6】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【化学第59回(2014)問6】</dc:title>
  <dc:creator>RI-gifu</dc:creator>
  <cp:lastModifiedBy>RI-gifu</cp:lastModifiedBy>
  <cp:revision>1</cp:revision>
  <dcterms:created xsi:type="dcterms:W3CDTF">2018-04-18T00:07:21Z</dcterms:created>
  <dcterms:modified xsi:type="dcterms:W3CDTF">2018-04-18T00:08:28Z</dcterms:modified>
</cp:coreProperties>
</file>