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79310-D03E-4E18-B3CC-47B9AB5BEEBA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A23CD-9CBE-457F-AD50-6243D6A35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42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6A0F-A18E-4661-89EF-0FDE47B98555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F0C9-65DD-4443-A365-DBE4D541C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13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6A0F-A18E-4661-89EF-0FDE47B98555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F0C9-65DD-4443-A365-DBE4D541C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95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6A0F-A18E-4661-89EF-0FDE47B98555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F0C9-65DD-4443-A365-DBE4D541C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09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6A0F-A18E-4661-89EF-0FDE47B98555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F0C9-65DD-4443-A365-DBE4D541C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68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6A0F-A18E-4661-89EF-0FDE47B98555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F0C9-65DD-4443-A365-DBE4D541C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31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6A0F-A18E-4661-89EF-0FDE47B98555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F0C9-65DD-4443-A365-DBE4D541C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20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6A0F-A18E-4661-89EF-0FDE47B98555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F0C9-65DD-4443-A365-DBE4D541C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83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6A0F-A18E-4661-89EF-0FDE47B98555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F0C9-65DD-4443-A365-DBE4D541C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12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6A0F-A18E-4661-89EF-0FDE47B98555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F0C9-65DD-4443-A365-DBE4D541C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94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6A0F-A18E-4661-89EF-0FDE47B98555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F0C9-65DD-4443-A365-DBE4D541C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78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6A0F-A18E-4661-89EF-0FDE47B98555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F0C9-65DD-4443-A365-DBE4D541C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55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06A0F-A18E-4661-89EF-0FDE47B98555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F0C9-65DD-4443-A365-DBE4D541C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54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2018/2/22</a:t>
            </a:r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79512" y="148277"/>
            <a:ext cx="3334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化学　第</a:t>
            </a:r>
            <a:r>
              <a:rPr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59</a:t>
            </a: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回　問</a:t>
            </a:r>
            <a:r>
              <a:rPr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2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正方形/長方形 5"/>
              <p:cNvSpPr/>
              <p:nvPr/>
            </p:nvSpPr>
            <p:spPr>
              <a:xfrm>
                <a:off x="33672" y="1124744"/>
                <a:ext cx="9110327" cy="48420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・元の放射能式の</a:t>
                </a:r>
                <a:r>
                  <a:rPr lang="en-US" altLang="ja-JP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A</a:t>
                </a:r>
                <a:r>
                  <a:rPr lang="en-US" altLang="ja-JP" sz="2400" baseline="-25000" dirty="0" smtClean="0">
                    <a:latin typeface="HG丸ｺﾞｼｯｸM-PRO" pitchFamily="50" charset="-128"/>
                    <a:ea typeface="HG丸ｺﾞｼｯｸM-PRO" pitchFamily="50" charset="-128"/>
                  </a:rPr>
                  <a:t>0</a:t>
                </a:r>
                <a:r>
                  <a:rPr lang="en-US" altLang="ja-JP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(</a:t>
                </a:r>
                <a:r>
                  <a:rPr lang="en-US" altLang="ja-JP" sz="2400" dirty="0" err="1" smtClean="0">
                    <a:latin typeface="HG丸ｺﾞｼｯｸM-PRO" pitchFamily="50" charset="-128"/>
                    <a:ea typeface="HG丸ｺﾞｼｯｸM-PRO" pitchFamily="50" charset="-128"/>
                  </a:rPr>
                  <a:t>Bq</a:t>
                </a:r>
                <a:r>
                  <a:rPr lang="en-US" altLang="ja-JP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)</a:t>
                </a:r>
                <a:r>
                  <a:rPr lang="ja-JP" altLang="en-US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を求めるので</a:t>
                </a:r>
                <a:r>
                  <a:rPr lang="ja-JP" altLang="en-US" sz="2400" dirty="0">
                    <a:latin typeface="HG丸ｺﾞｼｯｸM-PRO" pitchFamily="50" charset="-128"/>
                    <a:ea typeface="HG丸ｺﾞｼｯｸM-PRO" pitchFamily="50" charset="-128"/>
                  </a:rPr>
                  <a:t>、</a:t>
                </a:r>
                <a:r>
                  <a:rPr lang="en-US" altLang="ja-JP" sz="2400" dirty="0" err="1" smtClean="0">
                    <a:latin typeface="HG丸ｺﾞｼｯｸM-PRO" pitchFamily="50" charset="-128"/>
                    <a:ea typeface="HG丸ｺﾞｼｯｸM-PRO" pitchFamily="50" charset="-128"/>
                  </a:rPr>
                  <a:t>dpm</a:t>
                </a:r>
                <a:r>
                  <a:rPr lang="ja-JP" altLang="en-US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を</a:t>
                </a:r>
                <a:r>
                  <a:rPr lang="en-US" altLang="ja-JP" sz="2400" dirty="0" err="1" smtClean="0">
                    <a:latin typeface="HG丸ｺﾞｼｯｸM-PRO" pitchFamily="50" charset="-128"/>
                    <a:ea typeface="HG丸ｺﾞｼｯｸM-PRO" pitchFamily="50" charset="-128"/>
                  </a:rPr>
                  <a:t>Bq</a:t>
                </a:r>
                <a:r>
                  <a:rPr lang="ja-JP" altLang="en-US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変換する。</a:t>
                </a:r>
                <a:endParaRPr lang="en-US" altLang="ja-JP" sz="1600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en-US" altLang="ja-JP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30000dpm/</a:t>
                </a:r>
                <a:r>
                  <a:rPr lang="ja-JP" altLang="en-US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６０</a:t>
                </a:r>
                <a:r>
                  <a:rPr lang="en-US" altLang="ja-JP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(s/m)=500dps(</a:t>
                </a:r>
                <a:r>
                  <a:rPr lang="en-US" altLang="ja-JP" sz="2400" dirty="0" err="1" smtClean="0">
                    <a:latin typeface="HG丸ｺﾞｼｯｸM-PRO" pitchFamily="50" charset="-128"/>
                    <a:ea typeface="HG丸ｺﾞｼｯｸM-PRO" pitchFamily="50" charset="-128"/>
                  </a:rPr>
                  <a:t>Bq</a:t>
                </a:r>
                <a:r>
                  <a:rPr lang="en-US" altLang="ja-JP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)</a:t>
                </a:r>
                <a:r>
                  <a:rPr lang="ja-JP" altLang="en-US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en-US" altLang="ja-JP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…A</a:t>
                </a:r>
                <a:r>
                  <a:rPr lang="en-US" altLang="ja-JP" sz="2400" baseline="-25000" dirty="0" smtClean="0">
                    <a:latin typeface="HG丸ｺﾞｼｯｸM-PRO" pitchFamily="50" charset="-128"/>
                    <a:ea typeface="HG丸ｺﾞｼｯｸM-PRO" pitchFamily="50" charset="-128"/>
                  </a:rPr>
                  <a:t>0</a:t>
                </a:r>
                <a:endParaRPr lang="en-US" altLang="ja-JP" sz="240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en-US" altLang="ja-JP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7500dpm/60(s/m</a:t>
                </a:r>
                <a:r>
                  <a:rPr lang="en-US" altLang="ja-JP" sz="2400" dirty="0">
                    <a:latin typeface="HG丸ｺﾞｼｯｸM-PRO" pitchFamily="50" charset="-128"/>
                    <a:ea typeface="HG丸ｺﾞｼｯｸM-PRO" pitchFamily="50" charset="-128"/>
                  </a:rPr>
                  <a:t>)</a:t>
                </a:r>
                <a:r>
                  <a:rPr lang="en-US" altLang="ja-JP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=125</a:t>
                </a:r>
                <a:r>
                  <a:rPr lang="en-US" altLang="ja-JP" sz="2400" dirty="0">
                    <a:latin typeface="HG丸ｺﾞｼｯｸM-PRO" pitchFamily="50" charset="-128"/>
                    <a:ea typeface="HG丸ｺﾞｼｯｸM-PRO" pitchFamily="50" charset="-128"/>
                  </a:rPr>
                  <a:t>dps(</a:t>
                </a:r>
                <a:r>
                  <a:rPr lang="en-US" altLang="ja-JP" sz="2400" dirty="0" err="1">
                    <a:latin typeface="HG丸ｺﾞｼｯｸM-PRO" pitchFamily="50" charset="-128"/>
                    <a:ea typeface="HG丸ｺﾞｼｯｸM-PRO" pitchFamily="50" charset="-128"/>
                  </a:rPr>
                  <a:t>Bq</a:t>
                </a:r>
                <a:r>
                  <a:rPr lang="en-US" altLang="ja-JP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)</a:t>
                </a:r>
                <a:r>
                  <a:rPr lang="ja-JP" altLang="en-US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　 　</a:t>
                </a:r>
                <a:r>
                  <a:rPr lang="en-US" altLang="ja-JP" sz="2400" dirty="0" smtClean="0">
                    <a:latin typeface="HG丸ｺﾞｼｯｸM-PRO" pitchFamily="50" charset="-128"/>
                    <a:ea typeface="HG丸ｺﾞｼｯｸM-PRO" pitchFamily="50" charset="-128"/>
                  </a:rPr>
                  <a:t>…A</a:t>
                </a:r>
                <a:endParaRPr lang="en-US" altLang="ja-JP" sz="160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2400" dirty="0">
                    <a:latin typeface="HG丸ｺﾞｼｯｸM-PRO" pitchFamily="50" charset="-128"/>
                    <a:ea typeface="HG丸ｺﾞｼｯｸM-PRO" pitchFamily="50" charset="-128"/>
                  </a:rPr>
                  <a:t>・</a:t>
                </a:r>
                <a:r>
                  <a:rPr lang="en-US" altLang="ja-JP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A = A</a:t>
                </a:r>
                <a:r>
                  <a:rPr lang="en-US" altLang="ja-JP" sz="2400" baseline="-250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ja-JP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altLang="ja-JP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altLang="ja-JP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r>
                  <a:rPr lang="ja-JP" altLang="en-US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式に</a:t>
                </a:r>
                <a:r>
                  <a:rPr lang="en-US" altLang="ja-JP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Ao500</a:t>
                </a:r>
                <a:r>
                  <a:rPr lang="ja-JP" altLang="en-US" sz="2400" dirty="0" err="1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en-US" altLang="ja-JP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A125</a:t>
                </a:r>
                <a:r>
                  <a:rPr lang="ja-JP" altLang="en-US" sz="2400" dirty="0" err="1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ja-JP" altLang="en-US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経過時間</a:t>
                </a:r>
                <a:r>
                  <a:rPr lang="en-US" altLang="ja-JP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t=2</a:t>
                </a:r>
                <a:r>
                  <a:rPr lang="ja-JP" altLang="en-US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時間を代入。</a:t>
                </a:r>
                <a:endParaRPr lang="en-US" altLang="ja-JP" sz="2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en-US" altLang="ja-JP" sz="2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125=500</a:t>
                </a:r>
                <a:r>
                  <a:rPr lang="en-US" altLang="ja-JP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ja-JP" sz="24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ja-JP" sz="2400" i="1"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endParaRPr lang="en-US" altLang="ja-JP" sz="2400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en-US" altLang="ja-JP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ja-JP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altLang="ja-JP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ja-JP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r>
                  <a:rPr lang="ja-JP" altLang="en-US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en-US" altLang="ja-JP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=</a:t>
                </a:r>
                <a14:m>
                  <m:oMath xmlns:m="http://schemas.openxmlformats.org/officeDocument/2006/math">
                    <m:r>
                      <a:rPr lang="ja-JP" altLang="en-US" sz="2400" dirty="0">
                        <a:latin typeface="Cambria Math"/>
                        <a:ea typeface="HG丸ｺﾞｼｯｸM-PRO" panose="020F0600000000000000" pitchFamily="50" charset="-128"/>
                      </a:rPr>
                      <m:t>　</m:t>
                    </m:r>
                    <m:f>
                      <m:fPr>
                        <m:ctrlPr>
                          <a:rPr lang="en-US" altLang="ja-JP" sz="24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</m:ctrlPr>
                      </m:fPr>
                      <m:num>
                        <m:r>
                          <a:rPr lang="en-US" altLang="ja-JP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4</m:t>
                        </m:r>
                      </m:den>
                    </m:f>
                    <m:r>
                      <a:rPr lang="ja-JP" altLang="en-US" sz="2400" b="0" i="1" dirty="0" smtClean="0">
                        <a:solidFill>
                          <a:schemeClr val="tx1"/>
                        </a:solidFill>
                        <a:latin typeface="Cambria Math"/>
                        <a:ea typeface="HG丸ｺﾞｼｯｸM-PRO" panose="020F0600000000000000" pitchFamily="50" charset="-128"/>
                      </a:rPr>
                      <m:t>　</m:t>
                    </m:r>
                  </m:oMath>
                </a14:m>
                <a:r>
                  <a:rPr lang="en-US" altLang="ja-JP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=</a:t>
                </a:r>
                <a:r>
                  <a:rPr lang="ja-JP" altLang="en-US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HG丸ｺﾞｼｯｸM-PRO" panose="020F0600000000000000" pitchFamily="50" charset="-12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HG丸ｺﾞｼｯｸM-PRO" panose="020F0600000000000000" pitchFamily="50" charset="-128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HG丸ｺﾞｼｯｸM-PRO" panose="020F0600000000000000" pitchFamily="50" charset="-128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ja-JP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HG丸ｺﾞｼｯｸM-PRO" panose="020F0600000000000000" pitchFamily="50" charset="-128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ja-JP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2400" dirty="0" smtClean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　</a:t>
                </a:r>
                <a:r>
                  <a:rPr lang="ja-JP" altLang="en-US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⇒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</m:ctrlPr>
                      </m:fPr>
                      <m:num>
                        <m:r>
                          <a:rPr lang="en-US" altLang="ja-JP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2</m:t>
                        </m:r>
                      </m:num>
                      <m:den>
                        <m:r>
                          <a:rPr lang="en-US" altLang="ja-JP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altLang="ja-JP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ja-JP" altLang="en-US" sz="24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en-US" altLang="ja-JP" sz="24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=</a:t>
                </a:r>
                <a14:m>
                  <m:oMath xmlns:m="http://schemas.openxmlformats.org/officeDocument/2006/math">
                    <m:r>
                      <a:rPr lang="ja-JP" altLang="en-US" sz="2400" dirty="0">
                        <a:solidFill>
                          <a:schemeClr val="tx1"/>
                        </a:solidFill>
                        <a:latin typeface="Cambria Math"/>
                        <a:ea typeface="HG丸ｺﾞｼｯｸM-PRO" panose="020F0600000000000000" pitchFamily="50" charset="-128"/>
                      </a:rPr>
                      <m:t>　</m:t>
                    </m:r>
                  </m:oMath>
                </a14:m>
                <a:r>
                  <a:rPr lang="en-US" altLang="ja-JP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      </a:t>
                </a:r>
                <a:r>
                  <a:rPr lang="ja-JP" altLang="en-US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∴半減期</a:t>
                </a:r>
                <a:r>
                  <a:rPr lang="en-US" altLang="ja-JP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T=1</a:t>
                </a:r>
                <a:r>
                  <a:rPr lang="ja-JP" altLang="en-US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時間</a:t>
                </a:r>
                <a:endParaRPr lang="en-US" altLang="ja-JP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</a:t>
                </a:r>
                <a:r>
                  <a:rPr lang="en-US" altLang="ja-JP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A = A</a:t>
                </a:r>
                <a:r>
                  <a:rPr lang="en-US" altLang="ja-JP" sz="2400" baseline="-25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latin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altLang="ja-JP" sz="2400" i="1"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a:rPr lang="ja-JP" altLang="en-US" sz="2400" b="0" i="0">
                        <a:latin typeface="Cambria Math"/>
                      </a:rPr>
                      <m:t>式</m:t>
                    </m:r>
                    <m:r>
                      <a:rPr lang="ja-JP" altLang="en-US" sz="2400" b="0" i="1" smtClean="0">
                        <a:latin typeface="Cambria Math"/>
                      </a:rPr>
                      <m:t>に</m:t>
                    </m:r>
                  </m:oMath>
                </a14:m>
                <a:r>
                  <a:rPr lang="en-US" altLang="ja-JP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4</a:t>
                </a:r>
                <a:r>
                  <a:rPr lang="ja-JP" altLang="en-US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時間後の各値を代入。</a:t>
                </a:r>
                <a:r>
                  <a:rPr lang="en-US" altLang="ja-JP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(6</a:t>
                </a:r>
                <a:r>
                  <a:rPr lang="ja-JP" altLang="en-US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時間後の値でも可</a:t>
                </a:r>
                <a:r>
                  <a:rPr lang="en-US" altLang="ja-JP" sz="2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)</a:t>
                </a:r>
                <a:endParaRPr lang="en-US" altLang="ja-JP" sz="2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en-US" altLang="ja-JP" sz="2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500 =</a:t>
                </a:r>
                <a:r>
                  <a:rPr lang="en-US" altLang="ja-JP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en-US" altLang="ja-JP" sz="2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A</a:t>
                </a:r>
                <a:r>
                  <a:rPr lang="en-US" altLang="ja-JP" sz="2400" baseline="-25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0</a:t>
                </a:r>
                <a:r>
                  <a:rPr lang="en-US" altLang="ja-JP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en-US" altLang="ja-JP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ja-JP" sz="24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altLang="ja-JP" sz="2400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sup>
                    </m:sSup>
                  </m:oMath>
                </a14:m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en-US" altLang="ja-JP" sz="2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=  </a:t>
                </a:r>
                <a:r>
                  <a:rPr lang="en-US" altLang="ja-JP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A</a:t>
                </a:r>
                <a:r>
                  <a:rPr lang="en-US" altLang="ja-JP" sz="2400" baseline="-25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0</a:t>
                </a:r>
                <a:r>
                  <a:rPr lang="en-US" altLang="ja-JP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latin typeface="Cambria Math"/>
                            <a:ea typeface="HG丸ｺﾞｼｯｸM-PRO" panose="020F0600000000000000" pitchFamily="50" charset="-128"/>
                          </a:rPr>
                        </m:ctrlPr>
                      </m:fPr>
                      <m:num>
                        <m:r>
                          <a:rPr lang="en-US" altLang="ja-JP" sz="2400" b="0" i="1" smtClean="0">
                            <a:latin typeface="Cambria Math"/>
                            <a:ea typeface="HG丸ｺﾞｼｯｸM-PRO" panose="020F0600000000000000" pitchFamily="50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400" b="0" i="1" smtClean="0">
                            <a:latin typeface="Cambria Math"/>
                            <a:ea typeface="HG丸ｺﾞｼｯｸM-PRO" panose="020F0600000000000000" pitchFamily="50" charset="-128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altLang="ja-JP" sz="24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         </a:t>
                </a:r>
                <a:r>
                  <a:rPr lang="ja-JP" altLang="en-US" sz="2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∴</a:t>
                </a:r>
                <a:r>
                  <a:rPr lang="en-US" altLang="ja-JP" sz="2400" dirty="0" err="1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Ao</a:t>
                </a:r>
                <a:r>
                  <a:rPr lang="en-US" altLang="ja-JP" sz="2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=8000</a:t>
                </a:r>
                <a:r>
                  <a:rPr lang="ja-JP" altLang="en-US" sz="2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en-US" altLang="ja-JP" sz="2400" dirty="0" err="1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Bq</a:t>
                </a:r>
                <a:endParaRPr lang="en-US" altLang="ja-JP" sz="2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2" y="1124744"/>
                <a:ext cx="9110327" cy="4842031"/>
              </a:xfrm>
              <a:prstGeom prst="rect">
                <a:avLst/>
              </a:prstGeom>
              <a:blipFill rotWithShape="1">
                <a:blip r:embed="rId2"/>
                <a:stretch>
                  <a:fillRect l="-1071" t="-10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767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RI-gifu</dc:creator>
  <cp:lastModifiedBy>RI-gifu</cp:lastModifiedBy>
  <cp:revision>1</cp:revision>
  <dcterms:created xsi:type="dcterms:W3CDTF">2018-04-18T00:12:50Z</dcterms:created>
  <dcterms:modified xsi:type="dcterms:W3CDTF">2018-04-18T00:14:34Z</dcterms:modified>
</cp:coreProperties>
</file>