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4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F564A-00AD-49C7-8F5B-47FD94A1C8A1}" type="datetimeFigureOut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7FDE9-CC89-4897-B472-125831085B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258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2018/6/26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岐阜大学</a:t>
            </a:r>
            <a:r>
              <a:rPr kumimoji="1" lang="en-US" altLang="ja-JP" smtClean="0"/>
              <a:t>RI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BE20-1F76-4A93-B3E6-0F0545F7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541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2018/6/26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岐阜大学</a:t>
            </a:r>
            <a:r>
              <a:rPr kumimoji="1" lang="en-US" altLang="ja-JP" smtClean="0"/>
              <a:t>RI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BE20-1F76-4A93-B3E6-0F0545F7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0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2018/6/26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岐阜大学</a:t>
            </a:r>
            <a:r>
              <a:rPr kumimoji="1" lang="en-US" altLang="ja-JP" smtClean="0"/>
              <a:t>RI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BE20-1F76-4A93-B3E6-0F0545F7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634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2018/6/26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岐阜大学</a:t>
            </a:r>
            <a:r>
              <a:rPr kumimoji="1" lang="en-US" altLang="ja-JP" smtClean="0"/>
              <a:t>RI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BE20-1F76-4A93-B3E6-0F0545F7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712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2018/6/26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岐阜大学</a:t>
            </a:r>
            <a:r>
              <a:rPr kumimoji="1" lang="en-US" altLang="ja-JP" smtClean="0"/>
              <a:t>RI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BE20-1F76-4A93-B3E6-0F0545F7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24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2018/6/26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岐阜大学</a:t>
            </a:r>
            <a:r>
              <a:rPr kumimoji="1" lang="en-US" altLang="ja-JP" smtClean="0"/>
              <a:t>RI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BE20-1F76-4A93-B3E6-0F0545F7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698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2018/6/26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岐阜大学</a:t>
            </a:r>
            <a:r>
              <a:rPr kumimoji="1" lang="en-US" altLang="ja-JP" smtClean="0"/>
              <a:t>RI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BE20-1F76-4A93-B3E6-0F0545F7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02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2018/6/26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岐阜大学</a:t>
            </a:r>
            <a:r>
              <a:rPr kumimoji="1" lang="en-US" altLang="ja-JP" smtClean="0"/>
              <a:t>RI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BE20-1F76-4A93-B3E6-0F0545F7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151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2018/6/26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岐阜大学</a:t>
            </a:r>
            <a:r>
              <a:rPr kumimoji="1" lang="en-US" altLang="ja-JP" smtClean="0"/>
              <a:t>RI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BE20-1F76-4A93-B3E6-0F0545F7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743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2018/6/26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岐阜大学</a:t>
            </a:r>
            <a:r>
              <a:rPr kumimoji="1" lang="en-US" altLang="ja-JP" smtClean="0"/>
              <a:t>RI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BE20-1F76-4A93-B3E6-0F0545F7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597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2018/6/26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岐阜大学</a:t>
            </a:r>
            <a:r>
              <a:rPr kumimoji="1" lang="en-US" altLang="ja-JP" smtClean="0"/>
              <a:t>RI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BE20-1F76-4A93-B3E6-0F0545F7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41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2018/6/26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 smtClean="0"/>
              <a:t>岐阜大学</a:t>
            </a:r>
            <a:r>
              <a:rPr kumimoji="1" lang="en-US" altLang="ja-JP" smtClean="0"/>
              <a:t>RI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6BE20-1F76-4A93-B3E6-0F0545F7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98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2018/6/26</a:t>
            </a:r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07504" y="836712"/>
            <a:ext cx="89289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 smtClean="0"/>
              <a:t>問題</a:t>
            </a:r>
            <a:r>
              <a:rPr lang="ja-JP" altLang="en-US" sz="2000" dirty="0"/>
              <a:t>文</a:t>
            </a:r>
            <a:r>
              <a:rPr lang="ja-JP" altLang="en-US" sz="2000" dirty="0" smtClean="0"/>
              <a:t>から過渡</a:t>
            </a:r>
            <a:r>
              <a:rPr lang="ja-JP" altLang="en-US" sz="2000" dirty="0"/>
              <a:t>平衡と読み取る作業が必要になります。</a:t>
            </a:r>
            <a:br>
              <a:rPr lang="ja-JP" altLang="en-US" sz="2000" dirty="0"/>
            </a:br>
            <a:r>
              <a:rPr lang="ja-JP" altLang="en-US" sz="2000" dirty="0"/>
              <a:t/>
            </a:r>
            <a:br>
              <a:rPr lang="ja-JP" altLang="en-US" sz="2000" dirty="0"/>
            </a:br>
            <a:r>
              <a:rPr lang="ja-JP" altLang="en-US" sz="2000" dirty="0"/>
              <a:t>・</a:t>
            </a:r>
            <a:r>
              <a:rPr lang="en-US" altLang="ja-JP" sz="2000" dirty="0"/>
              <a:t>140Ba</a:t>
            </a:r>
            <a:r>
              <a:rPr lang="ja-JP" altLang="en-US" sz="2000" dirty="0"/>
              <a:t>と</a:t>
            </a:r>
            <a:r>
              <a:rPr lang="en-US" altLang="ja-JP" sz="2000" dirty="0"/>
              <a:t>140La</a:t>
            </a:r>
            <a:r>
              <a:rPr lang="ja-JP" altLang="en-US" sz="2000" dirty="0"/>
              <a:t>は過渡平衡の代表核種のため</a:t>
            </a:r>
            <a:r>
              <a:rPr lang="ja-JP" altLang="en-US" sz="2000" dirty="0" smtClean="0"/>
              <a:t>、これら</a:t>
            </a:r>
            <a:r>
              <a:rPr lang="ja-JP" altLang="en-US" sz="2000" dirty="0"/>
              <a:t>を見た時点</a:t>
            </a:r>
            <a:r>
              <a:rPr lang="ja-JP" altLang="en-US" sz="2000" dirty="0" smtClean="0"/>
              <a:t>で</a:t>
            </a:r>
            <a:endParaRPr lang="en-US" altLang="ja-JP" sz="2000" dirty="0" smtClean="0"/>
          </a:p>
          <a:p>
            <a:r>
              <a:rPr lang="ja-JP" altLang="en-US" sz="2000" dirty="0" smtClean="0"/>
              <a:t>過渡</a:t>
            </a:r>
            <a:r>
              <a:rPr lang="ja-JP" altLang="en-US" sz="2000" dirty="0"/>
              <a:t>平衡と気づく必要があります</a:t>
            </a:r>
            <a:r>
              <a:rPr lang="ja-JP" altLang="en-US" sz="2000" dirty="0" smtClean="0"/>
              <a:t>。（</a:t>
            </a:r>
            <a:r>
              <a:rPr lang="ja-JP" altLang="en-US" sz="2000" dirty="0"/>
              <a:t>放射線概論第</a:t>
            </a:r>
            <a:r>
              <a:rPr lang="en-US" altLang="ja-JP" sz="2000" dirty="0"/>
              <a:t>9</a:t>
            </a:r>
            <a:r>
              <a:rPr lang="ja-JP" altLang="en-US" sz="2000" dirty="0"/>
              <a:t>版</a:t>
            </a:r>
            <a:r>
              <a:rPr lang="en-US" altLang="ja-JP" sz="2000" dirty="0"/>
              <a:t>145</a:t>
            </a:r>
            <a:r>
              <a:rPr lang="ja-JP" altLang="en-US" sz="2000" dirty="0"/>
              <a:t>ページ</a:t>
            </a:r>
            <a:r>
              <a:rPr lang="ja-JP" altLang="en-US" sz="2000" dirty="0" smtClean="0"/>
              <a:t>）</a:t>
            </a:r>
            <a:r>
              <a:rPr lang="ja-JP" altLang="en-US" sz="2000" dirty="0"/>
              <a:t/>
            </a:r>
            <a:br>
              <a:rPr lang="ja-JP" altLang="en-US" sz="2000" dirty="0"/>
            </a:br>
            <a:r>
              <a:rPr lang="ja-JP" altLang="en-US" sz="2000" dirty="0"/>
              <a:t>・具体的数字情報が放射能</a:t>
            </a:r>
            <a:r>
              <a:rPr lang="en-US" altLang="ja-JP" sz="2000" dirty="0"/>
              <a:t>(A)</a:t>
            </a:r>
            <a:r>
              <a:rPr lang="ja-JP" altLang="en-US" sz="2000" dirty="0"/>
              <a:t>と半減期</a:t>
            </a:r>
            <a:r>
              <a:rPr lang="en-US" altLang="ja-JP" sz="2000" dirty="0"/>
              <a:t>(T)</a:t>
            </a:r>
            <a:r>
              <a:rPr lang="ja-JP" altLang="en-US" sz="2000" dirty="0"/>
              <a:t>のみなので</a:t>
            </a:r>
            <a:r>
              <a:rPr lang="ja-JP" altLang="en-US" sz="2000" dirty="0" smtClean="0"/>
              <a:t>、</a:t>
            </a:r>
            <a:endParaRPr lang="en-US" altLang="ja-JP" sz="2000" dirty="0" smtClean="0"/>
          </a:p>
          <a:p>
            <a:r>
              <a:rPr lang="en-US" altLang="ja-JP" sz="2000" dirty="0" smtClean="0"/>
              <a:t>A</a:t>
            </a:r>
            <a:r>
              <a:rPr lang="ja-JP" altLang="en-US" sz="2000" dirty="0"/>
              <a:t>と</a:t>
            </a:r>
            <a:r>
              <a:rPr lang="en-US" altLang="ja-JP" sz="2000" dirty="0"/>
              <a:t>T(</a:t>
            </a:r>
            <a:r>
              <a:rPr lang="ja-JP" altLang="en-US" sz="2000" dirty="0"/>
              <a:t>もしくは</a:t>
            </a:r>
            <a:r>
              <a:rPr lang="en-US" altLang="ja-JP" sz="2000" dirty="0"/>
              <a:t>λ</a:t>
            </a:r>
            <a:r>
              <a:rPr lang="ja-JP" altLang="en-US" sz="2000" dirty="0"/>
              <a:t>）のみで式を作り出す必要があります</a:t>
            </a:r>
            <a:r>
              <a:rPr lang="ja-JP" altLang="en-US" sz="2000" dirty="0" smtClean="0"/>
              <a:t>。</a:t>
            </a:r>
            <a:r>
              <a:rPr lang="ja-JP" altLang="en-US" sz="2000" dirty="0"/>
              <a:t/>
            </a:r>
            <a:br>
              <a:rPr lang="ja-JP" altLang="en-US" sz="2000" dirty="0"/>
            </a:br>
            <a:r>
              <a:rPr lang="ja-JP" altLang="en-US" sz="2000" dirty="0"/>
              <a:t>・実は問８は前問７に続く関連問題です。（おそらく同じ出題者）</a:t>
            </a:r>
            <a:br>
              <a:rPr lang="ja-JP" altLang="en-US" sz="2000" dirty="0"/>
            </a:br>
            <a:r>
              <a:rPr lang="ja-JP" altLang="en-US" sz="2000" dirty="0" smtClean="0"/>
              <a:t>次</a:t>
            </a:r>
            <a:r>
              <a:rPr lang="ja-JP" altLang="en-US" sz="2000" dirty="0"/>
              <a:t>の２つの式を知っておかないと解けません。</a:t>
            </a:r>
            <a:br>
              <a:rPr lang="ja-JP" altLang="en-US" sz="2000" dirty="0"/>
            </a:br>
            <a:r>
              <a:rPr lang="ja-JP" altLang="en-US" sz="2000" dirty="0"/>
              <a:t/>
            </a:r>
            <a:br>
              <a:rPr lang="ja-JP" altLang="en-US" sz="2000" dirty="0"/>
            </a:br>
            <a:r>
              <a:rPr lang="en-US" altLang="ja-JP" sz="2000" dirty="0"/>
              <a:t>A2/A1=N2λ2/(N1λ1)</a:t>
            </a:r>
            <a:r>
              <a:rPr lang="ja-JP" altLang="en-US" sz="2000" dirty="0"/>
              <a:t>・・・</a:t>
            </a:r>
            <a:r>
              <a:rPr lang="ja-JP" altLang="en-US" sz="2000" dirty="0" smtClean="0"/>
              <a:t>①        </a:t>
            </a:r>
            <a:r>
              <a:rPr lang="en-US" altLang="ja-JP" sz="2000" dirty="0" smtClean="0"/>
              <a:t>N2/N1=λ1</a:t>
            </a:r>
            <a:r>
              <a:rPr lang="en-US" altLang="ja-JP" sz="2000" dirty="0"/>
              <a:t>/(λ2-λ1)</a:t>
            </a:r>
            <a:r>
              <a:rPr lang="ja-JP" altLang="en-US" sz="2000" dirty="0"/>
              <a:t>・・・②</a:t>
            </a:r>
            <a:br>
              <a:rPr lang="ja-JP" altLang="en-US" sz="2000" dirty="0"/>
            </a:br>
            <a:r>
              <a:rPr lang="ja-JP" altLang="en-US" sz="2000" dirty="0"/>
              <a:t>（放射線概論第</a:t>
            </a:r>
            <a:r>
              <a:rPr lang="en-US" altLang="ja-JP" sz="2000" dirty="0"/>
              <a:t>9</a:t>
            </a:r>
            <a:r>
              <a:rPr lang="ja-JP" altLang="en-US" sz="2000" dirty="0"/>
              <a:t>版</a:t>
            </a:r>
            <a:r>
              <a:rPr lang="en-US" altLang="ja-JP" sz="2000" dirty="0"/>
              <a:t>144</a:t>
            </a:r>
            <a:r>
              <a:rPr lang="ja-JP" altLang="en-US" sz="2000" dirty="0"/>
              <a:t>ページ、問</a:t>
            </a:r>
            <a:r>
              <a:rPr lang="en-US" altLang="ja-JP" sz="2000" dirty="0"/>
              <a:t>7</a:t>
            </a:r>
            <a:r>
              <a:rPr lang="ja-JP" altLang="en-US" sz="2000" dirty="0"/>
              <a:t>のＣの解説参照</a:t>
            </a:r>
            <a:r>
              <a:rPr lang="ja-JP" altLang="en-US" sz="2000" dirty="0" smtClean="0"/>
              <a:t>）</a:t>
            </a:r>
            <a:r>
              <a:rPr lang="ja-JP" altLang="en-US" sz="2000" dirty="0"/>
              <a:t/>
            </a:r>
            <a:br>
              <a:rPr lang="ja-JP" altLang="en-US" sz="2000" dirty="0"/>
            </a:br>
            <a:r>
              <a:rPr lang="ja-JP" altLang="en-US" sz="2000" dirty="0"/>
              <a:t>②を①に代入して式変形します</a:t>
            </a:r>
            <a:r>
              <a:rPr lang="ja-JP" altLang="en-US" sz="2000" dirty="0" smtClean="0"/>
              <a:t>。   </a:t>
            </a:r>
            <a:r>
              <a:rPr lang="en-US" altLang="ja-JP" sz="2000" dirty="0" smtClean="0"/>
              <a:t>A2/A1=λ2</a:t>
            </a:r>
            <a:r>
              <a:rPr lang="en-US" altLang="ja-JP" sz="2000" dirty="0"/>
              <a:t>/(λ2-λ1)</a:t>
            </a:r>
            <a:br>
              <a:rPr lang="en-US" altLang="ja-JP" sz="2000" dirty="0"/>
            </a:br>
            <a:r>
              <a:rPr lang="en-US" altLang="ja-JP" sz="2000" dirty="0"/>
              <a:t>λ=0.693/T</a:t>
            </a:r>
            <a:r>
              <a:rPr lang="ja-JP" altLang="en-US" sz="2000" dirty="0"/>
              <a:t>より、式変形や通分で整理すると（計算省略）</a:t>
            </a:r>
            <a:br>
              <a:rPr lang="ja-JP" altLang="en-US" sz="2000" dirty="0"/>
            </a:br>
            <a:r>
              <a:rPr lang="en-US" altLang="ja-JP" sz="2000" dirty="0"/>
              <a:t>A2/A1=T1/(T1-T2</a:t>
            </a:r>
            <a:r>
              <a:rPr lang="en-US" altLang="ja-JP" sz="2000" dirty="0" smtClean="0"/>
              <a:t>)    ∴</a:t>
            </a:r>
            <a:r>
              <a:rPr lang="en-US" altLang="ja-JP" sz="2000" dirty="0"/>
              <a:t>A1=A2(T1-T2)/T1 </a:t>
            </a:r>
            <a:r>
              <a:rPr lang="ja-JP" altLang="en-US" sz="2000" dirty="0"/>
              <a:t>・・・</a:t>
            </a:r>
            <a:r>
              <a:rPr lang="ja-JP" altLang="en-US" sz="2000" dirty="0" smtClean="0"/>
              <a:t>③</a:t>
            </a:r>
            <a:r>
              <a:rPr lang="ja-JP" altLang="en-US" sz="2000" dirty="0"/>
              <a:t/>
            </a:r>
            <a:br>
              <a:rPr lang="ja-JP" altLang="en-US" sz="2000" dirty="0"/>
            </a:br>
            <a:r>
              <a:rPr lang="ja-JP" altLang="en-US" sz="2000" dirty="0"/>
              <a:t>③に</a:t>
            </a:r>
            <a:r>
              <a:rPr lang="en-US" altLang="ja-JP" sz="2000" dirty="0"/>
              <a:t>A2=5,T1=12.8,T2=1.7</a:t>
            </a:r>
            <a:r>
              <a:rPr lang="ja-JP" altLang="en-US" sz="2000" dirty="0"/>
              <a:t>を代入すると</a:t>
            </a:r>
            <a:br>
              <a:rPr lang="ja-JP" altLang="en-US" sz="2000" dirty="0"/>
            </a:br>
            <a:r>
              <a:rPr lang="en-US" altLang="ja-JP" sz="2000" dirty="0"/>
              <a:t>A1=5×(12.8-1.7)/12.8≒4.34kBq</a:t>
            </a:r>
            <a:br>
              <a:rPr lang="en-US" altLang="ja-JP" sz="2000" dirty="0"/>
            </a:br>
            <a:r>
              <a:rPr lang="ja-JP" altLang="en-US" sz="2000" dirty="0"/>
              <a:t>この</a:t>
            </a:r>
            <a:r>
              <a:rPr lang="en-US" altLang="ja-JP" sz="2000" dirty="0"/>
              <a:t>A1</a:t>
            </a:r>
            <a:r>
              <a:rPr lang="ja-JP" altLang="en-US" sz="2000" dirty="0"/>
              <a:t>は精製時から</a:t>
            </a:r>
            <a:r>
              <a:rPr lang="en-US" altLang="ja-JP" sz="2000" dirty="0"/>
              <a:t>25.6</a:t>
            </a:r>
            <a:r>
              <a:rPr lang="ja-JP" altLang="en-US" sz="2000" dirty="0"/>
              <a:t>日後の放射能なので</a:t>
            </a:r>
            <a:r>
              <a:rPr lang="ja-JP" altLang="en-US" sz="2000" dirty="0" smtClean="0"/>
              <a:t>、求める</a:t>
            </a:r>
            <a:r>
              <a:rPr lang="ja-JP" altLang="en-US" sz="2000" dirty="0"/>
              <a:t>精製時より</a:t>
            </a:r>
            <a:r>
              <a:rPr lang="en-US" altLang="ja-JP" sz="2000" dirty="0"/>
              <a:t>2</a:t>
            </a:r>
            <a:r>
              <a:rPr lang="ja-JP" altLang="en-US" sz="2000" dirty="0" smtClean="0"/>
              <a:t>半減期分、</a:t>
            </a:r>
            <a:endParaRPr lang="en-US" altLang="ja-JP" sz="2000" dirty="0" smtClean="0"/>
          </a:p>
          <a:p>
            <a:r>
              <a:rPr lang="ja-JP" altLang="en-US" sz="2000" dirty="0" smtClean="0"/>
              <a:t>減衰</a:t>
            </a:r>
            <a:r>
              <a:rPr lang="ja-JP" altLang="en-US" sz="2000" dirty="0"/>
              <a:t>しています</a:t>
            </a:r>
            <a:r>
              <a:rPr lang="ja-JP" altLang="en-US" sz="2000" dirty="0" smtClean="0"/>
              <a:t>。よって</a:t>
            </a:r>
            <a:r>
              <a:rPr lang="ja-JP" altLang="en-US" sz="2000" dirty="0"/>
              <a:t>精製時の放射能は</a:t>
            </a:r>
            <a:r>
              <a:rPr lang="ja-JP" altLang="en-US" sz="2000" dirty="0" smtClean="0"/>
              <a:t>、</a:t>
            </a:r>
            <a:r>
              <a:rPr lang="en-US" altLang="ja-JP" sz="2000" dirty="0" smtClean="0"/>
              <a:t>4.34×2^2=17.36 </a:t>
            </a:r>
            <a:r>
              <a:rPr lang="en-US" altLang="ja-JP" sz="2000" dirty="0" err="1" smtClean="0"/>
              <a:t>kBq</a:t>
            </a:r>
            <a:endParaRPr lang="ja-JP" altLang="en-US" sz="2000" dirty="0">
              <a:latin typeface="+mn-ea"/>
            </a:endParaRPr>
          </a:p>
        </p:txBody>
      </p:sp>
      <p:sp>
        <p:nvSpPr>
          <p:cNvPr id="10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dirty="0" smtClean="0"/>
              <a:t>【</a:t>
            </a:r>
            <a:r>
              <a:rPr lang="ja-JP" altLang="en-US" sz="3200" dirty="0" smtClean="0"/>
              <a:t>化学第</a:t>
            </a:r>
            <a:r>
              <a:rPr lang="en-US" altLang="ja-JP" sz="3200" dirty="0" smtClean="0"/>
              <a:t>57</a:t>
            </a:r>
            <a:r>
              <a:rPr lang="ja-JP" altLang="en-US" sz="3200" dirty="0" smtClean="0"/>
              <a:t>回</a:t>
            </a:r>
            <a:r>
              <a:rPr lang="en-US" altLang="ja-JP" sz="3200" dirty="0" smtClean="0"/>
              <a:t>(</a:t>
            </a:r>
            <a:r>
              <a:rPr lang="en-US" altLang="ja-JP" sz="3200" dirty="0" smtClean="0"/>
              <a:t>2012)</a:t>
            </a:r>
            <a:r>
              <a:rPr lang="ja-JP" altLang="en-US" sz="3200" dirty="0" smtClean="0"/>
              <a:t>問</a:t>
            </a:r>
            <a:r>
              <a:rPr lang="en-US" altLang="ja-JP" sz="3200" dirty="0"/>
              <a:t>8</a:t>
            </a:r>
            <a:r>
              <a:rPr lang="en-US" altLang="ja-JP" sz="3200" dirty="0" smtClean="0"/>
              <a:t>】</a:t>
            </a:r>
            <a:endParaRPr kumimoji="1" lang="ja-JP" altLang="en-US" sz="3200" dirty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岐阜大学</a:t>
            </a:r>
            <a:r>
              <a:rPr kumimoji="1" lang="en-US" altLang="ja-JP" smtClean="0"/>
              <a:t>RI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58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27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【化学第57回(2012)問8】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【化学第59回(2014)問6】</dc:title>
  <dc:creator>RI-gifu</dc:creator>
  <cp:lastModifiedBy>RI-gifu</cp:lastModifiedBy>
  <cp:revision>2</cp:revision>
  <dcterms:created xsi:type="dcterms:W3CDTF">2018-04-18T00:07:21Z</dcterms:created>
  <dcterms:modified xsi:type="dcterms:W3CDTF">2018-06-26T02:49:33Z</dcterms:modified>
</cp:coreProperties>
</file>