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77" r:id="rId2"/>
  </p:sldIdLst>
  <p:sldSz cx="9144000" cy="6858000" type="screen4x3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2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276255" cy="337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7733" y="1"/>
            <a:ext cx="4276254" cy="337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32081F-24C3-4B1D-B0AE-D7E5B708D822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6397621"/>
            <a:ext cx="4276255" cy="337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7733" y="6397621"/>
            <a:ext cx="4276254" cy="337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8D12C-83BA-4A7D-91D1-DEF84F68FD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6606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629" y="0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2BDD58-FEC7-47E3-842A-A8BDA10D250C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48025" y="504825"/>
            <a:ext cx="3370263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397806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629" y="6397806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F29456-5664-458C-BFE7-A7BB6606A6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3306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2018/8/9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681-C3A7-4E40-A201-3E7E276C54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883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2018/8/9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681-C3A7-4E40-A201-3E7E276C54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1873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2018/8/9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681-C3A7-4E40-A201-3E7E276C54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1625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2018/8/9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681-C3A7-4E40-A201-3E7E276C54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256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2018/8/9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681-C3A7-4E40-A201-3E7E276C54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4333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2018/8/9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681-C3A7-4E40-A201-3E7E276C54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8831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2018/8/9</a:t>
            </a:r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681-C3A7-4E40-A201-3E7E276C54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815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2018/8/9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681-C3A7-4E40-A201-3E7E276C54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904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2018/8/9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681-C3A7-4E40-A201-3E7E276C54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3086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2018/8/9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681-C3A7-4E40-A201-3E7E276C54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7041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2018/8/9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681-C3A7-4E40-A201-3E7E276C54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7670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2018/8/9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D9681-C3A7-4E40-A201-3E7E276C54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000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pPr algn="l"/>
            <a:r>
              <a:rPr lang="en-US" altLang="ja-JP" dirty="0" smtClean="0">
                <a:latin typeface="+mn-ea"/>
              </a:rPr>
              <a:t>【</a:t>
            </a:r>
            <a:r>
              <a:rPr lang="ja-JP" altLang="en-US" dirty="0">
                <a:latin typeface="+mn-ea"/>
              </a:rPr>
              <a:t>生物</a:t>
            </a:r>
            <a:r>
              <a:rPr lang="ja-JP" altLang="en-US" dirty="0" smtClean="0">
                <a:latin typeface="+mn-ea"/>
              </a:rPr>
              <a:t> </a:t>
            </a:r>
            <a:r>
              <a:rPr lang="ja-JP" altLang="en-US" dirty="0">
                <a:latin typeface="+mn-ea"/>
              </a:rPr>
              <a:t>第</a:t>
            </a:r>
            <a:r>
              <a:rPr lang="en-US" altLang="ja-JP" dirty="0" smtClean="0">
                <a:latin typeface="+mn-ea"/>
              </a:rPr>
              <a:t>61</a:t>
            </a:r>
            <a:r>
              <a:rPr lang="ja-JP" altLang="en-US" dirty="0" smtClean="0">
                <a:latin typeface="+mn-ea"/>
              </a:rPr>
              <a:t>回 問</a:t>
            </a:r>
            <a:r>
              <a:rPr lang="en-US" altLang="ja-JP" dirty="0" smtClean="0">
                <a:latin typeface="+mn-ea"/>
              </a:rPr>
              <a:t>29 </a:t>
            </a:r>
            <a:r>
              <a:rPr lang="en-US" altLang="ja-JP" dirty="0">
                <a:latin typeface="+mn-ea"/>
              </a:rPr>
              <a:t>】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2018/8/9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681-C3A7-4E40-A201-3E7E276C5407}" type="slidenum">
              <a:rPr kumimoji="1" lang="ja-JP" altLang="en-US" smtClean="0"/>
              <a:t>1</a:t>
            </a:fld>
            <a:endParaRPr kumimoji="1" lang="ja-JP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0" y="908720"/>
                <a:ext cx="9144000" cy="540060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ja-JP" altLang="en-US" sz="20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ポイント　</a:t>
                </a:r>
                <a:r>
                  <a:rPr lang="en-US" altLang="ja-JP" sz="20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LET </a:t>
                </a:r>
                <a:r>
                  <a:rPr lang="ja-JP" altLang="en-US" sz="2000" dirty="0" err="1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、</a:t>
                </a:r>
                <a:r>
                  <a:rPr lang="en-US" altLang="ja-JP" sz="20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RBE</a:t>
                </a:r>
                <a:r>
                  <a:rPr lang="ja-JP" altLang="en-US" sz="2000" dirty="0" err="1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、</a:t>
                </a:r>
                <a:r>
                  <a:rPr lang="en-US" altLang="ja-JP" sz="20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OER</a:t>
                </a:r>
                <a:r>
                  <a:rPr lang="ja-JP" altLang="en-US" sz="20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の特徴をおさえる。</a:t>
                </a:r>
                <a:endParaRPr lang="en-US" altLang="ja-JP" sz="20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pPr marL="0" indent="0">
                  <a:buNone/>
                </a:pPr>
                <a:r>
                  <a:rPr lang="ja-JP" altLang="en-US" sz="20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（放射線概論第</a:t>
                </a:r>
                <a:r>
                  <a:rPr lang="en-US" altLang="ja-JP" sz="20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9</a:t>
                </a:r>
                <a:r>
                  <a:rPr lang="ja-JP" altLang="en-US" sz="20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版</a:t>
                </a:r>
                <a:r>
                  <a:rPr lang="en-US" altLang="ja-JP" sz="20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336</a:t>
                </a:r>
                <a:r>
                  <a:rPr lang="ja-JP" altLang="en-US" sz="2000" dirty="0" err="1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、</a:t>
                </a:r>
                <a:r>
                  <a:rPr lang="en-US" altLang="ja-JP" sz="20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337</a:t>
                </a:r>
                <a:r>
                  <a:rPr lang="ja-JP" altLang="en-US" sz="2000" dirty="0" err="1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、</a:t>
                </a:r>
                <a:r>
                  <a:rPr lang="en-US" altLang="ja-JP" sz="20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291</a:t>
                </a:r>
                <a:r>
                  <a:rPr lang="ja-JP" altLang="en-US" sz="20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ページ</a:t>
                </a:r>
                <a:r>
                  <a:rPr lang="ja-JP" altLang="en-US" sz="20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）</a:t>
                </a:r>
                <a:endParaRPr lang="en-US" altLang="ja-JP" sz="2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pPr marL="0" indent="0">
                  <a:buNone/>
                </a:pPr>
                <a:endParaRPr lang="en-US" altLang="ja-JP" sz="10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pPr marL="0" indent="0">
                  <a:buNone/>
                </a:pPr>
                <a:r>
                  <a:rPr lang="en-US" altLang="ja-JP" sz="1800" b="1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LET</a:t>
                </a:r>
                <a:r>
                  <a:rPr lang="ja-JP" altLang="en-US" sz="1800" b="1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：放射線の線質を表す指標</a:t>
                </a:r>
                <a:endParaRPr lang="en-US" altLang="ja-JP" sz="18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pPr marL="0" indent="0">
                  <a:buNone/>
                </a:pPr>
                <a:r>
                  <a:rPr lang="en-US" altLang="ja-JP" sz="1800" dirty="0">
                    <a:solidFill>
                      <a:srgbClr val="00B0F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LET</a:t>
                </a:r>
                <a:r>
                  <a:rPr lang="ja-JP" altLang="en-US" sz="1800" dirty="0">
                    <a:solidFill>
                      <a:srgbClr val="00B0F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（</a:t>
                </a:r>
                <a:r>
                  <a:rPr lang="en-US" altLang="ja-JP" sz="1800" dirty="0">
                    <a:solidFill>
                      <a:srgbClr val="00B0F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Linear Energy Transfer</a:t>
                </a:r>
                <a:r>
                  <a:rPr lang="ja-JP" altLang="en-US" sz="1800" dirty="0">
                    <a:solidFill>
                      <a:srgbClr val="00B0F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） 線エネルギー付与　</a:t>
                </a:r>
                <a:r>
                  <a:rPr lang="en-US" altLang="ja-JP" sz="1800" dirty="0">
                    <a:solidFill>
                      <a:srgbClr val="00B0F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(</a:t>
                </a:r>
                <a:r>
                  <a:rPr lang="ja-JP" altLang="en-US" sz="1800" dirty="0">
                    <a:solidFill>
                      <a:srgbClr val="00B0F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単位</a:t>
                </a:r>
                <a:r>
                  <a:rPr lang="en-US" altLang="ja-JP" sz="1800" u="sng" dirty="0" err="1">
                    <a:solidFill>
                      <a:srgbClr val="00B0F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keV</a:t>
                </a:r>
                <a:r>
                  <a:rPr lang="en-US" altLang="ja-JP" sz="1800" u="sng" dirty="0">
                    <a:solidFill>
                      <a:srgbClr val="00B0F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/</a:t>
                </a:r>
                <a:r>
                  <a:rPr lang="en-US" altLang="ja-JP" sz="1800" u="sng" dirty="0" err="1">
                    <a:solidFill>
                      <a:srgbClr val="00B0F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μm</a:t>
                </a:r>
                <a:r>
                  <a:rPr lang="en-US" altLang="ja-JP" sz="1800" dirty="0">
                    <a:solidFill>
                      <a:srgbClr val="00B0F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)</a:t>
                </a:r>
              </a:p>
              <a:p>
                <a:pPr marL="0" indent="0">
                  <a:buNone/>
                </a:pPr>
                <a:r>
                  <a:rPr lang="ja-JP" altLang="en-US" sz="18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高</a:t>
                </a:r>
                <a:r>
                  <a:rPr lang="en-US" altLang="ja-JP" sz="18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LET</a:t>
                </a:r>
                <a:r>
                  <a:rPr lang="ja-JP" altLang="en-US" sz="18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放射線：</a:t>
                </a:r>
                <a:r>
                  <a:rPr lang="ja-JP" altLang="en-US" sz="1800" u="sng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中性子線、</a:t>
                </a:r>
                <a:r>
                  <a:rPr lang="en-US" altLang="ja-JP" sz="1800" u="sng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α</a:t>
                </a:r>
                <a:r>
                  <a:rPr lang="ja-JP" altLang="en-US" sz="1800" u="sng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線、陽子線、重粒子線</a:t>
                </a:r>
                <a:endParaRPr lang="en-US" altLang="ja-JP" sz="1800" u="sng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pPr marL="0" indent="0">
                  <a:buNone/>
                </a:pPr>
                <a:r>
                  <a:rPr lang="ja-JP" altLang="en-US" sz="18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低</a:t>
                </a:r>
                <a:r>
                  <a:rPr lang="en-US" altLang="ja-JP" sz="18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LET</a:t>
                </a:r>
                <a:r>
                  <a:rPr lang="ja-JP" altLang="en-US" sz="18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放射線：</a:t>
                </a:r>
                <a:r>
                  <a:rPr lang="en-US" altLang="ja-JP" sz="1800" u="sng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γ</a:t>
                </a:r>
                <a:r>
                  <a:rPr lang="ja-JP" altLang="en-US" sz="1800" u="sng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線（</a:t>
                </a:r>
                <a:r>
                  <a:rPr lang="en-US" altLang="ja-JP" sz="1800" u="sng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X</a:t>
                </a:r>
                <a:r>
                  <a:rPr lang="ja-JP" altLang="en-US" sz="1800" u="sng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線</a:t>
                </a:r>
                <a:r>
                  <a:rPr lang="en-US" altLang="ja-JP" sz="1800" u="sng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)</a:t>
                </a:r>
                <a:r>
                  <a:rPr lang="ja-JP" altLang="en-US" sz="1800" u="sng" dirty="0" err="1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、</a:t>
                </a:r>
                <a:r>
                  <a:rPr lang="en-US" altLang="ja-JP" sz="1800" u="sng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β</a:t>
                </a:r>
                <a:r>
                  <a:rPr lang="ja-JP" altLang="en-US" sz="1800" u="sng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線</a:t>
                </a:r>
                <a:endParaRPr lang="en-US" altLang="ja-JP" sz="1800" u="sng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pPr marL="0" indent="0">
                  <a:buNone/>
                </a:pPr>
                <a:endParaRPr lang="en-US" altLang="ja-JP" sz="1000" u="sng" dirty="0">
                  <a:latin typeface="+mn-ea"/>
                </a:endParaRPr>
              </a:p>
              <a:p>
                <a:pPr marL="0" indent="0">
                  <a:buNone/>
                </a:pPr>
                <a:r>
                  <a:rPr lang="en-US" altLang="ja-JP" sz="1800" b="1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RBE</a:t>
                </a:r>
                <a:r>
                  <a:rPr lang="ja-JP" altLang="en-US" sz="1800" b="1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</a:t>
                </a:r>
                <a:r>
                  <a:rPr lang="en-US" altLang="ja-JP" sz="1800" b="1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LET</a:t>
                </a:r>
                <a:r>
                  <a:rPr lang="ja-JP" altLang="en-US" sz="1800" b="1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の違いによる影響の違いをあらわす指標</a:t>
                </a:r>
                <a:endParaRPr lang="en-US" altLang="ja-JP" sz="18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pPr marL="0" indent="0">
                  <a:buNone/>
                </a:pPr>
                <a:r>
                  <a:rPr lang="en-US" altLang="ja-JP" sz="1800" dirty="0" smtClean="0">
                    <a:solidFill>
                      <a:srgbClr val="00B0F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RBE</a:t>
                </a:r>
                <a:r>
                  <a:rPr lang="ja-JP" altLang="en-US" sz="1800" dirty="0" smtClean="0">
                    <a:solidFill>
                      <a:srgbClr val="00B0F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（</a:t>
                </a:r>
                <a:r>
                  <a:rPr lang="en-US" altLang="ja-JP" sz="1800" dirty="0" smtClean="0">
                    <a:solidFill>
                      <a:srgbClr val="00B0F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Relative </a:t>
                </a:r>
                <a:r>
                  <a:rPr lang="en-US" altLang="ja-JP" sz="1800" dirty="0">
                    <a:solidFill>
                      <a:srgbClr val="00B0F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Biological </a:t>
                </a:r>
                <a:r>
                  <a:rPr lang="en-US" altLang="ja-JP" sz="1800" dirty="0" smtClean="0">
                    <a:solidFill>
                      <a:srgbClr val="00B0F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Effectiveness</a:t>
                </a:r>
                <a:r>
                  <a:rPr lang="ja-JP" altLang="en-US" sz="1800" dirty="0" smtClean="0">
                    <a:solidFill>
                      <a:srgbClr val="00B0F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）生物学的効果比</a:t>
                </a:r>
                <a:endParaRPr lang="en-US" altLang="ja-JP" sz="1800" dirty="0" smtClean="0">
                  <a:solidFill>
                    <a:srgbClr val="00B0F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pPr marL="0" indent="0">
                  <a:buNone/>
                </a:pPr>
                <a:r>
                  <a:rPr lang="en-US" altLang="ja-JP" sz="1800" dirty="0" smtClean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RBE=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1800" i="1" smtClean="0">
                            <a:solidFill>
                              <a:schemeClr val="tx1"/>
                            </a:solidFill>
                            <a:latin typeface="Cambria Math"/>
                            <a:ea typeface="HG丸ｺﾞｼｯｸM-PRO" panose="020F0600000000000000" pitchFamily="50" charset="-128"/>
                          </a:rPr>
                        </m:ctrlPr>
                      </m:fPr>
                      <m:num>
                        <m:r>
                          <a:rPr lang="ja-JP" altLang="en-US" sz="1800" i="1" smtClean="0">
                            <a:solidFill>
                              <a:srgbClr val="00B0F0"/>
                            </a:solidFill>
                            <a:latin typeface="Cambria Math"/>
                            <a:ea typeface="HG丸ｺﾞｼｯｸM-PRO" panose="020F0600000000000000" pitchFamily="50" charset="-128"/>
                          </a:rPr>
                          <m:t>ある効果</m:t>
                        </m:r>
                        <m:r>
                          <a:rPr lang="ja-JP" altLang="en-US" sz="1800" i="1">
                            <a:solidFill>
                              <a:schemeClr val="tx1"/>
                            </a:solidFill>
                            <a:latin typeface="Cambria Math"/>
                            <a:ea typeface="HG丸ｺﾞｼｯｸM-PRO" panose="020F0600000000000000" pitchFamily="50" charset="-128"/>
                          </a:rPr>
                          <m:t>を</m:t>
                        </m:r>
                        <m:r>
                          <a:rPr lang="ja-JP" altLang="en-US" sz="1800" i="1" smtClean="0">
                            <a:solidFill>
                              <a:schemeClr val="tx1"/>
                            </a:solidFill>
                            <a:latin typeface="Cambria Math"/>
                            <a:ea typeface="HG丸ｺﾞｼｯｸM-PRO" panose="020F0600000000000000" pitchFamily="50" charset="-128"/>
                          </a:rPr>
                          <m:t>得るのに</m:t>
                        </m:r>
                        <m:r>
                          <a:rPr lang="ja-JP" altLang="en-US" sz="1800" i="1">
                            <a:solidFill>
                              <a:schemeClr val="tx1"/>
                            </a:solidFill>
                            <a:latin typeface="Cambria Math"/>
                            <a:ea typeface="HG丸ｺﾞｼｯｸM-PRO" panose="020F0600000000000000" pitchFamily="50" charset="-128"/>
                          </a:rPr>
                          <m:t>必要な</m:t>
                        </m:r>
                        <m:r>
                          <a:rPr lang="ja-JP" altLang="en-US" sz="1800" i="1" smtClean="0">
                            <a:solidFill>
                              <a:srgbClr val="00B0F0"/>
                            </a:solidFill>
                            <a:latin typeface="Cambria Math"/>
                            <a:ea typeface="HG丸ｺﾞｼｯｸM-PRO" panose="020F0600000000000000" pitchFamily="50" charset="-128"/>
                          </a:rPr>
                          <m:t>基準放射線</m:t>
                        </m:r>
                        <m:r>
                          <a:rPr lang="ja-JP" altLang="en-US" sz="1800" i="1" smtClean="0">
                            <a:solidFill>
                              <a:schemeClr val="tx1"/>
                            </a:solidFill>
                            <a:latin typeface="Cambria Math"/>
                            <a:ea typeface="HG丸ｺﾞｼｯｸM-PRO" panose="020F0600000000000000" pitchFamily="50" charset="-128"/>
                          </a:rPr>
                          <m:t>の</m:t>
                        </m:r>
                        <m:r>
                          <a:rPr lang="ja-JP" altLang="en-US" sz="1800" i="1">
                            <a:solidFill>
                              <a:schemeClr val="tx1"/>
                            </a:solidFill>
                            <a:latin typeface="Cambria Math"/>
                            <a:ea typeface="HG丸ｺﾞｼｯｸM-PRO" panose="020F0600000000000000" pitchFamily="50" charset="-128"/>
                          </a:rPr>
                          <m:t>吸収線量</m:t>
                        </m:r>
                      </m:num>
                      <m:den>
                        <m:r>
                          <a:rPr lang="ja-JP" altLang="en-US" sz="1800" i="1" smtClean="0">
                            <a:solidFill>
                              <a:srgbClr val="00B0F0"/>
                            </a:solidFill>
                            <a:latin typeface="Cambria Math"/>
                            <a:ea typeface="HG丸ｺﾞｼｯｸM-PRO" panose="020F0600000000000000" pitchFamily="50" charset="-128"/>
                          </a:rPr>
                          <m:t>同じ効果</m:t>
                        </m:r>
                        <m:r>
                          <a:rPr lang="ja-JP" altLang="en-US" sz="1800" i="1" smtClean="0">
                            <a:solidFill>
                              <a:schemeClr val="tx1"/>
                            </a:solidFill>
                            <a:latin typeface="Cambria Math"/>
                            <a:ea typeface="HG丸ｺﾞｼｯｸM-PRO" panose="020F0600000000000000" pitchFamily="50" charset="-128"/>
                          </a:rPr>
                          <m:t>を</m:t>
                        </m:r>
                        <m:r>
                          <a:rPr lang="ja-JP" altLang="en-US" sz="1800" i="1">
                            <a:solidFill>
                              <a:schemeClr val="tx1"/>
                            </a:solidFill>
                            <a:latin typeface="Cambria Math"/>
                            <a:ea typeface="HG丸ｺﾞｼｯｸM-PRO" panose="020F0600000000000000" pitchFamily="50" charset="-128"/>
                          </a:rPr>
                          <m:t>得るのに</m:t>
                        </m:r>
                        <m:r>
                          <a:rPr lang="ja-JP" altLang="en-US" sz="1800" i="1" smtClean="0">
                            <a:solidFill>
                              <a:schemeClr val="tx1"/>
                            </a:solidFill>
                            <a:latin typeface="Cambria Math"/>
                            <a:ea typeface="HG丸ｺﾞｼｯｸM-PRO" panose="020F0600000000000000" pitchFamily="50" charset="-128"/>
                          </a:rPr>
                          <m:t>必要な</m:t>
                        </m:r>
                        <m:r>
                          <a:rPr lang="ja-JP" altLang="en-US" sz="1800" i="1" smtClean="0">
                            <a:solidFill>
                              <a:srgbClr val="00B0F0"/>
                            </a:solidFill>
                            <a:latin typeface="Cambria Math"/>
                            <a:ea typeface="HG丸ｺﾞｼｯｸM-PRO" panose="020F0600000000000000" pitchFamily="50" charset="-128"/>
                          </a:rPr>
                          <m:t>試験放射線</m:t>
                        </m:r>
                        <m:r>
                          <a:rPr lang="ja-JP" altLang="en-US" sz="1800" i="1">
                            <a:solidFill>
                              <a:schemeClr val="tx1"/>
                            </a:solidFill>
                            <a:latin typeface="Cambria Math"/>
                            <a:ea typeface="HG丸ｺﾞｼｯｸM-PRO" panose="020F0600000000000000" pitchFamily="50" charset="-128"/>
                          </a:rPr>
                          <m:t>の</m:t>
                        </m:r>
                        <m:r>
                          <a:rPr lang="ja-JP" altLang="en-US" sz="1800" i="1" smtClean="0">
                            <a:solidFill>
                              <a:schemeClr val="tx1"/>
                            </a:solidFill>
                            <a:latin typeface="Cambria Math"/>
                            <a:ea typeface="HG丸ｺﾞｼｯｸM-PRO" panose="020F0600000000000000" pitchFamily="50" charset="-128"/>
                          </a:rPr>
                          <m:t>吸収線量</m:t>
                        </m:r>
                      </m:den>
                    </m:f>
                  </m:oMath>
                </a14:m>
                <a:endParaRPr lang="en-US" altLang="ja-JP" sz="18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pPr marL="0" indent="0">
                  <a:buNone/>
                </a:pPr>
                <a:r>
                  <a:rPr lang="ja-JP" altLang="en-US" sz="18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（基準放射線：一般に管電圧</a:t>
                </a:r>
                <a:r>
                  <a:rPr lang="en-US" altLang="ja-JP" sz="18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200</a:t>
                </a:r>
                <a:r>
                  <a:rPr lang="ja-JP" altLang="en-US" sz="18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～</a:t>
                </a:r>
                <a:r>
                  <a:rPr lang="en-US" altLang="ja-JP" sz="18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250kV</a:t>
                </a:r>
                <a:r>
                  <a:rPr lang="ja-JP" altLang="en-US" sz="18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のＸ線</a:t>
                </a:r>
                <a:r>
                  <a:rPr lang="ja-JP" altLang="en-US" sz="18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）</a:t>
                </a:r>
                <a:endParaRPr lang="en-US" altLang="ja-JP" sz="18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pPr marL="0" indent="0">
                  <a:buNone/>
                </a:pPr>
                <a:r>
                  <a:rPr lang="en-US" altLang="ja-JP" sz="1800" dirty="0" smtClean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LET</a:t>
                </a:r>
                <a:r>
                  <a:rPr lang="ja-JP" altLang="en-US" sz="1800" dirty="0" smtClean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と</a:t>
                </a:r>
                <a:r>
                  <a:rPr lang="en-US" altLang="ja-JP" sz="1800" dirty="0" smtClean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RBE</a:t>
                </a:r>
                <a:r>
                  <a:rPr lang="ja-JP" altLang="en-US" sz="1800" dirty="0" smtClean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は比例関係だが、</a:t>
                </a:r>
                <a:r>
                  <a:rPr lang="en-US" altLang="ja-JP" sz="1800" u="sng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LET100keV/</a:t>
                </a:r>
                <a:r>
                  <a:rPr lang="en-US" altLang="ja-JP" sz="1800" u="sng" dirty="0" err="1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μm</a:t>
                </a:r>
                <a:r>
                  <a:rPr lang="ja-JP" altLang="en-US" sz="1800" u="sng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以上</a:t>
                </a:r>
                <a:r>
                  <a:rPr lang="ja-JP" altLang="en-US" sz="1800" u="sng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からＲＢＥは減少</a:t>
                </a:r>
                <a:r>
                  <a:rPr lang="ja-JP" altLang="en-US" sz="18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（</a:t>
                </a:r>
                <a:r>
                  <a:rPr lang="en-US" altLang="ja-JP" sz="1800" dirty="0" smtClean="0">
                    <a:solidFill>
                      <a:srgbClr val="FF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overkill</a:t>
                </a:r>
                <a:r>
                  <a:rPr lang="ja-JP" altLang="en-US" sz="18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）</a:t>
                </a:r>
                <a:endParaRPr lang="en-US" altLang="ja-JP" sz="18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pPr marL="0" indent="0">
                  <a:buNone/>
                </a:pPr>
                <a:endParaRPr lang="en-US" altLang="ja-JP" sz="1000" u="sng" dirty="0" smtClean="0">
                  <a:latin typeface="+mn-ea"/>
                </a:endParaRPr>
              </a:p>
              <a:p>
                <a:pPr marL="0" indent="0">
                  <a:buNone/>
                </a:pPr>
                <a:r>
                  <a:rPr lang="en-US" altLang="ja-JP" sz="1800" b="1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OER:</a:t>
                </a:r>
                <a:r>
                  <a:rPr lang="ja-JP" altLang="en-US" sz="1800" b="1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同じ生物学的効果を得るのに必要な線量と酸素存在下での線量比</a:t>
                </a:r>
                <a:endParaRPr lang="en-US" altLang="ja-JP" sz="18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pPr marL="0" indent="0">
                  <a:buNone/>
                </a:pPr>
                <a:r>
                  <a:rPr lang="en-US" altLang="ja-JP" sz="1800" dirty="0" smtClean="0">
                    <a:solidFill>
                      <a:srgbClr val="00B0F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OER</a:t>
                </a:r>
                <a:r>
                  <a:rPr lang="ja-JP" altLang="en-US" sz="1800" dirty="0" smtClean="0">
                    <a:solidFill>
                      <a:srgbClr val="00B0F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（</a:t>
                </a:r>
                <a:r>
                  <a:rPr lang="en-US" altLang="ja-JP" sz="1800" dirty="0" err="1" smtClean="0">
                    <a:solidFill>
                      <a:srgbClr val="00B0F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Oxgen</a:t>
                </a:r>
                <a:r>
                  <a:rPr lang="en-US" altLang="ja-JP" sz="1800" dirty="0" smtClean="0">
                    <a:solidFill>
                      <a:srgbClr val="00B0F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Enhancement Ratio </a:t>
                </a:r>
                <a:r>
                  <a:rPr lang="ja-JP" altLang="en-US" sz="1800" dirty="0" smtClean="0">
                    <a:solidFill>
                      <a:srgbClr val="00B0F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） 酸素増感比</a:t>
                </a:r>
                <a:endParaRPr lang="en-US" altLang="ja-JP" sz="1800" dirty="0" smtClean="0">
                  <a:solidFill>
                    <a:srgbClr val="00B0F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pPr marL="0" indent="0">
                  <a:buNone/>
                </a:pPr>
                <a:r>
                  <a:rPr lang="en-US" altLang="ja-JP" sz="18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OER</a:t>
                </a:r>
                <a:r>
                  <a:rPr lang="en-US" altLang="ja-JP" sz="18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1800" i="1">
                            <a:latin typeface="Cambria Math"/>
                            <a:ea typeface="HG丸ｺﾞｼｯｸM-PRO" panose="020F0600000000000000" pitchFamily="50" charset="-128"/>
                          </a:rPr>
                        </m:ctrlPr>
                      </m:fPr>
                      <m:num>
                        <m:r>
                          <a:rPr lang="ja-JP" altLang="en-US" sz="1800" i="1" smtClean="0">
                            <a:solidFill>
                              <a:srgbClr val="00B0F0"/>
                            </a:solidFill>
                            <a:latin typeface="Cambria Math"/>
                            <a:ea typeface="HG丸ｺﾞｼｯｸM-PRO" panose="020F0600000000000000" pitchFamily="50" charset="-128"/>
                          </a:rPr>
                          <m:t>無酸素</m:t>
                        </m:r>
                        <m:r>
                          <a:rPr lang="ja-JP" altLang="en-US" sz="1800" b="0" i="1" smtClean="0">
                            <a:solidFill>
                              <a:srgbClr val="00B0F0"/>
                            </a:solidFill>
                            <a:latin typeface="Cambria Math"/>
                            <a:ea typeface="HG丸ｺﾞｼｯｸM-PRO" panose="020F0600000000000000" pitchFamily="50" charset="-128"/>
                          </a:rPr>
                          <m:t>下</m:t>
                        </m:r>
                        <m:r>
                          <a:rPr lang="ja-JP" altLang="en-US" sz="1800" i="1">
                            <a:latin typeface="Cambria Math"/>
                            <a:ea typeface="HG丸ｺﾞｼｯｸM-PRO" panose="020F0600000000000000" pitchFamily="50" charset="-128"/>
                          </a:rPr>
                          <m:t>で</m:t>
                        </m:r>
                        <m:r>
                          <a:rPr lang="ja-JP" altLang="en-US" sz="1800" i="1" smtClean="0">
                            <a:latin typeface="Cambria Math"/>
                            <a:ea typeface="HG丸ｺﾞｼｯｸM-PRO" panose="020F0600000000000000" pitchFamily="50" charset="-128"/>
                          </a:rPr>
                          <m:t>ある</m:t>
                        </m:r>
                        <m:r>
                          <a:rPr lang="ja-JP" altLang="en-US" sz="1800" i="1">
                            <a:latin typeface="Cambria Math"/>
                            <a:ea typeface="HG丸ｺﾞｼｯｸM-PRO" panose="020F0600000000000000" pitchFamily="50" charset="-128"/>
                          </a:rPr>
                          <m:t>効果を</m:t>
                        </m:r>
                        <m:r>
                          <a:rPr lang="ja-JP" altLang="en-US" sz="1800" i="1" smtClean="0">
                            <a:latin typeface="Cambria Math"/>
                            <a:ea typeface="HG丸ｺﾞｼｯｸM-PRO" panose="020F0600000000000000" pitchFamily="50" charset="-128"/>
                          </a:rPr>
                          <m:t>得るのに</m:t>
                        </m:r>
                        <m:r>
                          <a:rPr lang="ja-JP" altLang="en-US" sz="1800" i="1">
                            <a:latin typeface="Cambria Math"/>
                            <a:ea typeface="HG丸ｺﾞｼｯｸM-PRO" panose="020F0600000000000000" pitchFamily="50" charset="-128"/>
                          </a:rPr>
                          <m:t>必要な</m:t>
                        </m:r>
                        <m:r>
                          <a:rPr lang="ja-JP" altLang="en-US" sz="1800" i="1" smtClean="0">
                            <a:latin typeface="Cambria Math"/>
                            <a:ea typeface="HG丸ｺﾞｼｯｸM-PRO" panose="020F0600000000000000" pitchFamily="50" charset="-128"/>
                          </a:rPr>
                          <m:t>線量</m:t>
                        </m:r>
                      </m:num>
                      <m:den>
                        <m:r>
                          <a:rPr lang="ja-JP" altLang="en-US" sz="1800" i="1" smtClean="0">
                            <a:solidFill>
                              <a:srgbClr val="00B0F0"/>
                            </a:solidFill>
                            <a:latin typeface="Cambria Math"/>
                            <a:ea typeface="HG丸ｺﾞｼｯｸM-PRO" panose="020F0600000000000000" pitchFamily="50" charset="-128"/>
                          </a:rPr>
                          <m:t>酸素</m:t>
                        </m:r>
                        <m:r>
                          <a:rPr lang="ja-JP" altLang="en-US" sz="1800" i="1">
                            <a:solidFill>
                              <a:srgbClr val="00B0F0"/>
                            </a:solidFill>
                            <a:latin typeface="Cambria Math"/>
                            <a:ea typeface="HG丸ｺﾞｼｯｸM-PRO" panose="020F0600000000000000" pitchFamily="50" charset="-128"/>
                          </a:rPr>
                          <m:t>存在</m:t>
                        </m:r>
                        <m:r>
                          <a:rPr lang="ja-JP" altLang="en-US" sz="1800" b="0" i="1" smtClean="0">
                            <a:solidFill>
                              <a:srgbClr val="00B0F0"/>
                            </a:solidFill>
                            <a:latin typeface="Cambria Math"/>
                            <a:ea typeface="HG丸ｺﾞｼｯｸM-PRO" panose="020F0600000000000000" pitchFamily="50" charset="-128"/>
                          </a:rPr>
                          <m:t>下</m:t>
                        </m:r>
                        <m:r>
                          <a:rPr lang="ja-JP" altLang="en-US" sz="1800" b="0" i="1" smtClean="0">
                            <a:latin typeface="Cambria Math"/>
                            <a:ea typeface="HG丸ｺﾞｼｯｸM-PRO" panose="020F0600000000000000" pitchFamily="50" charset="-128"/>
                          </a:rPr>
                          <m:t>で</m:t>
                        </m:r>
                        <m:r>
                          <a:rPr lang="ja-JP" altLang="en-US" sz="1800" i="1">
                            <a:latin typeface="Cambria Math"/>
                            <a:ea typeface="HG丸ｺﾞｼｯｸM-PRO" panose="020F0600000000000000" pitchFamily="50" charset="-128"/>
                          </a:rPr>
                          <m:t>同じ効果を</m:t>
                        </m:r>
                        <m:r>
                          <a:rPr lang="ja-JP" altLang="en-US" sz="1800" i="1" smtClean="0">
                            <a:latin typeface="Cambria Math"/>
                            <a:ea typeface="HG丸ｺﾞｼｯｸM-PRO" panose="020F0600000000000000" pitchFamily="50" charset="-128"/>
                          </a:rPr>
                          <m:t>得るのに</m:t>
                        </m:r>
                        <m:r>
                          <a:rPr lang="ja-JP" altLang="en-US" sz="1800" i="1">
                            <a:latin typeface="Cambria Math"/>
                            <a:ea typeface="HG丸ｺﾞｼｯｸM-PRO" panose="020F0600000000000000" pitchFamily="50" charset="-128"/>
                          </a:rPr>
                          <m:t>必要な</m:t>
                        </m:r>
                        <m:r>
                          <a:rPr lang="ja-JP" altLang="en-US" sz="1800" i="1" smtClean="0">
                            <a:latin typeface="Cambria Math"/>
                            <a:ea typeface="HG丸ｺﾞｼｯｸM-PRO" panose="020F0600000000000000" pitchFamily="50" charset="-128"/>
                          </a:rPr>
                          <m:t>線量</m:t>
                        </m:r>
                      </m:den>
                    </m:f>
                  </m:oMath>
                </a14:m>
                <a:endParaRPr lang="en-US" altLang="ja-JP" sz="1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9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908720"/>
                <a:ext cx="9144000" cy="5400600"/>
              </a:xfrm>
              <a:blipFill rotWithShape="1">
                <a:blip r:embed="rId2"/>
                <a:stretch>
                  <a:fillRect l="-600" t="-112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フッター プレースホルダー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kumimoji="1" lang="ja-JP" altLang="en-US" dirty="0" smtClean="0"/>
              <a:t>岐阜大学</a:t>
            </a:r>
            <a:r>
              <a:rPr kumimoji="1" lang="en-US" altLang="ja-JP" dirty="0" smtClean="0"/>
              <a:t>RI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97714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3414</TotalTime>
  <Words>13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【生物 第61回 問29 】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RI-gifu</dc:creator>
  <cp:lastModifiedBy>RI-gifu</cp:lastModifiedBy>
  <cp:revision>394</cp:revision>
  <cp:lastPrinted>2018-08-09T07:18:27Z</cp:lastPrinted>
  <dcterms:created xsi:type="dcterms:W3CDTF">2018-02-08T04:35:53Z</dcterms:created>
  <dcterms:modified xsi:type="dcterms:W3CDTF">2019-02-27T07:39:56Z</dcterms:modified>
</cp:coreProperties>
</file>