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charts/chart39.xml" ContentType="application/vnd.openxmlformats-officedocument.drawingml.chart+xml"/>
  <Override PartName="/ppt/charts/chart57.xml" ContentType="application/vnd.openxmlformats-officedocument.drawingml.chart+xml"/>
  <Override PartName="/ppt/charts/chart68.xml" ContentType="application/vnd.openxmlformats-officedocument.drawingml.chart+xml"/>
  <Override PartName="/ppt/charts/chart86.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charts/chart28.xml" ContentType="application/vnd.openxmlformats-officedocument.drawingml.chart+xml"/>
  <Override PartName="/ppt/charts/chart46.xml" ContentType="application/vnd.openxmlformats-officedocument.drawingml.chart+xml"/>
  <Override PartName="/ppt/charts/chart75.xml" ContentType="application/vnd.openxmlformats-officedocument.drawingml.chart+xml"/>
  <Override PartName="/ppt/charts/chart93.xml" ContentType="application/vnd.openxmlformats-officedocument.drawingml.char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Override PartName="/ppt/charts/chart35.xml" ContentType="application/vnd.openxmlformats-officedocument.drawingml.chart+xml"/>
  <Override PartName="/ppt/charts/chart53.xml" ContentType="application/vnd.openxmlformats-officedocument.drawingml.chart+xml"/>
  <Override PartName="/ppt/charts/chart64.xml" ContentType="application/vnd.openxmlformats-officedocument.drawingml.chart+xml"/>
  <Override PartName="/ppt/charts/chart82.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charts/chart42.xml" ContentType="application/vnd.openxmlformats-officedocument.drawingml.chart+xml"/>
  <Override PartName="/ppt/charts/chart60.xml" ContentType="application/vnd.openxmlformats-officedocument.drawingml.chart+xml"/>
  <Override PartName="/ppt/charts/chart71.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harts/chart31.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charts/chart69.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notesSlides/notesSlide3.xml" ContentType="application/vnd.openxmlformats-officedocument.presentationml.notesSlide+xml"/>
  <Default Extension="png" ContentType="image/png"/>
  <Override PartName="/ppt/charts/chart29.xml" ContentType="application/vnd.openxmlformats-officedocument.drawingml.chart+xml"/>
  <Override PartName="/ppt/charts/chart58.xml" ContentType="application/vnd.openxmlformats-officedocument.drawingml.chart+xml"/>
  <Override PartName="/ppt/charts/chart76.xml" ContentType="application/vnd.openxmlformats-officedocument.drawingml.chart+xml"/>
  <Override PartName="/ppt/charts/chart87.xml" ContentType="application/vnd.openxmlformats-officedocument.drawingml.chart+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charts/chart47.xml" ContentType="application/vnd.openxmlformats-officedocument.drawingml.chart+xml"/>
  <Override PartName="/ppt/charts/chart65.xml" ContentType="application/vnd.openxmlformats-officedocument.drawingml.chart+xml"/>
  <Override PartName="/ppt/charts/chart83.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charts/chart54.xml" ContentType="application/vnd.openxmlformats-officedocument.drawingml.chart+xml"/>
  <Override PartName="/ppt/charts/chart72.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charts/chart14.xml" ContentType="application/vnd.openxmlformats-officedocument.drawingml.chart+xml"/>
  <Override PartName="/ppt/charts/chart32.xml" ContentType="application/vnd.openxmlformats-officedocument.drawingml.chart+xml"/>
  <Override PartName="/ppt/charts/chart43.xml" ContentType="application/vnd.openxmlformats-officedocument.drawingml.chart+xml"/>
  <Override PartName="/ppt/charts/chart61.xml" ContentType="application/vnd.openxmlformats-officedocument.drawingml.chart+xml"/>
  <Override PartName="/ppt/charts/chart90.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21.xml" ContentType="application/vnd.openxmlformats-officedocument.drawingml.chart+xml"/>
  <Override PartName="/ppt/charts/chart50.xml" ContentType="application/vnd.openxmlformats-officedocument.drawingml.char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charts/chart59.xml" ContentType="application/vnd.openxmlformats-officedocument.drawingml.chart+xml"/>
  <Override PartName="/ppt/charts/chart79.xml" ContentType="application/vnd.openxmlformats-officedocument.drawingml.chart+xml"/>
  <Override PartName="/ppt/charts/chart88.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charts/chart48.xml" ContentType="application/vnd.openxmlformats-officedocument.drawingml.chart+xml"/>
  <Override PartName="/ppt/charts/chart77.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charts/chart19.xml" ContentType="application/vnd.openxmlformats-officedocument.drawingml.chart+xml"/>
  <Override PartName="/ppt/charts/chart37.xml" ContentType="application/vnd.openxmlformats-officedocument.drawingml.chart+xml"/>
  <Override PartName="/ppt/charts/chart55.xml" ContentType="application/vnd.openxmlformats-officedocument.drawingml.chart+xml"/>
  <Override PartName="/ppt/charts/chart66.xml" ContentType="application/vnd.openxmlformats-officedocument.drawingml.chart+xml"/>
  <Override PartName="/ppt/charts/chart84.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charts/chart26.xml" ContentType="application/vnd.openxmlformats-officedocument.drawingml.chart+xml"/>
  <Override PartName="/ppt/charts/chart44.xml" ContentType="application/vnd.openxmlformats-officedocument.drawingml.chart+xml"/>
  <Override PartName="/ppt/charts/chart73.xml" ContentType="application/vnd.openxmlformats-officedocument.drawingml.chart+xml"/>
  <Override PartName="/ppt/charts/chart91.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charts/chart33.xml" ContentType="application/vnd.openxmlformats-officedocument.drawingml.chart+xml"/>
  <Override PartName="/ppt/charts/chart51.xml" ContentType="application/vnd.openxmlformats-officedocument.drawingml.chart+xml"/>
  <Override PartName="/ppt/charts/chart62.xml" ContentType="application/vnd.openxmlformats-officedocument.drawingml.chart+xml"/>
  <Override PartName="/ppt/charts/chart80.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40.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charts/chart78.xml" ContentType="application/vnd.openxmlformats-officedocument.drawingml.chart+xml"/>
  <Override PartName="/ppt/charts/chart89.xml" ContentType="application/vnd.openxmlformats-officedocument.drawingml.chart+xml"/>
  <Override PartName="/ppt/slides/slide28.xml" ContentType="application/vnd.openxmlformats-officedocument.presentationml.slide+xml"/>
  <Override PartName="/ppt/notesSlides/notesSlide1.xml" ContentType="application/vnd.openxmlformats-officedocument.presentationml.notesSlide+xml"/>
  <Override PartName="/ppt/charts/chart49.xml" ContentType="application/vnd.openxmlformats-officedocument.drawingml.chart+xml"/>
  <Override PartName="/ppt/charts/chart67.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charts/chart56.xml" ContentType="application/vnd.openxmlformats-officedocument.drawingml.chart+xml"/>
  <Override PartName="/ppt/charts/chart74.xml" ContentType="application/vnd.openxmlformats-officedocument.drawingml.chart+xml"/>
  <Override PartName="/ppt/charts/chart85.xml" ContentType="application/vnd.openxmlformats-officedocument.drawingml.chart+xml"/>
  <Override PartName="/ppt/slides/slide24.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charts/chart63.xml" ContentType="application/vnd.openxmlformats-officedocument.drawingml.chart+xml"/>
  <Override PartName="/ppt/charts/chart81.xml" ContentType="application/vnd.openxmlformats-officedocument.drawingml.chart+xml"/>
  <Override PartName="/ppt/charts/chart92.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charts/chart52.xml" ContentType="application/vnd.openxmlformats-officedocument.drawingml.chart+xml"/>
  <Override PartName="/ppt/charts/chart70.xml" ContentType="application/vnd.openxmlformats-officedocument.drawingml.chart+xml"/>
  <Override PartName="/ppt/slides/slide20.xml" ContentType="application/vnd.openxmlformats-officedocument.presentationml.slide+xml"/>
  <Override PartName="/ppt/notesSlides/notesSlide22.xml" ContentType="application/vnd.openxmlformats-officedocument.presentationml.notesSlide+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handoutMasterIdLst>
    <p:handoutMasterId r:id="rId37"/>
  </p:handoutMasterIdLst>
  <p:sldIdLst>
    <p:sldId id="256" r:id="rId2"/>
    <p:sldId id="270" r:id="rId3"/>
    <p:sldId id="266" r:id="rId4"/>
    <p:sldId id="337" r:id="rId5"/>
    <p:sldId id="385" r:id="rId6"/>
    <p:sldId id="394" r:id="rId7"/>
    <p:sldId id="392" r:id="rId8"/>
    <p:sldId id="409" r:id="rId9"/>
    <p:sldId id="384" r:id="rId10"/>
    <p:sldId id="382" r:id="rId11"/>
    <p:sldId id="368" r:id="rId12"/>
    <p:sldId id="383" r:id="rId13"/>
    <p:sldId id="408" r:id="rId14"/>
    <p:sldId id="313" r:id="rId15"/>
    <p:sldId id="395" r:id="rId16"/>
    <p:sldId id="263" r:id="rId17"/>
    <p:sldId id="410" r:id="rId18"/>
    <p:sldId id="403" r:id="rId19"/>
    <p:sldId id="401" r:id="rId20"/>
    <p:sldId id="402" r:id="rId21"/>
    <p:sldId id="398" r:id="rId22"/>
    <p:sldId id="405" r:id="rId23"/>
    <p:sldId id="399" r:id="rId24"/>
    <p:sldId id="406" r:id="rId25"/>
    <p:sldId id="412" r:id="rId26"/>
    <p:sldId id="400" r:id="rId27"/>
    <p:sldId id="411" r:id="rId28"/>
    <p:sldId id="413" r:id="rId29"/>
    <p:sldId id="374" r:id="rId30"/>
    <p:sldId id="373" r:id="rId31"/>
    <p:sldId id="378" r:id="rId32"/>
    <p:sldId id="377" r:id="rId33"/>
    <p:sldId id="376" r:id="rId34"/>
    <p:sldId id="375" r:id="rId35"/>
  </p:sldIdLst>
  <p:sldSz cx="9144000" cy="6858000" type="screen4x3"/>
  <p:notesSz cx="6734175"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F0FC7"/>
    <a:srgbClr val="008000"/>
    <a:srgbClr val="0099FF"/>
    <a:srgbClr val="BC3094"/>
    <a:srgbClr val="3C0BB7"/>
    <a:srgbClr val="FF3300"/>
    <a:srgbClr val="FF00FF"/>
    <a:srgbClr val="FF6600"/>
    <a:srgbClr val="B40AC6"/>
    <a:srgbClr val="BC0DC9"/>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568" autoAdjust="0"/>
    <p:restoredTop sz="66626" autoAdjust="0"/>
  </p:normalViewPr>
  <p:slideViewPr>
    <p:cSldViewPr>
      <p:cViewPr>
        <p:scale>
          <a:sx n="75" d="100"/>
          <a:sy n="75" d="100"/>
        </p:scale>
        <p:origin x="-97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6"/>
      </p:cViewPr>
      <p:guideLst>
        <p:guide orient="horz" pos="3108"/>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39770;ver1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39770;ver1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39770;ver1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22580;&#25152;&#21029;&#65291;&#12473;&#12488;&#12464;&#12521;&#12512;&#65288;&#22320;&#28857;&#65297;&#65289;.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64.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65.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66.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2320;&#28857;&#65298;&#65289;.xlsx"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70.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74.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75.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76.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77.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78.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79.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39770;ver12.xlsx" TargetMode="External"/></Relationships>
</file>

<file path=ppt/charts/_rels/chart80.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81.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82.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83.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84.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85.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86.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87.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88.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89.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39770;ver12.xlsx" TargetMode="External"/></Relationships>
</file>

<file path=ppt/charts/_rels/chart90.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91.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92.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_rels/chart93.xml.rels><?xml version="1.0" encoding="UTF-8" standalone="yes"?>
<Relationships xmlns="http://schemas.openxmlformats.org/package/2006/relationships"><Relationship Id="rId1" Type="http://schemas.openxmlformats.org/officeDocument/2006/relationships/oleObject" Target="file:///C:\Documents%20and%20Settings\Mari&#12288;Kikuchi\&#12487;&#12473;&#12463;&#12488;&#12483;&#12503;\&#12501;&#12473;&#12488;&#12464;&#12521;&#12512;&#65288;&#26481;&#35199;14&#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6129909932348707"/>
          <c:y val="0.10586772111298699"/>
          <c:w val="0.51758107584971158"/>
          <c:h val="0.63871499396862264"/>
        </c:manualLayout>
      </c:layout>
      <c:barChart>
        <c:barDir val="col"/>
        <c:grouping val="stacked"/>
        <c:ser>
          <c:idx val="0"/>
          <c:order val="0"/>
          <c:tx>
            <c:strRef>
              <c:f>採捕数!$A$156</c:f>
              <c:strCache>
                <c:ptCount val="1"/>
                <c:pt idx="0">
                  <c:v>メダカ</c:v>
                </c:pt>
              </c:strCache>
            </c:strRef>
          </c:tx>
          <c:spPr>
            <a:solidFill>
              <a:srgbClr val="0070C0"/>
            </a:solidFill>
          </c:spPr>
          <c:cat>
            <c:numRef>
              <c:f>採捕数!$B$155:$M$155</c:f>
              <c:numCache>
                <c:formatCode>m/d;@</c:formatCode>
                <c:ptCount val="12"/>
                <c:pt idx="0">
                  <c:v>39910</c:v>
                </c:pt>
                <c:pt idx="1">
                  <c:v>39940</c:v>
                </c:pt>
                <c:pt idx="2">
                  <c:v>39974</c:v>
                </c:pt>
                <c:pt idx="3">
                  <c:v>40007</c:v>
                </c:pt>
                <c:pt idx="4">
                  <c:v>40035</c:v>
                </c:pt>
                <c:pt idx="5">
                  <c:v>40050</c:v>
                </c:pt>
                <c:pt idx="6">
                  <c:v>40071</c:v>
                </c:pt>
                <c:pt idx="7">
                  <c:v>40089</c:v>
                </c:pt>
                <c:pt idx="8">
                  <c:v>40106</c:v>
                </c:pt>
                <c:pt idx="9">
                  <c:v>40123</c:v>
                </c:pt>
                <c:pt idx="10">
                  <c:v>40155</c:v>
                </c:pt>
                <c:pt idx="11">
                  <c:v>39821</c:v>
                </c:pt>
              </c:numCache>
            </c:numRef>
          </c:cat>
          <c:val>
            <c:numRef>
              <c:f>採捕数!$B$156:$M$156</c:f>
              <c:numCache>
                <c:formatCode>General</c:formatCode>
                <c:ptCount val="12"/>
                <c:pt idx="0">
                  <c:v>152</c:v>
                </c:pt>
                <c:pt idx="1">
                  <c:v>173</c:v>
                </c:pt>
                <c:pt idx="2">
                  <c:v>219</c:v>
                </c:pt>
                <c:pt idx="3">
                  <c:v>91</c:v>
                </c:pt>
                <c:pt idx="4">
                  <c:v>277</c:v>
                </c:pt>
                <c:pt idx="5">
                  <c:v>262</c:v>
                </c:pt>
                <c:pt idx="6">
                  <c:v>467</c:v>
                </c:pt>
                <c:pt idx="7">
                  <c:v>242</c:v>
                </c:pt>
                <c:pt idx="8">
                  <c:v>148</c:v>
                </c:pt>
                <c:pt idx="9">
                  <c:v>106</c:v>
                </c:pt>
                <c:pt idx="10">
                  <c:v>288</c:v>
                </c:pt>
                <c:pt idx="11">
                  <c:v>253</c:v>
                </c:pt>
              </c:numCache>
            </c:numRef>
          </c:val>
        </c:ser>
        <c:ser>
          <c:idx val="1"/>
          <c:order val="1"/>
          <c:tx>
            <c:strRef>
              <c:f>採捕数!$A$157</c:f>
              <c:strCache>
                <c:ptCount val="1"/>
                <c:pt idx="0">
                  <c:v>カワバタモロコ</c:v>
                </c:pt>
              </c:strCache>
            </c:strRef>
          </c:tx>
          <c:spPr>
            <a:solidFill>
              <a:srgbClr val="C00000"/>
            </a:solidFill>
          </c:spPr>
          <c:cat>
            <c:numRef>
              <c:f>採捕数!$B$155:$M$155</c:f>
              <c:numCache>
                <c:formatCode>m/d;@</c:formatCode>
                <c:ptCount val="12"/>
                <c:pt idx="0">
                  <c:v>39910</c:v>
                </c:pt>
                <c:pt idx="1">
                  <c:v>39940</c:v>
                </c:pt>
                <c:pt idx="2">
                  <c:v>39974</c:v>
                </c:pt>
                <c:pt idx="3">
                  <c:v>40007</c:v>
                </c:pt>
                <c:pt idx="4">
                  <c:v>40035</c:v>
                </c:pt>
                <c:pt idx="5">
                  <c:v>40050</c:v>
                </c:pt>
                <c:pt idx="6">
                  <c:v>40071</c:v>
                </c:pt>
                <c:pt idx="7">
                  <c:v>40089</c:v>
                </c:pt>
                <c:pt idx="8">
                  <c:v>40106</c:v>
                </c:pt>
                <c:pt idx="9">
                  <c:v>40123</c:v>
                </c:pt>
                <c:pt idx="10">
                  <c:v>40155</c:v>
                </c:pt>
                <c:pt idx="11">
                  <c:v>39821</c:v>
                </c:pt>
              </c:numCache>
            </c:numRef>
          </c:cat>
          <c:val>
            <c:numRef>
              <c:f>採捕数!$B$157:$M$157</c:f>
              <c:numCache>
                <c:formatCode>General</c:formatCode>
                <c:ptCount val="12"/>
                <c:pt idx="0">
                  <c:v>24</c:v>
                </c:pt>
                <c:pt idx="1">
                  <c:v>88</c:v>
                </c:pt>
                <c:pt idx="2">
                  <c:v>101</c:v>
                </c:pt>
                <c:pt idx="3">
                  <c:v>107</c:v>
                </c:pt>
                <c:pt idx="4">
                  <c:v>97</c:v>
                </c:pt>
                <c:pt idx="5">
                  <c:v>121</c:v>
                </c:pt>
                <c:pt idx="6">
                  <c:v>48</c:v>
                </c:pt>
                <c:pt idx="7">
                  <c:v>26</c:v>
                </c:pt>
                <c:pt idx="8">
                  <c:v>112</c:v>
                </c:pt>
                <c:pt idx="9">
                  <c:v>11</c:v>
                </c:pt>
                <c:pt idx="10">
                  <c:v>21</c:v>
                </c:pt>
                <c:pt idx="11">
                  <c:v>12</c:v>
                </c:pt>
              </c:numCache>
            </c:numRef>
          </c:val>
        </c:ser>
        <c:ser>
          <c:idx val="2"/>
          <c:order val="2"/>
          <c:tx>
            <c:strRef>
              <c:f>採捕数!$A$158</c:f>
              <c:strCache>
                <c:ptCount val="1"/>
                <c:pt idx="0">
                  <c:v>モツゴ</c:v>
                </c:pt>
              </c:strCache>
            </c:strRef>
          </c:tx>
          <c:spPr>
            <a:solidFill>
              <a:srgbClr val="3DC35D"/>
            </a:solidFill>
          </c:spPr>
          <c:cat>
            <c:numRef>
              <c:f>採捕数!$B$155:$M$155</c:f>
              <c:numCache>
                <c:formatCode>m/d;@</c:formatCode>
                <c:ptCount val="12"/>
                <c:pt idx="0">
                  <c:v>39910</c:v>
                </c:pt>
                <c:pt idx="1">
                  <c:v>39940</c:v>
                </c:pt>
                <c:pt idx="2">
                  <c:v>39974</c:v>
                </c:pt>
                <c:pt idx="3">
                  <c:v>40007</c:v>
                </c:pt>
                <c:pt idx="4">
                  <c:v>40035</c:v>
                </c:pt>
                <c:pt idx="5">
                  <c:v>40050</c:v>
                </c:pt>
                <c:pt idx="6">
                  <c:v>40071</c:v>
                </c:pt>
                <c:pt idx="7">
                  <c:v>40089</c:v>
                </c:pt>
                <c:pt idx="8">
                  <c:v>40106</c:v>
                </c:pt>
                <c:pt idx="9">
                  <c:v>40123</c:v>
                </c:pt>
                <c:pt idx="10">
                  <c:v>40155</c:v>
                </c:pt>
                <c:pt idx="11">
                  <c:v>39821</c:v>
                </c:pt>
              </c:numCache>
            </c:numRef>
          </c:cat>
          <c:val>
            <c:numRef>
              <c:f>採捕数!$B$158:$M$158</c:f>
              <c:numCache>
                <c:formatCode>General</c:formatCode>
                <c:ptCount val="12"/>
                <c:pt idx="0">
                  <c:v>0</c:v>
                </c:pt>
                <c:pt idx="1">
                  <c:v>4</c:v>
                </c:pt>
                <c:pt idx="2">
                  <c:v>5</c:v>
                </c:pt>
                <c:pt idx="3">
                  <c:v>38</c:v>
                </c:pt>
                <c:pt idx="4">
                  <c:v>23</c:v>
                </c:pt>
                <c:pt idx="5">
                  <c:v>48</c:v>
                </c:pt>
                <c:pt idx="6">
                  <c:v>37</c:v>
                </c:pt>
                <c:pt idx="7">
                  <c:v>65</c:v>
                </c:pt>
                <c:pt idx="8">
                  <c:v>15</c:v>
                </c:pt>
                <c:pt idx="9">
                  <c:v>18</c:v>
                </c:pt>
                <c:pt idx="10">
                  <c:v>8</c:v>
                </c:pt>
                <c:pt idx="11">
                  <c:v>20</c:v>
                </c:pt>
              </c:numCache>
            </c:numRef>
          </c:val>
        </c:ser>
        <c:ser>
          <c:idx val="3"/>
          <c:order val="3"/>
          <c:tx>
            <c:strRef>
              <c:f>採捕数!$A$159</c:f>
              <c:strCache>
                <c:ptCount val="1"/>
                <c:pt idx="0">
                  <c:v>ギンブナ</c:v>
                </c:pt>
              </c:strCache>
            </c:strRef>
          </c:tx>
          <c:spPr>
            <a:solidFill>
              <a:srgbClr val="BC0DC9"/>
            </a:solidFill>
          </c:spPr>
          <c:cat>
            <c:numRef>
              <c:f>採捕数!$B$155:$M$155</c:f>
              <c:numCache>
                <c:formatCode>m/d;@</c:formatCode>
                <c:ptCount val="12"/>
                <c:pt idx="0">
                  <c:v>39910</c:v>
                </c:pt>
                <c:pt idx="1">
                  <c:v>39940</c:v>
                </c:pt>
                <c:pt idx="2">
                  <c:v>39974</c:v>
                </c:pt>
                <c:pt idx="3">
                  <c:v>40007</c:v>
                </c:pt>
                <c:pt idx="4">
                  <c:v>40035</c:v>
                </c:pt>
                <c:pt idx="5">
                  <c:v>40050</c:v>
                </c:pt>
                <c:pt idx="6">
                  <c:v>40071</c:v>
                </c:pt>
                <c:pt idx="7">
                  <c:v>40089</c:v>
                </c:pt>
                <c:pt idx="8">
                  <c:v>40106</c:v>
                </c:pt>
                <c:pt idx="9">
                  <c:v>40123</c:v>
                </c:pt>
                <c:pt idx="10">
                  <c:v>40155</c:v>
                </c:pt>
                <c:pt idx="11">
                  <c:v>39821</c:v>
                </c:pt>
              </c:numCache>
            </c:numRef>
          </c:cat>
          <c:val>
            <c:numRef>
              <c:f>採捕数!$B$159:$M$159</c:f>
              <c:numCache>
                <c:formatCode>General</c:formatCode>
                <c:ptCount val="12"/>
                <c:pt idx="0">
                  <c:v>8</c:v>
                </c:pt>
                <c:pt idx="1">
                  <c:v>4</c:v>
                </c:pt>
                <c:pt idx="2">
                  <c:v>38</c:v>
                </c:pt>
                <c:pt idx="3">
                  <c:v>10</c:v>
                </c:pt>
                <c:pt idx="4">
                  <c:v>32</c:v>
                </c:pt>
                <c:pt idx="5">
                  <c:v>71</c:v>
                </c:pt>
                <c:pt idx="6">
                  <c:v>14</c:v>
                </c:pt>
                <c:pt idx="7">
                  <c:v>7</c:v>
                </c:pt>
                <c:pt idx="8">
                  <c:v>7</c:v>
                </c:pt>
                <c:pt idx="9">
                  <c:v>9</c:v>
                </c:pt>
                <c:pt idx="10">
                  <c:v>3</c:v>
                </c:pt>
                <c:pt idx="11">
                  <c:v>3</c:v>
                </c:pt>
              </c:numCache>
            </c:numRef>
          </c:val>
        </c:ser>
        <c:ser>
          <c:idx val="4"/>
          <c:order val="4"/>
          <c:tx>
            <c:strRef>
              <c:f>採捕数!$A$160</c:f>
              <c:strCache>
                <c:ptCount val="1"/>
                <c:pt idx="0">
                  <c:v>オイカワ</c:v>
                </c:pt>
              </c:strCache>
            </c:strRef>
          </c:tx>
          <c:spPr>
            <a:solidFill>
              <a:srgbClr val="00B0F0"/>
            </a:solidFill>
          </c:spPr>
          <c:cat>
            <c:numRef>
              <c:f>採捕数!$B$155:$M$155</c:f>
              <c:numCache>
                <c:formatCode>m/d;@</c:formatCode>
                <c:ptCount val="12"/>
                <c:pt idx="0">
                  <c:v>39910</c:v>
                </c:pt>
                <c:pt idx="1">
                  <c:v>39940</c:v>
                </c:pt>
                <c:pt idx="2">
                  <c:v>39974</c:v>
                </c:pt>
                <c:pt idx="3">
                  <c:v>40007</c:v>
                </c:pt>
                <c:pt idx="4">
                  <c:v>40035</c:v>
                </c:pt>
                <c:pt idx="5">
                  <c:v>40050</c:v>
                </c:pt>
                <c:pt idx="6">
                  <c:v>40071</c:v>
                </c:pt>
                <c:pt idx="7">
                  <c:v>40089</c:v>
                </c:pt>
                <c:pt idx="8">
                  <c:v>40106</c:v>
                </c:pt>
                <c:pt idx="9">
                  <c:v>40123</c:v>
                </c:pt>
                <c:pt idx="10">
                  <c:v>40155</c:v>
                </c:pt>
                <c:pt idx="11">
                  <c:v>39821</c:v>
                </c:pt>
              </c:numCache>
            </c:numRef>
          </c:cat>
          <c:val>
            <c:numRef>
              <c:f>採捕数!$B$160:$M$160</c:f>
              <c:numCache>
                <c:formatCode>General</c:formatCode>
                <c:ptCount val="12"/>
                <c:pt idx="0">
                  <c:v>3</c:v>
                </c:pt>
                <c:pt idx="1">
                  <c:v>3</c:v>
                </c:pt>
                <c:pt idx="2">
                  <c:v>6</c:v>
                </c:pt>
                <c:pt idx="3">
                  <c:v>3</c:v>
                </c:pt>
                <c:pt idx="4">
                  <c:v>1</c:v>
                </c:pt>
                <c:pt idx="5">
                  <c:v>0</c:v>
                </c:pt>
                <c:pt idx="6">
                  <c:v>38</c:v>
                </c:pt>
                <c:pt idx="7">
                  <c:v>22</c:v>
                </c:pt>
                <c:pt idx="8">
                  <c:v>1</c:v>
                </c:pt>
                <c:pt idx="9">
                  <c:v>9</c:v>
                </c:pt>
                <c:pt idx="10">
                  <c:v>11</c:v>
                </c:pt>
                <c:pt idx="11">
                  <c:v>5</c:v>
                </c:pt>
              </c:numCache>
            </c:numRef>
          </c:val>
        </c:ser>
        <c:ser>
          <c:idx val="5"/>
          <c:order val="5"/>
          <c:tx>
            <c:strRef>
              <c:f>採捕数!$A$161</c:f>
              <c:strCache>
                <c:ptCount val="1"/>
                <c:pt idx="0">
                  <c:v>その他</c:v>
                </c:pt>
              </c:strCache>
            </c:strRef>
          </c:tx>
          <c:spPr>
            <a:solidFill>
              <a:srgbClr val="FF6600"/>
            </a:solidFill>
          </c:spPr>
          <c:cat>
            <c:numRef>
              <c:f>採捕数!$B$155:$M$155</c:f>
              <c:numCache>
                <c:formatCode>m/d;@</c:formatCode>
                <c:ptCount val="12"/>
                <c:pt idx="0">
                  <c:v>39910</c:v>
                </c:pt>
                <c:pt idx="1">
                  <c:v>39940</c:v>
                </c:pt>
                <c:pt idx="2">
                  <c:v>39974</c:v>
                </c:pt>
                <c:pt idx="3">
                  <c:v>40007</c:v>
                </c:pt>
                <c:pt idx="4">
                  <c:v>40035</c:v>
                </c:pt>
                <c:pt idx="5">
                  <c:v>40050</c:v>
                </c:pt>
                <c:pt idx="6">
                  <c:v>40071</c:v>
                </c:pt>
                <c:pt idx="7">
                  <c:v>40089</c:v>
                </c:pt>
                <c:pt idx="8">
                  <c:v>40106</c:v>
                </c:pt>
                <c:pt idx="9">
                  <c:v>40123</c:v>
                </c:pt>
                <c:pt idx="10">
                  <c:v>40155</c:v>
                </c:pt>
                <c:pt idx="11">
                  <c:v>39821</c:v>
                </c:pt>
              </c:numCache>
            </c:numRef>
          </c:cat>
          <c:val>
            <c:numRef>
              <c:f>採捕数!$B$161:$M$161</c:f>
              <c:numCache>
                <c:formatCode>General</c:formatCode>
                <c:ptCount val="12"/>
                <c:pt idx="0">
                  <c:v>0</c:v>
                </c:pt>
                <c:pt idx="1">
                  <c:v>3</c:v>
                </c:pt>
                <c:pt idx="2">
                  <c:v>16</c:v>
                </c:pt>
                <c:pt idx="3">
                  <c:v>24</c:v>
                </c:pt>
                <c:pt idx="4">
                  <c:v>14</c:v>
                </c:pt>
                <c:pt idx="5">
                  <c:v>5</c:v>
                </c:pt>
                <c:pt idx="6">
                  <c:v>9</c:v>
                </c:pt>
                <c:pt idx="7">
                  <c:v>13</c:v>
                </c:pt>
                <c:pt idx="8">
                  <c:v>0</c:v>
                </c:pt>
                <c:pt idx="9">
                  <c:v>2</c:v>
                </c:pt>
                <c:pt idx="10">
                  <c:v>1</c:v>
                </c:pt>
                <c:pt idx="11">
                  <c:v>2</c:v>
                </c:pt>
              </c:numCache>
            </c:numRef>
          </c:val>
        </c:ser>
        <c:gapWidth val="50"/>
        <c:overlap val="100"/>
        <c:axId val="57373440"/>
        <c:axId val="57374976"/>
      </c:barChart>
      <c:catAx>
        <c:axId val="57373440"/>
        <c:scaling>
          <c:orientation val="minMax"/>
        </c:scaling>
        <c:axPos val="b"/>
        <c:numFmt formatCode="m/d;@" sourceLinked="1"/>
        <c:tickLblPos val="nextTo"/>
        <c:txPr>
          <a:bodyPr/>
          <a:lstStyle/>
          <a:p>
            <a:pPr>
              <a:defRPr sz="1800" b="0">
                <a:latin typeface="+mn-ea"/>
                <a:ea typeface="+mn-ea"/>
              </a:defRPr>
            </a:pPr>
            <a:endParaRPr lang="ja-JP"/>
          </a:p>
        </c:txPr>
        <c:crossAx val="57374976"/>
        <c:crosses val="autoZero"/>
        <c:lblAlgn val="ctr"/>
        <c:lblOffset val="100"/>
      </c:catAx>
      <c:valAx>
        <c:axId val="57374976"/>
        <c:scaling>
          <c:orientation val="minMax"/>
          <c:max val="700"/>
        </c:scaling>
        <c:axPos val="l"/>
        <c:majorGridlines/>
        <c:title>
          <c:tx>
            <c:rich>
              <a:bodyPr rot="-5400000" vert="horz"/>
              <a:lstStyle/>
              <a:p>
                <a:pPr>
                  <a:defRPr sz="1800" b="0">
                    <a:latin typeface="+mn-ea"/>
                    <a:ea typeface="+mn-ea"/>
                  </a:defRPr>
                </a:pPr>
                <a:r>
                  <a:rPr lang="ja-JP" altLang="en-US" sz="1800" b="0" dirty="0" smtClean="0">
                    <a:latin typeface="+mn-ea"/>
                    <a:ea typeface="+mn-ea"/>
                  </a:rPr>
                  <a:t>採捕数（個体）</a:t>
                </a:r>
                <a:endParaRPr lang="ja-JP" altLang="en-US" sz="1800" b="0" dirty="0">
                  <a:latin typeface="+mn-ea"/>
                  <a:ea typeface="+mn-ea"/>
                </a:endParaRPr>
              </a:p>
            </c:rich>
          </c:tx>
          <c:layout>
            <c:manualLayout>
              <c:xMode val="edge"/>
              <c:yMode val="edge"/>
              <c:x val="3.3578283715932246E-4"/>
              <c:y val="0.13558847967917292"/>
            </c:manualLayout>
          </c:layout>
        </c:title>
        <c:numFmt formatCode="General" sourceLinked="1"/>
        <c:tickLblPos val="nextTo"/>
        <c:txPr>
          <a:bodyPr/>
          <a:lstStyle/>
          <a:p>
            <a:pPr>
              <a:defRPr sz="1800">
                <a:latin typeface="+mn-ea"/>
                <a:ea typeface="+mn-ea"/>
              </a:defRPr>
            </a:pPr>
            <a:endParaRPr lang="ja-JP"/>
          </a:p>
        </c:txPr>
        <c:crossAx val="57373440"/>
        <c:crosses val="autoZero"/>
        <c:crossBetween val="between"/>
        <c:majorUnit val="100"/>
      </c:valAx>
    </c:plotArea>
    <c:legend>
      <c:legendPos val="r"/>
      <c:layout>
        <c:manualLayout>
          <c:xMode val="edge"/>
          <c:yMode val="edge"/>
          <c:x val="0.68908220781523444"/>
          <c:y val="7.2345884305536526E-2"/>
          <c:w val="0.2970867845444472"/>
          <c:h val="0.84489474968168277"/>
        </c:manualLayout>
      </c:layout>
      <c:txPr>
        <a:bodyPr/>
        <a:lstStyle/>
        <a:p>
          <a:pPr>
            <a:defRPr sz="1800">
              <a:latin typeface="+mn-ea"/>
              <a:ea typeface="+mn-ea"/>
            </a:defRPr>
          </a:pPr>
          <a:endParaRPr lang="ja-JP"/>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4572453562438503"/>
          <c:y val="0.10200312934664277"/>
          <c:w val="0.61664984459041927"/>
          <c:h val="0.66963275257594845"/>
        </c:manualLayout>
      </c:layout>
      <c:barChart>
        <c:barDir val="col"/>
        <c:grouping val="stacked"/>
        <c:ser>
          <c:idx val="0"/>
          <c:order val="0"/>
          <c:dPt>
            <c:idx val="0"/>
            <c:spPr>
              <a:solidFill>
                <a:srgbClr val="0F0FC7"/>
              </a:solidFill>
            </c:spPr>
          </c:dPt>
          <c:dPt>
            <c:idx val="1"/>
            <c:spPr>
              <a:solidFill>
                <a:srgbClr val="008000"/>
              </a:solidFill>
            </c:spPr>
          </c:dPt>
          <c:dPt>
            <c:idx val="2"/>
            <c:spPr>
              <a:solidFill>
                <a:srgbClr val="0F0FC7"/>
              </a:solidFill>
            </c:spPr>
          </c:dPt>
          <c:dPt>
            <c:idx val="3"/>
            <c:spPr>
              <a:solidFill>
                <a:srgbClr val="0F0FC7"/>
              </a:solidFill>
            </c:spPr>
          </c:dPt>
          <c:dPt>
            <c:idx val="4"/>
            <c:spPr>
              <a:solidFill>
                <a:srgbClr val="008000"/>
              </a:solidFill>
            </c:spPr>
          </c:dPt>
          <c:dPt>
            <c:idx val="5"/>
            <c:spPr>
              <a:solidFill>
                <a:srgbClr val="008000"/>
              </a:solidFill>
            </c:spPr>
          </c:dPt>
          <c:dPt>
            <c:idx val="6"/>
            <c:spPr>
              <a:solidFill>
                <a:srgbClr val="0F0FC7"/>
              </a:solidFill>
            </c:spPr>
          </c:dPt>
          <c:dPt>
            <c:idx val="7"/>
            <c:spPr>
              <a:solidFill>
                <a:srgbClr val="BC3094"/>
              </a:solidFill>
            </c:spPr>
          </c:dPt>
          <c:dPt>
            <c:idx val="8"/>
            <c:spPr>
              <a:solidFill>
                <a:srgbClr val="BC3094"/>
              </a:solidFill>
            </c:spPr>
          </c:dPt>
          <c:dPt>
            <c:idx val="9"/>
            <c:spPr>
              <a:solidFill>
                <a:srgbClr val="0099FF"/>
              </a:solidFill>
            </c:spPr>
          </c:dPt>
          <c:dPt>
            <c:idx val="10"/>
            <c:spPr>
              <a:solidFill>
                <a:srgbClr val="0F0FC7"/>
              </a:solidFill>
            </c:spPr>
          </c:dPt>
          <c:dPt>
            <c:idx val="11"/>
            <c:spPr>
              <a:solidFill>
                <a:srgbClr val="0099FF"/>
              </a:solidFill>
            </c:spPr>
          </c:dPt>
          <c:dPt>
            <c:idx val="12"/>
            <c:spPr>
              <a:solidFill>
                <a:srgbClr val="0F0FC7"/>
              </a:solidFill>
            </c:spPr>
          </c:dPt>
          <c:dPt>
            <c:idx val="13"/>
            <c:spPr>
              <a:solidFill>
                <a:srgbClr val="FF0000"/>
              </a:solidFill>
            </c:spPr>
          </c:dPt>
          <c:cat>
            <c:strRef>
              <c:f>採捕数!$E$68:$R$68</c:f>
              <c:strCache>
                <c:ptCount val="14"/>
                <c:pt idx="0">
                  <c:v>地点1</c:v>
                </c:pt>
                <c:pt idx="1">
                  <c:v>地点2</c:v>
                </c:pt>
                <c:pt idx="2">
                  <c:v>地点3</c:v>
                </c:pt>
                <c:pt idx="3">
                  <c:v>地点4</c:v>
                </c:pt>
                <c:pt idx="4">
                  <c:v>地点5</c:v>
                </c:pt>
                <c:pt idx="5">
                  <c:v>地点6</c:v>
                </c:pt>
                <c:pt idx="6">
                  <c:v>地点7</c:v>
                </c:pt>
                <c:pt idx="7">
                  <c:v>地点8</c:v>
                </c:pt>
                <c:pt idx="8">
                  <c:v>地点9</c:v>
                </c:pt>
                <c:pt idx="9">
                  <c:v>地点10</c:v>
                </c:pt>
                <c:pt idx="10">
                  <c:v>地点11</c:v>
                </c:pt>
                <c:pt idx="11">
                  <c:v>地点12</c:v>
                </c:pt>
                <c:pt idx="12">
                  <c:v>地点13</c:v>
                </c:pt>
                <c:pt idx="13">
                  <c:v>地点14</c:v>
                </c:pt>
              </c:strCache>
            </c:strRef>
          </c:cat>
          <c:val>
            <c:numRef>
              <c:f>採捕数!$E$69:$R$69</c:f>
              <c:numCache>
                <c:formatCode>0.00_);[Red]\(0.00\)</c:formatCode>
                <c:ptCount val="14"/>
                <c:pt idx="0">
                  <c:v>5.67460317460319</c:v>
                </c:pt>
                <c:pt idx="1">
                  <c:v>0.72222222222222232</c:v>
                </c:pt>
                <c:pt idx="2">
                  <c:v>12.222222222222221</c:v>
                </c:pt>
                <c:pt idx="3">
                  <c:v>9.8888888888888928</c:v>
                </c:pt>
                <c:pt idx="4">
                  <c:v>1.4722222222222219</c:v>
                </c:pt>
                <c:pt idx="5">
                  <c:v>8.3333333333333343E-2</c:v>
                </c:pt>
                <c:pt idx="6">
                  <c:v>0.66666666666666663</c:v>
                </c:pt>
                <c:pt idx="7">
                  <c:v>1.4015151515151514</c:v>
                </c:pt>
                <c:pt idx="8">
                  <c:v>3.2575757575757645</c:v>
                </c:pt>
                <c:pt idx="9">
                  <c:v>1.8699186991869918</c:v>
                </c:pt>
                <c:pt idx="10">
                  <c:v>7.7032520325203437</c:v>
                </c:pt>
                <c:pt idx="11">
                  <c:v>1.2894736842105259</c:v>
                </c:pt>
                <c:pt idx="12">
                  <c:v>2.0098039215686203</c:v>
                </c:pt>
                <c:pt idx="13">
                  <c:v>0.42424242424242431</c:v>
                </c:pt>
              </c:numCache>
            </c:numRef>
          </c:val>
        </c:ser>
        <c:gapWidth val="50"/>
        <c:overlap val="100"/>
        <c:axId val="58503936"/>
        <c:axId val="58505472"/>
      </c:barChart>
      <c:catAx>
        <c:axId val="58503936"/>
        <c:scaling>
          <c:orientation val="minMax"/>
        </c:scaling>
        <c:axPos val="b"/>
        <c:numFmt formatCode="m/d;@" sourceLinked="1"/>
        <c:tickLblPos val="nextTo"/>
        <c:txPr>
          <a:bodyPr/>
          <a:lstStyle/>
          <a:p>
            <a:pPr>
              <a:defRPr sz="1800" b="0">
                <a:latin typeface="+mn-ea"/>
                <a:ea typeface="+mn-ea"/>
              </a:defRPr>
            </a:pPr>
            <a:endParaRPr lang="ja-JP"/>
          </a:p>
        </c:txPr>
        <c:crossAx val="58505472"/>
        <c:crosses val="autoZero"/>
        <c:lblAlgn val="ctr"/>
        <c:lblOffset val="100"/>
      </c:catAx>
      <c:valAx>
        <c:axId val="58505472"/>
        <c:scaling>
          <c:orientation val="minMax"/>
          <c:max val="15"/>
        </c:scaling>
        <c:axPos val="l"/>
        <c:majorGridlines/>
        <c:title>
          <c:tx>
            <c:rich>
              <a:bodyPr rot="-5400000" vert="horz"/>
              <a:lstStyle/>
              <a:p>
                <a:pPr>
                  <a:defRPr sz="1200" b="0"/>
                </a:pPr>
                <a:r>
                  <a:rPr lang="ja-JP" altLang="en-US" sz="1800" b="0" dirty="0" smtClean="0">
                    <a:latin typeface="+mn-ea"/>
                    <a:ea typeface="+mn-ea"/>
                  </a:rPr>
                  <a:t>平均数</a:t>
                </a:r>
                <a:r>
                  <a:rPr lang="ja-JP" altLang="en-US" sz="1800" b="0" dirty="0">
                    <a:latin typeface="+mn-ea"/>
                    <a:ea typeface="+mn-ea"/>
                  </a:rPr>
                  <a:t>密度</a:t>
                </a:r>
                <a:r>
                  <a:rPr lang="ja-JP" altLang="en-US" sz="1800" b="0" dirty="0" smtClean="0">
                    <a:latin typeface="+mn-ea"/>
                    <a:ea typeface="+mn-ea"/>
                  </a:rPr>
                  <a:t>（個体</a:t>
                </a:r>
                <a:r>
                  <a:rPr lang="en-US" altLang="ja-JP" sz="1800" b="0" dirty="0" smtClean="0">
                    <a:latin typeface="+mn-ea"/>
                    <a:ea typeface="+mn-ea"/>
                  </a:rPr>
                  <a:t>/m</a:t>
                </a:r>
                <a:r>
                  <a:rPr lang="en-US" altLang="ja-JP" sz="1800" b="0" baseline="30000" dirty="0" smtClean="0">
                    <a:latin typeface="+mn-ea"/>
                    <a:ea typeface="+mn-ea"/>
                  </a:rPr>
                  <a:t>2/</a:t>
                </a:r>
                <a:r>
                  <a:rPr lang="ja-JP" altLang="en-US" sz="1800" b="0" baseline="0" dirty="0" smtClean="0">
                    <a:latin typeface="+mn-ea"/>
                    <a:ea typeface="+mn-ea"/>
                  </a:rPr>
                  <a:t>回）</a:t>
                </a:r>
                <a:endParaRPr lang="ja-JP" altLang="en-US" sz="1800" b="0" baseline="0" dirty="0">
                  <a:latin typeface="+mn-ea"/>
                  <a:ea typeface="+mn-ea"/>
                </a:endParaRPr>
              </a:p>
            </c:rich>
          </c:tx>
          <c:layout>
            <c:manualLayout>
              <c:xMode val="edge"/>
              <c:yMode val="edge"/>
              <c:x val="2.5371084170967804E-2"/>
              <c:y val="0.11966345071381823"/>
            </c:manualLayout>
          </c:layout>
        </c:title>
        <c:numFmt formatCode="#,##0;[Red]\-#,##0" sourceLinked="0"/>
        <c:tickLblPos val="nextTo"/>
        <c:txPr>
          <a:bodyPr/>
          <a:lstStyle/>
          <a:p>
            <a:pPr>
              <a:defRPr sz="1800">
                <a:latin typeface="+mn-ea"/>
                <a:ea typeface="+mn-ea"/>
              </a:defRPr>
            </a:pPr>
            <a:endParaRPr lang="ja-JP"/>
          </a:p>
        </c:txPr>
        <c:crossAx val="58503936"/>
        <c:crosses val="autoZero"/>
        <c:crossBetween val="between"/>
        <c:majorUnit val="5"/>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25999771426029283"/>
          <c:y val="6.1680745404255402E-2"/>
          <c:w val="0.68616544536832813"/>
          <c:h val="0.55060034625663701"/>
        </c:manualLayout>
      </c:layout>
      <c:barChart>
        <c:barDir val="col"/>
        <c:grouping val="clustered"/>
        <c:ser>
          <c:idx val="0"/>
          <c:order val="0"/>
          <c:spPr>
            <a:solidFill>
              <a:srgbClr val="0070C0"/>
            </a:solidFill>
          </c:spPr>
          <c:cat>
            <c:numRef>
              <c:f>まとめ!$BF$41:$BF$52</c:f>
              <c:numCache>
                <c:formatCode>m/d;@</c:formatCode>
                <c:ptCount val="12"/>
                <c:pt idx="0">
                  <c:v>39910</c:v>
                </c:pt>
                <c:pt idx="1">
                  <c:v>39940</c:v>
                </c:pt>
                <c:pt idx="2">
                  <c:v>39974</c:v>
                </c:pt>
                <c:pt idx="3">
                  <c:v>40007</c:v>
                </c:pt>
                <c:pt idx="4">
                  <c:v>40035</c:v>
                </c:pt>
                <c:pt idx="5">
                  <c:v>40050</c:v>
                </c:pt>
                <c:pt idx="6">
                  <c:v>40071</c:v>
                </c:pt>
                <c:pt idx="7">
                  <c:v>40089</c:v>
                </c:pt>
                <c:pt idx="8">
                  <c:v>40106</c:v>
                </c:pt>
                <c:pt idx="9">
                  <c:v>40123</c:v>
                </c:pt>
                <c:pt idx="10">
                  <c:v>40155</c:v>
                </c:pt>
                <c:pt idx="11">
                  <c:v>40186</c:v>
                </c:pt>
              </c:numCache>
            </c:numRef>
          </c:cat>
          <c:val>
            <c:numRef>
              <c:f>まとめ!$BW$41:$BW$52</c:f>
              <c:numCache>
                <c:formatCode>General</c:formatCode>
                <c:ptCount val="12"/>
                <c:pt idx="0">
                  <c:v>8</c:v>
                </c:pt>
                <c:pt idx="1">
                  <c:v>8</c:v>
                </c:pt>
                <c:pt idx="2">
                  <c:v>6</c:v>
                </c:pt>
                <c:pt idx="3">
                  <c:v>14</c:v>
                </c:pt>
                <c:pt idx="4">
                  <c:v>7</c:v>
                </c:pt>
                <c:pt idx="5">
                  <c:v>10</c:v>
                </c:pt>
                <c:pt idx="6">
                  <c:v>10</c:v>
                </c:pt>
                <c:pt idx="7">
                  <c:v>11</c:v>
                </c:pt>
                <c:pt idx="8">
                  <c:v>11</c:v>
                </c:pt>
                <c:pt idx="9">
                  <c:v>10</c:v>
                </c:pt>
                <c:pt idx="10">
                  <c:v>11</c:v>
                </c:pt>
                <c:pt idx="11">
                  <c:v>14</c:v>
                </c:pt>
              </c:numCache>
            </c:numRef>
          </c:val>
        </c:ser>
        <c:axId val="58808192"/>
        <c:axId val="58809728"/>
      </c:barChart>
      <c:catAx>
        <c:axId val="58808192"/>
        <c:scaling>
          <c:orientation val="minMax"/>
        </c:scaling>
        <c:axPos val="b"/>
        <c:numFmt formatCode="m/d;@" sourceLinked="1"/>
        <c:tickLblPos val="nextTo"/>
        <c:txPr>
          <a:bodyPr/>
          <a:lstStyle/>
          <a:p>
            <a:pPr>
              <a:defRPr sz="2000">
                <a:latin typeface="+mn-ea"/>
                <a:ea typeface="+mn-ea"/>
              </a:defRPr>
            </a:pPr>
            <a:endParaRPr lang="ja-JP"/>
          </a:p>
        </c:txPr>
        <c:crossAx val="58809728"/>
        <c:crosses val="autoZero"/>
        <c:lblAlgn val="ctr"/>
        <c:lblOffset val="100"/>
      </c:catAx>
      <c:valAx>
        <c:axId val="58809728"/>
        <c:scaling>
          <c:orientation val="minMax"/>
          <c:max val="15"/>
        </c:scaling>
        <c:axPos val="l"/>
        <c:majorGridlines/>
        <c:title>
          <c:tx>
            <c:rich>
              <a:bodyPr rot="-5400000" vert="horz"/>
              <a:lstStyle/>
              <a:p>
                <a:pPr>
                  <a:defRPr sz="2000"/>
                </a:pPr>
                <a:r>
                  <a:rPr lang="ja-JP" altLang="en-US" sz="2000" b="0"/>
                  <a:t>採捕地点数</a:t>
                </a:r>
              </a:p>
            </c:rich>
          </c:tx>
          <c:layout>
            <c:manualLayout>
              <c:xMode val="edge"/>
              <c:yMode val="edge"/>
              <c:x val="2.6143607867290999E-2"/>
              <c:y val="0.10719687136397876"/>
            </c:manualLayout>
          </c:layout>
        </c:title>
        <c:numFmt formatCode="General" sourceLinked="1"/>
        <c:tickLblPos val="nextTo"/>
        <c:txPr>
          <a:bodyPr/>
          <a:lstStyle/>
          <a:p>
            <a:pPr>
              <a:defRPr sz="2000">
                <a:latin typeface="+mn-ea"/>
                <a:ea typeface="+mn-ea"/>
              </a:defRPr>
            </a:pPr>
            <a:endParaRPr lang="ja-JP"/>
          </a:p>
        </c:txPr>
        <c:crossAx val="58808192"/>
        <c:crosses val="autoZero"/>
        <c:crossBetween val="between"/>
        <c:majorUnit val="3"/>
      </c:valAx>
    </c:plotArea>
    <c:plotVisOnly val="1"/>
  </c:chart>
  <c:spPr>
    <a:ln>
      <a:no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15115365427501268"/>
          <c:y val="5.2181286080072317E-2"/>
          <c:w val="0.81678828230739164"/>
          <c:h val="0.56066382664009828"/>
        </c:manualLayout>
      </c:layout>
      <c:barChart>
        <c:barDir val="col"/>
        <c:grouping val="clustered"/>
        <c:ser>
          <c:idx val="1"/>
          <c:order val="1"/>
          <c:cat>
            <c:multiLvlStrRef>
              <c:f>まとめ!$BF$41:$BF$52</c:f>
            </c:multiLvlStrRef>
          </c:cat>
          <c:val>
            <c:numRef>
              <c:f>まとめ!$BW$41:$BW$52</c:f>
            </c:numRef>
          </c:val>
        </c:ser>
        <c:ser>
          <c:idx val="0"/>
          <c:order val="0"/>
          <c:spPr>
            <a:solidFill>
              <a:srgbClr val="C00000"/>
            </a:solidFill>
          </c:spPr>
          <c:cat>
            <c:numRef>
              <c:f>まとめ!$BF$56:$BF$67</c:f>
              <c:numCache>
                <c:formatCode>m/d;@</c:formatCode>
                <c:ptCount val="12"/>
                <c:pt idx="0">
                  <c:v>39910</c:v>
                </c:pt>
                <c:pt idx="1">
                  <c:v>39940</c:v>
                </c:pt>
                <c:pt idx="2">
                  <c:v>39974</c:v>
                </c:pt>
                <c:pt idx="3">
                  <c:v>40007</c:v>
                </c:pt>
                <c:pt idx="4">
                  <c:v>40035</c:v>
                </c:pt>
                <c:pt idx="5">
                  <c:v>40050</c:v>
                </c:pt>
                <c:pt idx="6">
                  <c:v>40071</c:v>
                </c:pt>
                <c:pt idx="7">
                  <c:v>40089</c:v>
                </c:pt>
                <c:pt idx="8">
                  <c:v>40106</c:v>
                </c:pt>
                <c:pt idx="9">
                  <c:v>40123</c:v>
                </c:pt>
                <c:pt idx="10">
                  <c:v>40155</c:v>
                </c:pt>
                <c:pt idx="11">
                  <c:v>40186</c:v>
                </c:pt>
              </c:numCache>
            </c:numRef>
          </c:cat>
          <c:val>
            <c:numRef>
              <c:f>まとめ!$BW$56:$BW$67</c:f>
              <c:numCache>
                <c:formatCode>General</c:formatCode>
                <c:ptCount val="12"/>
                <c:pt idx="0">
                  <c:v>3</c:v>
                </c:pt>
                <c:pt idx="1">
                  <c:v>4</c:v>
                </c:pt>
                <c:pt idx="2">
                  <c:v>6</c:v>
                </c:pt>
                <c:pt idx="3">
                  <c:v>2</c:v>
                </c:pt>
                <c:pt idx="4">
                  <c:v>4</c:v>
                </c:pt>
                <c:pt idx="5">
                  <c:v>7</c:v>
                </c:pt>
                <c:pt idx="6">
                  <c:v>7</c:v>
                </c:pt>
                <c:pt idx="7">
                  <c:v>4</c:v>
                </c:pt>
                <c:pt idx="8">
                  <c:v>3</c:v>
                </c:pt>
                <c:pt idx="9">
                  <c:v>5</c:v>
                </c:pt>
                <c:pt idx="10">
                  <c:v>5</c:v>
                </c:pt>
                <c:pt idx="11">
                  <c:v>3</c:v>
                </c:pt>
              </c:numCache>
            </c:numRef>
          </c:val>
        </c:ser>
        <c:axId val="58817920"/>
        <c:axId val="58832000"/>
      </c:barChart>
      <c:catAx>
        <c:axId val="58817920"/>
        <c:scaling>
          <c:orientation val="minMax"/>
        </c:scaling>
        <c:axPos val="b"/>
        <c:numFmt formatCode="m/d;@" sourceLinked="1"/>
        <c:tickLblPos val="nextTo"/>
        <c:txPr>
          <a:bodyPr/>
          <a:lstStyle/>
          <a:p>
            <a:pPr>
              <a:defRPr sz="2000">
                <a:latin typeface="+mn-ea"/>
                <a:ea typeface="+mn-ea"/>
              </a:defRPr>
            </a:pPr>
            <a:endParaRPr lang="ja-JP"/>
          </a:p>
        </c:txPr>
        <c:crossAx val="58832000"/>
        <c:crosses val="autoZero"/>
        <c:lblAlgn val="ctr"/>
        <c:lblOffset val="100"/>
      </c:catAx>
      <c:valAx>
        <c:axId val="58832000"/>
        <c:scaling>
          <c:orientation val="minMax"/>
          <c:max val="15"/>
        </c:scaling>
        <c:delete val="1"/>
        <c:axPos val="l"/>
        <c:majorGridlines/>
        <c:numFmt formatCode="General" sourceLinked="1"/>
        <c:tickLblPos val="nextTo"/>
        <c:crossAx val="58817920"/>
        <c:crosses val="autoZero"/>
        <c:crossBetween val="between"/>
        <c:majorUnit val="3"/>
      </c:valAx>
    </c:plotArea>
    <c:plotVisOnly val="1"/>
  </c:chart>
  <c:spPr>
    <a:ln>
      <a:no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5587958748328221"/>
          <c:y val="0.16736826862159471"/>
          <c:w val="0.79076096176079957"/>
          <c:h val="0.58398370893291907"/>
        </c:manualLayout>
      </c:layout>
      <c:barChart>
        <c:barDir val="col"/>
        <c:grouping val="clustered"/>
        <c:ser>
          <c:idx val="0"/>
          <c:order val="0"/>
          <c:tx>
            <c:strRef>
              <c:f>'[フストグラム（東西14）.xlsx]ヒストグラム'!$A$102:$A$127</c:f>
              <c:strCache>
                <c:ptCount val="1"/>
                <c:pt idx="0">
                  <c:v>10 20 30 40 50 60</c:v>
                </c:pt>
              </c:strCache>
            </c:strRef>
          </c:tx>
          <c:spPr>
            <a:ln>
              <a:solidFill>
                <a:schemeClr val="tx1"/>
              </a:solidFill>
            </a:ln>
          </c:spPr>
          <c:dPt>
            <c:idx val="1"/>
            <c:spPr>
              <a:solidFill>
                <a:srgbClr val="FF00FF"/>
              </a:solidFill>
              <a:ln>
                <a:solidFill>
                  <a:schemeClr val="tx1"/>
                </a:solidFill>
              </a:ln>
            </c:spPr>
          </c:dPt>
          <c:dPt>
            <c:idx val="2"/>
            <c:spPr>
              <a:solidFill>
                <a:srgbClr val="0099FF"/>
              </a:solidFill>
              <a:ln>
                <a:solidFill>
                  <a:schemeClr val="tx1"/>
                </a:solidFill>
              </a:ln>
            </c:spPr>
          </c:dPt>
          <c:dPt>
            <c:idx val="4"/>
            <c:spPr>
              <a:solidFill>
                <a:srgbClr val="0099FF"/>
              </a:solidFill>
              <a:ln>
                <a:solidFill>
                  <a:schemeClr val="tx1"/>
                </a:solidFill>
              </a:ln>
            </c:spPr>
          </c:dPt>
          <c:dPt>
            <c:idx val="5"/>
            <c:spPr>
              <a:solidFill>
                <a:srgbClr val="0099FF"/>
              </a:solidFill>
              <a:ln>
                <a:solidFill>
                  <a:schemeClr val="tx1"/>
                </a:solidFill>
              </a:ln>
            </c:spPr>
          </c:dPt>
          <c:dPt>
            <c:idx val="6"/>
            <c:spPr>
              <a:solidFill>
                <a:srgbClr val="0099FF"/>
              </a:solidFill>
              <a:ln>
                <a:solidFill>
                  <a:schemeClr val="tx1"/>
                </a:solidFill>
              </a:ln>
            </c:spPr>
          </c:dPt>
          <c:dPt>
            <c:idx val="7"/>
            <c:spPr>
              <a:solidFill>
                <a:srgbClr val="0099FF"/>
              </a:solidFill>
              <a:ln>
                <a:solidFill>
                  <a:schemeClr val="tx1"/>
                </a:solidFill>
              </a:ln>
            </c:spPr>
          </c:dPt>
          <c:dPt>
            <c:idx val="8"/>
            <c:spPr>
              <a:solidFill>
                <a:srgbClr val="0099FF"/>
              </a:solidFill>
              <a:ln>
                <a:solidFill>
                  <a:schemeClr val="tx1"/>
                </a:solidFill>
              </a:ln>
            </c:spPr>
          </c:dPt>
          <c:dPt>
            <c:idx val="9"/>
            <c:spPr>
              <a:solidFill>
                <a:srgbClr val="0099FF"/>
              </a:solidFill>
              <a:ln>
                <a:solidFill>
                  <a:schemeClr val="tx1"/>
                </a:solidFill>
              </a:ln>
            </c:spPr>
          </c:dPt>
          <c:dPt>
            <c:idx val="10"/>
            <c:spPr>
              <a:solidFill>
                <a:srgbClr val="0F0FC7"/>
              </a:solidFill>
              <a:ln>
                <a:solidFill>
                  <a:schemeClr val="tx1"/>
                </a:solidFill>
              </a:ln>
            </c:spPr>
          </c:dPt>
          <c:dPt>
            <c:idx val="11"/>
            <c:spPr>
              <a:solidFill>
                <a:srgbClr val="0F0FC7"/>
              </a:solidFill>
              <a:ln>
                <a:solidFill>
                  <a:schemeClr val="tx1"/>
                </a:solidFill>
              </a:ln>
            </c:spPr>
          </c:dPt>
          <c:dPt>
            <c:idx val="12"/>
            <c:spPr>
              <a:solidFill>
                <a:srgbClr val="0F0FC7"/>
              </a:solidFill>
              <a:ln>
                <a:solidFill>
                  <a:schemeClr val="tx1"/>
                </a:solidFill>
              </a:ln>
            </c:spPr>
          </c:dPt>
          <c:dPt>
            <c:idx val="13"/>
            <c:spPr>
              <a:solidFill>
                <a:srgbClr val="0F0FC7"/>
              </a:solidFill>
              <a:ln>
                <a:solidFill>
                  <a:schemeClr val="tx1"/>
                </a:solidFill>
              </a:ln>
            </c:spPr>
          </c:dPt>
          <c:dPt>
            <c:idx val="14"/>
            <c:spPr>
              <a:solidFill>
                <a:srgbClr val="0F0FC7"/>
              </a:solidFill>
              <a:ln>
                <a:solidFill>
                  <a:schemeClr val="tx1"/>
                </a:solidFill>
              </a:ln>
            </c:spPr>
          </c:dPt>
          <c:dPt>
            <c:idx val="15"/>
            <c:spPr>
              <a:solidFill>
                <a:srgbClr val="0F0FC7"/>
              </a:solidFill>
              <a:ln>
                <a:solidFill>
                  <a:schemeClr val="tx1"/>
                </a:solidFill>
              </a:ln>
            </c:spPr>
          </c:dPt>
          <c:dPt>
            <c:idx val="16"/>
            <c:spPr>
              <a:solidFill>
                <a:srgbClr val="0F0FC7"/>
              </a:solidFill>
              <a:ln>
                <a:solidFill>
                  <a:schemeClr val="tx1"/>
                </a:solidFill>
              </a:ln>
            </c:spPr>
          </c:dPt>
          <c:dPt>
            <c:idx val="17"/>
            <c:spPr>
              <a:solidFill>
                <a:srgbClr val="0F0FC7"/>
              </a:solidFill>
              <a:ln>
                <a:solidFill>
                  <a:schemeClr val="tx1"/>
                </a:solidFill>
              </a:ln>
            </c:spPr>
          </c:dPt>
          <c:dPt>
            <c:idx val="18"/>
            <c:spPr>
              <a:solidFill>
                <a:srgbClr val="0F0FC7"/>
              </a:solidFill>
              <a:ln>
                <a:solidFill>
                  <a:schemeClr val="tx1"/>
                </a:solidFill>
              </a:ln>
            </c:spPr>
          </c:dPt>
          <c:dPt>
            <c:idx val="21"/>
            <c:spPr>
              <a:solidFill>
                <a:srgbClr val="0F0FC7"/>
              </a:solidFill>
              <a:ln>
                <a:solidFill>
                  <a:schemeClr val="tx1"/>
                </a:solidFill>
              </a:ln>
            </c:spPr>
          </c:dPt>
          <c:dPt>
            <c:idx val="25"/>
            <c:spPr>
              <a:noFill/>
              <a:ln>
                <a:noFill/>
              </a:ln>
            </c:spPr>
          </c:dPt>
          <c:cat>
            <c:numRef>
              <c:f>'[場所別＋ストグラム（地点１）.xlsx]カワバタモロコ'!$A$57:$A$83</c:f>
              <c:numCache>
                <c:formatCode>General</c:formatCode>
                <c:ptCount val="27"/>
                <c:pt idx="0">
                  <c:v>10</c:v>
                </c:pt>
                <c:pt idx="5">
                  <c:v>20</c:v>
                </c:pt>
                <c:pt idx="10">
                  <c:v>30</c:v>
                </c:pt>
                <c:pt idx="15">
                  <c:v>40</c:v>
                </c:pt>
                <c:pt idx="20">
                  <c:v>50</c:v>
                </c:pt>
                <c:pt idx="25">
                  <c:v>60</c:v>
                </c:pt>
              </c:numCache>
            </c:numRef>
          </c:cat>
          <c:val>
            <c:numRef>
              <c:f>'[フストグラム（東西14）.xlsx]ヒストグラム'!$O$102:$O$127</c:f>
              <c:numCache>
                <c:formatCode>General</c:formatCode>
                <c:ptCount val="26"/>
                <c:pt idx="0">
                  <c:v>0</c:v>
                </c:pt>
                <c:pt idx="1">
                  <c:v>1</c:v>
                </c:pt>
                <c:pt idx="2">
                  <c:v>2</c:v>
                </c:pt>
                <c:pt idx="3">
                  <c:v>0</c:v>
                </c:pt>
                <c:pt idx="4">
                  <c:v>2</c:v>
                </c:pt>
                <c:pt idx="5">
                  <c:v>7</c:v>
                </c:pt>
                <c:pt idx="6">
                  <c:v>8</c:v>
                </c:pt>
                <c:pt idx="7">
                  <c:v>16</c:v>
                </c:pt>
                <c:pt idx="8">
                  <c:v>12</c:v>
                </c:pt>
                <c:pt idx="9">
                  <c:v>5</c:v>
                </c:pt>
                <c:pt idx="10">
                  <c:v>14</c:v>
                </c:pt>
                <c:pt idx="11">
                  <c:v>11</c:v>
                </c:pt>
                <c:pt idx="12">
                  <c:v>11</c:v>
                </c:pt>
                <c:pt idx="13">
                  <c:v>9</c:v>
                </c:pt>
                <c:pt idx="14">
                  <c:v>5</c:v>
                </c:pt>
                <c:pt idx="15">
                  <c:v>3</c:v>
                </c:pt>
                <c:pt idx="16">
                  <c:v>2</c:v>
                </c:pt>
                <c:pt idx="17">
                  <c:v>2</c:v>
                </c:pt>
                <c:pt idx="18">
                  <c:v>1</c:v>
                </c:pt>
                <c:pt idx="19">
                  <c:v>0</c:v>
                </c:pt>
                <c:pt idx="20">
                  <c:v>0</c:v>
                </c:pt>
                <c:pt idx="21">
                  <c:v>1</c:v>
                </c:pt>
                <c:pt idx="22">
                  <c:v>0</c:v>
                </c:pt>
                <c:pt idx="23">
                  <c:v>0</c:v>
                </c:pt>
                <c:pt idx="24">
                  <c:v>0</c:v>
                </c:pt>
                <c:pt idx="25">
                  <c:v>112</c:v>
                </c:pt>
              </c:numCache>
            </c:numRef>
          </c:val>
        </c:ser>
        <c:gapWidth val="0"/>
        <c:axId val="59003648"/>
        <c:axId val="59005184"/>
      </c:barChart>
      <c:catAx>
        <c:axId val="59003648"/>
        <c:scaling>
          <c:orientation val="minMax"/>
        </c:scaling>
        <c:axPos val="b"/>
        <c:numFmt formatCode="General" sourceLinked="1"/>
        <c:tickLblPos val="nextTo"/>
        <c:txPr>
          <a:bodyPr/>
          <a:lstStyle/>
          <a:p>
            <a:pPr>
              <a:defRPr sz="2000">
                <a:latin typeface="+mn-ea"/>
                <a:ea typeface="+mn-ea"/>
              </a:defRPr>
            </a:pPr>
            <a:endParaRPr lang="ja-JP"/>
          </a:p>
        </c:txPr>
        <c:crossAx val="59005184"/>
        <c:crosses val="autoZero"/>
        <c:auto val="1"/>
        <c:lblAlgn val="ctr"/>
        <c:lblOffset val="100"/>
        <c:tickLblSkip val="5"/>
        <c:tickMarkSkip val="5"/>
      </c:catAx>
      <c:valAx>
        <c:axId val="59005184"/>
        <c:scaling>
          <c:orientation val="minMax"/>
          <c:max val="150"/>
          <c:min val="0"/>
        </c:scaling>
        <c:axPos val="l"/>
        <c:majorGridlines/>
        <c:numFmt formatCode="General" sourceLinked="1"/>
        <c:tickLblPos val="nextTo"/>
        <c:txPr>
          <a:bodyPr/>
          <a:lstStyle/>
          <a:p>
            <a:pPr>
              <a:defRPr sz="2000">
                <a:latin typeface="+mn-ea"/>
                <a:ea typeface="+mn-ea"/>
              </a:defRPr>
            </a:pPr>
            <a:endParaRPr lang="ja-JP"/>
          </a:p>
        </c:txPr>
        <c:crossAx val="59003648"/>
        <c:crossesAt val="1"/>
        <c:crossBetween val="between"/>
        <c:majorUnit val="50"/>
      </c:valAx>
    </c:plotArea>
    <c:plotVisOnly val="1"/>
  </c:chart>
  <c:spPr>
    <a:ln>
      <a:noFill/>
    </a:ln>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5587962446705783"/>
          <c:y val="0.16736826862159471"/>
          <c:w val="0.79377409657850184"/>
          <c:h val="0.58398370893291984"/>
        </c:manualLayout>
      </c:layout>
      <c:barChart>
        <c:barDir val="col"/>
        <c:grouping val="clustered"/>
        <c:ser>
          <c:idx val="0"/>
          <c:order val="0"/>
          <c:tx>
            <c:strRef>
              <c:f>'[フストグラム（東西14）.xlsx]ヒストグラム'!$B$4:$B$39</c:f>
              <c:strCache>
                <c:ptCount val="1"/>
                <c:pt idx="0">
                  <c:v>5 6 7 8 9 10 11 12 13 14 15 16 17 18 19 20 21 22 23 24 25 26 27 28 29 30 31 32 33 34 35 36 37 38 39 40</c:v>
                </c:pt>
              </c:strCache>
            </c:strRef>
          </c:tx>
          <c:spPr>
            <a:ln>
              <a:solidFill>
                <a:sysClr val="windowText" lastClr="000000"/>
              </a:solidFill>
            </a:ln>
          </c:spPr>
          <c:dPt>
            <c:idx val="2"/>
            <c:spPr>
              <a:solidFill>
                <a:srgbClr val="FF6600"/>
              </a:solidFill>
              <a:ln>
                <a:solidFill>
                  <a:sysClr val="windowText" lastClr="000000"/>
                </a:solidFill>
              </a:ln>
            </c:spPr>
          </c:dPt>
          <c:dPt>
            <c:idx val="4"/>
            <c:spPr>
              <a:solidFill>
                <a:srgbClr val="0099FF"/>
              </a:solidFill>
              <a:ln>
                <a:solidFill>
                  <a:sysClr val="windowText" lastClr="000000"/>
                </a:solidFill>
              </a:ln>
            </c:spPr>
          </c:dPt>
          <c:dPt>
            <c:idx val="5"/>
            <c:spPr>
              <a:solidFill>
                <a:srgbClr val="0099FF"/>
              </a:solidFill>
              <a:ln>
                <a:solidFill>
                  <a:sysClr val="windowText" lastClr="000000"/>
                </a:solidFill>
              </a:ln>
            </c:spPr>
          </c:dPt>
          <c:dPt>
            <c:idx val="6"/>
            <c:spPr>
              <a:solidFill>
                <a:srgbClr val="0099FF"/>
              </a:solidFill>
              <a:ln>
                <a:solidFill>
                  <a:sysClr val="windowText" lastClr="000000"/>
                </a:solidFill>
              </a:ln>
            </c:spPr>
          </c:dPt>
          <c:dPt>
            <c:idx val="7"/>
            <c:spPr>
              <a:solidFill>
                <a:srgbClr val="0099FF"/>
              </a:solidFill>
              <a:ln>
                <a:solidFill>
                  <a:sysClr val="windowText" lastClr="000000"/>
                </a:solidFill>
              </a:ln>
            </c:spPr>
          </c:dPt>
          <c:dPt>
            <c:idx val="8"/>
            <c:spPr>
              <a:solidFill>
                <a:srgbClr val="0099FF"/>
              </a:solidFill>
              <a:ln>
                <a:solidFill>
                  <a:sysClr val="windowText" lastClr="000000"/>
                </a:solidFill>
              </a:ln>
            </c:spPr>
          </c:dPt>
          <c:dPt>
            <c:idx val="9"/>
            <c:spPr>
              <a:solidFill>
                <a:srgbClr val="0099FF"/>
              </a:solidFill>
              <a:ln>
                <a:solidFill>
                  <a:sysClr val="windowText" lastClr="000000"/>
                </a:solidFill>
              </a:ln>
            </c:spPr>
          </c:dPt>
          <c:dPt>
            <c:idx val="10"/>
            <c:spPr>
              <a:solidFill>
                <a:srgbClr val="0099FF"/>
              </a:solidFill>
              <a:ln>
                <a:solidFill>
                  <a:sysClr val="windowText" lastClr="000000"/>
                </a:solidFill>
              </a:ln>
            </c:spPr>
          </c:dPt>
          <c:dPt>
            <c:idx val="11"/>
            <c:spPr>
              <a:solidFill>
                <a:srgbClr val="0099FF"/>
              </a:solidFill>
              <a:ln>
                <a:solidFill>
                  <a:sysClr val="windowText" lastClr="000000"/>
                </a:solidFill>
              </a:ln>
            </c:spPr>
          </c:dPt>
          <c:dPt>
            <c:idx val="12"/>
            <c:spPr>
              <a:solidFill>
                <a:srgbClr val="0099FF"/>
              </a:solidFill>
              <a:ln>
                <a:solidFill>
                  <a:sysClr val="windowText" lastClr="000000"/>
                </a:solidFill>
              </a:ln>
            </c:spPr>
          </c:dPt>
          <c:dPt>
            <c:idx val="13"/>
            <c:spPr>
              <a:solidFill>
                <a:srgbClr val="0099FF"/>
              </a:solidFill>
              <a:ln>
                <a:solidFill>
                  <a:sysClr val="windowText" lastClr="000000"/>
                </a:solidFill>
              </a:ln>
            </c:spPr>
          </c:dPt>
          <c:dPt>
            <c:idx val="14"/>
            <c:spPr>
              <a:solidFill>
                <a:srgbClr val="0099FF"/>
              </a:solidFill>
              <a:ln>
                <a:solidFill>
                  <a:sysClr val="windowText" lastClr="000000"/>
                </a:solidFill>
              </a:ln>
            </c:spPr>
          </c:dPt>
          <c:dPt>
            <c:idx val="15"/>
            <c:spPr>
              <a:solidFill>
                <a:srgbClr val="0F0FC7"/>
              </a:solidFill>
              <a:ln>
                <a:solidFill>
                  <a:sysClr val="windowText" lastClr="000000"/>
                </a:solidFill>
              </a:ln>
            </c:spPr>
          </c:dPt>
          <c:dPt>
            <c:idx val="16"/>
            <c:spPr>
              <a:solidFill>
                <a:srgbClr val="0F0FC7"/>
              </a:solidFill>
              <a:ln>
                <a:solidFill>
                  <a:sysClr val="windowText" lastClr="000000"/>
                </a:solidFill>
              </a:ln>
            </c:spPr>
          </c:dPt>
          <c:dPt>
            <c:idx val="17"/>
            <c:spPr>
              <a:solidFill>
                <a:srgbClr val="0F0FC7"/>
              </a:solidFill>
              <a:ln>
                <a:solidFill>
                  <a:sysClr val="windowText" lastClr="000000"/>
                </a:solidFill>
              </a:ln>
            </c:spPr>
          </c:dPt>
          <c:dPt>
            <c:idx val="18"/>
            <c:spPr>
              <a:solidFill>
                <a:srgbClr val="0F0FC7"/>
              </a:solidFill>
              <a:ln>
                <a:solidFill>
                  <a:sysClr val="windowText" lastClr="000000"/>
                </a:solidFill>
              </a:ln>
            </c:spPr>
          </c:dPt>
          <c:dPt>
            <c:idx val="19"/>
            <c:spPr>
              <a:solidFill>
                <a:srgbClr val="0F0FC7"/>
              </a:solidFill>
              <a:ln>
                <a:solidFill>
                  <a:sysClr val="windowText" lastClr="000000"/>
                </a:solidFill>
              </a:ln>
            </c:spPr>
          </c:dPt>
          <c:dPt>
            <c:idx val="20"/>
            <c:spPr>
              <a:solidFill>
                <a:srgbClr val="0F0FC7"/>
              </a:solidFill>
              <a:ln>
                <a:solidFill>
                  <a:sysClr val="windowText" lastClr="000000"/>
                </a:solidFill>
              </a:ln>
            </c:spPr>
          </c:dPt>
          <c:dPt>
            <c:idx val="21"/>
            <c:spPr>
              <a:solidFill>
                <a:srgbClr val="0F0FC7"/>
              </a:solidFill>
              <a:ln>
                <a:solidFill>
                  <a:sysClr val="windowText" lastClr="000000"/>
                </a:solidFill>
              </a:ln>
            </c:spPr>
          </c:dPt>
          <c:dPt>
            <c:idx val="22"/>
            <c:spPr>
              <a:solidFill>
                <a:srgbClr val="0F0FC7"/>
              </a:solidFill>
              <a:ln>
                <a:solidFill>
                  <a:sysClr val="windowText" lastClr="000000"/>
                </a:solidFill>
              </a:ln>
            </c:spPr>
          </c:dPt>
          <c:dPt>
            <c:idx val="23"/>
            <c:spPr>
              <a:solidFill>
                <a:srgbClr val="0F0FC7"/>
              </a:solidFill>
              <a:ln>
                <a:solidFill>
                  <a:sysClr val="windowText" lastClr="000000"/>
                </a:solidFill>
              </a:ln>
            </c:spPr>
          </c:dPt>
          <c:dPt>
            <c:idx val="24"/>
            <c:spPr>
              <a:solidFill>
                <a:srgbClr val="0F0FC7"/>
              </a:solidFill>
              <a:ln>
                <a:solidFill>
                  <a:sysClr val="windowText" lastClr="000000"/>
                </a:solidFill>
              </a:ln>
            </c:spPr>
          </c:dPt>
          <c:dPt>
            <c:idx val="25"/>
            <c:spPr>
              <a:solidFill>
                <a:srgbClr val="0F0FC7"/>
              </a:solidFill>
              <a:ln>
                <a:solidFill>
                  <a:sysClr val="windowText" lastClr="000000"/>
                </a:solidFill>
              </a:ln>
            </c:spPr>
          </c:dPt>
          <c:dPt>
            <c:idx val="26"/>
            <c:spPr>
              <a:solidFill>
                <a:srgbClr val="0F0FC7"/>
              </a:solidFill>
              <a:ln>
                <a:solidFill>
                  <a:sysClr val="windowText" lastClr="000000"/>
                </a:solidFill>
              </a:ln>
            </c:spPr>
          </c:dPt>
          <c:dPt>
            <c:idx val="27"/>
            <c:spPr>
              <a:solidFill>
                <a:srgbClr val="0F0FC7"/>
              </a:solidFill>
              <a:ln>
                <a:solidFill>
                  <a:sysClr val="windowText" lastClr="000000"/>
                </a:solidFill>
              </a:ln>
            </c:spPr>
          </c:dPt>
          <c:dPt>
            <c:idx val="28"/>
            <c:spPr>
              <a:solidFill>
                <a:srgbClr val="0F0FC7"/>
              </a:solidFill>
              <a:ln>
                <a:solidFill>
                  <a:sysClr val="windowText" lastClr="000000"/>
                </a:solidFill>
              </a:ln>
            </c:spPr>
          </c:dPt>
          <c:dPt>
            <c:idx val="29"/>
            <c:spPr>
              <a:solidFill>
                <a:srgbClr val="008000"/>
              </a:solidFill>
              <a:ln>
                <a:solidFill>
                  <a:sysClr val="windowText" lastClr="000000"/>
                </a:solidFill>
              </a:ln>
            </c:spPr>
          </c:dPt>
          <c:dPt>
            <c:idx val="30"/>
            <c:spPr>
              <a:solidFill>
                <a:srgbClr val="0F0FC7"/>
              </a:solidFill>
              <a:ln>
                <a:solidFill>
                  <a:sysClr val="windowText" lastClr="000000"/>
                </a:solidFill>
              </a:ln>
            </c:spPr>
          </c:dPt>
          <c:dPt>
            <c:idx val="32"/>
            <c:spPr>
              <a:solidFill>
                <a:srgbClr val="0F0FC7"/>
              </a:solidFill>
              <a:ln>
                <a:solidFill>
                  <a:sysClr val="windowText" lastClr="000000"/>
                </a:solidFill>
              </a:ln>
            </c:spPr>
          </c:dPt>
          <c:cat>
            <c:numRef>
              <c:f>'[場所別＋ストグラム（地点１）.xlsx]メダカ'!$B$2:$B$37</c:f>
              <c:numCache>
                <c:formatCode>General</c:formatCode>
                <c:ptCount val="3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numCache>
            </c:numRef>
          </c:cat>
          <c:val>
            <c:numRef>
              <c:f>'[フストグラム（東西14）.xlsx]ヒストグラム'!$O$4:$O$39</c:f>
              <c:numCache>
                <c:formatCode>General</c:formatCode>
                <c:ptCount val="36"/>
                <c:pt idx="0">
                  <c:v>0</c:v>
                </c:pt>
                <c:pt idx="1">
                  <c:v>0</c:v>
                </c:pt>
                <c:pt idx="2">
                  <c:v>1</c:v>
                </c:pt>
                <c:pt idx="3">
                  <c:v>0</c:v>
                </c:pt>
                <c:pt idx="4">
                  <c:v>4</c:v>
                </c:pt>
                <c:pt idx="5">
                  <c:v>5</c:v>
                </c:pt>
                <c:pt idx="6">
                  <c:v>12</c:v>
                </c:pt>
                <c:pt idx="7">
                  <c:v>15</c:v>
                </c:pt>
                <c:pt idx="8">
                  <c:v>13</c:v>
                </c:pt>
                <c:pt idx="9">
                  <c:v>23</c:v>
                </c:pt>
                <c:pt idx="10">
                  <c:v>22</c:v>
                </c:pt>
                <c:pt idx="11">
                  <c:v>28</c:v>
                </c:pt>
                <c:pt idx="12">
                  <c:v>23</c:v>
                </c:pt>
                <c:pt idx="13">
                  <c:v>52</c:v>
                </c:pt>
                <c:pt idx="14">
                  <c:v>58</c:v>
                </c:pt>
                <c:pt idx="15">
                  <c:v>139</c:v>
                </c:pt>
                <c:pt idx="16">
                  <c:v>104</c:v>
                </c:pt>
                <c:pt idx="17">
                  <c:v>165</c:v>
                </c:pt>
                <c:pt idx="18">
                  <c:v>128</c:v>
                </c:pt>
                <c:pt idx="19">
                  <c:v>98</c:v>
                </c:pt>
                <c:pt idx="20">
                  <c:v>125</c:v>
                </c:pt>
                <c:pt idx="21">
                  <c:v>73</c:v>
                </c:pt>
                <c:pt idx="22">
                  <c:v>74</c:v>
                </c:pt>
                <c:pt idx="23">
                  <c:v>49</c:v>
                </c:pt>
                <c:pt idx="24">
                  <c:v>28</c:v>
                </c:pt>
                <c:pt idx="25">
                  <c:v>38</c:v>
                </c:pt>
                <c:pt idx="26">
                  <c:v>10</c:v>
                </c:pt>
                <c:pt idx="27">
                  <c:v>15</c:v>
                </c:pt>
                <c:pt idx="28">
                  <c:v>7</c:v>
                </c:pt>
                <c:pt idx="29">
                  <c:v>1</c:v>
                </c:pt>
                <c:pt idx="30">
                  <c:v>4</c:v>
                </c:pt>
                <c:pt idx="31">
                  <c:v>0</c:v>
                </c:pt>
                <c:pt idx="32">
                  <c:v>1</c:v>
                </c:pt>
                <c:pt idx="33">
                  <c:v>0</c:v>
                </c:pt>
                <c:pt idx="34">
                  <c:v>0</c:v>
                </c:pt>
                <c:pt idx="35">
                  <c:v>0</c:v>
                </c:pt>
              </c:numCache>
            </c:numRef>
          </c:val>
        </c:ser>
        <c:gapWidth val="0"/>
        <c:axId val="58925824"/>
        <c:axId val="58927360"/>
      </c:barChart>
      <c:catAx>
        <c:axId val="58925824"/>
        <c:scaling>
          <c:orientation val="minMax"/>
        </c:scaling>
        <c:axPos val="b"/>
        <c:numFmt formatCode="General" sourceLinked="1"/>
        <c:tickLblPos val="nextTo"/>
        <c:txPr>
          <a:bodyPr/>
          <a:lstStyle/>
          <a:p>
            <a:pPr>
              <a:defRPr sz="2000">
                <a:latin typeface="+mn-ea"/>
                <a:ea typeface="+mn-ea"/>
              </a:defRPr>
            </a:pPr>
            <a:endParaRPr lang="ja-JP"/>
          </a:p>
        </c:txPr>
        <c:crossAx val="58927360"/>
        <c:crosses val="autoZero"/>
        <c:auto val="1"/>
        <c:lblAlgn val="ctr"/>
        <c:lblOffset val="100"/>
        <c:tickLblSkip val="5"/>
        <c:tickMarkSkip val="5"/>
      </c:catAx>
      <c:valAx>
        <c:axId val="58927360"/>
        <c:scaling>
          <c:orientation val="minMax"/>
          <c:max val="150"/>
          <c:min val="0"/>
        </c:scaling>
        <c:axPos val="l"/>
        <c:majorGridlines/>
        <c:numFmt formatCode="General" sourceLinked="1"/>
        <c:tickLblPos val="nextTo"/>
        <c:txPr>
          <a:bodyPr/>
          <a:lstStyle/>
          <a:p>
            <a:pPr>
              <a:defRPr sz="2000">
                <a:latin typeface="+mn-ea"/>
                <a:ea typeface="+mn-ea"/>
              </a:defRPr>
            </a:pPr>
            <a:endParaRPr lang="ja-JP"/>
          </a:p>
        </c:txPr>
        <c:crossAx val="58925824"/>
        <c:crossesAt val="1"/>
        <c:crossBetween val="between"/>
        <c:majorUnit val="50"/>
      </c:valAx>
    </c:plotArea>
    <c:plotVisOnly val="1"/>
  </c:chart>
  <c:spPr>
    <a:ln>
      <a:noFill/>
    </a:ln>
  </c:sp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7151618547682468"/>
          <c:y val="0.10200312934664284"/>
          <c:w val="0.53443913945433519"/>
          <c:h val="0.66963275257594901"/>
        </c:manualLayout>
      </c:layout>
      <c:barChart>
        <c:barDir val="col"/>
        <c:grouping val="stacked"/>
        <c:ser>
          <c:idx val="0"/>
          <c:order val="0"/>
          <c:tx>
            <c:strRef>
              <c:f>採捕数!$A$121</c:f>
              <c:strCache>
                <c:ptCount val="1"/>
                <c:pt idx="0">
                  <c:v>メダカ               （未成魚・成魚）　</c:v>
                </c:pt>
              </c:strCache>
            </c:strRef>
          </c:tx>
          <c:cat>
            <c:numRef>
              <c:f>採捕数!$B$120:$M$120</c:f>
              <c:numCache>
                <c:formatCode>m/d;@</c:formatCode>
                <c:ptCount val="12"/>
                <c:pt idx="0">
                  <c:v>39910</c:v>
                </c:pt>
                <c:pt idx="1">
                  <c:v>39940</c:v>
                </c:pt>
                <c:pt idx="2">
                  <c:v>39974</c:v>
                </c:pt>
                <c:pt idx="3">
                  <c:v>40007</c:v>
                </c:pt>
                <c:pt idx="4">
                  <c:v>40035</c:v>
                </c:pt>
                <c:pt idx="5">
                  <c:v>40050</c:v>
                </c:pt>
                <c:pt idx="6">
                  <c:v>40071</c:v>
                </c:pt>
                <c:pt idx="7">
                  <c:v>40089</c:v>
                </c:pt>
                <c:pt idx="8">
                  <c:v>40106</c:v>
                </c:pt>
                <c:pt idx="9">
                  <c:v>40123</c:v>
                </c:pt>
                <c:pt idx="10">
                  <c:v>40155</c:v>
                </c:pt>
                <c:pt idx="11">
                  <c:v>40186</c:v>
                </c:pt>
              </c:numCache>
            </c:numRef>
          </c:cat>
          <c:val>
            <c:numRef>
              <c:f>採捕数!$B$121:$M$121</c:f>
              <c:numCache>
                <c:formatCode>General</c:formatCode>
                <c:ptCount val="12"/>
                <c:pt idx="0">
                  <c:v>148</c:v>
                </c:pt>
                <c:pt idx="1">
                  <c:v>165</c:v>
                </c:pt>
                <c:pt idx="2">
                  <c:v>219</c:v>
                </c:pt>
                <c:pt idx="3">
                  <c:v>67</c:v>
                </c:pt>
                <c:pt idx="4">
                  <c:v>118</c:v>
                </c:pt>
                <c:pt idx="5">
                  <c:v>141</c:v>
                </c:pt>
                <c:pt idx="6">
                  <c:v>380</c:v>
                </c:pt>
                <c:pt idx="7">
                  <c:v>146</c:v>
                </c:pt>
                <c:pt idx="8">
                  <c:v>133</c:v>
                </c:pt>
                <c:pt idx="9">
                  <c:v>94</c:v>
                </c:pt>
                <c:pt idx="10">
                  <c:v>229</c:v>
                </c:pt>
                <c:pt idx="11">
                  <c:v>201</c:v>
                </c:pt>
              </c:numCache>
            </c:numRef>
          </c:val>
        </c:ser>
        <c:ser>
          <c:idx val="1"/>
          <c:order val="1"/>
          <c:tx>
            <c:strRef>
              <c:f>採捕数!$A$122</c:f>
              <c:strCache>
                <c:ptCount val="1"/>
                <c:pt idx="0">
                  <c:v>メダカ               （稚魚）</c:v>
                </c:pt>
              </c:strCache>
            </c:strRef>
          </c:tx>
          <c:cat>
            <c:numRef>
              <c:f>採捕数!$B$120:$M$120</c:f>
              <c:numCache>
                <c:formatCode>m/d;@</c:formatCode>
                <c:ptCount val="12"/>
                <c:pt idx="0">
                  <c:v>39910</c:v>
                </c:pt>
                <c:pt idx="1">
                  <c:v>39940</c:v>
                </c:pt>
                <c:pt idx="2">
                  <c:v>39974</c:v>
                </c:pt>
                <c:pt idx="3">
                  <c:v>40007</c:v>
                </c:pt>
                <c:pt idx="4">
                  <c:v>40035</c:v>
                </c:pt>
                <c:pt idx="5">
                  <c:v>40050</c:v>
                </c:pt>
                <c:pt idx="6">
                  <c:v>40071</c:v>
                </c:pt>
                <c:pt idx="7">
                  <c:v>40089</c:v>
                </c:pt>
                <c:pt idx="8">
                  <c:v>40106</c:v>
                </c:pt>
                <c:pt idx="9">
                  <c:v>40123</c:v>
                </c:pt>
                <c:pt idx="10">
                  <c:v>40155</c:v>
                </c:pt>
                <c:pt idx="11">
                  <c:v>40186</c:v>
                </c:pt>
              </c:numCache>
            </c:numRef>
          </c:cat>
          <c:val>
            <c:numRef>
              <c:f>採捕数!$B$122:$M$122</c:f>
              <c:numCache>
                <c:formatCode>General</c:formatCode>
                <c:ptCount val="12"/>
                <c:pt idx="0">
                  <c:v>4</c:v>
                </c:pt>
                <c:pt idx="1">
                  <c:v>8</c:v>
                </c:pt>
                <c:pt idx="2">
                  <c:v>0</c:v>
                </c:pt>
                <c:pt idx="3">
                  <c:v>24</c:v>
                </c:pt>
                <c:pt idx="4">
                  <c:v>159</c:v>
                </c:pt>
                <c:pt idx="5">
                  <c:v>121</c:v>
                </c:pt>
                <c:pt idx="6">
                  <c:v>87</c:v>
                </c:pt>
                <c:pt idx="7">
                  <c:v>96</c:v>
                </c:pt>
                <c:pt idx="8">
                  <c:v>15</c:v>
                </c:pt>
                <c:pt idx="9">
                  <c:v>12</c:v>
                </c:pt>
                <c:pt idx="10">
                  <c:v>59</c:v>
                </c:pt>
                <c:pt idx="11">
                  <c:v>52</c:v>
                </c:pt>
              </c:numCache>
            </c:numRef>
          </c:val>
        </c:ser>
        <c:ser>
          <c:idx val="2"/>
          <c:order val="2"/>
          <c:tx>
            <c:strRef>
              <c:f>採捕数!$A$123</c:f>
              <c:strCache>
                <c:ptCount val="1"/>
                <c:pt idx="0">
                  <c:v>カワバタモロコ　　（未成魚・成魚）</c:v>
                </c:pt>
              </c:strCache>
            </c:strRef>
          </c:tx>
          <c:cat>
            <c:numRef>
              <c:f>採捕数!$B$120:$M$120</c:f>
              <c:numCache>
                <c:formatCode>m/d;@</c:formatCode>
                <c:ptCount val="12"/>
                <c:pt idx="0">
                  <c:v>39910</c:v>
                </c:pt>
                <c:pt idx="1">
                  <c:v>39940</c:v>
                </c:pt>
                <c:pt idx="2">
                  <c:v>39974</c:v>
                </c:pt>
                <c:pt idx="3">
                  <c:v>40007</c:v>
                </c:pt>
                <c:pt idx="4">
                  <c:v>40035</c:v>
                </c:pt>
                <c:pt idx="5">
                  <c:v>40050</c:v>
                </c:pt>
                <c:pt idx="6">
                  <c:v>40071</c:v>
                </c:pt>
                <c:pt idx="7">
                  <c:v>40089</c:v>
                </c:pt>
                <c:pt idx="8">
                  <c:v>40106</c:v>
                </c:pt>
                <c:pt idx="9">
                  <c:v>40123</c:v>
                </c:pt>
                <c:pt idx="10">
                  <c:v>40155</c:v>
                </c:pt>
                <c:pt idx="11">
                  <c:v>40186</c:v>
                </c:pt>
              </c:numCache>
            </c:numRef>
          </c:cat>
          <c:val>
            <c:numRef>
              <c:f>採捕数!$B$123:$M$123</c:f>
              <c:numCache>
                <c:formatCode>General</c:formatCode>
                <c:ptCount val="12"/>
                <c:pt idx="0">
                  <c:v>6</c:v>
                </c:pt>
                <c:pt idx="1">
                  <c:v>58</c:v>
                </c:pt>
                <c:pt idx="2">
                  <c:v>91</c:v>
                </c:pt>
                <c:pt idx="3">
                  <c:v>88</c:v>
                </c:pt>
                <c:pt idx="4">
                  <c:v>60</c:v>
                </c:pt>
                <c:pt idx="5">
                  <c:v>70</c:v>
                </c:pt>
                <c:pt idx="6">
                  <c:v>21</c:v>
                </c:pt>
                <c:pt idx="7">
                  <c:v>11</c:v>
                </c:pt>
                <c:pt idx="8">
                  <c:v>19</c:v>
                </c:pt>
                <c:pt idx="9">
                  <c:v>4</c:v>
                </c:pt>
                <c:pt idx="10">
                  <c:v>3</c:v>
                </c:pt>
                <c:pt idx="11">
                  <c:v>3</c:v>
                </c:pt>
              </c:numCache>
            </c:numRef>
          </c:val>
        </c:ser>
        <c:ser>
          <c:idx val="3"/>
          <c:order val="3"/>
          <c:tx>
            <c:strRef>
              <c:f>採捕数!$A$124</c:f>
              <c:strCache>
                <c:ptCount val="1"/>
                <c:pt idx="0">
                  <c:v>カワバタモロコ（稚魚）</c:v>
                </c:pt>
              </c:strCache>
            </c:strRef>
          </c:tx>
          <c:cat>
            <c:numRef>
              <c:f>採捕数!$B$120:$M$120</c:f>
              <c:numCache>
                <c:formatCode>m/d;@</c:formatCode>
                <c:ptCount val="12"/>
                <c:pt idx="0">
                  <c:v>39910</c:v>
                </c:pt>
                <c:pt idx="1">
                  <c:v>39940</c:v>
                </c:pt>
                <c:pt idx="2">
                  <c:v>39974</c:v>
                </c:pt>
                <c:pt idx="3">
                  <c:v>40007</c:v>
                </c:pt>
                <c:pt idx="4">
                  <c:v>40035</c:v>
                </c:pt>
                <c:pt idx="5">
                  <c:v>40050</c:v>
                </c:pt>
                <c:pt idx="6">
                  <c:v>40071</c:v>
                </c:pt>
                <c:pt idx="7">
                  <c:v>40089</c:v>
                </c:pt>
                <c:pt idx="8">
                  <c:v>40106</c:v>
                </c:pt>
                <c:pt idx="9">
                  <c:v>40123</c:v>
                </c:pt>
                <c:pt idx="10">
                  <c:v>40155</c:v>
                </c:pt>
                <c:pt idx="11">
                  <c:v>40186</c:v>
                </c:pt>
              </c:numCache>
            </c:numRef>
          </c:cat>
          <c:val>
            <c:numRef>
              <c:f>採捕数!$B$124:$M$124</c:f>
              <c:numCache>
                <c:formatCode>General</c:formatCode>
                <c:ptCount val="12"/>
                <c:pt idx="0">
                  <c:v>18</c:v>
                </c:pt>
                <c:pt idx="1">
                  <c:v>30</c:v>
                </c:pt>
                <c:pt idx="2">
                  <c:v>10</c:v>
                </c:pt>
                <c:pt idx="3">
                  <c:v>19</c:v>
                </c:pt>
                <c:pt idx="4">
                  <c:v>37</c:v>
                </c:pt>
                <c:pt idx="5">
                  <c:v>51</c:v>
                </c:pt>
                <c:pt idx="6">
                  <c:v>27</c:v>
                </c:pt>
                <c:pt idx="7">
                  <c:v>15</c:v>
                </c:pt>
                <c:pt idx="8">
                  <c:v>93</c:v>
                </c:pt>
                <c:pt idx="9">
                  <c:v>7</c:v>
                </c:pt>
                <c:pt idx="10">
                  <c:v>18</c:v>
                </c:pt>
                <c:pt idx="11">
                  <c:v>9</c:v>
                </c:pt>
              </c:numCache>
            </c:numRef>
          </c:val>
        </c:ser>
        <c:ser>
          <c:idx val="4"/>
          <c:order val="4"/>
          <c:tx>
            <c:strRef>
              <c:f>採捕数!$A$125</c:f>
              <c:strCache>
                <c:ptCount val="1"/>
                <c:pt idx="0">
                  <c:v>その他</c:v>
                </c:pt>
              </c:strCache>
            </c:strRef>
          </c:tx>
          <c:cat>
            <c:numRef>
              <c:f>採捕数!$B$120:$M$120</c:f>
              <c:numCache>
                <c:formatCode>m/d;@</c:formatCode>
                <c:ptCount val="12"/>
                <c:pt idx="0">
                  <c:v>39910</c:v>
                </c:pt>
                <c:pt idx="1">
                  <c:v>39940</c:v>
                </c:pt>
                <c:pt idx="2">
                  <c:v>39974</c:v>
                </c:pt>
                <c:pt idx="3">
                  <c:v>40007</c:v>
                </c:pt>
                <c:pt idx="4">
                  <c:v>40035</c:v>
                </c:pt>
                <c:pt idx="5">
                  <c:v>40050</c:v>
                </c:pt>
                <c:pt idx="6">
                  <c:v>40071</c:v>
                </c:pt>
                <c:pt idx="7">
                  <c:v>40089</c:v>
                </c:pt>
                <c:pt idx="8">
                  <c:v>40106</c:v>
                </c:pt>
                <c:pt idx="9">
                  <c:v>40123</c:v>
                </c:pt>
                <c:pt idx="10">
                  <c:v>40155</c:v>
                </c:pt>
                <c:pt idx="11">
                  <c:v>40186</c:v>
                </c:pt>
              </c:numCache>
            </c:numRef>
          </c:cat>
          <c:val>
            <c:numRef>
              <c:f>採捕数!$B$125:$M$125</c:f>
              <c:numCache>
                <c:formatCode>General</c:formatCode>
                <c:ptCount val="12"/>
                <c:pt idx="0">
                  <c:v>11</c:v>
                </c:pt>
                <c:pt idx="1">
                  <c:v>14</c:v>
                </c:pt>
                <c:pt idx="2">
                  <c:v>65</c:v>
                </c:pt>
                <c:pt idx="3">
                  <c:v>75</c:v>
                </c:pt>
                <c:pt idx="4">
                  <c:v>70</c:v>
                </c:pt>
                <c:pt idx="5">
                  <c:v>124</c:v>
                </c:pt>
                <c:pt idx="6">
                  <c:v>98</c:v>
                </c:pt>
                <c:pt idx="7">
                  <c:v>107</c:v>
                </c:pt>
                <c:pt idx="8">
                  <c:v>23</c:v>
                </c:pt>
                <c:pt idx="9">
                  <c:v>38</c:v>
                </c:pt>
                <c:pt idx="10">
                  <c:v>23</c:v>
                </c:pt>
                <c:pt idx="11">
                  <c:v>30</c:v>
                </c:pt>
              </c:numCache>
            </c:numRef>
          </c:val>
        </c:ser>
        <c:gapWidth val="50"/>
        <c:overlap val="100"/>
        <c:axId val="59119872"/>
        <c:axId val="59129856"/>
      </c:barChart>
      <c:catAx>
        <c:axId val="59119872"/>
        <c:scaling>
          <c:orientation val="minMax"/>
        </c:scaling>
        <c:axPos val="b"/>
        <c:numFmt formatCode="m/d;@" sourceLinked="1"/>
        <c:tickLblPos val="nextTo"/>
        <c:txPr>
          <a:bodyPr/>
          <a:lstStyle/>
          <a:p>
            <a:pPr>
              <a:defRPr sz="2000" b="0">
                <a:latin typeface="+mn-ea"/>
                <a:ea typeface="+mn-ea"/>
              </a:defRPr>
            </a:pPr>
            <a:endParaRPr lang="ja-JP"/>
          </a:p>
        </c:txPr>
        <c:crossAx val="59129856"/>
        <c:crosses val="autoZero"/>
        <c:lblAlgn val="ctr"/>
        <c:lblOffset val="100"/>
      </c:catAx>
      <c:valAx>
        <c:axId val="59129856"/>
        <c:scaling>
          <c:orientation val="minMax"/>
          <c:max val="700"/>
        </c:scaling>
        <c:axPos val="l"/>
        <c:majorGridlines/>
        <c:title>
          <c:tx>
            <c:rich>
              <a:bodyPr rot="-5400000" vert="horz"/>
              <a:lstStyle/>
              <a:p>
                <a:pPr>
                  <a:defRPr sz="2000" b="0">
                    <a:latin typeface="+mn-ea"/>
                    <a:ea typeface="+mn-ea"/>
                  </a:defRPr>
                </a:pPr>
                <a:r>
                  <a:rPr lang="ja-JP" altLang="en-US" sz="2000" b="0" dirty="0" smtClean="0">
                    <a:latin typeface="+mn-ea"/>
                    <a:ea typeface="+mn-ea"/>
                  </a:rPr>
                  <a:t>採捕数</a:t>
                </a:r>
                <a:r>
                  <a:rPr lang="ja-JP" altLang="en-US" sz="2000" b="0" dirty="0">
                    <a:latin typeface="+mn-ea"/>
                    <a:ea typeface="+mn-ea"/>
                  </a:rPr>
                  <a:t>（匹）</a:t>
                </a:r>
              </a:p>
            </c:rich>
          </c:tx>
          <c:layout>
            <c:manualLayout>
              <c:xMode val="edge"/>
              <c:yMode val="edge"/>
              <c:x val="1.569922154122811E-2"/>
              <c:y val="0.20603380016163222"/>
            </c:manualLayout>
          </c:layout>
        </c:title>
        <c:numFmt formatCode="General" sourceLinked="1"/>
        <c:tickLblPos val="nextTo"/>
        <c:txPr>
          <a:bodyPr/>
          <a:lstStyle/>
          <a:p>
            <a:pPr>
              <a:defRPr sz="2000">
                <a:latin typeface="+mn-ea"/>
                <a:ea typeface="+mn-ea"/>
              </a:defRPr>
            </a:pPr>
            <a:endParaRPr lang="ja-JP"/>
          </a:p>
        </c:txPr>
        <c:crossAx val="59119872"/>
        <c:crosses val="autoZero"/>
        <c:crossBetween val="between"/>
        <c:majorUnit val="100"/>
      </c:valAx>
    </c:plotArea>
    <c:legend>
      <c:legendPos val="r"/>
      <c:layout>
        <c:manualLayout>
          <c:xMode val="edge"/>
          <c:yMode val="edge"/>
          <c:x val="0.73375624608431189"/>
          <c:y val="4.2157530097579062E-2"/>
          <c:w val="0.26624375193803429"/>
          <c:h val="0.81272142633249189"/>
        </c:manualLayout>
      </c:layout>
      <c:txPr>
        <a:bodyPr/>
        <a:lstStyle/>
        <a:p>
          <a:pPr>
            <a:defRPr sz="1800"/>
          </a:pPr>
          <a:endParaRPr lang="ja-JP"/>
        </a:p>
      </c:txPr>
    </c:legend>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000"/>
            </a:pPr>
            <a:r>
              <a:rPr lang="en-US" altLang="ja-JP" sz="1600" b="1" dirty="0"/>
              <a:t>4/7</a:t>
            </a:r>
            <a:endParaRPr lang="ja-JP" altLang="en-US" sz="1600" b="1" dirty="0"/>
          </a:p>
        </c:rich>
      </c:tx>
      <c:layout>
        <c:manualLayout>
          <c:xMode val="edge"/>
          <c:yMode val="edge"/>
          <c:x val="0.42791667257972643"/>
          <c:y val="1.0051499399049642E-2"/>
        </c:manualLayout>
      </c:layout>
    </c:title>
    <c:plotArea>
      <c:layout>
        <c:manualLayout>
          <c:layoutTarget val="inner"/>
          <c:xMode val="edge"/>
          <c:yMode val="edge"/>
          <c:x val="0.14174333333333852"/>
          <c:y val="0.21663609199935996"/>
          <c:w val="0.78774777777777782"/>
          <c:h val="0.45170535943528906"/>
        </c:manualLayout>
      </c:layout>
      <c:barChart>
        <c:barDir val="col"/>
        <c:grouping val="clustered"/>
        <c:ser>
          <c:idx val="0"/>
          <c:order val="0"/>
          <c:tx>
            <c:strRef>
              <c:f>メダカ!$C$44</c:f>
              <c:strCache>
                <c:ptCount val="1"/>
                <c:pt idx="0">
                  <c:v>4/7</c:v>
                </c:pt>
              </c:strCache>
            </c:strRef>
          </c:tx>
          <c:spPr>
            <a:ln>
              <a:solidFill>
                <a:sysClr val="windowText" lastClr="000000"/>
              </a:solidFill>
            </a:ln>
          </c:spPr>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メダカ!$C$45:$C$54</c:f>
              <c:numCache>
                <c:formatCode>General</c:formatCode>
                <c:ptCount val="10"/>
                <c:pt idx="0">
                  <c:v>0</c:v>
                </c:pt>
                <c:pt idx="1">
                  <c:v>0</c:v>
                </c:pt>
                <c:pt idx="2">
                  <c:v>0</c:v>
                </c:pt>
                <c:pt idx="3">
                  <c:v>0</c:v>
                </c:pt>
                <c:pt idx="4">
                  <c:v>27</c:v>
                </c:pt>
                <c:pt idx="5">
                  <c:v>42</c:v>
                </c:pt>
                <c:pt idx="6">
                  <c:v>18</c:v>
                </c:pt>
                <c:pt idx="7">
                  <c:v>0</c:v>
                </c:pt>
                <c:pt idx="8">
                  <c:v>0</c:v>
                </c:pt>
                <c:pt idx="9">
                  <c:v>0</c:v>
                </c:pt>
              </c:numCache>
            </c:numRef>
          </c:val>
        </c:ser>
        <c:gapWidth val="0"/>
        <c:overlap val="100"/>
        <c:axId val="59137408"/>
        <c:axId val="59184256"/>
      </c:barChart>
      <c:catAx>
        <c:axId val="59137408"/>
        <c:scaling>
          <c:orientation val="minMax"/>
        </c:scaling>
        <c:axPos val="b"/>
        <c:numFmt formatCode="General" sourceLinked="1"/>
        <c:tickLblPos val="nextTo"/>
        <c:txPr>
          <a:bodyPr/>
          <a:lstStyle/>
          <a:p>
            <a:pPr>
              <a:defRPr sz="1000"/>
            </a:pPr>
            <a:endParaRPr lang="ja-JP"/>
          </a:p>
        </c:txPr>
        <c:crossAx val="59184256"/>
        <c:crosses val="autoZero"/>
        <c:auto val="1"/>
        <c:lblAlgn val="ctr"/>
        <c:lblOffset val="100"/>
      </c:catAx>
      <c:valAx>
        <c:axId val="59184256"/>
        <c:scaling>
          <c:orientation val="minMax"/>
          <c:max val="50"/>
          <c:min val="0"/>
        </c:scaling>
        <c:axPos val="l"/>
        <c:majorGridlines/>
        <c:numFmt formatCode="General" sourceLinked="1"/>
        <c:tickLblPos val="nextTo"/>
        <c:txPr>
          <a:bodyPr/>
          <a:lstStyle/>
          <a:p>
            <a:pPr>
              <a:defRPr sz="1000"/>
            </a:pPr>
            <a:endParaRPr lang="ja-JP"/>
          </a:p>
        </c:txPr>
        <c:crossAx val="59137408"/>
        <c:crosses val="autoZero"/>
        <c:crossBetween val="between"/>
        <c:majorUnit val="25"/>
      </c:valAx>
    </c:plotArea>
    <c:plotVisOnly val="1"/>
  </c:chart>
  <c:spPr>
    <a:ln>
      <a:noFill/>
    </a:ln>
  </c:sp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000"/>
            </a:pPr>
            <a:r>
              <a:rPr lang="en-US" altLang="ja-JP" sz="1600" b="1" dirty="0"/>
              <a:t>5/7</a:t>
            </a:r>
            <a:endParaRPr lang="ja-JP" altLang="en-US" sz="1600" b="1" dirty="0"/>
          </a:p>
        </c:rich>
      </c:tx>
      <c:layout>
        <c:manualLayout>
          <c:xMode val="edge"/>
          <c:yMode val="edge"/>
          <c:x val="0.42791667257972665"/>
          <c:y val="1.0051499399049642E-2"/>
        </c:manualLayout>
      </c:layout>
    </c:title>
    <c:plotArea>
      <c:layout>
        <c:manualLayout>
          <c:layoutTarget val="inner"/>
          <c:xMode val="edge"/>
          <c:yMode val="edge"/>
          <c:x val="0.14174333333333863"/>
          <c:y val="0.21663609199935996"/>
          <c:w val="0.78774777777777782"/>
          <c:h val="0.45170535943528894"/>
        </c:manualLayout>
      </c:layout>
      <c:barChart>
        <c:barDir val="col"/>
        <c:grouping val="clustered"/>
        <c:ser>
          <c:idx val="0"/>
          <c:order val="0"/>
          <c:tx>
            <c:strRef>
              <c:f>メダカ!$D$44</c:f>
              <c:strCache>
                <c:ptCount val="1"/>
                <c:pt idx="0">
                  <c:v>5/7</c:v>
                </c:pt>
              </c:strCache>
            </c:strRef>
          </c:tx>
          <c:spPr>
            <a:ln>
              <a:solidFill>
                <a:sysClr val="windowText" lastClr="000000"/>
              </a:solidFill>
            </a:ln>
          </c:spPr>
          <c:dPt>
            <c:idx val="3"/>
            <c:spPr>
              <a:solidFill>
                <a:srgbClr val="C00000"/>
              </a:solidFill>
              <a:ln>
                <a:solidFill>
                  <a:sysClr val="windowText" lastClr="000000"/>
                </a:solidFill>
              </a:ln>
            </c:spPr>
          </c:dPt>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メダカ!$D$45:$D$54</c:f>
              <c:numCache>
                <c:formatCode>General</c:formatCode>
                <c:ptCount val="10"/>
                <c:pt idx="0">
                  <c:v>0</c:v>
                </c:pt>
                <c:pt idx="1">
                  <c:v>0</c:v>
                </c:pt>
                <c:pt idx="2">
                  <c:v>0</c:v>
                </c:pt>
                <c:pt idx="3">
                  <c:v>2</c:v>
                </c:pt>
                <c:pt idx="4">
                  <c:v>10</c:v>
                </c:pt>
                <c:pt idx="5">
                  <c:v>48</c:v>
                </c:pt>
                <c:pt idx="6">
                  <c:v>32</c:v>
                </c:pt>
                <c:pt idx="7">
                  <c:v>0</c:v>
                </c:pt>
                <c:pt idx="8">
                  <c:v>0</c:v>
                </c:pt>
                <c:pt idx="9">
                  <c:v>0</c:v>
                </c:pt>
              </c:numCache>
            </c:numRef>
          </c:val>
        </c:ser>
        <c:gapWidth val="0"/>
        <c:overlap val="100"/>
        <c:axId val="59208448"/>
        <c:axId val="59209984"/>
      </c:barChart>
      <c:catAx>
        <c:axId val="59208448"/>
        <c:scaling>
          <c:orientation val="minMax"/>
        </c:scaling>
        <c:axPos val="b"/>
        <c:numFmt formatCode="General" sourceLinked="1"/>
        <c:tickLblPos val="nextTo"/>
        <c:txPr>
          <a:bodyPr/>
          <a:lstStyle/>
          <a:p>
            <a:pPr>
              <a:defRPr sz="1000"/>
            </a:pPr>
            <a:endParaRPr lang="ja-JP"/>
          </a:p>
        </c:txPr>
        <c:crossAx val="59209984"/>
        <c:crosses val="autoZero"/>
        <c:auto val="1"/>
        <c:lblAlgn val="ctr"/>
        <c:lblOffset val="100"/>
      </c:catAx>
      <c:valAx>
        <c:axId val="59209984"/>
        <c:scaling>
          <c:orientation val="minMax"/>
          <c:max val="50"/>
          <c:min val="0"/>
        </c:scaling>
        <c:axPos val="l"/>
        <c:majorGridlines/>
        <c:numFmt formatCode="General" sourceLinked="1"/>
        <c:tickLblPos val="nextTo"/>
        <c:txPr>
          <a:bodyPr/>
          <a:lstStyle/>
          <a:p>
            <a:pPr>
              <a:defRPr sz="1000"/>
            </a:pPr>
            <a:endParaRPr lang="ja-JP"/>
          </a:p>
        </c:txPr>
        <c:crossAx val="59208448"/>
        <c:crosses val="autoZero"/>
        <c:crossBetween val="between"/>
        <c:majorUnit val="25"/>
      </c:valAx>
    </c:plotArea>
    <c:plotVisOnly val="1"/>
  </c:chart>
  <c:spPr>
    <a:ln>
      <a:noFill/>
    </a:ln>
  </c:sp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6/10</a:t>
            </a:r>
            <a:endParaRPr lang="ja-JP" altLang="en-US" sz="1600" b="1" dirty="0"/>
          </a:p>
        </c:rich>
      </c:tx>
      <c:layout>
        <c:manualLayout>
          <c:xMode val="edge"/>
          <c:yMode val="edge"/>
          <c:x val="0.42791667257972665"/>
          <c:y val="1.0051499399049642E-2"/>
        </c:manualLayout>
      </c:layout>
    </c:title>
    <c:plotArea>
      <c:layout>
        <c:manualLayout>
          <c:layoutTarget val="inner"/>
          <c:xMode val="edge"/>
          <c:yMode val="edge"/>
          <c:x val="0.14174333333333863"/>
          <c:y val="0.21663609199935996"/>
          <c:w val="0.78774777777777782"/>
          <c:h val="0.45170535943528894"/>
        </c:manualLayout>
      </c:layout>
      <c:barChart>
        <c:barDir val="col"/>
        <c:grouping val="clustered"/>
        <c:ser>
          <c:idx val="0"/>
          <c:order val="0"/>
          <c:tx>
            <c:strRef>
              <c:f>メダカ!$E$44</c:f>
              <c:strCache>
                <c:ptCount val="1"/>
                <c:pt idx="0">
                  <c:v>6/10</c:v>
                </c:pt>
              </c:strCache>
            </c:strRef>
          </c:tx>
          <c:spPr>
            <a:ln>
              <a:solidFill>
                <a:sysClr val="windowText" lastClr="000000"/>
              </a:solidFill>
            </a:ln>
          </c:spPr>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メダカ!$E$45:$E$54</c:f>
              <c:numCache>
                <c:formatCode>General</c:formatCode>
                <c:ptCount val="10"/>
                <c:pt idx="0">
                  <c:v>0</c:v>
                </c:pt>
                <c:pt idx="1">
                  <c:v>0</c:v>
                </c:pt>
                <c:pt idx="2">
                  <c:v>0</c:v>
                </c:pt>
                <c:pt idx="3">
                  <c:v>0</c:v>
                </c:pt>
                <c:pt idx="4">
                  <c:v>27</c:v>
                </c:pt>
                <c:pt idx="5">
                  <c:v>104</c:v>
                </c:pt>
                <c:pt idx="6">
                  <c:v>37</c:v>
                </c:pt>
                <c:pt idx="7">
                  <c:v>0</c:v>
                </c:pt>
                <c:pt idx="8">
                  <c:v>0</c:v>
                </c:pt>
                <c:pt idx="9">
                  <c:v>0</c:v>
                </c:pt>
              </c:numCache>
            </c:numRef>
          </c:val>
        </c:ser>
        <c:gapWidth val="0"/>
        <c:overlap val="100"/>
        <c:axId val="59233792"/>
        <c:axId val="59235328"/>
      </c:barChart>
      <c:catAx>
        <c:axId val="59233792"/>
        <c:scaling>
          <c:orientation val="minMax"/>
        </c:scaling>
        <c:axPos val="b"/>
        <c:numFmt formatCode="General" sourceLinked="1"/>
        <c:tickLblPos val="nextTo"/>
        <c:txPr>
          <a:bodyPr/>
          <a:lstStyle/>
          <a:p>
            <a:pPr>
              <a:defRPr sz="1000"/>
            </a:pPr>
            <a:endParaRPr lang="ja-JP"/>
          </a:p>
        </c:txPr>
        <c:crossAx val="59235328"/>
        <c:crosses val="autoZero"/>
        <c:auto val="1"/>
        <c:lblAlgn val="ctr"/>
        <c:lblOffset val="100"/>
      </c:catAx>
      <c:valAx>
        <c:axId val="59235328"/>
        <c:scaling>
          <c:orientation val="minMax"/>
          <c:max val="50"/>
          <c:min val="0"/>
        </c:scaling>
        <c:axPos val="l"/>
        <c:majorGridlines/>
        <c:numFmt formatCode="General" sourceLinked="1"/>
        <c:tickLblPos val="nextTo"/>
        <c:txPr>
          <a:bodyPr/>
          <a:lstStyle/>
          <a:p>
            <a:pPr>
              <a:defRPr sz="1000"/>
            </a:pPr>
            <a:endParaRPr lang="ja-JP"/>
          </a:p>
        </c:txPr>
        <c:crossAx val="59233792"/>
        <c:crosses val="autoZero"/>
        <c:crossBetween val="between"/>
        <c:majorUnit val="25"/>
      </c:valAx>
    </c:plotArea>
    <c:plotVisOnly val="1"/>
  </c:chart>
  <c:spPr>
    <a:ln>
      <a:noFill/>
    </a:ln>
  </c:sp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7/13</a:t>
            </a:r>
            <a:endParaRPr lang="ja-JP" altLang="en-US" sz="1600" b="1" dirty="0"/>
          </a:p>
        </c:rich>
      </c:tx>
      <c:layout>
        <c:manualLayout>
          <c:xMode val="edge"/>
          <c:yMode val="edge"/>
          <c:x val="0.42791667257972665"/>
          <c:y val="1.0051499399049642E-2"/>
        </c:manualLayout>
      </c:layout>
    </c:title>
    <c:plotArea>
      <c:layout>
        <c:manualLayout>
          <c:layoutTarget val="inner"/>
          <c:xMode val="edge"/>
          <c:yMode val="edge"/>
          <c:x val="0.14174333333333863"/>
          <c:y val="0.21663609199935996"/>
          <c:w val="0.78774777777777782"/>
          <c:h val="0.45170535943528894"/>
        </c:manualLayout>
      </c:layout>
      <c:barChart>
        <c:barDir val="col"/>
        <c:grouping val="clustered"/>
        <c:ser>
          <c:idx val="0"/>
          <c:order val="0"/>
          <c:tx>
            <c:strRef>
              <c:f>メダカ!$F$44</c:f>
              <c:strCache>
                <c:ptCount val="1"/>
                <c:pt idx="0">
                  <c:v>7/13</c:v>
                </c:pt>
              </c:strCache>
            </c:strRef>
          </c:tx>
          <c:spPr>
            <a:ln>
              <a:solidFill>
                <a:sysClr val="windowText" lastClr="000000"/>
              </a:solidFill>
            </a:ln>
          </c:spPr>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メダカ!$F$45:$F$54</c:f>
              <c:numCache>
                <c:formatCode>General</c:formatCode>
                <c:ptCount val="10"/>
                <c:pt idx="0">
                  <c:v>0</c:v>
                </c:pt>
                <c:pt idx="1">
                  <c:v>0</c:v>
                </c:pt>
                <c:pt idx="2">
                  <c:v>0</c:v>
                </c:pt>
                <c:pt idx="3">
                  <c:v>0</c:v>
                </c:pt>
                <c:pt idx="4">
                  <c:v>3</c:v>
                </c:pt>
                <c:pt idx="5">
                  <c:v>27</c:v>
                </c:pt>
                <c:pt idx="6">
                  <c:v>11</c:v>
                </c:pt>
                <c:pt idx="7">
                  <c:v>0</c:v>
                </c:pt>
                <c:pt idx="8">
                  <c:v>0</c:v>
                </c:pt>
                <c:pt idx="9">
                  <c:v>0</c:v>
                </c:pt>
              </c:numCache>
            </c:numRef>
          </c:val>
        </c:ser>
        <c:gapWidth val="0"/>
        <c:overlap val="100"/>
        <c:axId val="59250944"/>
        <c:axId val="59256832"/>
      </c:barChart>
      <c:catAx>
        <c:axId val="59250944"/>
        <c:scaling>
          <c:orientation val="minMax"/>
        </c:scaling>
        <c:axPos val="b"/>
        <c:numFmt formatCode="General" sourceLinked="1"/>
        <c:tickLblPos val="nextTo"/>
        <c:txPr>
          <a:bodyPr/>
          <a:lstStyle/>
          <a:p>
            <a:pPr>
              <a:defRPr sz="1000"/>
            </a:pPr>
            <a:endParaRPr lang="ja-JP"/>
          </a:p>
        </c:txPr>
        <c:crossAx val="59256832"/>
        <c:crosses val="autoZero"/>
        <c:auto val="1"/>
        <c:lblAlgn val="ctr"/>
        <c:lblOffset val="100"/>
      </c:catAx>
      <c:valAx>
        <c:axId val="59256832"/>
        <c:scaling>
          <c:orientation val="minMax"/>
          <c:max val="50"/>
          <c:min val="0"/>
        </c:scaling>
        <c:axPos val="l"/>
        <c:majorGridlines/>
        <c:numFmt formatCode="General" sourceLinked="1"/>
        <c:tickLblPos val="nextTo"/>
        <c:txPr>
          <a:bodyPr/>
          <a:lstStyle/>
          <a:p>
            <a:pPr>
              <a:defRPr sz="1000"/>
            </a:pPr>
            <a:endParaRPr lang="ja-JP"/>
          </a:p>
        </c:txPr>
        <c:crossAx val="59250944"/>
        <c:crosses val="autoZero"/>
        <c:crossBetween val="between"/>
        <c:majorUnit val="25"/>
      </c:valAx>
    </c:plotArea>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417433333333383"/>
          <c:y val="0.16736826862159471"/>
          <c:w val="0.78774777777777782"/>
          <c:h val="0.58398370893292151"/>
        </c:manualLayout>
      </c:layout>
      <c:barChart>
        <c:barDir val="col"/>
        <c:grouping val="clustered"/>
        <c:ser>
          <c:idx val="0"/>
          <c:order val="0"/>
          <c:spPr>
            <a:ln>
              <a:solidFill>
                <a:sysClr val="windowText" lastClr="000000"/>
              </a:solidFill>
            </a:ln>
          </c:spPr>
          <c:dPt>
            <c:idx val="6"/>
            <c:spPr>
              <a:solidFill>
                <a:srgbClr val="FF00FF"/>
              </a:solidFill>
              <a:ln>
                <a:solidFill>
                  <a:sysClr val="windowText" lastClr="000000"/>
                </a:solidFill>
              </a:ln>
            </c:spPr>
          </c:dPt>
          <c:dPt>
            <c:idx val="7"/>
            <c:spPr>
              <a:solidFill>
                <a:srgbClr val="0099FF"/>
              </a:solidFill>
              <a:ln>
                <a:solidFill>
                  <a:sysClr val="windowText" lastClr="000000"/>
                </a:solidFill>
              </a:ln>
            </c:spPr>
          </c:dPt>
          <c:dPt>
            <c:idx val="8"/>
            <c:spPr>
              <a:solidFill>
                <a:srgbClr val="0099FF"/>
              </a:solidFill>
              <a:ln>
                <a:solidFill>
                  <a:sysClr val="windowText" lastClr="000000"/>
                </a:solidFill>
              </a:ln>
            </c:spPr>
          </c:dPt>
          <c:dPt>
            <c:idx val="9"/>
            <c:spPr>
              <a:solidFill>
                <a:srgbClr val="0099FF"/>
              </a:solidFill>
              <a:ln>
                <a:solidFill>
                  <a:sysClr val="windowText" lastClr="000000"/>
                </a:solidFill>
              </a:ln>
            </c:spPr>
          </c:dPt>
          <c:dPt>
            <c:idx val="10"/>
            <c:spPr>
              <a:solidFill>
                <a:srgbClr val="0099FF"/>
              </a:solidFill>
              <a:ln>
                <a:solidFill>
                  <a:sysClr val="windowText" lastClr="000000"/>
                </a:solidFill>
              </a:ln>
            </c:spPr>
          </c:dPt>
          <c:dPt>
            <c:idx val="11"/>
            <c:spPr>
              <a:solidFill>
                <a:srgbClr val="0099FF"/>
              </a:solidFill>
              <a:ln>
                <a:solidFill>
                  <a:sysClr val="windowText" lastClr="000000"/>
                </a:solidFill>
              </a:ln>
            </c:spPr>
          </c:dPt>
          <c:dPt>
            <c:idx val="12"/>
            <c:spPr>
              <a:solidFill>
                <a:srgbClr val="0099FF"/>
              </a:solidFill>
              <a:ln>
                <a:solidFill>
                  <a:sysClr val="windowText" lastClr="000000"/>
                </a:solidFill>
              </a:ln>
            </c:spPr>
          </c:dPt>
          <c:dPt>
            <c:idx val="13"/>
            <c:spPr>
              <a:solidFill>
                <a:srgbClr val="0099FF"/>
              </a:solidFill>
              <a:ln>
                <a:solidFill>
                  <a:sysClr val="windowText" lastClr="000000"/>
                </a:solidFill>
              </a:ln>
            </c:spPr>
          </c:dPt>
          <c:dPt>
            <c:idx val="14"/>
            <c:spPr>
              <a:solidFill>
                <a:srgbClr val="0099FF"/>
              </a:solidFill>
              <a:ln>
                <a:solidFill>
                  <a:sysClr val="windowText" lastClr="000000"/>
                </a:solidFill>
              </a:ln>
            </c:spPr>
          </c:dPt>
          <c:dPt>
            <c:idx val="15"/>
            <c:spPr>
              <a:solidFill>
                <a:srgbClr val="0F0FC7"/>
              </a:solidFill>
              <a:ln>
                <a:solidFill>
                  <a:sysClr val="windowText" lastClr="000000"/>
                </a:solidFill>
              </a:ln>
            </c:spPr>
          </c:dPt>
          <c:dPt>
            <c:idx val="16"/>
            <c:spPr>
              <a:solidFill>
                <a:srgbClr val="0F0FC7"/>
              </a:solidFill>
              <a:ln>
                <a:solidFill>
                  <a:sysClr val="windowText" lastClr="000000"/>
                </a:solidFill>
              </a:ln>
            </c:spPr>
          </c:dPt>
          <c:dPt>
            <c:idx val="17"/>
            <c:spPr>
              <a:solidFill>
                <a:srgbClr val="0F0FC7"/>
              </a:solidFill>
              <a:ln>
                <a:solidFill>
                  <a:sysClr val="windowText" lastClr="000000"/>
                </a:solidFill>
              </a:ln>
            </c:spPr>
          </c:dPt>
          <c:dPt>
            <c:idx val="18"/>
            <c:spPr>
              <a:solidFill>
                <a:srgbClr val="0F0FC7"/>
              </a:solidFill>
              <a:ln>
                <a:solidFill>
                  <a:sysClr val="windowText" lastClr="000000"/>
                </a:solidFill>
              </a:ln>
            </c:spPr>
          </c:dPt>
          <c:dPt>
            <c:idx val="19"/>
            <c:spPr>
              <a:solidFill>
                <a:srgbClr val="0F0FC7"/>
              </a:solidFill>
              <a:ln>
                <a:solidFill>
                  <a:sysClr val="windowText" lastClr="000000"/>
                </a:solidFill>
              </a:ln>
            </c:spPr>
          </c:dPt>
          <c:dPt>
            <c:idx val="20"/>
            <c:spPr>
              <a:solidFill>
                <a:srgbClr val="0F0FC7"/>
              </a:solidFill>
              <a:ln>
                <a:solidFill>
                  <a:sysClr val="windowText" lastClr="000000"/>
                </a:solidFill>
              </a:ln>
            </c:spPr>
          </c:dPt>
          <c:dPt>
            <c:idx val="21"/>
            <c:spPr>
              <a:solidFill>
                <a:srgbClr val="0F0FC7"/>
              </a:solidFill>
              <a:ln>
                <a:solidFill>
                  <a:sysClr val="windowText" lastClr="000000"/>
                </a:solidFill>
              </a:ln>
            </c:spPr>
          </c:dPt>
          <c:dPt>
            <c:idx val="22"/>
            <c:spPr>
              <a:solidFill>
                <a:srgbClr val="0F0FC7"/>
              </a:solidFill>
              <a:ln>
                <a:solidFill>
                  <a:sysClr val="windowText" lastClr="000000"/>
                </a:solidFill>
              </a:ln>
            </c:spPr>
          </c:dPt>
          <c:dPt>
            <c:idx val="23"/>
            <c:spPr>
              <a:solidFill>
                <a:srgbClr val="0F0FC7"/>
              </a:solidFill>
              <a:ln>
                <a:solidFill>
                  <a:sysClr val="windowText" lastClr="000000"/>
                </a:solidFill>
              </a:ln>
            </c:spPr>
          </c:dPt>
          <c:dPt>
            <c:idx val="24"/>
            <c:spPr>
              <a:solidFill>
                <a:srgbClr val="0F0FC7"/>
              </a:solidFill>
              <a:ln>
                <a:solidFill>
                  <a:sysClr val="windowText" lastClr="000000"/>
                </a:solidFill>
              </a:ln>
            </c:spPr>
          </c:dPt>
          <c:dPt>
            <c:idx val="25"/>
            <c:spPr>
              <a:solidFill>
                <a:srgbClr val="0F0FC7"/>
              </a:solidFill>
              <a:ln>
                <a:solidFill>
                  <a:sysClr val="windowText" lastClr="000000"/>
                </a:solidFill>
              </a:ln>
            </c:spPr>
          </c:dPt>
          <c:dPt>
            <c:idx val="26"/>
            <c:spPr>
              <a:solidFill>
                <a:srgbClr val="0F0FC7"/>
              </a:solidFill>
              <a:ln>
                <a:solidFill>
                  <a:sysClr val="windowText" lastClr="000000"/>
                </a:solidFill>
              </a:ln>
            </c:spPr>
          </c:dPt>
          <c:dPt>
            <c:idx val="27"/>
            <c:spPr>
              <a:solidFill>
                <a:srgbClr val="0F0FC7"/>
              </a:solidFill>
              <a:ln>
                <a:solidFill>
                  <a:sysClr val="windowText" lastClr="000000"/>
                </a:solidFill>
              </a:ln>
            </c:spPr>
          </c:dPt>
          <c:dPt>
            <c:idx val="28"/>
            <c:spPr>
              <a:solidFill>
                <a:srgbClr val="0F0FC7"/>
              </a:solidFill>
              <a:ln>
                <a:solidFill>
                  <a:sysClr val="windowText" lastClr="000000"/>
                </a:solidFill>
              </a:ln>
            </c:spPr>
          </c:dPt>
          <c:dPt>
            <c:idx val="29"/>
            <c:spPr>
              <a:solidFill>
                <a:srgbClr val="0F0FC7"/>
              </a:solidFill>
              <a:ln>
                <a:solidFill>
                  <a:sysClr val="windowText" lastClr="000000"/>
                </a:solidFill>
              </a:ln>
            </c:spPr>
          </c:dPt>
          <c:dPt>
            <c:idx val="30"/>
            <c:spPr>
              <a:solidFill>
                <a:srgbClr val="C00000"/>
              </a:solidFill>
              <a:ln>
                <a:solidFill>
                  <a:sysClr val="windowText" lastClr="000000"/>
                </a:solidFill>
              </a:ln>
            </c:spPr>
          </c:dPt>
          <c:cat>
            <c:numRef>
              <c:f>メダカ!$B$2:$B$37</c:f>
              <c:numCache>
                <c:formatCode>General</c:formatCode>
                <c:ptCount val="3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numCache>
            </c:numRef>
          </c:cat>
          <c:val>
            <c:numRef>
              <c:f>メダカ!$O$2:$O$37</c:f>
              <c:numCache>
                <c:formatCode>General</c:formatCode>
                <c:ptCount val="36"/>
                <c:pt idx="0">
                  <c:v>0</c:v>
                </c:pt>
                <c:pt idx="1">
                  <c:v>0</c:v>
                </c:pt>
                <c:pt idx="2">
                  <c:v>0</c:v>
                </c:pt>
                <c:pt idx="3">
                  <c:v>0</c:v>
                </c:pt>
                <c:pt idx="4">
                  <c:v>0</c:v>
                </c:pt>
                <c:pt idx="5">
                  <c:v>0</c:v>
                </c:pt>
                <c:pt idx="6">
                  <c:v>0</c:v>
                </c:pt>
                <c:pt idx="7">
                  <c:v>2</c:v>
                </c:pt>
                <c:pt idx="8">
                  <c:v>6</c:v>
                </c:pt>
                <c:pt idx="9">
                  <c:v>4</c:v>
                </c:pt>
                <c:pt idx="10">
                  <c:v>13</c:v>
                </c:pt>
                <c:pt idx="11">
                  <c:v>17</c:v>
                </c:pt>
                <c:pt idx="12">
                  <c:v>20</c:v>
                </c:pt>
                <c:pt idx="13">
                  <c:v>33</c:v>
                </c:pt>
                <c:pt idx="14">
                  <c:v>48</c:v>
                </c:pt>
                <c:pt idx="15">
                  <c:v>52</c:v>
                </c:pt>
                <c:pt idx="16">
                  <c:v>47</c:v>
                </c:pt>
                <c:pt idx="17">
                  <c:v>56</c:v>
                </c:pt>
                <c:pt idx="18">
                  <c:v>65</c:v>
                </c:pt>
                <c:pt idx="19">
                  <c:v>80</c:v>
                </c:pt>
                <c:pt idx="20">
                  <c:v>112</c:v>
                </c:pt>
                <c:pt idx="21">
                  <c:v>95</c:v>
                </c:pt>
                <c:pt idx="22">
                  <c:v>78</c:v>
                </c:pt>
                <c:pt idx="23">
                  <c:v>41</c:v>
                </c:pt>
                <c:pt idx="24">
                  <c:v>68</c:v>
                </c:pt>
                <c:pt idx="25">
                  <c:v>44</c:v>
                </c:pt>
                <c:pt idx="26">
                  <c:v>36</c:v>
                </c:pt>
                <c:pt idx="27">
                  <c:v>23</c:v>
                </c:pt>
                <c:pt idx="28">
                  <c:v>6</c:v>
                </c:pt>
                <c:pt idx="29">
                  <c:v>5</c:v>
                </c:pt>
                <c:pt idx="30">
                  <c:v>1</c:v>
                </c:pt>
                <c:pt idx="31">
                  <c:v>0</c:v>
                </c:pt>
                <c:pt idx="32">
                  <c:v>0</c:v>
                </c:pt>
                <c:pt idx="33">
                  <c:v>0</c:v>
                </c:pt>
                <c:pt idx="34">
                  <c:v>0</c:v>
                </c:pt>
                <c:pt idx="35">
                  <c:v>0</c:v>
                </c:pt>
              </c:numCache>
            </c:numRef>
          </c:val>
        </c:ser>
        <c:gapWidth val="0"/>
        <c:axId val="57708544"/>
        <c:axId val="57710080"/>
      </c:barChart>
      <c:catAx>
        <c:axId val="57708544"/>
        <c:scaling>
          <c:orientation val="minMax"/>
        </c:scaling>
        <c:axPos val="b"/>
        <c:numFmt formatCode="General" sourceLinked="1"/>
        <c:tickLblPos val="nextTo"/>
        <c:txPr>
          <a:bodyPr/>
          <a:lstStyle/>
          <a:p>
            <a:pPr>
              <a:defRPr sz="2000">
                <a:latin typeface="+mn-ea"/>
                <a:ea typeface="+mn-ea"/>
              </a:defRPr>
            </a:pPr>
            <a:endParaRPr lang="ja-JP"/>
          </a:p>
        </c:txPr>
        <c:crossAx val="57710080"/>
        <c:crosses val="autoZero"/>
        <c:auto val="1"/>
        <c:lblAlgn val="ctr"/>
        <c:lblOffset val="100"/>
        <c:tickLblSkip val="5"/>
        <c:tickMarkSkip val="5"/>
      </c:catAx>
      <c:valAx>
        <c:axId val="57710080"/>
        <c:scaling>
          <c:orientation val="minMax"/>
          <c:max val="120"/>
          <c:min val="0"/>
        </c:scaling>
        <c:axPos val="l"/>
        <c:majorGridlines/>
        <c:numFmt formatCode="General" sourceLinked="1"/>
        <c:tickLblPos val="nextTo"/>
        <c:txPr>
          <a:bodyPr/>
          <a:lstStyle/>
          <a:p>
            <a:pPr>
              <a:defRPr sz="2000">
                <a:latin typeface="+mn-ea"/>
                <a:ea typeface="+mn-ea"/>
              </a:defRPr>
            </a:pPr>
            <a:endParaRPr lang="ja-JP"/>
          </a:p>
        </c:txPr>
        <c:crossAx val="57708544"/>
        <c:crossesAt val="1"/>
        <c:crossBetween val="between"/>
        <c:majorUnit val="30"/>
      </c:valAx>
    </c:plotArea>
    <c:plotVisOnly val="1"/>
  </c:chart>
  <c:spPr>
    <a:ln>
      <a:noFill/>
    </a:ln>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8/10</a:t>
            </a:r>
            <a:endParaRPr lang="ja-JP" altLang="en-US" sz="1600" b="1" dirty="0"/>
          </a:p>
        </c:rich>
      </c:tx>
      <c:layout>
        <c:manualLayout>
          <c:xMode val="edge"/>
          <c:yMode val="edge"/>
          <c:x val="0.42791667257972665"/>
          <c:y val="1.0051499399049642E-2"/>
        </c:manualLayout>
      </c:layout>
    </c:title>
    <c:plotArea>
      <c:layout>
        <c:manualLayout>
          <c:layoutTarget val="inner"/>
          <c:xMode val="edge"/>
          <c:yMode val="edge"/>
          <c:x val="0.14174333333333863"/>
          <c:y val="0.21663609199935996"/>
          <c:w val="0.78774777777777782"/>
          <c:h val="0.45170535943528894"/>
        </c:manualLayout>
      </c:layout>
      <c:barChart>
        <c:barDir val="col"/>
        <c:grouping val="clustered"/>
        <c:ser>
          <c:idx val="0"/>
          <c:order val="0"/>
          <c:tx>
            <c:strRef>
              <c:f>メダカ!$G$44</c:f>
              <c:strCache>
                <c:ptCount val="1"/>
                <c:pt idx="0">
                  <c:v>8/10</c:v>
                </c:pt>
              </c:strCache>
            </c:strRef>
          </c:tx>
          <c:spPr>
            <a:ln>
              <a:solidFill>
                <a:sysClr val="windowText" lastClr="000000"/>
              </a:solidFill>
            </a:ln>
          </c:spPr>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メダカ!$G$45:$G$54</c:f>
              <c:numCache>
                <c:formatCode>General</c:formatCode>
                <c:ptCount val="10"/>
                <c:pt idx="0">
                  <c:v>0</c:v>
                </c:pt>
                <c:pt idx="1">
                  <c:v>0</c:v>
                </c:pt>
                <c:pt idx="2">
                  <c:v>1</c:v>
                </c:pt>
                <c:pt idx="3">
                  <c:v>10</c:v>
                </c:pt>
                <c:pt idx="4">
                  <c:v>25</c:v>
                </c:pt>
                <c:pt idx="5">
                  <c:v>32</c:v>
                </c:pt>
                <c:pt idx="6">
                  <c:v>4</c:v>
                </c:pt>
                <c:pt idx="7">
                  <c:v>0</c:v>
                </c:pt>
                <c:pt idx="8">
                  <c:v>0</c:v>
                </c:pt>
                <c:pt idx="9">
                  <c:v>0</c:v>
                </c:pt>
              </c:numCache>
            </c:numRef>
          </c:val>
        </c:ser>
        <c:gapWidth val="0"/>
        <c:overlap val="100"/>
        <c:axId val="59310080"/>
        <c:axId val="59311616"/>
      </c:barChart>
      <c:catAx>
        <c:axId val="59310080"/>
        <c:scaling>
          <c:orientation val="minMax"/>
        </c:scaling>
        <c:axPos val="b"/>
        <c:numFmt formatCode="General" sourceLinked="1"/>
        <c:tickLblPos val="nextTo"/>
        <c:txPr>
          <a:bodyPr/>
          <a:lstStyle/>
          <a:p>
            <a:pPr>
              <a:defRPr sz="1000"/>
            </a:pPr>
            <a:endParaRPr lang="ja-JP"/>
          </a:p>
        </c:txPr>
        <c:crossAx val="59311616"/>
        <c:crosses val="autoZero"/>
        <c:auto val="1"/>
        <c:lblAlgn val="ctr"/>
        <c:lblOffset val="100"/>
      </c:catAx>
      <c:valAx>
        <c:axId val="59311616"/>
        <c:scaling>
          <c:orientation val="minMax"/>
          <c:max val="50"/>
          <c:min val="0"/>
        </c:scaling>
        <c:axPos val="l"/>
        <c:majorGridlines/>
        <c:numFmt formatCode="General" sourceLinked="1"/>
        <c:tickLblPos val="nextTo"/>
        <c:txPr>
          <a:bodyPr/>
          <a:lstStyle/>
          <a:p>
            <a:pPr>
              <a:defRPr sz="1000"/>
            </a:pPr>
            <a:endParaRPr lang="ja-JP"/>
          </a:p>
        </c:txPr>
        <c:crossAx val="59310080"/>
        <c:crosses val="autoZero"/>
        <c:crossBetween val="between"/>
        <c:majorUnit val="25"/>
      </c:valAx>
    </c:plotArea>
    <c:plotVisOnly val="1"/>
  </c:chart>
  <c:spPr>
    <a:ln>
      <a:noFill/>
    </a:ln>
  </c:sp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8/25</a:t>
            </a:r>
            <a:endParaRPr lang="ja-JP" altLang="en-US" sz="1600" b="1" dirty="0"/>
          </a:p>
        </c:rich>
      </c:tx>
      <c:layout>
        <c:manualLayout>
          <c:xMode val="edge"/>
          <c:yMode val="edge"/>
          <c:x val="0.42791667257972665"/>
          <c:y val="1.0051499399049642E-2"/>
        </c:manualLayout>
      </c:layout>
    </c:title>
    <c:plotArea>
      <c:layout>
        <c:manualLayout>
          <c:layoutTarget val="inner"/>
          <c:xMode val="edge"/>
          <c:yMode val="edge"/>
          <c:x val="0.14174333333333863"/>
          <c:y val="0.21663609199935996"/>
          <c:w val="0.78774777777777782"/>
          <c:h val="0.45170535943528894"/>
        </c:manualLayout>
      </c:layout>
      <c:barChart>
        <c:barDir val="col"/>
        <c:grouping val="clustered"/>
        <c:ser>
          <c:idx val="0"/>
          <c:order val="0"/>
          <c:tx>
            <c:strRef>
              <c:f>メダカ!$H$44</c:f>
              <c:strCache>
                <c:ptCount val="1"/>
                <c:pt idx="0">
                  <c:v>8/25</c:v>
                </c:pt>
              </c:strCache>
            </c:strRef>
          </c:tx>
          <c:spPr>
            <a:ln>
              <a:solidFill>
                <a:sysClr val="windowText" lastClr="000000"/>
              </a:solidFill>
            </a:ln>
          </c:spPr>
          <c:dPt>
            <c:idx val="3"/>
            <c:spPr>
              <a:solidFill>
                <a:srgbClr val="C00000"/>
              </a:solidFill>
              <a:ln>
                <a:solidFill>
                  <a:sysClr val="windowText" lastClr="000000"/>
                </a:solidFill>
              </a:ln>
            </c:spPr>
          </c:dPt>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メダカ!$H$45:$H$54</c:f>
              <c:numCache>
                <c:formatCode>General</c:formatCode>
                <c:ptCount val="10"/>
                <c:pt idx="0">
                  <c:v>0</c:v>
                </c:pt>
                <c:pt idx="1">
                  <c:v>0</c:v>
                </c:pt>
                <c:pt idx="2">
                  <c:v>0</c:v>
                </c:pt>
                <c:pt idx="3">
                  <c:v>9</c:v>
                </c:pt>
                <c:pt idx="4">
                  <c:v>43</c:v>
                </c:pt>
                <c:pt idx="5">
                  <c:v>52</c:v>
                </c:pt>
                <c:pt idx="6">
                  <c:v>5</c:v>
                </c:pt>
                <c:pt idx="7">
                  <c:v>0</c:v>
                </c:pt>
                <c:pt idx="8">
                  <c:v>0</c:v>
                </c:pt>
                <c:pt idx="9">
                  <c:v>0</c:v>
                </c:pt>
              </c:numCache>
            </c:numRef>
          </c:val>
        </c:ser>
        <c:gapWidth val="0"/>
        <c:overlap val="100"/>
        <c:axId val="59339904"/>
        <c:axId val="59341440"/>
      </c:barChart>
      <c:catAx>
        <c:axId val="59339904"/>
        <c:scaling>
          <c:orientation val="minMax"/>
        </c:scaling>
        <c:axPos val="b"/>
        <c:numFmt formatCode="General" sourceLinked="1"/>
        <c:tickLblPos val="nextTo"/>
        <c:txPr>
          <a:bodyPr/>
          <a:lstStyle/>
          <a:p>
            <a:pPr>
              <a:defRPr sz="1000"/>
            </a:pPr>
            <a:endParaRPr lang="ja-JP"/>
          </a:p>
        </c:txPr>
        <c:crossAx val="59341440"/>
        <c:crosses val="autoZero"/>
        <c:auto val="1"/>
        <c:lblAlgn val="ctr"/>
        <c:lblOffset val="100"/>
      </c:catAx>
      <c:valAx>
        <c:axId val="59341440"/>
        <c:scaling>
          <c:orientation val="minMax"/>
          <c:max val="50"/>
          <c:min val="0"/>
        </c:scaling>
        <c:axPos val="l"/>
        <c:majorGridlines/>
        <c:numFmt formatCode="General" sourceLinked="1"/>
        <c:tickLblPos val="nextTo"/>
        <c:txPr>
          <a:bodyPr/>
          <a:lstStyle/>
          <a:p>
            <a:pPr>
              <a:defRPr sz="1000"/>
            </a:pPr>
            <a:endParaRPr lang="ja-JP"/>
          </a:p>
        </c:txPr>
        <c:crossAx val="59339904"/>
        <c:crosses val="autoZero"/>
        <c:crossBetween val="between"/>
        <c:majorUnit val="25"/>
      </c:valAx>
    </c:plotArea>
    <c:plotVisOnly val="1"/>
  </c:chart>
  <c:spPr>
    <a:ln>
      <a:noFill/>
    </a:ln>
  </c:sp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9/15</a:t>
            </a:r>
            <a:endParaRPr lang="ja-JP" altLang="en-US" sz="1600" b="1" dirty="0"/>
          </a:p>
        </c:rich>
      </c:tx>
      <c:layout>
        <c:manualLayout>
          <c:xMode val="edge"/>
          <c:yMode val="edge"/>
          <c:x val="0.42791667257972665"/>
          <c:y val="1.0051499399049642E-2"/>
        </c:manualLayout>
      </c:layout>
    </c:title>
    <c:plotArea>
      <c:layout>
        <c:manualLayout>
          <c:layoutTarget val="inner"/>
          <c:xMode val="edge"/>
          <c:yMode val="edge"/>
          <c:x val="0.14174333333333863"/>
          <c:y val="0.21663609199935996"/>
          <c:w val="0.78774777777777782"/>
          <c:h val="0.45170535943528894"/>
        </c:manualLayout>
      </c:layout>
      <c:barChart>
        <c:barDir val="col"/>
        <c:grouping val="clustered"/>
        <c:ser>
          <c:idx val="0"/>
          <c:order val="0"/>
          <c:tx>
            <c:strRef>
              <c:f>メダカ!$I$44</c:f>
              <c:strCache>
                <c:ptCount val="1"/>
                <c:pt idx="0">
                  <c:v>9/15</c:v>
                </c:pt>
              </c:strCache>
            </c:strRef>
          </c:tx>
          <c:spPr>
            <a:ln>
              <a:solidFill>
                <a:sysClr val="windowText" lastClr="000000"/>
              </a:solidFill>
            </a:ln>
          </c:spPr>
          <c:dPt>
            <c:idx val="3"/>
            <c:spPr>
              <a:solidFill>
                <a:srgbClr val="C00000"/>
              </a:solidFill>
              <a:ln>
                <a:solidFill>
                  <a:sysClr val="windowText" lastClr="000000"/>
                </a:solidFill>
              </a:ln>
            </c:spPr>
          </c:dPt>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メダカ!$I$45:$I$54</c:f>
              <c:numCache>
                <c:formatCode>General</c:formatCode>
                <c:ptCount val="10"/>
                <c:pt idx="0">
                  <c:v>0</c:v>
                </c:pt>
                <c:pt idx="1">
                  <c:v>0</c:v>
                </c:pt>
                <c:pt idx="2">
                  <c:v>0</c:v>
                </c:pt>
                <c:pt idx="3">
                  <c:v>29</c:v>
                </c:pt>
                <c:pt idx="4">
                  <c:v>62</c:v>
                </c:pt>
                <c:pt idx="5">
                  <c:v>54</c:v>
                </c:pt>
                <c:pt idx="6">
                  <c:v>7</c:v>
                </c:pt>
                <c:pt idx="7">
                  <c:v>0</c:v>
                </c:pt>
                <c:pt idx="8">
                  <c:v>0</c:v>
                </c:pt>
                <c:pt idx="9">
                  <c:v>0</c:v>
                </c:pt>
              </c:numCache>
            </c:numRef>
          </c:val>
        </c:ser>
        <c:gapWidth val="0"/>
        <c:overlap val="100"/>
        <c:axId val="59353344"/>
        <c:axId val="59355136"/>
      </c:barChart>
      <c:catAx>
        <c:axId val="59353344"/>
        <c:scaling>
          <c:orientation val="minMax"/>
        </c:scaling>
        <c:axPos val="b"/>
        <c:numFmt formatCode="General" sourceLinked="1"/>
        <c:tickLblPos val="nextTo"/>
        <c:txPr>
          <a:bodyPr/>
          <a:lstStyle/>
          <a:p>
            <a:pPr>
              <a:defRPr sz="1000"/>
            </a:pPr>
            <a:endParaRPr lang="ja-JP"/>
          </a:p>
        </c:txPr>
        <c:crossAx val="59355136"/>
        <c:crosses val="autoZero"/>
        <c:auto val="1"/>
        <c:lblAlgn val="ctr"/>
        <c:lblOffset val="100"/>
      </c:catAx>
      <c:valAx>
        <c:axId val="59355136"/>
        <c:scaling>
          <c:orientation val="minMax"/>
          <c:max val="50"/>
          <c:min val="0"/>
        </c:scaling>
        <c:axPos val="l"/>
        <c:majorGridlines/>
        <c:numFmt formatCode="General" sourceLinked="1"/>
        <c:tickLblPos val="nextTo"/>
        <c:txPr>
          <a:bodyPr/>
          <a:lstStyle/>
          <a:p>
            <a:pPr>
              <a:defRPr sz="1000"/>
            </a:pPr>
            <a:endParaRPr lang="ja-JP"/>
          </a:p>
        </c:txPr>
        <c:crossAx val="59353344"/>
        <c:crosses val="autoZero"/>
        <c:crossBetween val="between"/>
        <c:majorUnit val="25"/>
      </c:valAx>
    </c:plotArea>
    <c:plotVisOnly val="1"/>
  </c:chart>
  <c:spPr>
    <a:ln>
      <a:noFill/>
    </a:ln>
  </c:sp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10/3</a:t>
            </a:r>
            <a:endParaRPr lang="ja-JP" altLang="en-US" sz="1600" b="1" dirty="0"/>
          </a:p>
        </c:rich>
      </c:tx>
      <c:layout>
        <c:manualLayout>
          <c:xMode val="edge"/>
          <c:yMode val="edge"/>
          <c:x val="0.42791667257972688"/>
          <c:y val="1.0051499399049642E-2"/>
        </c:manualLayout>
      </c:layout>
    </c:title>
    <c:plotArea>
      <c:layout>
        <c:manualLayout>
          <c:layoutTarget val="inner"/>
          <c:xMode val="edge"/>
          <c:yMode val="edge"/>
          <c:x val="0.14174333333333874"/>
          <c:y val="0.21663609199935996"/>
          <c:w val="0.78774777777777782"/>
          <c:h val="0.45170535943528883"/>
        </c:manualLayout>
      </c:layout>
      <c:barChart>
        <c:barDir val="col"/>
        <c:grouping val="clustered"/>
        <c:ser>
          <c:idx val="0"/>
          <c:order val="0"/>
          <c:tx>
            <c:strRef>
              <c:f>メダカ!$J$44</c:f>
              <c:strCache>
                <c:ptCount val="1"/>
                <c:pt idx="0">
                  <c:v>10/3</c:v>
                </c:pt>
              </c:strCache>
            </c:strRef>
          </c:tx>
          <c:spPr>
            <a:ln>
              <a:solidFill>
                <a:sysClr val="windowText" lastClr="000000"/>
              </a:solidFill>
            </a:ln>
          </c:spPr>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メダカ!$J$45:$J$54</c:f>
              <c:numCache>
                <c:formatCode>General</c:formatCode>
                <c:ptCount val="10"/>
                <c:pt idx="0">
                  <c:v>0</c:v>
                </c:pt>
                <c:pt idx="1">
                  <c:v>0</c:v>
                </c:pt>
                <c:pt idx="2">
                  <c:v>11</c:v>
                </c:pt>
                <c:pt idx="3">
                  <c:v>54</c:v>
                </c:pt>
                <c:pt idx="4">
                  <c:v>44</c:v>
                </c:pt>
                <c:pt idx="5">
                  <c:v>8</c:v>
                </c:pt>
                <c:pt idx="6">
                  <c:v>0</c:v>
                </c:pt>
                <c:pt idx="7">
                  <c:v>0</c:v>
                </c:pt>
                <c:pt idx="8">
                  <c:v>0</c:v>
                </c:pt>
                <c:pt idx="9">
                  <c:v>0</c:v>
                </c:pt>
              </c:numCache>
            </c:numRef>
          </c:val>
        </c:ser>
        <c:gapWidth val="0"/>
        <c:overlap val="100"/>
        <c:axId val="59383808"/>
        <c:axId val="59385344"/>
      </c:barChart>
      <c:catAx>
        <c:axId val="59383808"/>
        <c:scaling>
          <c:orientation val="minMax"/>
        </c:scaling>
        <c:axPos val="b"/>
        <c:numFmt formatCode="General" sourceLinked="1"/>
        <c:tickLblPos val="nextTo"/>
        <c:txPr>
          <a:bodyPr/>
          <a:lstStyle/>
          <a:p>
            <a:pPr>
              <a:defRPr sz="1000"/>
            </a:pPr>
            <a:endParaRPr lang="ja-JP"/>
          </a:p>
        </c:txPr>
        <c:crossAx val="59385344"/>
        <c:crosses val="autoZero"/>
        <c:auto val="1"/>
        <c:lblAlgn val="ctr"/>
        <c:lblOffset val="100"/>
      </c:catAx>
      <c:valAx>
        <c:axId val="59385344"/>
        <c:scaling>
          <c:orientation val="minMax"/>
          <c:max val="50"/>
          <c:min val="0"/>
        </c:scaling>
        <c:axPos val="l"/>
        <c:majorGridlines/>
        <c:numFmt formatCode="General" sourceLinked="1"/>
        <c:tickLblPos val="nextTo"/>
        <c:txPr>
          <a:bodyPr/>
          <a:lstStyle/>
          <a:p>
            <a:pPr>
              <a:defRPr sz="1000"/>
            </a:pPr>
            <a:endParaRPr lang="ja-JP"/>
          </a:p>
        </c:txPr>
        <c:crossAx val="59383808"/>
        <c:crosses val="autoZero"/>
        <c:crossBetween val="between"/>
        <c:majorUnit val="25"/>
      </c:valAx>
    </c:plotArea>
    <c:plotVisOnly val="1"/>
  </c:chart>
  <c:spPr>
    <a:ln>
      <a:noFill/>
    </a:ln>
  </c:sp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10/20</a:t>
            </a:r>
            <a:endParaRPr lang="ja-JP" altLang="en-US" sz="1600" b="1" dirty="0"/>
          </a:p>
        </c:rich>
      </c:tx>
      <c:layout>
        <c:manualLayout>
          <c:xMode val="edge"/>
          <c:yMode val="edge"/>
          <c:x val="0.42791667257972688"/>
          <c:y val="1.0051499399049642E-2"/>
        </c:manualLayout>
      </c:layout>
    </c:title>
    <c:plotArea>
      <c:layout>
        <c:manualLayout>
          <c:layoutTarget val="inner"/>
          <c:xMode val="edge"/>
          <c:yMode val="edge"/>
          <c:x val="0.14174333333333874"/>
          <c:y val="0.21663609199935996"/>
          <c:w val="0.78774777777777782"/>
          <c:h val="0.45170535943528883"/>
        </c:manualLayout>
      </c:layout>
      <c:barChart>
        <c:barDir val="col"/>
        <c:grouping val="clustered"/>
        <c:ser>
          <c:idx val="0"/>
          <c:order val="0"/>
          <c:tx>
            <c:strRef>
              <c:f>メダカ!$K$44</c:f>
              <c:strCache>
                <c:ptCount val="1"/>
                <c:pt idx="0">
                  <c:v>10/20</c:v>
                </c:pt>
              </c:strCache>
            </c:strRef>
          </c:tx>
          <c:spPr>
            <a:ln>
              <a:solidFill>
                <a:sysClr val="windowText" lastClr="000000"/>
              </a:solidFill>
            </a:ln>
          </c:spPr>
          <c:dPt>
            <c:idx val="3"/>
            <c:spPr>
              <a:solidFill>
                <a:srgbClr val="BC0DC9"/>
              </a:solidFill>
              <a:ln>
                <a:solidFill>
                  <a:sysClr val="windowText" lastClr="000000"/>
                </a:solidFill>
              </a:ln>
            </c:spPr>
          </c:dPt>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メダカ!$K$45:$K$54</c:f>
              <c:numCache>
                <c:formatCode>General</c:formatCode>
                <c:ptCount val="10"/>
                <c:pt idx="0">
                  <c:v>0</c:v>
                </c:pt>
                <c:pt idx="1">
                  <c:v>0</c:v>
                </c:pt>
                <c:pt idx="2">
                  <c:v>0</c:v>
                </c:pt>
                <c:pt idx="3">
                  <c:v>1</c:v>
                </c:pt>
                <c:pt idx="4">
                  <c:v>7</c:v>
                </c:pt>
                <c:pt idx="5">
                  <c:v>9</c:v>
                </c:pt>
                <c:pt idx="6">
                  <c:v>0</c:v>
                </c:pt>
                <c:pt idx="7">
                  <c:v>0</c:v>
                </c:pt>
                <c:pt idx="8">
                  <c:v>0</c:v>
                </c:pt>
                <c:pt idx="9">
                  <c:v>0</c:v>
                </c:pt>
              </c:numCache>
            </c:numRef>
          </c:val>
        </c:ser>
        <c:gapWidth val="0"/>
        <c:overlap val="100"/>
        <c:axId val="59409536"/>
        <c:axId val="59411072"/>
      </c:barChart>
      <c:catAx>
        <c:axId val="59409536"/>
        <c:scaling>
          <c:orientation val="minMax"/>
        </c:scaling>
        <c:axPos val="b"/>
        <c:numFmt formatCode="General" sourceLinked="1"/>
        <c:tickLblPos val="nextTo"/>
        <c:txPr>
          <a:bodyPr/>
          <a:lstStyle/>
          <a:p>
            <a:pPr>
              <a:defRPr sz="1000"/>
            </a:pPr>
            <a:endParaRPr lang="ja-JP"/>
          </a:p>
        </c:txPr>
        <c:crossAx val="59411072"/>
        <c:crosses val="autoZero"/>
        <c:auto val="1"/>
        <c:lblAlgn val="ctr"/>
        <c:lblOffset val="100"/>
      </c:catAx>
      <c:valAx>
        <c:axId val="59411072"/>
        <c:scaling>
          <c:orientation val="minMax"/>
          <c:max val="50"/>
          <c:min val="0"/>
        </c:scaling>
        <c:axPos val="l"/>
        <c:majorGridlines/>
        <c:numFmt formatCode="General" sourceLinked="1"/>
        <c:tickLblPos val="nextTo"/>
        <c:txPr>
          <a:bodyPr/>
          <a:lstStyle/>
          <a:p>
            <a:pPr>
              <a:defRPr sz="1000"/>
            </a:pPr>
            <a:endParaRPr lang="ja-JP"/>
          </a:p>
        </c:txPr>
        <c:crossAx val="59409536"/>
        <c:crosses val="autoZero"/>
        <c:crossBetween val="between"/>
        <c:majorUnit val="25"/>
      </c:valAx>
    </c:plotArea>
    <c:plotVisOnly val="1"/>
  </c:chart>
  <c:spPr>
    <a:ln>
      <a:noFill/>
    </a:ln>
  </c:sp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11/6</a:t>
            </a:r>
            <a:endParaRPr lang="ja-JP" altLang="en-US" sz="1600" b="1" dirty="0"/>
          </a:p>
        </c:rich>
      </c:tx>
      <c:layout>
        <c:manualLayout>
          <c:xMode val="edge"/>
          <c:yMode val="edge"/>
          <c:x val="0.42791667257972688"/>
          <c:y val="1.0051499399049642E-2"/>
        </c:manualLayout>
      </c:layout>
    </c:title>
    <c:plotArea>
      <c:layout>
        <c:manualLayout>
          <c:layoutTarget val="inner"/>
          <c:xMode val="edge"/>
          <c:yMode val="edge"/>
          <c:x val="0.14174333333333874"/>
          <c:y val="0.21663609199935996"/>
          <c:w val="0.78774777777777782"/>
          <c:h val="0.45170535943528883"/>
        </c:manualLayout>
      </c:layout>
      <c:barChart>
        <c:barDir val="col"/>
        <c:grouping val="clustered"/>
        <c:ser>
          <c:idx val="0"/>
          <c:order val="0"/>
          <c:tx>
            <c:strRef>
              <c:f>メダカ!$L$44</c:f>
              <c:strCache>
                <c:ptCount val="1"/>
                <c:pt idx="0">
                  <c:v>11/6</c:v>
                </c:pt>
              </c:strCache>
            </c:strRef>
          </c:tx>
          <c:spPr>
            <a:ln>
              <a:solidFill>
                <a:sysClr val="windowText" lastClr="000000"/>
              </a:solidFill>
            </a:ln>
          </c:spPr>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メダカ!$L$45:$L$54</c:f>
              <c:numCache>
                <c:formatCode>General</c:formatCode>
                <c:ptCount val="10"/>
                <c:pt idx="0">
                  <c:v>0</c:v>
                </c:pt>
                <c:pt idx="1">
                  <c:v>0</c:v>
                </c:pt>
                <c:pt idx="2">
                  <c:v>0</c:v>
                </c:pt>
                <c:pt idx="3">
                  <c:v>0</c:v>
                </c:pt>
                <c:pt idx="4">
                  <c:v>0</c:v>
                </c:pt>
                <c:pt idx="5">
                  <c:v>0</c:v>
                </c:pt>
                <c:pt idx="6">
                  <c:v>0</c:v>
                </c:pt>
                <c:pt idx="7">
                  <c:v>0</c:v>
                </c:pt>
                <c:pt idx="8">
                  <c:v>0</c:v>
                </c:pt>
                <c:pt idx="9">
                  <c:v>0</c:v>
                </c:pt>
              </c:numCache>
            </c:numRef>
          </c:val>
        </c:ser>
        <c:gapWidth val="0"/>
        <c:overlap val="100"/>
        <c:axId val="59438976"/>
        <c:axId val="59440512"/>
      </c:barChart>
      <c:catAx>
        <c:axId val="59438976"/>
        <c:scaling>
          <c:orientation val="minMax"/>
        </c:scaling>
        <c:axPos val="b"/>
        <c:numFmt formatCode="General" sourceLinked="1"/>
        <c:tickLblPos val="nextTo"/>
        <c:txPr>
          <a:bodyPr/>
          <a:lstStyle/>
          <a:p>
            <a:pPr>
              <a:defRPr sz="1000"/>
            </a:pPr>
            <a:endParaRPr lang="ja-JP"/>
          </a:p>
        </c:txPr>
        <c:crossAx val="59440512"/>
        <c:crosses val="autoZero"/>
        <c:auto val="1"/>
        <c:lblAlgn val="ctr"/>
        <c:lblOffset val="100"/>
      </c:catAx>
      <c:valAx>
        <c:axId val="59440512"/>
        <c:scaling>
          <c:orientation val="minMax"/>
          <c:max val="50"/>
          <c:min val="0"/>
        </c:scaling>
        <c:axPos val="l"/>
        <c:majorGridlines/>
        <c:numFmt formatCode="General" sourceLinked="1"/>
        <c:tickLblPos val="nextTo"/>
        <c:txPr>
          <a:bodyPr/>
          <a:lstStyle/>
          <a:p>
            <a:pPr>
              <a:defRPr sz="1000"/>
            </a:pPr>
            <a:endParaRPr lang="ja-JP"/>
          </a:p>
        </c:txPr>
        <c:crossAx val="59438976"/>
        <c:crosses val="autoZero"/>
        <c:crossBetween val="between"/>
        <c:majorUnit val="25"/>
      </c:valAx>
    </c:plotArea>
    <c:plotVisOnly val="1"/>
  </c:chart>
  <c:spPr>
    <a:ln>
      <a:noFill/>
    </a:ln>
  </c:sp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12/8</a:t>
            </a:r>
            <a:endParaRPr lang="ja-JP" altLang="en-US" sz="1600" b="1" dirty="0"/>
          </a:p>
        </c:rich>
      </c:tx>
      <c:layout>
        <c:manualLayout>
          <c:xMode val="edge"/>
          <c:yMode val="edge"/>
          <c:x val="0.42791667257972688"/>
          <c:y val="1.0051499399049642E-2"/>
        </c:manualLayout>
      </c:layout>
    </c:title>
    <c:plotArea>
      <c:layout>
        <c:manualLayout>
          <c:layoutTarget val="inner"/>
          <c:xMode val="edge"/>
          <c:yMode val="edge"/>
          <c:x val="0.14174333333333874"/>
          <c:y val="0.21663609199935996"/>
          <c:w val="0.78774777777777782"/>
          <c:h val="0.45170535943528883"/>
        </c:manualLayout>
      </c:layout>
      <c:barChart>
        <c:barDir val="col"/>
        <c:grouping val="clustered"/>
        <c:ser>
          <c:idx val="0"/>
          <c:order val="0"/>
          <c:tx>
            <c:strRef>
              <c:f>メダカ!$M$44</c:f>
              <c:strCache>
                <c:ptCount val="1"/>
                <c:pt idx="0">
                  <c:v>12/8</c:v>
                </c:pt>
              </c:strCache>
            </c:strRef>
          </c:tx>
          <c:spPr>
            <a:ln>
              <a:solidFill>
                <a:sysClr val="windowText" lastClr="000000"/>
              </a:solidFill>
            </a:ln>
          </c:spPr>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メダカ!$M$45:$M$54</c:f>
              <c:numCache>
                <c:formatCode>General</c:formatCode>
                <c:ptCount val="10"/>
                <c:pt idx="0">
                  <c:v>0</c:v>
                </c:pt>
                <c:pt idx="1">
                  <c:v>0</c:v>
                </c:pt>
                <c:pt idx="2">
                  <c:v>0</c:v>
                </c:pt>
                <c:pt idx="3">
                  <c:v>0</c:v>
                </c:pt>
                <c:pt idx="4">
                  <c:v>0</c:v>
                </c:pt>
                <c:pt idx="5">
                  <c:v>0</c:v>
                </c:pt>
                <c:pt idx="6">
                  <c:v>0</c:v>
                </c:pt>
                <c:pt idx="7">
                  <c:v>0</c:v>
                </c:pt>
                <c:pt idx="8">
                  <c:v>0</c:v>
                </c:pt>
                <c:pt idx="9">
                  <c:v>0</c:v>
                </c:pt>
              </c:numCache>
            </c:numRef>
          </c:val>
        </c:ser>
        <c:gapWidth val="0"/>
        <c:overlap val="100"/>
        <c:axId val="59460224"/>
        <c:axId val="59470208"/>
      </c:barChart>
      <c:catAx>
        <c:axId val="59460224"/>
        <c:scaling>
          <c:orientation val="minMax"/>
        </c:scaling>
        <c:axPos val="b"/>
        <c:numFmt formatCode="General" sourceLinked="1"/>
        <c:tickLblPos val="nextTo"/>
        <c:txPr>
          <a:bodyPr/>
          <a:lstStyle/>
          <a:p>
            <a:pPr>
              <a:defRPr sz="1000"/>
            </a:pPr>
            <a:endParaRPr lang="ja-JP"/>
          </a:p>
        </c:txPr>
        <c:crossAx val="59470208"/>
        <c:crosses val="autoZero"/>
        <c:auto val="1"/>
        <c:lblAlgn val="ctr"/>
        <c:lblOffset val="100"/>
      </c:catAx>
      <c:valAx>
        <c:axId val="59470208"/>
        <c:scaling>
          <c:orientation val="minMax"/>
          <c:max val="50"/>
          <c:min val="0"/>
        </c:scaling>
        <c:axPos val="l"/>
        <c:majorGridlines/>
        <c:numFmt formatCode="General" sourceLinked="1"/>
        <c:tickLblPos val="nextTo"/>
        <c:txPr>
          <a:bodyPr/>
          <a:lstStyle/>
          <a:p>
            <a:pPr>
              <a:defRPr sz="1000"/>
            </a:pPr>
            <a:endParaRPr lang="ja-JP"/>
          </a:p>
        </c:txPr>
        <c:crossAx val="59460224"/>
        <c:crosses val="autoZero"/>
        <c:crossBetween val="between"/>
        <c:majorUnit val="25"/>
      </c:valAx>
    </c:plotArea>
    <c:plotVisOnly val="1"/>
  </c:chart>
  <c:spPr>
    <a:ln>
      <a:noFill/>
    </a:ln>
  </c:sp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1/8</a:t>
            </a:r>
            <a:endParaRPr lang="ja-JP" altLang="en-US" sz="1600" b="1" dirty="0"/>
          </a:p>
        </c:rich>
      </c:tx>
      <c:layout>
        <c:manualLayout>
          <c:xMode val="edge"/>
          <c:yMode val="edge"/>
          <c:x val="0.42791667257972688"/>
          <c:y val="1.0051499399049642E-2"/>
        </c:manualLayout>
      </c:layout>
    </c:title>
    <c:plotArea>
      <c:layout>
        <c:manualLayout>
          <c:layoutTarget val="inner"/>
          <c:xMode val="edge"/>
          <c:yMode val="edge"/>
          <c:x val="0.14174333333333874"/>
          <c:y val="0.21663609199935996"/>
          <c:w val="0.78774777777777782"/>
          <c:h val="0.45170535943528883"/>
        </c:manualLayout>
      </c:layout>
      <c:barChart>
        <c:barDir val="col"/>
        <c:grouping val="clustered"/>
        <c:ser>
          <c:idx val="0"/>
          <c:order val="0"/>
          <c:tx>
            <c:strRef>
              <c:f>メダカ!$N$44</c:f>
              <c:strCache>
                <c:ptCount val="1"/>
                <c:pt idx="0">
                  <c:v>1/8</c:v>
                </c:pt>
              </c:strCache>
            </c:strRef>
          </c:tx>
          <c:spPr>
            <a:ln>
              <a:solidFill>
                <a:sysClr val="windowText" lastClr="000000"/>
              </a:solidFill>
            </a:ln>
          </c:spPr>
          <c:dPt>
            <c:idx val="3"/>
            <c:spPr>
              <a:solidFill>
                <a:srgbClr val="C00000"/>
              </a:solidFill>
              <a:ln>
                <a:solidFill>
                  <a:sysClr val="windowText" lastClr="000000"/>
                </a:solidFill>
              </a:ln>
            </c:spPr>
          </c:dPt>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メダカ!$N$45:$N$54</c:f>
              <c:numCache>
                <c:formatCode>General</c:formatCode>
                <c:ptCount val="10"/>
                <c:pt idx="0">
                  <c:v>0</c:v>
                </c:pt>
                <c:pt idx="1">
                  <c:v>0</c:v>
                </c:pt>
                <c:pt idx="2">
                  <c:v>0</c:v>
                </c:pt>
                <c:pt idx="3">
                  <c:v>26</c:v>
                </c:pt>
                <c:pt idx="4">
                  <c:v>52</c:v>
                </c:pt>
                <c:pt idx="5">
                  <c:v>18</c:v>
                </c:pt>
                <c:pt idx="6">
                  <c:v>0</c:v>
                </c:pt>
                <c:pt idx="7">
                  <c:v>0</c:v>
                </c:pt>
                <c:pt idx="8">
                  <c:v>0</c:v>
                </c:pt>
                <c:pt idx="9">
                  <c:v>0</c:v>
                </c:pt>
              </c:numCache>
            </c:numRef>
          </c:val>
        </c:ser>
        <c:gapWidth val="0"/>
        <c:overlap val="100"/>
        <c:axId val="59506688"/>
        <c:axId val="59508224"/>
      </c:barChart>
      <c:catAx>
        <c:axId val="59506688"/>
        <c:scaling>
          <c:orientation val="minMax"/>
        </c:scaling>
        <c:axPos val="b"/>
        <c:numFmt formatCode="General" sourceLinked="1"/>
        <c:tickLblPos val="nextTo"/>
        <c:txPr>
          <a:bodyPr/>
          <a:lstStyle/>
          <a:p>
            <a:pPr>
              <a:defRPr sz="1000"/>
            </a:pPr>
            <a:endParaRPr lang="ja-JP"/>
          </a:p>
        </c:txPr>
        <c:crossAx val="59508224"/>
        <c:crosses val="autoZero"/>
        <c:auto val="1"/>
        <c:lblAlgn val="ctr"/>
        <c:lblOffset val="100"/>
      </c:catAx>
      <c:valAx>
        <c:axId val="59508224"/>
        <c:scaling>
          <c:orientation val="minMax"/>
          <c:max val="50"/>
          <c:min val="0"/>
        </c:scaling>
        <c:axPos val="l"/>
        <c:majorGridlines/>
        <c:numFmt formatCode="General" sourceLinked="1"/>
        <c:tickLblPos val="nextTo"/>
        <c:txPr>
          <a:bodyPr/>
          <a:lstStyle/>
          <a:p>
            <a:pPr>
              <a:defRPr sz="1000"/>
            </a:pPr>
            <a:endParaRPr lang="ja-JP"/>
          </a:p>
        </c:txPr>
        <c:crossAx val="59506688"/>
        <c:crosses val="autoZero"/>
        <c:crossBetween val="between"/>
        <c:majorUnit val="25"/>
      </c:valAx>
    </c:plotArea>
    <c:plotVisOnly val="1"/>
  </c:chart>
  <c:spPr>
    <a:ln>
      <a:noFill/>
    </a:ln>
  </c:sp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en-US" altLang="ja-JP" sz="2000" b="0" dirty="0">
                <a:latin typeface="+mn-ea"/>
                <a:ea typeface="+mn-ea"/>
              </a:rPr>
              <a:t>8/25</a:t>
            </a:r>
          </a:p>
        </c:rich>
      </c:tx>
      <c:layout/>
    </c:title>
    <c:plotArea>
      <c:layout>
        <c:manualLayout>
          <c:layoutTarget val="inner"/>
          <c:xMode val="edge"/>
          <c:yMode val="edge"/>
          <c:x val="0.24129895057712517"/>
          <c:y val="0.21663609199935996"/>
          <c:w val="0.69885869242649612"/>
          <c:h val="0.45170535943528883"/>
        </c:manualLayout>
      </c:layout>
      <c:barChart>
        <c:barDir val="col"/>
        <c:grouping val="clustered"/>
        <c:ser>
          <c:idx val="1"/>
          <c:order val="1"/>
          <c:tx>
            <c:strRef>
              <c:f>[2]メダカ!$C$44</c:f>
            </c:strRef>
          </c:tx>
          <c:spPr>
            <a:ln>
              <a:solidFill>
                <a:sysClr val="windowText" lastClr="000000"/>
              </a:solidFill>
            </a:ln>
          </c:spPr>
          <c:cat>
            <c:multiLvlStrRef>
              <c:f>[2]メダカ!$B$45:$B$54</c:f>
            </c:multiLvlStrRef>
          </c:cat>
          <c:val>
            <c:numRef>
              <c:f>[2]メダカ!$C$45:$C$54</c:f>
            </c:numRef>
          </c:val>
        </c:ser>
        <c:ser>
          <c:idx val="2"/>
          <c:order val="2"/>
          <c:tx>
            <c:strRef>
              <c:f>[2]メダカ!$H$44</c:f>
            </c:strRef>
          </c:tx>
          <c:spPr>
            <a:ln>
              <a:solidFill>
                <a:sysClr val="windowText" lastClr="000000"/>
              </a:solidFill>
            </a:ln>
          </c:spPr>
          <c:cat>
            <c:multiLvlStrRef>
              <c:f>[2]メダカ!$B$45:$B$54</c:f>
            </c:multiLvlStrRef>
          </c:cat>
          <c:val>
            <c:numRef>
              <c:f>[2]メダカ!$H$45:$H$54</c:f>
            </c:numRef>
          </c:val>
        </c:ser>
        <c:ser>
          <c:idx val="3"/>
          <c:order val="3"/>
          <c:tx>
            <c:strRef>
              <c:f>[2]メダカ!$H$44</c:f>
            </c:strRef>
          </c:tx>
          <c:spPr>
            <a:ln>
              <a:solidFill>
                <a:sysClr val="windowText" lastClr="000000"/>
              </a:solidFill>
            </a:ln>
          </c:spPr>
          <c:cat>
            <c:multiLvlStrRef>
              <c:f>[2]メダカ!$B$45:$B$54</c:f>
            </c:multiLvlStrRef>
          </c:cat>
          <c:val>
            <c:numRef>
              <c:f>[2]メダカ!$H$45:$H$54</c:f>
            </c:numRef>
          </c:val>
        </c:ser>
        <c:ser>
          <c:idx val="4"/>
          <c:order val="4"/>
          <c:tx>
            <c:strRef>
              <c:f>[2]メダカ!$H$44</c:f>
            </c:strRef>
          </c:tx>
          <c:spPr>
            <a:ln>
              <a:solidFill>
                <a:sysClr val="windowText" lastClr="000000"/>
              </a:solidFill>
            </a:ln>
          </c:spPr>
          <c:cat>
            <c:multiLvlStrRef>
              <c:f>[2]メダカ!$B$45:$B$54</c:f>
            </c:multiLvlStrRef>
          </c:cat>
          <c:val>
            <c:numRef>
              <c:f>[2]メダカ!$H$45:$H$54</c:f>
            </c:numRef>
          </c:val>
        </c:ser>
        <c:ser>
          <c:idx val="5"/>
          <c:order val="5"/>
          <c:tx>
            <c:strRef>
              <c:f>'8月25日'!$W$19</c:f>
            </c:strRef>
          </c:tx>
          <c:spPr>
            <a:ln>
              <a:solidFill>
                <a:sysClr val="windowText" lastClr="000000"/>
              </a:solidFill>
            </a:ln>
          </c:spPr>
          <c:cat>
            <c:multiLvlStrRef>
              <c:f>'8月25日'!$V$20:$V$29</c:f>
            </c:multiLvlStrRef>
          </c:cat>
          <c:val>
            <c:numRef>
              <c:f>'8月25日'!$W$20:$W$29</c:f>
            </c:numRef>
          </c:val>
        </c:ser>
        <c:ser>
          <c:idx val="6"/>
          <c:order val="6"/>
          <c:tx>
            <c:strRef>
              <c:f>[1]カワバタモロコ!$H$88:$H$89</c:f>
            </c:strRef>
          </c:tx>
          <c:spPr>
            <a:ln>
              <a:solidFill>
                <a:sysClr val="windowText" lastClr="000000"/>
              </a:solidFill>
            </a:ln>
          </c:spPr>
          <c:cat>
            <c:multiLvlStrRef>
              <c:f>[1]カワバタモロコ!$B$90:$B$102</c:f>
            </c:multiLvlStrRef>
          </c:cat>
          <c:val>
            <c:numRef>
              <c:f>[1]カワバタモロコ!$H$90:$H$102</c:f>
            </c:numRef>
          </c:val>
        </c:ser>
        <c:ser>
          <c:idx val="7"/>
          <c:order val="7"/>
          <c:tx>
            <c:strRef>
              <c:f>'8月25日'!$W$53</c:f>
            </c:strRef>
          </c:tx>
          <c:spPr>
            <a:ln>
              <a:solidFill>
                <a:sysClr val="windowText" lastClr="000000"/>
              </a:solidFill>
            </a:ln>
          </c:spPr>
          <c:cat>
            <c:multiLvlStrRef>
              <c:f>'8月25日'!$V$54:$V$66</c:f>
            </c:multiLvlStrRef>
          </c:cat>
          <c:val>
            <c:numRef>
              <c:f>'8月25日'!$W$54:$W$66</c:f>
            </c:numRef>
          </c:val>
        </c:ser>
        <c:ser>
          <c:idx val="8"/>
          <c:order val="8"/>
          <c:tx>
            <c:strRef>
              <c:f>カワバタモロコ!$H$88:$H$89</c:f>
            </c:strRef>
          </c:tx>
          <c:spPr>
            <a:ln>
              <a:solidFill>
                <a:sysClr val="windowText" lastClr="000000"/>
              </a:solidFill>
            </a:ln>
          </c:spPr>
          <c:cat>
            <c:multiLvlStrRef>
              <c:f>カワバタモロコ!$B$90:$B$102</c:f>
            </c:multiLvlStrRef>
          </c:cat>
          <c:val>
            <c:numRef>
              <c:f>カワバタモロコ!$H$90:$H$102</c:f>
            </c:numRef>
          </c:val>
        </c:ser>
        <c:ser>
          <c:idx val="9"/>
          <c:order val="9"/>
          <c:tx>
            <c:strRef>
              <c:f>メダカ!$H$44</c:f>
            </c:strRef>
          </c:tx>
          <c:spPr>
            <a:ln>
              <a:solidFill>
                <a:sysClr val="windowText" lastClr="000000"/>
              </a:solidFill>
            </a:ln>
          </c:spPr>
          <c:cat>
            <c:multiLvlStrRef>
              <c:f>メダカ!$B$45:$B$54</c:f>
            </c:multiLvlStrRef>
          </c:cat>
          <c:val>
            <c:numRef>
              <c:f>メダカ!$H$45:$H$54</c:f>
            </c:numRef>
          </c:val>
        </c:ser>
        <c:ser>
          <c:idx val="0"/>
          <c:order val="0"/>
          <c:tx>
            <c:strRef>
              <c:f>メダカ!$H$44</c:f>
              <c:strCache>
                <c:ptCount val="1"/>
                <c:pt idx="0">
                  <c:v>8/25</c:v>
                </c:pt>
              </c:strCache>
            </c:strRef>
          </c:tx>
          <c:spPr>
            <a:ln>
              <a:solidFill>
                <a:sysClr val="windowText" lastClr="000000"/>
              </a:solidFill>
            </a:ln>
          </c:spPr>
          <c:dPt>
            <c:idx val="3"/>
            <c:spPr>
              <a:solidFill>
                <a:srgbClr val="C00000"/>
              </a:solidFill>
              <a:ln>
                <a:solidFill>
                  <a:sysClr val="windowText" lastClr="000000"/>
                </a:solidFill>
              </a:ln>
            </c:spPr>
          </c:dPt>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メダカ!$H$45:$H$54</c:f>
              <c:numCache>
                <c:formatCode>General</c:formatCode>
                <c:ptCount val="10"/>
                <c:pt idx="0">
                  <c:v>0</c:v>
                </c:pt>
                <c:pt idx="1">
                  <c:v>0</c:v>
                </c:pt>
                <c:pt idx="2">
                  <c:v>0</c:v>
                </c:pt>
                <c:pt idx="3">
                  <c:v>9</c:v>
                </c:pt>
                <c:pt idx="4">
                  <c:v>43</c:v>
                </c:pt>
                <c:pt idx="5">
                  <c:v>52</c:v>
                </c:pt>
                <c:pt idx="6">
                  <c:v>5</c:v>
                </c:pt>
                <c:pt idx="7">
                  <c:v>0</c:v>
                </c:pt>
                <c:pt idx="8">
                  <c:v>0</c:v>
                </c:pt>
                <c:pt idx="9">
                  <c:v>0</c:v>
                </c:pt>
              </c:numCache>
            </c:numRef>
          </c:val>
        </c:ser>
        <c:gapWidth val="0"/>
        <c:overlap val="100"/>
        <c:axId val="59679488"/>
        <c:axId val="59681408"/>
      </c:barChart>
      <c:catAx>
        <c:axId val="59679488"/>
        <c:scaling>
          <c:orientation val="minMax"/>
        </c:scaling>
        <c:axPos val="b"/>
        <c:title>
          <c:tx>
            <c:rich>
              <a:bodyPr/>
              <a:lstStyle/>
              <a:p>
                <a:pPr>
                  <a:defRPr/>
                </a:pPr>
                <a:r>
                  <a:rPr lang="ja-JP" altLang="en-US" sz="2000" b="0" dirty="0" smtClean="0">
                    <a:latin typeface="+mn-ea"/>
                    <a:ea typeface="+mn-ea"/>
                  </a:rPr>
                  <a:t>体長（</a:t>
                </a:r>
                <a:r>
                  <a:rPr lang="en-US" altLang="ja-JP" sz="2000" b="0" dirty="0" smtClean="0">
                    <a:latin typeface="+mn-ea"/>
                    <a:ea typeface="+mn-ea"/>
                  </a:rPr>
                  <a:t>mm</a:t>
                </a:r>
                <a:r>
                  <a:rPr lang="ja-JP" altLang="en-US" sz="2000" b="0" dirty="0" smtClean="0">
                    <a:latin typeface="+mn-ea"/>
                    <a:ea typeface="+mn-ea"/>
                  </a:rPr>
                  <a:t>）</a:t>
                </a:r>
                <a:endParaRPr lang="ja-JP" altLang="en-US" sz="2000" b="0" dirty="0">
                  <a:latin typeface="+mn-ea"/>
                  <a:ea typeface="+mn-ea"/>
                </a:endParaRPr>
              </a:p>
            </c:rich>
          </c:tx>
          <c:layout/>
        </c:title>
        <c:numFmt formatCode="General" sourceLinked="1"/>
        <c:tickLblPos val="nextTo"/>
        <c:txPr>
          <a:bodyPr/>
          <a:lstStyle/>
          <a:p>
            <a:pPr>
              <a:defRPr sz="1800">
                <a:latin typeface="+mn-ea"/>
                <a:ea typeface="+mn-ea"/>
              </a:defRPr>
            </a:pPr>
            <a:endParaRPr lang="ja-JP"/>
          </a:p>
        </c:txPr>
        <c:crossAx val="59681408"/>
        <c:crosses val="autoZero"/>
        <c:auto val="1"/>
        <c:lblAlgn val="ctr"/>
        <c:lblOffset val="100"/>
      </c:catAx>
      <c:valAx>
        <c:axId val="59681408"/>
        <c:scaling>
          <c:orientation val="minMax"/>
          <c:max val="50"/>
          <c:min val="0"/>
        </c:scaling>
        <c:axPos val="l"/>
        <c:majorGridlines/>
        <c:title>
          <c:tx>
            <c:rich>
              <a:bodyPr rot="0" vert="wordArtVertRtl"/>
              <a:lstStyle/>
              <a:p>
                <a:pPr>
                  <a:defRPr/>
                </a:pPr>
                <a:r>
                  <a:rPr lang="ja-JP" altLang="en-US" sz="2000" b="0" dirty="0" smtClean="0">
                    <a:latin typeface="+mn-ea"/>
                    <a:ea typeface="+mn-ea"/>
                  </a:rPr>
                  <a:t>採捕数（個体）</a:t>
                </a:r>
                <a:endParaRPr lang="ja-JP" altLang="en-US" sz="2000" b="0" dirty="0">
                  <a:latin typeface="+mn-ea"/>
                  <a:ea typeface="+mn-ea"/>
                </a:endParaRPr>
              </a:p>
            </c:rich>
          </c:tx>
          <c:layout>
            <c:manualLayout>
              <c:xMode val="edge"/>
              <c:yMode val="edge"/>
              <c:x val="2.5014922163977002E-3"/>
              <c:y val="8.642148125336345E-2"/>
            </c:manualLayout>
          </c:layout>
        </c:title>
        <c:numFmt formatCode="General" sourceLinked="1"/>
        <c:tickLblPos val="nextTo"/>
        <c:txPr>
          <a:bodyPr/>
          <a:lstStyle/>
          <a:p>
            <a:pPr>
              <a:defRPr sz="1800">
                <a:latin typeface="+mn-ea"/>
                <a:ea typeface="+mn-ea"/>
              </a:defRPr>
            </a:pPr>
            <a:endParaRPr lang="ja-JP"/>
          </a:p>
        </c:txPr>
        <c:crossAx val="59679488"/>
        <c:crosses val="autoZero"/>
        <c:crossBetween val="between"/>
        <c:majorUnit val="25"/>
      </c:valAx>
    </c:plotArea>
    <c:plotVisOnly val="1"/>
  </c:chart>
  <c:spPr>
    <a:ln>
      <a:noFill/>
    </a:ln>
  </c:sp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4/7</a:t>
            </a:r>
            <a:endParaRPr lang="ja-JP" altLang="en-US" sz="1600" b="1" dirty="0"/>
          </a:p>
        </c:rich>
      </c:tx>
      <c:layout>
        <c:manualLayout>
          <c:xMode val="edge"/>
          <c:yMode val="edge"/>
          <c:x val="0.42791667257972604"/>
          <c:y val="1.0051499399049642E-2"/>
        </c:manualLayout>
      </c:layout>
    </c:title>
    <c:plotArea>
      <c:layout>
        <c:manualLayout>
          <c:layoutTarget val="inner"/>
          <c:xMode val="edge"/>
          <c:yMode val="edge"/>
          <c:x val="0.14174333333333836"/>
          <c:y val="0.21663609199935996"/>
          <c:w val="0.78774777777777782"/>
          <c:h val="0.45170535943528928"/>
        </c:manualLayout>
      </c:layout>
      <c:barChart>
        <c:barDir val="col"/>
        <c:grouping val="clustered"/>
        <c:ser>
          <c:idx val="0"/>
          <c:order val="0"/>
          <c:tx>
            <c:strRef>
              <c:f>カワバタモロコ!$C$88:$C$89</c:f>
              <c:strCache>
                <c:ptCount val="1"/>
                <c:pt idx="0">
                  <c:v>4/7 0</c:v>
                </c:pt>
              </c:strCache>
            </c:strRef>
          </c:tx>
          <c:spPr>
            <a:ln>
              <a:solidFill>
                <a:sysClr val="windowText" lastClr="000000"/>
              </a:solidFill>
            </a:ln>
          </c:spPr>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カワバタモロコ!$C$90:$C$102</c:f>
              <c:numCache>
                <c:formatCode>General</c:formatCode>
                <c:ptCount val="13"/>
                <c:pt idx="0">
                  <c:v>0</c:v>
                </c:pt>
                <c:pt idx="1">
                  <c:v>0</c:v>
                </c:pt>
                <c:pt idx="2">
                  <c:v>0</c:v>
                </c:pt>
                <c:pt idx="3">
                  <c:v>2</c:v>
                </c:pt>
                <c:pt idx="4">
                  <c:v>10</c:v>
                </c:pt>
                <c:pt idx="5">
                  <c:v>3</c:v>
                </c:pt>
                <c:pt idx="6">
                  <c:v>1</c:v>
                </c:pt>
                <c:pt idx="7">
                  <c:v>2</c:v>
                </c:pt>
                <c:pt idx="8">
                  <c:v>0</c:v>
                </c:pt>
                <c:pt idx="9">
                  <c:v>0</c:v>
                </c:pt>
                <c:pt idx="10">
                  <c:v>0</c:v>
                </c:pt>
                <c:pt idx="11">
                  <c:v>0</c:v>
                </c:pt>
                <c:pt idx="12">
                  <c:v>0</c:v>
                </c:pt>
              </c:numCache>
            </c:numRef>
          </c:val>
        </c:ser>
        <c:gapWidth val="0"/>
        <c:overlap val="100"/>
        <c:axId val="59597184"/>
        <c:axId val="59598720"/>
      </c:barChart>
      <c:catAx>
        <c:axId val="59597184"/>
        <c:scaling>
          <c:orientation val="minMax"/>
        </c:scaling>
        <c:axPos val="b"/>
        <c:numFmt formatCode="General" sourceLinked="1"/>
        <c:tickLblPos val="nextTo"/>
        <c:txPr>
          <a:bodyPr/>
          <a:lstStyle/>
          <a:p>
            <a:pPr>
              <a:defRPr sz="1000"/>
            </a:pPr>
            <a:endParaRPr lang="ja-JP"/>
          </a:p>
        </c:txPr>
        <c:crossAx val="59598720"/>
        <c:crosses val="autoZero"/>
        <c:auto val="1"/>
        <c:lblAlgn val="ctr"/>
        <c:lblOffset val="100"/>
      </c:catAx>
      <c:valAx>
        <c:axId val="59598720"/>
        <c:scaling>
          <c:orientation val="minMax"/>
          <c:max val="50"/>
          <c:min val="0"/>
        </c:scaling>
        <c:axPos val="l"/>
        <c:majorGridlines/>
        <c:numFmt formatCode="General" sourceLinked="1"/>
        <c:tickLblPos val="nextTo"/>
        <c:txPr>
          <a:bodyPr/>
          <a:lstStyle/>
          <a:p>
            <a:pPr>
              <a:defRPr sz="1000"/>
            </a:pPr>
            <a:endParaRPr lang="ja-JP"/>
          </a:p>
        </c:txPr>
        <c:crossAx val="59597184"/>
        <c:crosses val="autoZero"/>
        <c:crossBetween val="between"/>
        <c:majorUnit val="25"/>
      </c:valAx>
    </c:plotArea>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4174333333333841"/>
          <c:y val="0.16736826862159471"/>
          <c:w val="0.78774777777777782"/>
          <c:h val="0.58398370893292106"/>
        </c:manualLayout>
      </c:layout>
      <c:barChart>
        <c:barDir val="col"/>
        <c:grouping val="clustered"/>
        <c:ser>
          <c:idx val="0"/>
          <c:order val="0"/>
          <c:spPr>
            <a:ln>
              <a:solidFill>
                <a:schemeClr val="tx1"/>
              </a:solidFill>
            </a:ln>
          </c:spPr>
          <c:dPt>
            <c:idx val="3"/>
            <c:spPr>
              <a:solidFill>
                <a:srgbClr val="0099FF"/>
              </a:solidFill>
              <a:ln>
                <a:solidFill>
                  <a:schemeClr val="tx1"/>
                </a:solidFill>
              </a:ln>
            </c:spPr>
          </c:dPt>
          <c:dPt>
            <c:idx val="4"/>
            <c:spPr>
              <a:solidFill>
                <a:srgbClr val="008000"/>
              </a:solidFill>
              <a:ln>
                <a:solidFill>
                  <a:schemeClr val="tx1"/>
                </a:solidFill>
              </a:ln>
            </c:spPr>
          </c:dPt>
          <c:dPt>
            <c:idx val="5"/>
            <c:spPr>
              <a:solidFill>
                <a:srgbClr val="0099FF"/>
              </a:solidFill>
              <a:ln>
                <a:solidFill>
                  <a:schemeClr val="tx1"/>
                </a:solidFill>
              </a:ln>
            </c:spPr>
          </c:dPt>
          <c:dPt>
            <c:idx val="6"/>
            <c:spPr>
              <a:solidFill>
                <a:srgbClr val="0099FF"/>
              </a:solidFill>
              <a:ln>
                <a:solidFill>
                  <a:schemeClr val="tx1"/>
                </a:solidFill>
              </a:ln>
            </c:spPr>
          </c:dPt>
          <c:dPt>
            <c:idx val="7"/>
            <c:spPr>
              <a:solidFill>
                <a:srgbClr val="0099FF"/>
              </a:solidFill>
              <a:ln>
                <a:solidFill>
                  <a:schemeClr val="tx1"/>
                </a:solidFill>
              </a:ln>
            </c:spPr>
          </c:dPt>
          <c:dPt>
            <c:idx val="8"/>
            <c:spPr>
              <a:solidFill>
                <a:srgbClr val="0099FF"/>
              </a:solidFill>
              <a:ln>
                <a:solidFill>
                  <a:schemeClr val="tx1"/>
                </a:solidFill>
              </a:ln>
            </c:spPr>
          </c:dPt>
          <c:dPt>
            <c:idx val="9"/>
            <c:spPr>
              <a:solidFill>
                <a:srgbClr val="0099FF"/>
              </a:solidFill>
              <a:ln>
                <a:solidFill>
                  <a:schemeClr val="tx1"/>
                </a:solidFill>
              </a:ln>
            </c:spPr>
          </c:dPt>
          <c:dPt>
            <c:idx val="10"/>
            <c:spPr>
              <a:solidFill>
                <a:srgbClr val="0F0FC7"/>
              </a:solidFill>
              <a:ln>
                <a:solidFill>
                  <a:schemeClr val="tx1"/>
                </a:solidFill>
              </a:ln>
            </c:spPr>
          </c:dPt>
          <c:dPt>
            <c:idx val="11"/>
            <c:spPr>
              <a:solidFill>
                <a:srgbClr val="0F0FC7"/>
              </a:solidFill>
              <a:ln>
                <a:solidFill>
                  <a:schemeClr val="tx1"/>
                </a:solidFill>
              </a:ln>
            </c:spPr>
          </c:dPt>
          <c:dPt>
            <c:idx val="12"/>
            <c:spPr>
              <a:solidFill>
                <a:srgbClr val="0F0FC7"/>
              </a:solidFill>
              <a:ln>
                <a:solidFill>
                  <a:schemeClr val="tx1"/>
                </a:solidFill>
              </a:ln>
            </c:spPr>
          </c:dPt>
          <c:dPt>
            <c:idx val="13"/>
            <c:spPr>
              <a:solidFill>
                <a:srgbClr val="0F0FC7"/>
              </a:solidFill>
              <a:ln>
                <a:solidFill>
                  <a:schemeClr val="tx1"/>
                </a:solidFill>
              </a:ln>
            </c:spPr>
          </c:dPt>
          <c:dPt>
            <c:idx val="14"/>
            <c:spPr>
              <a:solidFill>
                <a:srgbClr val="0F0FC7"/>
              </a:solidFill>
              <a:ln>
                <a:solidFill>
                  <a:schemeClr val="tx1"/>
                </a:solidFill>
              </a:ln>
            </c:spPr>
          </c:dPt>
          <c:dPt>
            <c:idx val="15"/>
            <c:spPr>
              <a:solidFill>
                <a:srgbClr val="0F0FC7"/>
              </a:solidFill>
              <a:ln>
                <a:solidFill>
                  <a:schemeClr val="tx1"/>
                </a:solidFill>
              </a:ln>
            </c:spPr>
          </c:dPt>
          <c:dPt>
            <c:idx val="16"/>
            <c:spPr>
              <a:solidFill>
                <a:srgbClr val="0F0FC7"/>
              </a:solidFill>
              <a:ln>
                <a:solidFill>
                  <a:schemeClr val="tx1"/>
                </a:solidFill>
              </a:ln>
            </c:spPr>
          </c:dPt>
          <c:dPt>
            <c:idx val="17"/>
            <c:spPr>
              <a:solidFill>
                <a:srgbClr val="0F0FC7"/>
              </a:solidFill>
              <a:ln>
                <a:solidFill>
                  <a:schemeClr val="tx1"/>
                </a:solidFill>
              </a:ln>
            </c:spPr>
          </c:dPt>
          <c:dPt>
            <c:idx val="18"/>
            <c:spPr>
              <a:solidFill>
                <a:srgbClr val="0F0FC7"/>
              </a:solidFill>
              <a:ln>
                <a:solidFill>
                  <a:schemeClr val="tx1"/>
                </a:solidFill>
              </a:ln>
            </c:spPr>
          </c:dPt>
          <c:dPt>
            <c:idx val="19"/>
            <c:spPr>
              <a:solidFill>
                <a:srgbClr val="0F0FC7"/>
              </a:solidFill>
              <a:ln>
                <a:solidFill>
                  <a:schemeClr val="tx1"/>
                </a:solidFill>
              </a:ln>
            </c:spPr>
          </c:dPt>
          <c:dPt>
            <c:idx val="20"/>
            <c:spPr>
              <a:solidFill>
                <a:srgbClr val="0F0FC7"/>
              </a:solidFill>
              <a:ln>
                <a:solidFill>
                  <a:schemeClr val="tx1"/>
                </a:solidFill>
              </a:ln>
            </c:spPr>
          </c:dPt>
          <c:dPt>
            <c:idx val="21"/>
            <c:spPr>
              <a:solidFill>
                <a:srgbClr val="0F0FC7"/>
              </a:solidFill>
              <a:ln>
                <a:solidFill>
                  <a:schemeClr val="tx1"/>
                </a:solidFill>
              </a:ln>
            </c:spPr>
          </c:dPt>
          <c:dPt>
            <c:idx val="22"/>
            <c:spPr>
              <a:solidFill>
                <a:srgbClr val="0F0FC7"/>
              </a:solidFill>
              <a:ln>
                <a:solidFill>
                  <a:schemeClr val="tx1"/>
                </a:solidFill>
              </a:ln>
            </c:spPr>
          </c:dPt>
          <c:dPt>
            <c:idx val="23"/>
            <c:spPr>
              <a:solidFill>
                <a:srgbClr val="0F0FC7"/>
              </a:solidFill>
              <a:ln>
                <a:solidFill>
                  <a:schemeClr val="tx1"/>
                </a:solidFill>
              </a:ln>
            </c:spPr>
          </c:dPt>
          <c:dPt>
            <c:idx val="24"/>
            <c:spPr>
              <a:solidFill>
                <a:srgbClr val="0F0FC7"/>
              </a:solidFill>
              <a:ln>
                <a:solidFill>
                  <a:schemeClr val="tx1"/>
                </a:solidFill>
              </a:ln>
            </c:spPr>
          </c:dPt>
          <c:dPt>
            <c:idx val="25"/>
            <c:spPr>
              <a:noFill/>
              <a:ln>
                <a:noFill/>
              </a:ln>
            </c:spPr>
          </c:dPt>
          <c:cat>
            <c:numRef>
              <c:f>カワバタモロコ!$A$57:$A$83</c:f>
              <c:numCache>
                <c:formatCode>General</c:formatCode>
                <c:ptCount val="27"/>
                <c:pt idx="0">
                  <c:v>10</c:v>
                </c:pt>
                <c:pt idx="5">
                  <c:v>20</c:v>
                </c:pt>
                <c:pt idx="10">
                  <c:v>30</c:v>
                </c:pt>
                <c:pt idx="15">
                  <c:v>40</c:v>
                </c:pt>
                <c:pt idx="20">
                  <c:v>50</c:v>
                </c:pt>
                <c:pt idx="25">
                  <c:v>60</c:v>
                </c:pt>
              </c:numCache>
            </c:numRef>
          </c:cat>
          <c:val>
            <c:numRef>
              <c:f>カワバタモロコ!$O$57:$O$82</c:f>
              <c:numCache>
                <c:formatCode>General</c:formatCode>
                <c:ptCount val="26"/>
                <c:pt idx="0">
                  <c:v>0</c:v>
                </c:pt>
                <c:pt idx="1">
                  <c:v>0</c:v>
                </c:pt>
                <c:pt idx="2">
                  <c:v>0</c:v>
                </c:pt>
                <c:pt idx="3">
                  <c:v>1</c:v>
                </c:pt>
                <c:pt idx="4">
                  <c:v>0</c:v>
                </c:pt>
                <c:pt idx="5">
                  <c:v>5</c:v>
                </c:pt>
                <c:pt idx="6">
                  <c:v>8</c:v>
                </c:pt>
                <c:pt idx="7">
                  <c:v>25</c:v>
                </c:pt>
                <c:pt idx="8">
                  <c:v>44</c:v>
                </c:pt>
                <c:pt idx="9">
                  <c:v>42</c:v>
                </c:pt>
                <c:pt idx="10">
                  <c:v>88</c:v>
                </c:pt>
                <c:pt idx="11">
                  <c:v>66</c:v>
                </c:pt>
                <c:pt idx="12">
                  <c:v>61</c:v>
                </c:pt>
                <c:pt idx="13">
                  <c:v>33</c:v>
                </c:pt>
                <c:pt idx="14">
                  <c:v>22</c:v>
                </c:pt>
                <c:pt idx="15">
                  <c:v>20</c:v>
                </c:pt>
                <c:pt idx="16">
                  <c:v>12</c:v>
                </c:pt>
                <c:pt idx="17">
                  <c:v>11</c:v>
                </c:pt>
                <c:pt idx="18">
                  <c:v>3</c:v>
                </c:pt>
                <c:pt idx="19">
                  <c:v>6</c:v>
                </c:pt>
                <c:pt idx="20">
                  <c:v>6</c:v>
                </c:pt>
                <c:pt idx="21">
                  <c:v>10</c:v>
                </c:pt>
                <c:pt idx="22">
                  <c:v>3</c:v>
                </c:pt>
                <c:pt idx="23">
                  <c:v>5</c:v>
                </c:pt>
                <c:pt idx="24">
                  <c:v>1</c:v>
                </c:pt>
                <c:pt idx="25">
                  <c:v>472</c:v>
                </c:pt>
              </c:numCache>
            </c:numRef>
          </c:val>
        </c:ser>
        <c:gapWidth val="0"/>
        <c:axId val="57624064"/>
        <c:axId val="57625600"/>
      </c:barChart>
      <c:catAx>
        <c:axId val="57624064"/>
        <c:scaling>
          <c:orientation val="minMax"/>
        </c:scaling>
        <c:axPos val="b"/>
        <c:numFmt formatCode="General" sourceLinked="1"/>
        <c:tickLblPos val="nextTo"/>
        <c:txPr>
          <a:bodyPr/>
          <a:lstStyle/>
          <a:p>
            <a:pPr>
              <a:defRPr sz="2000">
                <a:latin typeface="+mn-ea"/>
                <a:ea typeface="+mn-ea"/>
              </a:defRPr>
            </a:pPr>
            <a:endParaRPr lang="ja-JP"/>
          </a:p>
        </c:txPr>
        <c:crossAx val="57625600"/>
        <c:crosses val="autoZero"/>
        <c:auto val="1"/>
        <c:lblAlgn val="ctr"/>
        <c:lblOffset val="100"/>
        <c:tickLblSkip val="5"/>
        <c:tickMarkSkip val="5"/>
      </c:catAx>
      <c:valAx>
        <c:axId val="57625600"/>
        <c:scaling>
          <c:orientation val="minMax"/>
          <c:max val="120"/>
          <c:min val="0"/>
        </c:scaling>
        <c:axPos val="l"/>
        <c:majorGridlines/>
        <c:numFmt formatCode="General" sourceLinked="1"/>
        <c:tickLblPos val="nextTo"/>
        <c:txPr>
          <a:bodyPr/>
          <a:lstStyle/>
          <a:p>
            <a:pPr>
              <a:defRPr sz="2000">
                <a:latin typeface="+mn-ea"/>
                <a:ea typeface="+mn-ea"/>
              </a:defRPr>
            </a:pPr>
            <a:endParaRPr lang="ja-JP"/>
          </a:p>
        </c:txPr>
        <c:crossAx val="57624064"/>
        <c:crossesAt val="1"/>
        <c:crossBetween val="between"/>
        <c:majorUnit val="30"/>
      </c:valAx>
    </c:plotArea>
    <c:plotVisOnly val="1"/>
  </c:chart>
  <c:spPr>
    <a:ln>
      <a:noFill/>
    </a:ln>
  </c:sp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9/15</a:t>
            </a:r>
            <a:endParaRPr lang="ja-JP" altLang="en-US" sz="1600" b="1" dirty="0"/>
          </a:p>
        </c:rich>
      </c:tx>
      <c:layout>
        <c:manualLayout>
          <c:xMode val="edge"/>
          <c:yMode val="edge"/>
          <c:x val="0.42791667257972626"/>
          <c:y val="1.0051499399049642E-2"/>
        </c:manualLayout>
      </c:layout>
    </c:title>
    <c:plotArea>
      <c:layout>
        <c:manualLayout>
          <c:layoutTarget val="inner"/>
          <c:xMode val="edge"/>
          <c:yMode val="edge"/>
          <c:x val="0.14174333333333844"/>
          <c:y val="0.21663609199935996"/>
          <c:w val="0.78774777777777782"/>
          <c:h val="0.45170535943528917"/>
        </c:manualLayout>
      </c:layout>
      <c:barChart>
        <c:barDir val="col"/>
        <c:grouping val="clustered"/>
        <c:ser>
          <c:idx val="0"/>
          <c:order val="0"/>
          <c:tx>
            <c:strRef>
              <c:f>カワバタモロコ!$I$88:$I$89</c:f>
              <c:strCache>
                <c:ptCount val="1"/>
                <c:pt idx="0">
                  <c:v>9/15 0</c:v>
                </c:pt>
              </c:strCache>
            </c:strRef>
          </c:tx>
          <c:spPr>
            <a:ln>
              <a:solidFill>
                <a:sysClr val="windowText" lastClr="000000"/>
              </a:solidFill>
            </a:ln>
          </c:spPr>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カワバタモロコ!$I$90:$I$102</c:f>
              <c:numCache>
                <c:formatCode>General</c:formatCode>
                <c:ptCount val="13"/>
                <c:pt idx="0">
                  <c:v>0</c:v>
                </c:pt>
                <c:pt idx="1">
                  <c:v>0</c:v>
                </c:pt>
                <c:pt idx="2">
                  <c:v>0</c:v>
                </c:pt>
                <c:pt idx="3">
                  <c:v>1</c:v>
                </c:pt>
                <c:pt idx="4">
                  <c:v>7</c:v>
                </c:pt>
                <c:pt idx="5">
                  <c:v>14</c:v>
                </c:pt>
                <c:pt idx="6">
                  <c:v>3</c:v>
                </c:pt>
                <c:pt idx="7">
                  <c:v>1</c:v>
                </c:pt>
                <c:pt idx="8">
                  <c:v>0</c:v>
                </c:pt>
                <c:pt idx="9">
                  <c:v>0</c:v>
                </c:pt>
                <c:pt idx="10">
                  <c:v>0</c:v>
                </c:pt>
                <c:pt idx="11">
                  <c:v>0</c:v>
                </c:pt>
                <c:pt idx="12">
                  <c:v>0</c:v>
                </c:pt>
              </c:numCache>
            </c:numRef>
          </c:val>
        </c:ser>
        <c:gapWidth val="0"/>
        <c:overlap val="100"/>
        <c:axId val="59606912"/>
        <c:axId val="59608448"/>
      </c:barChart>
      <c:catAx>
        <c:axId val="59606912"/>
        <c:scaling>
          <c:orientation val="minMax"/>
        </c:scaling>
        <c:axPos val="b"/>
        <c:numFmt formatCode="General" sourceLinked="1"/>
        <c:tickLblPos val="nextTo"/>
        <c:txPr>
          <a:bodyPr/>
          <a:lstStyle/>
          <a:p>
            <a:pPr>
              <a:defRPr sz="1000"/>
            </a:pPr>
            <a:endParaRPr lang="ja-JP"/>
          </a:p>
        </c:txPr>
        <c:crossAx val="59608448"/>
        <c:crosses val="autoZero"/>
        <c:auto val="1"/>
        <c:lblAlgn val="ctr"/>
        <c:lblOffset val="100"/>
      </c:catAx>
      <c:valAx>
        <c:axId val="59608448"/>
        <c:scaling>
          <c:orientation val="minMax"/>
          <c:max val="50"/>
          <c:min val="0"/>
        </c:scaling>
        <c:axPos val="l"/>
        <c:majorGridlines/>
        <c:numFmt formatCode="General" sourceLinked="1"/>
        <c:tickLblPos val="nextTo"/>
        <c:txPr>
          <a:bodyPr/>
          <a:lstStyle/>
          <a:p>
            <a:pPr>
              <a:defRPr sz="1000"/>
            </a:pPr>
            <a:endParaRPr lang="ja-JP"/>
          </a:p>
        </c:txPr>
        <c:crossAx val="59606912"/>
        <c:crosses val="autoZero"/>
        <c:crossBetween val="between"/>
        <c:majorUnit val="25"/>
      </c:valAx>
    </c:plotArea>
    <c:plotVisOnly val="1"/>
  </c:chart>
  <c:spPr>
    <a:ln>
      <a:noFill/>
    </a:ln>
  </c:sp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10/3</a:t>
            </a:r>
            <a:endParaRPr lang="ja-JP" altLang="en-US" sz="1600" b="1" dirty="0"/>
          </a:p>
        </c:rich>
      </c:tx>
      <c:layout>
        <c:manualLayout>
          <c:xMode val="edge"/>
          <c:yMode val="edge"/>
          <c:x val="0.42791667257972643"/>
          <c:y val="1.0051499399049642E-2"/>
        </c:manualLayout>
      </c:layout>
    </c:title>
    <c:plotArea>
      <c:layout>
        <c:manualLayout>
          <c:layoutTarget val="inner"/>
          <c:xMode val="edge"/>
          <c:yMode val="edge"/>
          <c:x val="0.14174333333333852"/>
          <c:y val="0.21663609199935996"/>
          <c:w val="0.78774777777777782"/>
          <c:h val="0.45170535943528906"/>
        </c:manualLayout>
      </c:layout>
      <c:barChart>
        <c:barDir val="col"/>
        <c:grouping val="clustered"/>
        <c:ser>
          <c:idx val="0"/>
          <c:order val="0"/>
          <c:tx>
            <c:strRef>
              <c:f>カワバタモロコ!$J$88:$J$89</c:f>
              <c:strCache>
                <c:ptCount val="1"/>
                <c:pt idx="0">
                  <c:v>10/3 0</c:v>
                </c:pt>
              </c:strCache>
            </c:strRef>
          </c:tx>
          <c:spPr>
            <a:ln>
              <a:solidFill>
                <a:sysClr val="windowText" lastClr="000000"/>
              </a:solidFill>
            </a:ln>
          </c:spPr>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カワバタモロコ!$J$90:$J$102</c:f>
              <c:numCache>
                <c:formatCode>General</c:formatCode>
                <c:ptCount val="13"/>
                <c:pt idx="0">
                  <c:v>0</c:v>
                </c:pt>
                <c:pt idx="1">
                  <c:v>0</c:v>
                </c:pt>
                <c:pt idx="2">
                  <c:v>0</c:v>
                </c:pt>
                <c:pt idx="3">
                  <c:v>2</c:v>
                </c:pt>
                <c:pt idx="4">
                  <c:v>1</c:v>
                </c:pt>
                <c:pt idx="5">
                  <c:v>1</c:v>
                </c:pt>
                <c:pt idx="6">
                  <c:v>1</c:v>
                </c:pt>
                <c:pt idx="7">
                  <c:v>0</c:v>
                </c:pt>
                <c:pt idx="8">
                  <c:v>0</c:v>
                </c:pt>
                <c:pt idx="9">
                  <c:v>0</c:v>
                </c:pt>
                <c:pt idx="10">
                  <c:v>0</c:v>
                </c:pt>
                <c:pt idx="11">
                  <c:v>0</c:v>
                </c:pt>
                <c:pt idx="12">
                  <c:v>0</c:v>
                </c:pt>
              </c:numCache>
            </c:numRef>
          </c:val>
        </c:ser>
        <c:gapWidth val="0"/>
        <c:overlap val="100"/>
        <c:axId val="59706752"/>
        <c:axId val="59712640"/>
      </c:barChart>
      <c:catAx>
        <c:axId val="59706752"/>
        <c:scaling>
          <c:orientation val="minMax"/>
        </c:scaling>
        <c:axPos val="b"/>
        <c:numFmt formatCode="General" sourceLinked="1"/>
        <c:tickLblPos val="nextTo"/>
        <c:txPr>
          <a:bodyPr/>
          <a:lstStyle/>
          <a:p>
            <a:pPr>
              <a:defRPr sz="1000"/>
            </a:pPr>
            <a:endParaRPr lang="ja-JP"/>
          </a:p>
        </c:txPr>
        <c:crossAx val="59712640"/>
        <c:crosses val="autoZero"/>
        <c:auto val="1"/>
        <c:lblAlgn val="ctr"/>
        <c:lblOffset val="100"/>
      </c:catAx>
      <c:valAx>
        <c:axId val="59712640"/>
        <c:scaling>
          <c:orientation val="minMax"/>
          <c:max val="50"/>
          <c:min val="0"/>
        </c:scaling>
        <c:axPos val="l"/>
        <c:majorGridlines/>
        <c:numFmt formatCode="General" sourceLinked="1"/>
        <c:tickLblPos val="nextTo"/>
        <c:txPr>
          <a:bodyPr/>
          <a:lstStyle/>
          <a:p>
            <a:pPr>
              <a:defRPr sz="1000"/>
            </a:pPr>
            <a:endParaRPr lang="ja-JP"/>
          </a:p>
        </c:txPr>
        <c:crossAx val="59706752"/>
        <c:crosses val="autoZero"/>
        <c:crossBetween val="between"/>
        <c:majorUnit val="25"/>
      </c:valAx>
    </c:plotArea>
    <c:plotVisOnly val="1"/>
  </c:chart>
  <c:spPr>
    <a:ln>
      <a:noFill/>
    </a:ln>
  </c:sp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10/20</a:t>
            </a:r>
            <a:endParaRPr lang="ja-JP" altLang="en-US" sz="1600" b="1" dirty="0"/>
          </a:p>
        </c:rich>
      </c:tx>
      <c:layout>
        <c:manualLayout>
          <c:xMode val="edge"/>
          <c:yMode val="edge"/>
          <c:x val="0.42791667257972643"/>
          <c:y val="1.0051499399049642E-2"/>
        </c:manualLayout>
      </c:layout>
    </c:title>
    <c:plotArea>
      <c:layout>
        <c:manualLayout>
          <c:layoutTarget val="inner"/>
          <c:xMode val="edge"/>
          <c:yMode val="edge"/>
          <c:x val="0.14174333333333852"/>
          <c:y val="0.21663609199935996"/>
          <c:w val="0.78774777777777782"/>
          <c:h val="0.45170535943528906"/>
        </c:manualLayout>
      </c:layout>
      <c:barChart>
        <c:barDir val="col"/>
        <c:grouping val="clustered"/>
        <c:ser>
          <c:idx val="0"/>
          <c:order val="0"/>
          <c:tx>
            <c:strRef>
              <c:f>カワバタモロコ!$K$88:$K$89</c:f>
              <c:strCache>
                <c:ptCount val="1"/>
                <c:pt idx="0">
                  <c:v>10/20 0</c:v>
                </c:pt>
              </c:strCache>
            </c:strRef>
          </c:tx>
          <c:spPr>
            <a:ln>
              <a:solidFill>
                <a:sysClr val="windowText" lastClr="000000"/>
              </a:solidFill>
            </a:ln>
          </c:spPr>
          <c:dPt>
            <c:idx val="3"/>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カワバタモロコ!$K$90:$K$102</c:f>
              <c:numCache>
                <c:formatCode>General</c:formatCode>
                <c:ptCount val="13"/>
                <c:pt idx="0">
                  <c:v>0</c:v>
                </c:pt>
                <c:pt idx="1">
                  <c:v>0</c:v>
                </c:pt>
                <c:pt idx="2">
                  <c:v>0</c:v>
                </c:pt>
                <c:pt idx="3">
                  <c:v>1</c:v>
                </c:pt>
                <c:pt idx="4">
                  <c:v>1</c:v>
                </c:pt>
                <c:pt idx="5">
                  <c:v>3</c:v>
                </c:pt>
                <c:pt idx="6">
                  <c:v>1</c:v>
                </c:pt>
                <c:pt idx="7">
                  <c:v>1</c:v>
                </c:pt>
                <c:pt idx="8">
                  <c:v>0</c:v>
                </c:pt>
                <c:pt idx="9">
                  <c:v>0</c:v>
                </c:pt>
                <c:pt idx="10">
                  <c:v>0</c:v>
                </c:pt>
                <c:pt idx="11">
                  <c:v>0</c:v>
                </c:pt>
                <c:pt idx="12">
                  <c:v>0</c:v>
                </c:pt>
              </c:numCache>
            </c:numRef>
          </c:val>
        </c:ser>
        <c:gapWidth val="0"/>
        <c:overlap val="100"/>
        <c:axId val="59740928"/>
        <c:axId val="59742464"/>
      </c:barChart>
      <c:catAx>
        <c:axId val="59740928"/>
        <c:scaling>
          <c:orientation val="minMax"/>
        </c:scaling>
        <c:axPos val="b"/>
        <c:numFmt formatCode="General" sourceLinked="1"/>
        <c:tickLblPos val="nextTo"/>
        <c:txPr>
          <a:bodyPr/>
          <a:lstStyle/>
          <a:p>
            <a:pPr>
              <a:defRPr sz="1000"/>
            </a:pPr>
            <a:endParaRPr lang="ja-JP"/>
          </a:p>
        </c:txPr>
        <c:crossAx val="59742464"/>
        <c:crosses val="autoZero"/>
        <c:auto val="1"/>
        <c:lblAlgn val="ctr"/>
        <c:lblOffset val="100"/>
      </c:catAx>
      <c:valAx>
        <c:axId val="59742464"/>
        <c:scaling>
          <c:orientation val="minMax"/>
          <c:max val="50"/>
          <c:min val="0"/>
        </c:scaling>
        <c:axPos val="l"/>
        <c:majorGridlines/>
        <c:numFmt formatCode="General" sourceLinked="1"/>
        <c:tickLblPos val="nextTo"/>
        <c:txPr>
          <a:bodyPr/>
          <a:lstStyle/>
          <a:p>
            <a:pPr>
              <a:defRPr sz="1000"/>
            </a:pPr>
            <a:endParaRPr lang="ja-JP"/>
          </a:p>
        </c:txPr>
        <c:crossAx val="59740928"/>
        <c:crosses val="autoZero"/>
        <c:crossBetween val="between"/>
        <c:majorUnit val="25"/>
      </c:valAx>
    </c:plotArea>
    <c:plotVisOnly val="1"/>
  </c:chart>
  <c:spPr>
    <a:ln>
      <a:noFill/>
    </a:ln>
  </c:sp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11/6</a:t>
            </a:r>
            <a:endParaRPr lang="ja-JP" altLang="en-US" sz="1600" b="1" dirty="0"/>
          </a:p>
        </c:rich>
      </c:tx>
      <c:layout>
        <c:manualLayout>
          <c:xMode val="edge"/>
          <c:yMode val="edge"/>
          <c:x val="0.42791667257972643"/>
          <c:y val="1.0051499399049642E-2"/>
        </c:manualLayout>
      </c:layout>
    </c:title>
    <c:plotArea>
      <c:layout>
        <c:manualLayout>
          <c:layoutTarget val="inner"/>
          <c:xMode val="edge"/>
          <c:yMode val="edge"/>
          <c:x val="0.14174333333333852"/>
          <c:y val="0.21663609199935996"/>
          <c:w val="0.78774777777777782"/>
          <c:h val="0.45170535943528906"/>
        </c:manualLayout>
      </c:layout>
      <c:barChart>
        <c:barDir val="col"/>
        <c:grouping val="clustered"/>
        <c:ser>
          <c:idx val="0"/>
          <c:order val="0"/>
          <c:tx>
            <c:strRef>
              <c:f>カワバタモロコ!$L$88:$L$89</c:f>
              <c:strCache>
                <c:ptCount val="1"/>
                <c:pt idx="0">
                  <c:v>11/6 0</c:v>
                </c:pt>
              </c:strCache>
            </c:strRef>
          </c:tx>
          <c:spPr>
            <a:ln>
              <a:solidFill>
                <a:sysClr val="windowText" lastClr="000000"/>
              </a:solidFill>
            </a:ln>
          </c:spPr>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カワバタモロコ!$L$90:$L$102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er>
        <c:gapWidth val="0"/>
        <c:overlap val="100"/>
        <c:axId val="59774464"/>
        <c:axId val="59776000"/>
      </c:barChart>
      <c:catAx>
        <c:axId val="59774464"/>
        <c:scaling>
          <c:orientation val="minMax"/>
        </c:scaling>
        <c:axPos val="b"/>
        <c:numFmt formatCode="General" sourceLinked="1"/>
        <c:tickLblPos val="nextTo"/>
        <c:txPr>
          <a:bodyPr/>
          <a:lstStyle/>
          <a:p>
            <a:pPr>
              <a:defRPr sz="1000"/>
            </a:pPr>
            <a:endParaRPr lang="ja-JP"/>
          </a:p>
        </c:txPr>
        <c:crossAx val="59776000"/>
        <c:crosses val="autoZero"/>
        <c:auto val="1"/>
        <c:lblAlgn val="ctr"/>
        <c:lblOffset val="100"/>
      </c:catAx>
      <c:valAx>
        <c:axId val="59776000"/>
        <c:scaling>
          <c:orientation val="minMax"/>
          <c:max val="50"/>
          <c:min val="0"/>
        </c:scaling>
        <c:axPos val="l"/>
        <c:majorGridlines/>
        <c:numFmt formatCode="General" sourceLinked="1"/>
        <c:tickLblPos val="nextTo"/>
        <c:txPr>
          <a:bodyPr/>
          <a:lstStyle/>
          <a:p>
            <a:pPr>
              <a:defRPr sz="1000"/>
            </a:pPr>
            <a:endParaRPr lang="ja-JP"/>
          </a:p>
        </c:txPr>
        <c:crossAx val="59774464"/>
        <c:crosses val="autoZero"/>
        <c:crossBetween val="between"/>
        <c:majorUnit val="25"/>
      </c:valAx>
    </c:plotArea>
    <c:plotVisOnly val="1"/>
  </c:chart>
  <c:spPr>
    <a:ln>
      <a:noFill/>
    </a:ln>
  </c:sp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12/8</a:t>
            </a:r>
            <a:endParaRPr lang="ja-JP" altLang="en-US" sz="1600" b="1" dirty="0"/>
          </a:p>
        </c:rich>
      </c:tx>
      <c:layout>
        <c:manualLayout>
          <c:xMode val="edge"/>
          <c:yMode val="edge"/>
          <c:x val="0.42791667257972643"/>
          <c:y val="1.0051499399049642E-2"/>
        </c:manualLayout>
      </c:layout>
    </c:title>
    <c:plotArea>
      <c:layout>
        <c:manualLayout>
          <c:layoutTarget val="inner"/>
          <c:xMode val="edge"/>
          <c:yMode val="edge"/>
          <c:x val="0.14174333333333852"/>
          <c:y val="0.21663609199935996"/>
          <c:w val="0.78774777777777782"/>
          <c:h val="0.45170535943528906"/>
        </c:manualLayout>
      </c:layout>
      <c:barChart>
        <c:barDir val="col"/>
        <c:grouping val="clustered"/>
        <c:ser>
          <c:idx val="0"/>
          <c:order val="0"/>
          <c:tx>
            <c:strRef>
              <c:f>カワバタモロコ!$M$88:$M$89</c:f>
              <c:strCache>
                <c:ptCount val="1"/>
                <c:pt idx="0">
                  <c:v>12/8 0</c:v>
                </c:pt>
              </c:strCache>
            </c:strRef>
          </c:tx>
          <c:spPr>
            <a:ln>
              <a:solidFill>
                <a:sysClr val="windowText" lastClr="000000"/>
              </a:solidFill>
            </a:ln>
          </c:spPr>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カワバタモロコ!$M$90:$M$102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er>
        <c:gapWidth val="0"/>
        <c:overlap val="100"/>
        <c:axId val="59783424"/>
        <c:axId val="59801600"/>
      </c:barChart>
      <c:catAx>
        <c:axId val="59783424"/>
        <c:scaling>
          <c:orientation val="minMax"/>
        </c:scaling>
        <c:axPos val="b"/>
        <c:numFmt formatCode="General" sourceLinked="1"/>
        <c:tickLblPos val="nextTo"/>
        <c:txPr>
          <a:bodyPr/>
          <a:lstStyle/>
          <a:p>
            <a:pPr>
              <a:defRPr sz="1000"/>
            </a:pPr>
            <a:endParaRPr lang="ja-JP"/>
          </a:p>
        </c:txPr>
        <c:crossAx val="59801600"/>
        <c:crosses val="autoZero"/>
        <c:auto val="1"/>
        <c:lblAlgn val="ctr"/>
        <c:lblOffset val="100"/>
      </c:catAx>
      <c:valAx>
        <c:axId val="59801600"/>
        <c:scaling>
          <c:orientation val="minMax"/>
          <c:max val="50"/>
          <c:min val="0"/>
        </c:scaling>
        <c:axPos val="l"/>
        <c:majorGridlines/>
        <c:numFmt formatCode="General" sourceLinked="1"/>
        <c:tickLblPos val="nextTo"/>
        <c:txPr>
          <a:bodyPr/>
          <a:lstStyle/>
          <a:p>
            <a:pPr>
              <a:defRPr sz="1000"/>
            </a:pPr>
            <a:endParaRPr lang="ja-JP"/>
          </a:p>
        </c:txPr>
        <c:crossAx val="59783424"/>
        <c:crosses val="autoZero"/>
        <c:crossBetween val="between"/>
        <c:majorUnit val="25"/>
      </c:valAx>
    </c:plotArea>
    <c:plotVisOnly val="1"/>
  </c:chart>
  <c:spPr>
    <a:ln>
      <a:noFill/>
    </a:ln>
  </c:sp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1/8</a:t>
            </a:r>
            <a:endParaRPr lang="ja-JP" altLang="en-US" sz="1600" b="1" dirty="0"/>
          </a:p>
        </c:rich>
      </c:tx>
      <c:layout>
        <c:manualLayout>
          <c:xMode val="edge"/>
          <c:yMode val="edge"/>
          <c:x val="0.42791667257972643"/>
          <c:y val="1.0051499399049642E-2"/>
        </c:manualLayout>
      </c:layout>
    </c:title>
    <c:plotArea>
      <c:layout>
        <c:manualLayout>
          <c:layoutTarget val="inner"/>
          <c:xMode val="edge"/>
          <c:yMode val="edge"/>
          <c:x val="0.14174333333333852"/>
          <c:y val="0.21663609199935996"/>
          <c:w val="0.78774777777777782"/>
          <c:h val="0.45170535943528906"/>
        </c:manualLayout>
      </c:layout>
      <c:barChart>
        <c:barDir val="col"/>
        <c:grouping val="clustered"/>
        <c:ser>
          <c:idx val="0"/>
          <c:order val="0"/>
          <c:tx>
            <c:strRef>
              <c:f>カワバタモロコ!$N$88:$N$89</c:f>
              <c:strCache>
                <c:ptCount val="1"/>
                <c:pt idx="0">
                  <c:v>1/8 0</c:v>
                </c:pt>
              </c:strCache>
            </c:strRef>
          </c:tx>
          <c:spPr>
            <a:ln>
              <a:solidFill>
                <a:sysClr val="windowText" lastClr="000000"/>
              </a:solidFill>
            </a:ln>
          </c:spPr>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カワバタモロコ!$N$90:$N$102</c:f>
              <c:numCache>
                <c:formatCode>General</c:formatCode>
                <c:ptCount val="13"/>
                <c:pt idx="0">
                  <c:v>0</c:v>
                </c:pt>
                <c:pt idx="1">
                  <c:v>0</c:v>
                </c:pt>
                <c:pt idx="2">
                  <c:v>0</c:v>
                </c:pt>
                <c:pt idx="3">
                  <c:v>2</c:v>
                </c:pt>
                <c:pt idx="4">
                  <c:v>6</c:v>
                </c:pt>
                <c:pt idx="5">
                  <c:v>0</c:v>
                </c:pt>
                <c:pt idx="6">
                  <c:v>1</c:v>
                </c:pt>
                <c:pt idx="7">
                  <c:v>0</c:v>
                </c:pt>
                <c:pt idx="8">
                  <c:v>0</c:v>
                </c:pt>
                <c:pt idx="9">
                  <c:v>0</c:v>
                </c:pt>
                <c:pt idx="10">
                  <c:v>0</c:v>
                </c:pt>
                <c:pt idx="11">
                  <c:v>0</c:v>
                </c:pt>
                <c:pt idx="12">
                  <c:v>0</c:v>
                </c:pt>
              </c:numCache>
            </c:numRef>
          </c:val>
        </c:ser>
        <c:gapWidth val="0"/>
        <c:overlap val="100"/>
        <c:axId val="59830272"/>
        <c:axId val="59831808"/>
      </c:barChart>
      <c:catAx>
        <c:axId val="59830272"/>
        <c:scaling>
          <c:orientation val="minMax"/>
        </c:scaling>
        <c:axPos val="b"/>
        <c:numFmt formatCode="General" sourceLinked="1"/>
        <c:tickLblPos val="nextTo"/>
        <c:txPr>
          <a:bodyPr/>
          <a:lstStyle/>
          <a:p>
            <a:pPr>
              <a:defRPr sz="1000"/>
            </a:pPr>
            <a:endParaRPr lang="ja-JP"/>
          </a:p>
        </c:txPr>
        <c:crossAx val="59831808"/>
        <c:crosses val="autoZero"/>
        <c:auto val="1"/>
        <c:lblAlgn val="ctr"/>
        <c:lblOffset val="100"/>
      </c:catAx>
      <c:valAx>
        <c:axId val="59831808"/>
        <c:scaling>
          <c:orientation val="minMax"/>
          <c:max val="50"/>
          <c:min val="0"/>
        </c:scaling>
        <c:axPos val="l"/>
        <c:majorGridlines/>
        <c:numFmt formatCode="General" sourceLinked="1"/>
        <c:tickLblPos val="nextTo"/>
        <c:txPr>
          <a:bodyPr/>
          <a:lstStyle/>
          <a:p>
            <a:pPr>
              <a:defRPr sz="1000"/>
            </a:pPr>
            <a:endParaRPr lang="ja-JP"/>
          </a:p>
        </c:txPr>
        <c:crossAx val="59830272"/>
        <c:crosses val="autoZero"/>
        <c:crossBetween val="between"/>
        <c:majorUnit val="25"/>
      </c:valAx>
    </c:plotArea>
    <c:plotVisOnly val="1"/>
  </c:chart>
  <c:spPr>
    <a:ln>
      <a:noFill/>
    </a:ln>
  </c:sp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5/7</a:t>
            </a:r>
            <a:endParaRPr lang="ja-JP" altLang="en-US" sz="1600" b="1" dirty="0"/>
          </a:p>
        </c:rich>
      </c:tx>
      <c:layout>
        <c:manualLayout>
          <c:xMode val="edge"/>
          <c:yMode val="edge"/>
          <c:x val="0.42791667257972626"/>
          <c:y val="1.0051499399049642E-2"/>
        </c:manualLayout>
      </c:layout>
    </c:title>
    <c:plotArea>
      <c:layout>
        <c:manualLayout>
          <c:layoutTarget val="inner"/>
          <c:xMode val="edge"/>
          <c:yMode val="edge"/>
          <c:x val="0.14174333333333844"/>
          <c:y val="0.21663609199935996"/>
          <c:w val="0.78774777777777782"/>
          <c:h val="0.45170535943528917"/>
        </c:manualLayout>
      </c:layout>
      <c:barChart>
        <c:barDir val="col"/>
        <c:grouping val="clustered"/>
        <c:ser>
          <c:idx val="0"/>
          <c:order val="0"/>
          <c:tx>
            <c:strRef>
              <c:f>カワバタモロコ!$D$88:$D$89</c:f>
              <c:strCache>
                <c:ptCount val="1"/>
                <c:pt idx="0">
                  <c:v>5/7 0</c:v>
                </c:pt>
              </c:strCache>
            </c:strRef>
          </c:tx>
          <c:spPr>
            <a:ln>
              <a:solidFill>
                <a:sysClr val="windowText" lastClr="000000"/>
              </a:solidFill>
            </a:ln>
          </c:spPr>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カワバタモロコ!$D$90:$D$102</c:f>
              <c:numCache>
                <c:formatCode>General</c:formatCode>
                <c:ptCount val="13"/>
                <c:pt idx="0">
                  <c:v>0</c:v>
                </c:pt>
                <c:pt idx="1">
                  <c:v>0</c:v>
                </c:pt>
                <c:pt idx="2">
                  <c:v>0</c:v>
                </c:pt>
                <c:pt idx="3">
                  <c:v>5</c:v>
                </c:pt>
                <c:pt idx="4">
                  <c:v>13</c:v>
                </c:pt>
                <c:pt idx="5">
                  <c:v>15</c:v>
                </c:pt>
                <c:pt idx="6">
                  <c:v>12</c:v>
                </c:pt>
                <c:pt idx="7">
                  <c:v>7</c:v>
                </c:pt>
                <c:pt idx="8">
                  <c:v>3</c:v>
                </c:pt>
                <c:pt idx="9">
                  <c:v>6</c:v>
                </c:pt>
                <c:pt idx="10">
                  <c:v>1</c:v>
                </c:pt>
                <c:pt idx="11">
                  <c:v>0</c:v>
                </c:pt>
                <c:pt idx="12">
                  <c:v>0</c:v>
                </c:pt>
              </c:numCache>
            </c:numRef>
          </c:val>
        </c:ser>
        <c:gapWidth val="0"/>
        <c:overlap val="100"/>
        <c:axId val="59868672"/>
        <c:axId val="59870208"/>
      </c:barChart>
      <c:catAx>
        <c:axId val="59868672"/>
        <c:scaling>
          <c:orientation val="minMax"/>
        </c:scaling>
        <c:axPos val="b"/>
        <c:numFmt formatCode="General" sourceLinked="1"/>
        <c:tickLblPos val="nextTo"/>
        <c:txPr>
          <a:bodyPr/>
          <a:lstStyle/>
          <a:p>
            <a:pPr>
              <a:defRPr sz="1000"/>
            </a:pPr>
            <a:endParaRPr lang="ja-JP"/>
          </a:p>
        </c:txPr>
        <c:crossAx val="59870208"/>
        <c:crosses val="autoZero"/>
        <c:auto val="1"/>
        <c:lblAlgn val="ctr"/>
        <c:lblOffset val="100"/>
      </c:catAx>
      <c:valAx>
        <c:axId val="59870208"/>
        <c:scaling>
          <c:orientation val="minMax"/>
          <c:max val="50"/>
          <c:min val="0"/>
        </c:scaling>
        <c:axPos val="l"/>
        <c:majorGridlines/>
        <c:numFmt formatCode="General" sourceLinked="1"/>
        <c:tickLblPos val="nextTo"/>
        <c:txPr>
          <a:bodyPr/>
          <a:lstStyle/>
          <a:p>
            <a:pPr>
              <a:defRPr sz="1000"/>
            </a:pPr>
            <a:endParaRPr lang="ja-JP"/>
          </a:p>
        </c:txPr>
        <c:crossAx val="59868672"/>
        <c:crosses val="autoZero"/>
        <c:crossBetween val="between"/>
        <c:majorUnit val="25"/>
      </c:valAx>
    </c:plotArea>
    <c:plotVisOnly val="1"/>
  </c:chart>
  <c:spPr>
    <a:ln>
      <a:noFill/>
    </a:ln>
  </c:sp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6/10</a:t>
            </a:r>
            <a:endParaRPr lang="ja-JP" altLang="en-US" sz="1600" b="1" dirty="0"/>
          </a:p>
        </c:rich>
      </c:tx>
      <c:layout>
        <c:manualLayout>
          <c:xMode val="edge"/>
          <c:yMode val="edge"/>
          <c:x val="0.42791667257972626"/>
          <c:y val="1.0051499399049642E-2"/>
        </c:manualLayout>
      </c:layout>
    </c:title>
    <c:plotArea>
      <c:layout>
        <c:manualLayout>
          <c:layoutTarget val="inner"/>
          <c:xMode val="edge"/>
          <c:yMode val="edge"/>
          <c:x val="0.14174333333333844"/>
          <c:y val="0.21663609199935996"/>
          <c:w val="0.78774777777777782"/>
          <c:h val="0.45170535943528917"/>
        </c:manualLayout>
      </c:layout>
      <c:barChart>
        <c:barDir val="col"/>
        <c:grouping val="clustered"/>
        <c:ser>
          <c:idx val="0"/>
          <c:order val="0"/>
          <c:tx>
            <c:strRef>
              <c:f>カワバタモロコ!$E$88:$E$89</c:f>
              <c:strCache>
                <c:ptCount val="1"/>
                <c:pt idx="0">
                  <c:v>6/10 0</c:v>
                </c:pt>
              </c:strCache>
            </c:strRef>
          </c:tx>
          <c:spPr>
            <a:ln>
              <a:solidFill>
                <a:sysClr val="windowText" lastClr="000000"/>
              </a:solidFill>
            </a:ln>
          </c:spPr>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カワバタモロコ!$E$90:$E$102</c:f>
              <c:numCache>
                <c:formatCode>General</c:formatCode>
                <c:ptCount val="13"/>
                <c:pt idx="0">
                  <c:v>0</c:v>
                </c:pt>
                <c:pt idx="1">
                  <c:v>0</c:v>
                </c:pt>
                <c:pt idx="2">
                  <c:v>0</c:v>
                </c:pt>
                <c:pt idx="3">
                  <c:v>2</c:v>
                </c:pt>
                <c:pt idx="4">
                  <c:v>7</c:v>
                </c:pt>
                <c:pt idx="5">
                  <c:v>36</c:v>
                </c:pt>
                <c:pt idx="6">
                  <c:v>19</c:v>
                </c:pt>
                <c:pt idx="7">
                  <c:v>6</c:v>
                </c:pt>
                <c:pt idx="8">
                  <c:v>3</c:v>
                </c:pt>
                <c:pt idx="9">
                  <c:v>6</c:v>
                </c:pt>
                <c:pt idx="10">
                  <c:v>2</c:v>
                </c:pt>
                <c:pt idx="11">
                  <c:v>0</c:v>
                </c:pt>
                <c:pt idx="12">
                  <c:v>0</c:v>
                </c:pt>
              </c:numCache>
            </c:numRef>
          </c:val>
        </c:ser>
        <c:gapWidth val="0"/>
        <c:overlap val="100"/>
        <c:axId val="59886592"/>
        <c:axId val="59900672"/>
      </c:barChart>
      <c:catAx>
        <c:axId val="59886592"/>
        <c:scaling>
          <c:orientation val="minMax"/>
        </c:scaling>
        <c:axPos val="b"/>
        <c:numFmt formatCode="General" sourceLinked="1"/>
        <c:tickLblPos val="nextTo"/>
        <c:txPr>
          <a:bodyPr/>
          <a:lstStyle/>
          <a:p>
            <a:pPr>
              <a:defRPr sz="1000"/>
            </a:pPr>
            <a:endParaRPr lang="ja-JP"/>
          </a:p>
        </c:txPr>
        <c:crossAx val="59900672"/>
        <c:crosses val="autoZero"/>
        <c:auto val="1"/>
        <c:lblAlgn val="ctr"/>
        <c:lblOffset val="100"/>
      </c:catAx>
      <c:valAx>
        <c:axId val="59900672"/>
        <c:scaling>
          <c:orientation val="minMax"/>
          <c:max val="50"/>
          <c:min val="0"/>
        </c:scaling>
        <c:axPos val="l"/>
        <c:majorGridlines/>
        <c:numFmt formatCode="General" sourceLinked="1"/>
        <c:tickLblPos val="nextTo"/>
        <c:txPr>
          <a:bodyPr/>
          <a:lstStyle/>
          <a:p>
            <a:pPr>
              <a:defRPr sz="1000"/>
            </a:pPr>
            <a:endParaRPr lang="ja-JP"/>
          </a:p>
        </c:txPr>
        <c:crossAx val="59886592"/>
        <c:crosses val="autoZero"/>
        <c:crossBetween val="between"/>
        <c:majorUnit val="25"/>
      </c:valAx>
    </c:plotArea>
    <c:plotVisOnly val="1"/>
  </c:chart>
  <c:spPr>
    <a:ln>
      <a:noFill/>
    </a:ln>
  </c:sp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7/13</a:t>
            </a:r>
            <a:endParaRPr lang="ja-JP" altLang="en-US" sz="1600" b="1" dirty="0"/>
          </a:p>
        </c:rich>
      </c:tx>
      <c:layout>
        <c:manualLayout>
          <c:xMode val="edge"/>
          <c:yMode val="edge"/>
          <c:x val="0.42791667257972626"/>
          <c:y val="1.0051499399049642E-2"/>
        </c:manualLayout>
      </c:layout>
    </c:title>
    <c:plotArea>
      <c:layout>
        <c:manualLayout>
          <c:layoutTarget val="inner"/>
          <c:xMode val="edge"/>
          <c:yMode val="edge"/>
          <c:x val="0.14174333333333844"/>
          <c:y val="0.21663609199935996"/>
          <c:w val="0.78774777777777782"/>
          <c:h val="0.45170535943528917"/>
        </c:manualLayout>
      </c:layout>
      <c:barChart>
        <c:barDir val="col"/>
        <c:grouping val="clustered"/>
        <c:ser>
          <c:idx val="0"/>
          <c:order val="0"/>
          <c:tx>
            <c:strRef>
              <c:f>カワバタモロコ!$F$88:$F$89</c:f>
              <c:strCache>
                <c:ptCount val="1"/>
                <c:pt idx="0">
                  <c:v>7/13 0</c:v>
                </c:pt>
              </c:strCache>
            </c:strRef>
          </c:tx>
          <c:spPr>
            <a:ln>
              <a:solidFill>
                <a:sysClr val="windowText" lastClr="000000"/>
              </a:solidFill>
            </a:ln>
          </c:spPr>
          <c:dPt>
            <c:idx val="4"/>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カワバタモロコ!$F$90:$F$102</c:f>
              <c:numCache>
                <c:formatCode>General</c:formatCode>
                <c:ptCount val="13"/>
                <c:pt idx="0">
                  <c:v>0</c:v>
                </c:pt>
                <c:pt idx="1">
                  <c:v>0</c:v>
                </c:pt>
                <c:pt idx="2">
                  <c:v>0</c:v>
                </c:pt>
                <c:pt idx="3">
                  <c:v>0</c:v>
                </c:pt>
                <c:pt idx="4">
                  <c:v>18</c:v>
                </c:pt>
                <c:pt idx="5">
                  <c:v>40</c:v>
                </c:pt>
                <c:pt idx="6">
                  <c:v>24</c:v>
                </c:pt>
                <c:pt idx="7">
                  <c:v>12</c:v>
                </c:pt>
                <c:pt idx="8">
                  <c:v>3</c:v>
                </c:pt>
                <c:pt idx="9">
                  <c:v>3</c:v>
                </c:pt>
                <c:pt idx="10">
                  <c:v>2</c:v>
                </c:pt>
                <c:pt idx="11">
                  <c:v>0</c:v>
                </c:pt>
                <c:pt idx="12">
                  <c:v>0</c:v>
                </c:pt>
              </c:numCache>
            </c:numRef>
          </c:val>
        </c:ser>
        <c:gapWidth val="0"/>
        <c:overlap val="100"/>
        <c:axId val="59937152"/>
        <c:axId val="59938688"/>
      </c:barChart>
      <c:catAx>
        <c:axId val="59937152"/>
        <c:scaling>
          <c:orientation val="minMax"/>
        </c:scaling>
        <c:axPos val="b"/>
        <c:numFmt formatCode="General" sourceLinked="1"/>
        <c:tickLblPos val="nextTo"/>
        <c:txPr>
          <a:bodyPr/>
          <a:lstStyle/>
          <a:p>
            <a:pPr>
              <a:defRPr sz="1000"/>
            </a:pPr>
            <a:endParaRPr lang="ja-JP"/>
          </a:p>
        </c:txPr>
        <c:crossAx val="59938688"/>
        <c:crosses val="autoZero"/>
        <c:auto val="1"/>
        <c:lblAlgn val="ctr"/>
        <c:lblOffset val="100"/>
      </c:catAx>
      <c:valAx>
        <c:axId val="59938688"/>
        <c:scaling>
          <c:orientation val="minMax"/>
          <c:max val="50"/>
          <c:min val="0"/>
        </c:scaling>
        <c:axPos val="l"/>
        <c:majorGridlines/>
        <c:numFmt formatCode="General" sourceLinked="1"/>
        <c:tickLblPos val="nextTo"/>
        <c:txPr>
          <a:bodyPr/>
          <a:lstStyle/>
          <a:p>
            <a:pPr>
              <a:defRPr sz="1000"/>
            </a:pPr>
            <a:endParaRPr lang="ja-JP"/>
          </a:p>
        </c:txPr>
        <c:crossAx val="59937152"/>
        <c:crosses val="autoZero"/>
        <c:crossBetween val="between"/>
        <c:majorUnit val="25"/>
      </c:valAx>
    </c:plotArea>
    <c:plotVisOnly val="1"/>
  </c:chart>
  <c:spPr>
    <a:ln>
      <a:noFill/>
    </a:ln>
  </c:sp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8/10</a:t>
            </a:r>
            <a:endParaRPr lang="ja-JP" altLang="en-US" sz="1600" b="1" dirty="0"/>
          </a:p>
        </c:rich>
      </c:tx>
      <c:layout>
        <c:manualLayout>
          <c:xMode val="edge"/>
          <c:yMode val="edge"/>
          <c:x val="0.42791667257972626"/>
          <c:y val="1.0051499399049642E-2"/>
        </c:manualLayout>
      </c:layout>
    </c:title>
    <c:plotArea>
      <c:layout>
        <c:manualLayout>
          <c:layoutTarget val="inner"/>
          <c:xMode val="edge"/>
          <c:yMode val="edge"/>
          <c:x val="0.14174333333333844"/>
          <c:y val="0.21663609199935996"/>
          <c:w val="0.78774777777777782"/>
          <c:h val="0.45170535943528917"/>
        </c:manualLayout>
      </c:layout>
      <c:barChart>
        <c:barDir val="col"/>
        <c:grouping val="clustered"/>
        <c:ser>
          <c:idx val="0"/>
          <c:order val="0"/>
          <c:tx>
            <c:strRef>
              <c:f>カワバタモロコ!$G$88:$G$89</c:f>
              <c:strCache>
                <c:ptCount val="1"/>
                <c:pt idx="0">
                  <c:v>8/10 0</c:v>
                </c:pt>
              </c:strCache>
            </c:strRef>
          </c:tx>
          <c:spPr>
            <a:ln>
              <a:solidFill>
                <a:sysClr val="windowText" lastClr="000000"/>
              </a:solidFill>
            </a:ln>
          </c:spPr>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カワバタモロコ!$G$90:$G$102</c:f>
              <c:numCache>
                <c:formatCode>General</c:formatCode>
                <c:ptCount val="13"/>
                <c:pt idx="0">
                  <c:v>0</c:v>
                </c:pt>
                <c:pt idx="1">
                  <c:v>0</c:v>
                </c:pt>
                <c:pt idx="2">
                  <c:v>1</c:v>
                </c:pt>
                <c:pt idx="3">
                  <c:v>3</c:v>
                </c:pt>
                <c:pt idx="4">
                  <c:v>22</c:v>
                </c:pt>
                <c:pt idx="5">
                  <c:v>37</c:v>
                </c:pt>
                <c:pt idx="6">
                  <c:v>15</c:v>
                </c:pt>
                <c:pt idx="7">
                  <c:v>4</c:v>
                </c:pt>
                <c:pt idx="8">
                  <c:v>1</c:v>
                </c:pt>
                <c:pt idx="9">
                  <c:v>2</c:v>
                </c:pt>
                <c:pt idx="10">
                  <c:v>1</c:v>
                </c:pt>
                <c:pt idx="11">
                  <c:v>0</c:v>
                </c:pt>
                <c:pt idx="12">
                  <c:v>0</c:v>
                </c:pt>
              </c:numCache>
            </c:numRef>
          </c:val>
        </c:ser>
        <c:gapWidth val="0"/>
        <c:overlap val="100"/>
        <c:axId val="59959552"/>
        <c:axId val="59969536"/>
      </c:barChart>
      <c:catAx>
        <c:axId val="59959552"/>
        <c:scaling>
          <c:orientation val="minMax"/>
        </c:scaling>
        <c:axPos val="b"/>
        <c:numFmt formatCode="General" sourceLinked="1"/>
        <c:tickLblPos val="nextTo"/>
        <c:txPr>
          <a:bodyPr/>
          <a:lstStyle/>
          <a:p>
            <a:pPr>
              <a:defRPr sz="1000"/>
            </a:pPr>
            <a:endParaRPr lang="ja-JP"/>
          </a:p>
        </c:txPr>
        <c:crossAx val="59969536"/>
        <c:crosses val="autoZero"/>
        <c:auto val="1"/>
        <c:lblAlgn val="ctr"/>
        <c:lblOffset val="100"/>
      </c:catAx>
      <c:valAx>
        <c:axId val="59969536"/>
        <c:scaling>
          <c:orientation val="minMax"/>
          <c:max val="50"/>
          <c:min val="0"/>
        </c:scaling>
        <c:axPos val="l"/>
        <c:majorGridlines/>
        <c:numFmt formatCode="General" sourceLinked="1"/>
        <c:tickLblPos val="nextTo"/>
        <c:txPr>
          <a:bodyPr/>
          <a:lstStyle/>
          <a:p>
            <a:pPr>
              <a:defRPr sz="1000"/>
            </a:pPr>
            <a:endParaRPr lang="ja-JP"/>
          </a:p>
        </c:txPr>
        <c:crossAx val="59959552"/>
        <c:crosses val="autoZero"/>
        <c:crossBetween val="between"/>
        <c:majorUnit val="25"/>
      </c:valAx>
    </c:plotArea>
    <c:plotVisOnly val="1"/>
  </c:chart>
  <c:spPr>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3571688030614049"/>
          <c:y val="0.16736826862159471"/>
          <c:w val="0.79377414550735459"/>
          <c:h val="0.58398370893291951"/>
        </c:manualLayout>
      </c:layout>
      <c:barChart>
        <c:barDir val="col"/>
        <c:grouping val="clustered"/>
        <c:ser>
          <c:idx val="0"/>
          <c:order val="0"/>
          <c:tx>
            <c:strRef>
              <c:f>カワバタモロコ!$A$57:$A$82</c:f>
              <c:strCache>
                <c:ptCount val="1"/>
                <c:pt idx="0">
                  <c:v>10 20 30 40 50 60</c:v>
                </c:pt>
              </c:strCache>
            </c:strRef>
          </c:tx>
          <c:spPr>
            <a:ln>
              <a:solidFill>
                <a:schemeClr val="tx1"/>
              </a:solidFill>
            </a:ln>
          </c:spPr>
          <c:dPt>
            <c:idx val="1"/>
            <c:spPr>
              <a:solidFill>
                <a:srgbClr val="0099FF"/>
              </a:solidFill>
              <a:ln>
                <a:solidFill>
                  <a:schemeClr val="tx1"/>
                </a:solidFill>
              </a:ln>
            </c:spPr>
          </c:dPt>
          <c:dPt>
            <c:idx val="2"/>
            <c:spPr>
              <a:solidFill>
                <a:srgbClr val="0099FF"/>
              </a:solidFill>
              <a:ln>
                <a:solidFill>
                  <a:schemeClr val="tx1"/>
                </a:solidFill>
              </a:ln>
            </c:spPr>
          </c:dPt>
          <c:dPt>
            <c:idx val="3"/>
            <c:spPr>
              <a:solidFill>
                <a:srgbClr val="0099FF"/>
              </a:solidFill>
              <a:ln>
                <a:solidFill>
                  <a:schemeClr val="tx1"/>
                </a:solidFill>
              </a:ln>
            </c:spPr>
          </c:dPt>
          <c:dPt>
            <c:idx val="4"/>
            <c:spPr>
              <a:solidFill>
                <a:srgbClr val="0099FF"/>
              </a:solidFill>
              <a:ln>
                <a:solidFill>
                  <a:schemeClr val="tx1"/>
                </a:solidFill>
              </a:ln>
            </c:spPr>
          </c:dPt>
          <c:dPt>
            <c:idx val="5"/>
            <c:spPr>
              <a:solidFill>
                <a:srgbClr val="0099FF"/>
              </a:solidFill>
              <a:ln>
                <a:solidFill>
                  <a:schemeClr val="tx1"/>
                </a:solidFill>
              </a:ln>
            </c:spPr>
          </c:dPt>
          <c:dPt>
            <c:idx val="6"/>
            <c:spPr>
              <a:solidFill>
                <a:srgbClr val="0099FF"/>
              </a:solidFill>
              <a:ln>
                <a:solidFill>
                  <a:schemeClr val="tx1"/>
                </a:solidFill>
              </a:ln>
            </c:spPr>
          </c:dPt>
          <c:dPt>
            <c:idx val="7"/>
            <c:spPr>
              <a:solidFill>
                <a:srgbClr val="0099FF"/>
              </a:solidFill>
              <a:ln>
                <a:solidFill>
                  <a:schemeClr val="tx1"/>
                </a:solidFill>
              </a:ln>
            </c:spPr>
          </c:dPt>
          <c:dPt>
            <c:idx val="8"/>
            <c:spPr>
              <a:solidFill>
                <a:srgbClr val="0099FF"/>
              </a:solidFill>
              <a:ln>
                <a:solidFill>
                  <a:schemeClr val="tx1"/>
                </a:solidFill>
              </a:ln>
            </c:spPr>
          </c:dPt>
          <c:dPt>
            <c:idx val="9"/>
            <c:spPr>
              <a:solidFill>
                <a:srgbClr val="0099FF"/>
              </a:solidFill>
              <a:ln>
                <a:solidFill>
                  <a:schemeClr val="tx1"/>
                </a:solidFill>
              </a:ln>
            </c:spPr>
          </c:dPt>
          <c:dPt>
            <c:idx val="10"/>
            <c:spPr>
              <a:solidFill>
                <a:srgbClr val="0F0FC7"/>
              </a:solidFill>
              <a:ln>
                <a:solidFill>
                  <a:schemeClr val="tx1"/>
                </a:solidFill>
              </a:ln>
            </c:spPr>
          </c:dPt>
          <c:dPt>
            <c:idx val="11"/>
            <c:spPr>
              <a:solidFill>
                <a:srgbClr val="0F0FC7"/>
              </a:solidFill>
              <a:ln>
                <a:solidFill>
                  <a:schemeClr val="tx1"/>
                </a:solidFill>
              </a:ln>
            </c:spPr>
          </c:dPt>
          <c:dPt>
            <c:idx val="12"/>
            <c:spPr>
              <a:solidFill>
                <a:srgbClr val="0F0FC7"/>
              </a:solidFill>
              <a:ln>
                <a:solidFill>
                  <a:schemeClr val="tx1"/>
                </a:solidFill>
              </a:ln>
            </c:spPr>
          </c:dPt>
          <c:dPt>
            <c:idx val="13"/>
            <c:spPr>
              <a:solidFill>
                <a:srgbClr val="0F0FC7"/>
              </a:solidFill>
              <a:ln>
                <a:solidFill>
                  <a:schemeClr val="tx1"/>
                </a:solidFill>
              </a:ln>
            </c:spPr>
          </c:dPt>
          <c:dPt>
            <c:idx val="15"/>
            <c:spPr>
              <a:solidFill>
                <a:srgbClr val="0F0FC7"/>
              </a:solidFill>
              <a:ln>
                <a:solidFill>
                  <a:schemeClr val="tx1"/>
                </a:solidFill>
              </a:ln>
            </c:spPr>
          </c:dPt>
          <c:dPt>
            <c:idx val="21"/>
            <c:spPr>
              <a:solidFill>
                <a:srgbClr val="0F0FC7"/>
              </a:solidFill>
              <a:ln>
                <a:solidFill>
                  <a:schemeClr val="tx1"/>
                </a:solidFill>
              </a:ln>
            </c:spPr>
          </c:dPt>
          <c:dPt>
            <c:idx val="25"/>
            <c:spPr>
              <a:noFill/>
              <a:ln>
                <a:noFill/>
              </a:ln>
            </c:spPr>
          </c:dPt>
          <c:cat>
            <c:numRef>
              <c:f>'C:\Documents and Settings\Mari　Kikuchi\デスクトップ\[場所別＋ストグラム（地点１）.xlsx]カワバタモロコ'!$A$57:$A$83</c:f>
              <c:numCache>
                <c:formatCode>General</c:formatCode>
                <c:ptCount val="27"/>
                <c:pt idx="0">
                  <c:v>10</c:v>
                </c:pt>
                <c:pt idx="5">
                  <c:v>20</c:v>
                </c:pt>
                <c:pt idx="10">
                  <c:v>30</c:v>
                </c:pt>
                <c:pt idx="15">
                  <c:v>40</c:v>
                </c:pt>
                <c:pt idx="20">
                  <c:v>50</c:v>
                </c:pt>
                <c:pt idx="25">
                  <c:v>60</c:v>
                </c:pt>
              </c:numCache>
            </c:numRef>
          </c:cat>
          <c:val>
            <c:numRef>
              <c:f>カワバタモロコ!$O$57:$O$82</c:f>
              <c:numCache>
                <c:formatCode>General</c:formatCode>
                <c:ptCount val="26"/>
                <c:pt idx="0">
                  <c:v>0</c:v>
                </c:pt>
                <c:pt idx="1">
                  <c:v>1</c:v>
                </c:pt>
                <c:pt idx="2">
                  <c:v>1</c:v>
                </c:pt>
                <c:pt idx="3">
                  <c:v>3</c:v>
                </c:pt>
                <c:pt idx="4">
                  <c:v>14</c:v>
                </c:pt>
                <c:pt idx="5">
                  <c:v>31</c:v>
                </c:pt>
                <c:pt idx="6">
                  <c:v>37</c:v>
                </c:pt>
                <c:pt idx="7">
                  <c:v>42</c:v>
                </c:pt>
                <c:pt idx="8">
                  <c:v>16</c:v>
                </c:pt>
                <c:pt idx="9">
                  <c:v>11</c:v>
                </c:pt>
                <c:pt idx="10">
                  <c:v>7</c:v>
                </c:pt>
                <c:pt idx="11">
                  <c:v>7</c:v>
                </c:pt>
                <c:pt idx="12">
                  <c:v>10</c:v>
                </c:pt>
                <c:pt idx="13">
                  <c:v>2</c:v>
                </c:pt>
                <c:pt idx="14">
                  <c:v>0</c:v>
                </c:pt>
                <c:pt idx="15">
                  <c:v>1</c:v>
                </c:pt>
                <c:pt idx="16">
                  <c:v>0</c:v>
                </c:pt>
                <c:pt idx="17">
                  <c:v>0</c:v>
                </c:pt>
                <c:pt idx="18">
                  <c:v>0</c:v>
                </c:pt>
                <c:pt idx="19">
                  <c:v>0</c:v>
                </c:pt>
                <c:pt idx="20">
                  <c:v>0</c:v>
                </c:pt>
                <c:pt idx="21">
                  <c:v>1</c:v>
                </c:pt>
                <c:pt idx="22">
                  <c:v>0</c:v>
                </c:pt>
                <c:pt idx="23">
                  <c:v>0</c:v>
                </c:pt>
                <c:pt idx="24">
                  <c:v>0</c:v>
                </c:pt>
                <c:pt idx="25">
                  <c:v>184</c:v>
                </c:pt>
              </c:numCache>
            </c:numRef>
          </c:val>
        </c:ser>
        <c:gapWidth val="0"/>
        <c:axId val="41144320"/>
        <c:axId val="41145856"/>
      </c:barChart>
      <c:catAx>
        <c:axId val="41144320"/>
        <c:scaling>
          <c:orientation val="minMax"/>
        </c:scaling>
        <c:axPos val="b"/>
        <c:numFmt formatCode="General" sourceLinked="1"/>
        <c:tickLblPos val="nextTo"/>
        <c:txPr>
          <a:bodyPr/>
          <a:lstStyle/>
          <a:p>
            <a:pPr>
              <a:defRPr sz="2000">
                <a:latin typeface="+mn-ea"/>
                <a:ea typeface="+mn-ea"/>
              </a:defRPr>
            </a:pPr>
            <a:endParaRPr lang="ja-JP"/>
          </a:p>
        </c:txPr>
        <c:crossAx val="41145856"/>
        <c:crosses val="autoZero"/>
        <c:auto val="1"/>
        <c:lblAlgn val="ctr"/>
        <c:lblOffset val="100"/>
        <c:tickLblSkip val="5"/>
        <c:tickMarkSkip val="5"/>
      </c:catAx>
      <c:valAx>
        <c:axId val="41145856"/>
        <c:scaling>
          <c:orientation val="minMax"/>
          <c:max val="60"/>
          <c:min val="0"/>
        </c:scaling>
        <c:axPos val="l"/>
        <c:majorGridlines/>
        <c:numFmt formatCode="General" sourceLinked="1"/>
        <c:tickLblPos val="nextTo"/>
        <c:txPr>
          <a:bodyPr/>
          <a:lstStyle/>
          <a:p>
            <a:pPr>
              <a:defRPr sz="2000">
                <a:latin typeface="+mn-ea"/>
                <a:ea typeface="+mn-ea"/>
              </a:defRPr>
            </a:pPr>
            <a:endParaRPr lang="ja-JP"/>
          </a:p>
        </c:txPr>
        <c:crossAx val="41144320"/>
        <c:crossesAt val="1"/>
        <c:crossBetween val="between"/>
        <c:majorUnit val="30"/>
      </c:valAx>
    </c:plotArea>
    <c:plotVisOnly val="1"/>
  </c:chart>
  <c:spPr>
    <a:ln>
      <a:noFill/>
    </a:ln>
  </c:sp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8/25</a:t>
            </a:r>
            <a:endParaRPr lang="ja-JP" altLang="en-US" sz="1600" b="1" dirty="0"/>
          </a:p>
        </c:rich>
      </c:tx>
      <c:layout>
        <c:manualLayout>
          <c:xMode val="edge"/>
          <c:yMode val="edge"/>
          <c:x val="0.42791667257972626"/>
          <c:y val="1.0051499399049642E-2"/>
        </c:manualLayout>
      </c:layout>
    </c:title>
    <c:plotArea>
      <c:layout>
        <c:manualLayout>
          <c:layoutTarget val="inner"/>
          <c:xMode val="edge"/>
          <c:yMode val="edge"/>
          <c:x val="0.14174333333333844"/>
          <c:y val="0.21663609199935996"/>
          <c:w val="0.78774777777777782"/>
          <c:h val="0.45170535943528917"/>
        </c:manualLayout>
      </c:layout>
      <c:barChart>
        <c:barDir val="col"/>
        <c:grouping val="clustered"/>
        <c:ser>
          <c:idx val="0"/>
          <c:order val="0"/>
          <c:tx>
            <c:strRef>
              <c:f>カワバタモロコ!$H$88:$H$89</c:f>
              <c:strCache>
                <c:ptCount val="1"/>
                <c:pt idx="0">
                  <c:v>8/25 0</c:v>
                </c:pt>
              </c:strCache>
            </c:strRef>
          </c:tx>
          <c:spPr>
            <a:ln>
              <a:solidFill>
                <a:sysClr val="windowText" lastClr="000000"/>
              </a:solidFill>
            </a:ln>
          </c:spPr>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カワバタモロコ!$H$90:$H$102</c:f>
              <c:numCache>
                <c:formatCode>General</c:formatCode>
                <c:ptCount val="13"/>
                <c:pt idx="0">
                  <c:v>0</c:v>
                </c:pt>
                <c:pt idx="1">
                  <c:v>0</c:v>
                </c:pt>
                <c:pt idx="2">
                  <c:v>0</c:v>
                </c:pt>
                <c:pt idx="3">
                  <c:v>1</c:v>
                </c:pt>
                <c:pt idx="4">
                  <c:v>20</c:v>
                </c:pt>
                <c:pt idx="5">
                  <c:v>36</c:v>
                </c:pt>
                <c:pt idx="6">
                  <c:v>8</c:v>
                </c:pt>
                <c:pt idx="7">
                  <c:v>7</c:v>
                </c:pt>
                <c:pt idx="8">
                  <c:v>2</c:v>
                </c:pt>
                <c:pt idx="9">
                  <c:v>1</c:v>
                </c:pt>
                <c:pt idx="10">
                  <c:v>1</c:v>
                </c:pt>
                <c:pt idx="11">
                  <c:v>0</c:v>
                </c:pt>
                <c:pt idx="12">
                  <c:v>0</c:v>
                </c:pt>
              </c:numCache>
            </c:numRef>
          </c:val>
        </c:ser>
        <c:gapWidth val="0"/>
        <c:overlap val="100"/>
        <c:axId val="59998208"/>
        <c:axId val="59999744"/>
      </c:barChart>
      <c:catAx>
        <c:axId val="59998208"/>
        <c:scaling>
          <c:orientation val="minMax"/>
        </c:scaling>
        <c:axPos val="b"/>
        <c:numFmt formatCode="General" sourceLinked="1"/>
        <c:tickLblPos val="nextTo"/>
        <c:txPr>
          <a:bodyPr/>
          <a:lstStyle/>
          <a:p>
            <a:pPr>
              <a:defRPr sz="1000"/>
            </a:pPr>
            <a:endParaRPr lang="ja-JP"/>
          </a:p>
        </c:txPr>
        <c:crossAx val="59999744"/>
        <c:crosses val="autoZero"/>
        <c:auto val="1"/>
        <c:lblAlgn val="ctr"/>
        <c:lblOffset val="100"/>
      </c:catAx>
      <c:valAx>
        <c:axId val="59999744"/>
        <c:scaling>
          <c:orientation val="minMax"/>
          <c:max val="50"/>
          <c:min val="0"/>
        </c:scaling>
        <c:axPos val="l"/>
        <c:majorGridlines/>
        <c:numFmt formatCode="General" sourceLinked="1"/>
        <c:tickLblPos val="nextTo"/>
        <c:txPr>
          <a:bodyPr/>
          <a:lstStyle/>
          <a:p>
            <a:pPr>
              <a:defRPr sz="1000"/>
            </a:pPr>
            <a:endParaRPr lang="ja-JP"/>
          </a:p>
        </c:txPr>
        <c:crossAx val="59998208"/>
        <c:crosses val="autoZero"/>
        <c:crossBetween val="between"/>
        <c:majorUnit val="25"/>
      </c:valAx>
      <c:spPr>
        <a:noFill/>
        <a:ln w="25400">
          <a:noFill/>
        </a:ln>
      </c:spPr>
    </c:plotArea>
    <c:plotVisOnly val="1"/>
  </c:chart>
  <c:spPr>
    <a:ln>
      <a:noFill/>
    </a:ln>
  </c:sp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en-US" altLang="ja-JP" sz="2000" b="0" dirty="0" smtClean="0">
                <a:latin typeface="+mn-ea"/>
                <a:ea typeface="+mn-ea"/>
              </a:rPr>
              <a:t>8/25</a:t>
            </a:r>
            <a:endParaRPr lang="en-US" altLang="ja-JP" sz="2000" b="0" dirty="0">
              <a:latin typeface="+mn-ea"/>
              <a:ea typeface="+mn-ea"/>
            </a:endParaRPr>
          </a:p>
        </c:rich>
      </c:tx>
      <c:layout/>
    </c:title>
    <c:plotArea>
      <c:layout>
        <c:manualLayout>
          <c:layoutTarget val="inner"/>
          <c:xMode val="edge"/>
          <c:yMode val="edge"/>
          <c:x val="0.24129895057712517"/>
          <c:y val="0.21663609199935996"/>
          <c:w val="0.69885869242649612"/>
          <c:h val="0.45170535943528906"/>
        </c:manualLayout>
      </c:layout>
      <c:barChart>
        <c:barDir val="col"/>
        <c:grouping val="clustered"/>
        <c:ser>
          <c:idx val="1"/>
          <c:order val="1"/>
          <c:tx>
            <c:strRef>
              <c:f>[2]メダカ!$C$44</c:f>
            </c:strRef>
          </c:tx>
          <c:spPr>
            <a:ln>
              <a:solidFill>
                <a:sysClr val="windowText" lastClr="000000"/>
              </a:solidFill>
            </a:ln>
          </c:spPr>
          <c:cat>
            <c:multiLvlStrRef>
              <c:f>[2]メダカ!$B$45:$B$54</c:f>
            </c:multiLvlStrRef>
          </c:cat>
          <c:val>
            <c:numRef>
              <c:f>[2]メダカ!$C$45:$C$54</c:f>
            </c:numRef>
          </c:val>
        </c:ser>
        <c:ser>
          <c:idx val="2"/>
          <c:order val="2"/>
          <c:tx>
            <c:strRef>
              <c:f>[2]メダカ!$H$44</c:f>
            </c:strRef>
          </c:tx>
          <c:spPr>
            <a:ln>
              <a:solidFill>
                <a:sysClr val="windowText" lastClr="000000"/>
              </a:solidFill>
            </a:ln>
          </c:spPr>
          <c:cat>
            <c:multiLvlStrRef>
              <c:f>[2]メダカ!$B$45:$B$54</c:f>
            </c:multiLvlStrRef>
          </c:cat>
          <c:val>
            <c:numRef>
              <c:f>[2]メダカ!$H$45:$H$54</c:f>
            </c:numRef>
          </c:val>
        </c:ser>
        <c:ser>
          <c:idx val="3"/>
          <c:order val="3"/>
          <c:tx>
            <c:strRef>
              <c:f>[2]メダカ!$H$44</c:f>
            </c:strRef>
          </c:tx>
          <c:spPr>
            <a:ln>
              <a:solidFill>
                <a:sysClr val="windowText" lastClr="000000"/>
              </a:solidFill>
            </a:ln>
          </c:spPr>
          <c:cat>
            <c:multiLvlStrRef>
              <c:f>[2]メダカ!$B$45:$B$54</c:f>
            </c:multiLvlStrRef>
          </c:cat>
          <c:val>
            <c:numRef>
              <c:f>[2]メダカ!$H$45:$H$54</c:f>
            </c:numRef>
          </c:val>
        </c:ser>
        <c:ser>
          <c:idx val="4"/>
          <c:order val="4"/>
          <c:tx>
            <c:strRef>
              <c:f>[2]メダカ!$H$44</c:f>
            </c:strRef>
          </c:tx>
          <c:spPr>
            <a:ln>
              <a:solidFill>
                <a:sysClr val="windowText" lastClr="000000"/>
              </a:solidFill>
            </a:ln>
          </c:spPr>
          <c:cat>
            <c:multiLvlStrRef>
              <c:f>[2]メダカ!$B$45:$B$54</c:f>
            </c:multiLvlStrRef>
          </c:cat>
          <c:val>
            <c:numRef>
              <c:f>[2]メダカ!$H$45:$H$54</c:f>
            </c:numRef>
          </c:val>
        </c:ser>
        <c:ser>
          <c:idx val="5"/>
          <c:order val="5"/>
          <c:tx>
            <c:strRef>
              <c:f>'8月25日'!$W$19</c:f>
            </c:strRef>
          </c:tx>
          <c:spPr>
            <a:ln>
              <a:solidFill>
                <a:sysClr val="windowText" lastClr="000000"/>
              </a:solidFill>
            </a:ln>
          </c:spPr>
          <c:cat>
            <c:multiLvlStrRef>
              <c:f>'8月25日'!$V$20:$V$29</c:f>
            </c:multiLvlStrRef>
          </c:cat>
          <c:val>
            <c:numRef>
              <c:f>'8月25日'!$W$20:$W$29</c:f>
            </c:numRef>
          </c:val>
        </c:ser>
        <c:ser>
          <c:idx val="6"/>
          <c:order val="6"/>
          <c:tx>
            <c:strRef>
              <c:f>[1]カワバタモロコ!$H$88:$H$89</c:f>
            </c:strRef>
          </c:tx>
          <c:spPr>
            <a:ln>
              <a:solidFill>
                <a:sysClr val="windowText" lastClr="000000"/>
              </a:solidFill>
            </a:ln>
          </c:spPr>
          <c:cat>
            <c:multiLvlStrRef>
              <c:f>[1]カワバタモロコ!$B$90:$B$102</c:f>
            </c:multiLvlStrRef>
          </c:cat>
          <c:val>
            <c:numRef>
              <c:f>[1]カワバタモロコ!$H$90:$H$102</c:f>
            </c:numRef>
          </c:val>
        </c:ser>
        <c:ser>
          <c:idx val="7"/>
          <c:order val="7"/>
          <c:tx>
            <c:strRef>
              <c:f>'8月25日'!$W$53</c:f>
            </c:strRef>
          </c:tx>
          <c:spPr>
            <a:ln>
              <a:solidFill>
                <a:sysClr val="windowText" lastClr="000000"/>
              </a:solidFill>
            </a:ln>
          </c:spPr>
          <c:cat>
            <c:multiLvlStrRef>
              <c:f>'8月25日'!$V$54:$V$66</c:f>
            </c:multiLvlStrRef>
          </c:cat>
          <c:val>
            <c:numRef>
              <c:f>'8月25日'!$W$54:$W$66</c:f>
            </c:numRef>
          </c:val>
        </c:ser>
        <c:ser>
          <c:idx val="8"/>
          <c:order val="8"/>
          <c:tx>
            <c:strRef>
              <c:f>カワバタモロコ!$H$88:$H$89</c:f>
            </c:strRef>
          </c:tx>
          <c:spPr>
            <a:ln>
              <a:solidFill>
                <a:sysClr val="windowText" lastClr="000000"/>
              </a:solidFill>
            </a:ln>
          </c:spPr>
          <c:cat>
            <c:multiLvlStrRef>
              <c:f>カワバタモロコ!$B$90:$B$102</c:f>
            </c:multiLvlStrRef>
          </c:cat>
          <c:val>
            <c:numRef>
              <c:f>カワバタモロコ!$H$90:$H$102</c:f>
            </c:numRef>
          </c:val>
        </c:ser>
        <c:ser>
          <c:idx val="0"/>
          <c:order val="0"/>
          <c:tx>
            <c:strRef>
              <c:f>カワバタモロコ!$H$88:$H$89</c:f>
              <c:strCache>
                <c:ptCount val="1"/>
                <c:pt idx="0">
                  <c:v>8/25 0</c:v>
                </c:pt>
              </c:strCache>
            </c:strRef>
          </c:tx>
          <c:spPr>
            <a:ln>
              <a:solidFill>
                <a:sysClr val="windowText" lastClr="000000"/>
              </a:solidFill>
            </a:ln>
          </c:spPr>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カワバタモロコ!$H$90:$H$102</c:f>
              <c:numCache>
                <c:formatCode>General</c:formatCode>
                <c:ptCount val="13"/>
                <c:pt idx="0">
                  <c:v>0</c:v>
                </c:pt>
                <c:pt idx="1">
                  <c:v>0</c:v>
                </c:pt>
                <c:pt idx="2">
                  <c:v>0</c:v>
                </c:pt>
                <c:pt idx="3">
                  <c:v>1</c:v>
                </c:pt>
                <c:pt idx="4">
                  <c:v>20</c:v>
                </c:pt>
                <c:pt idx="5">
                  <c:v>36</c:v>
                </c:pt>
                <c:pt idx="6">
                  <c:v>8</c:v>
                </c:pt>
                <c:pt idx="7">
                  <c:v>7</c:v>
                </c:pt>
                <c:pt idx="8">
                  <c:v>2</c:v>
                </c:pt>
                <c:pt idx="9">
                  <c:v>1</c:v>
                </c:pt>
                <c:pt idx="10">
                  <c:v>1</c:v>
                </c:pt>
                <c:pt idx="11">
                  <c:v>0</c:v>
                </c:pt>
                <c:pt idx="12">
                  <c:v>0</c:v>
                </c:pt>
              </c:numCache>
            </c:numRef>
          </c:val>
        </c:ser>
        <c:gapWidth val="0"/>
        <c:overlap val="100"/>
        <c:axId val="60141568"/>
        <c:axId val="60143488"/>
      </c:barChart>
      <c:catAx>
        <c:axId val="60141568"/>
        <c:scaling>
          <c:orientation val="minMax"/>
        </c:scaling>
        <c:axPos val="b"/>
        <c:title>
          <c:tx>
            <c:rich>
              <a:bodyPr/>
              <a:lstStyle/>
              <a:p>
                <a:pPr>
                  <a:defRPr/>
                </a:pPr>
                <a:r>
                  <a:rPr lang="ja-JP" altLang="en-US" sz="2000" b="0" dirty="0" smtClean="0">
                    <a:latin typeface="+mn-ea"/>
                    <a:ea typeface="+mn-ea"/>
                  </a:rPr>
                  <a:t>体長（</a:t>
                </a:r>
                <a:r>
                  <a:rPr lang="en-US" altLang="ja-JP" sz="2000" b="0" dirty="0" smtClean="0">
                    <a:latin typeface="+mn-ea"/>
                    <a:ea typeface="+mn-ea"/>
                  </a:rPr>
                  <a:t>mm</a:t>
                </a:r>
                <a:r>
                  <a:rPr lang="ja-JP" altLang="en-US" sz="2000" b="0" dirty="0" smtClean="0">
                    <a:latin typeface="+mn-ea"/>
                    <a:ea typeface="+mn-ea"/>
                  </a:rPr>
                  <a:t>）</a:t>
                </a:r>
                <a:endParaRPr lang="ja-JP" altLang="en-US" sz="2000" b="0" dirty="0">
                  <a:latin typeface="+mn-ea"/>
                  <a:ea typeface="+mn-ea"/>
                </a:endParaRPr>
              </a:p>
            </c:rich>
          </c:tx>
          <c:layout/>
        </c:title>
        <c:numFmt formatCode="General" sourceLinked="1"/>
        <c:tickLblPos val="nextTo"/>
        <c:txPr>
          <a:bodyPr/>
          <a:lstStyle/>
          <a:p>
            <a:pPr>
              <a:defRPr sz="1800">
                <a:latin typeface="+mn-ea"/>
                <a:ea typeface="+mn-ea"/>
              </a:defRPr>
            </a:pPr>
            <a:endParaRPr lang="ja-JP"/>
          </a:p>
        </c:txPr>
        <c:crossAx val="60143488"/>
        <c:crosses val="autoZero"/>
        <c:auto val="1"/>
        <c:lblAlgn val="ctr"/>
        <c:lblOffset val="100"/>
      </c:catAx>
      <c:valAx>
        <c:axId val="60143488"/>
        <c:scaling>
          <c:orientation val="minMax"/>
          <c:max val="50"/>
          <c:min val="0"/>
        </c:scaling>
        <c:axPos val="l"/>
        <c:majorGridlines/>
        <c:title>
          <c:tx>
            <c:rich>
              <a:bodyPr rot="0" vert="wordArtVertRtl"/>
              <a:lstStyle/>
              <a:p>
                <a:pPr>
                  <a:defRPr/>
                </a:pPr>
                <a:r>
                  <a:rPr lang="ja-JP" altLang="en-US" sz="2000" b="0" dirty="0" smtClean="0">
                    <a:latin typeface="+mn-ea"/>
                    <a:ea typeface="+mn-ea"/>
                  </a:rPr>
                  <a:t>採捕数（個体）</a:t>
                </a:r>
                <a:endParaRPr lang="ja-JP" altLang="en-US" sz="2000" b="0" dirty="0">
                  <a:latin typeface="+mn-ea"/>
                  <a:ea typeface="+mn-ea"/>
                </a:endParaRPr>
              </a:p>
            </c:rich>
          </c:tx>
          <c:layout>
            <c:manualLayout>
              <c:xMode val="edge"/>
              <c:yMode val="edge"/>
              <c:x val="2.5014922163977002E-3"/>
              <c:y val="8.8242018720195603E-2"/>
            </c:manualLayout>
          </c:layout>
        </c:title>
        <c:numFmt formatCode="General" sourceLinked="1"/>
        <c:tickLblPos val="nextTo"/>
        <c:txPr>
          <a:bodyPr/>
          <a:lstStyle/>
          <a:p>
            <a:pPr>
              <a:defRPr sz="1800">
                <a:latin typeface="+mn-ea"/>
                <a:ea typeface="+mn-ea"/>
              </a:defRPr>
            </a:pPr>
            <a:endParaRPr lang="ja-JP"/>
          </a:p>
        </c:txPr>
        <c:crossAx val="60141568"/>
        <c:crosses val="autoZero"/>
        <c:crossBetween val="between"/>
        <c:majorUnit val="25"/>
      </c:valAx>
      <c:spPr>
        <a:noFill/>
        <a:ln w="25400">
          <a:noFill/>
        </a:ln>
      </c:spPr>
    </c:plotArea>
    <c:plotVisOnly val="1"/>
  </c:chart>
  <c:spPr>
    <a:ln>
      <a:noFill/>
    </a:ln>
  </c:sp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10/3</a:t>
            </a:r>
            <a:endParaRPr lang="ja-JP" altLang="en-US" sz="1600" b="1" dirty="0"/>
          </a:p>
        </c:rich>
      </c:tx>
      <c:layout>
        <c:manualLayout>
          <c:xMode val="edge"/>
          <c:yMode val="edge"/>
          <c:x val="0.42791667257972615"/>
          <c:y val="1.0051499399049642E-2"/>
        </c:manualLayout>
      </c:layout>
    </c:title>
    <c:plotArea>
      <c:layout>
        <c:manualLayout>
          <c:layoutTarget val="inner"/>
          <c:xMode val="edge"/>
          <c:yMode val="edge"/>
          <c:x val="0.14174333333333841"/>
          <c:y val="0.21663609199935996"/>
          <c:w val="0.78774777777777782"/>
          <c:h val="0.45170535943528922"/>
        </c:manualLayout>
      </c:layout>
      <c:barChart>
        <c:barDir val="col"/>
        <c:grouping val="clustered"/>
        <c:ser>
          <c:idx val="1"/>
          <c:order val="1"/>
          <c:tx>
            <c:strRef>
              <c:f>メダカ!$J$44</c:f>
            </c:strRef>
          </c:tx>
          <c:spPr>
            <a:ln>
              <a:solidFill>
                <a:sysClr val="windowText" lastClr="000000"/>
              </a:solidFill>
            </a:ln>
          </c:spPr>
          <c:cat>
            <c:multiLvlStrRef>
              <c:f>メダカ!$B$45:$B$54</c:f>
            </c:multiLvlStrRef>
          </c:cat>
          <c:val>
            <c:numRef>
              <c:f>メダカ!$J$45:$J$54</c:f>
            </c:numRef>
          </c:val>
        </c:ser>
        <c:ser>
          <c:idx val="0"/>
          <c:order val="0"/>
          <c:tx>
            <c:strRef>
              <c:f>'[フストグラム（地点２）.xlsx]メダカ'!$J$44</c:f>
              <c:strCache>
                <c:ptCount val="1"/>
                <c:pt idx="0">
                  <c:v>10/3</c:v>
                </c:pt>
              </c:strCache>
            </c:strRef>
          </c:tx>
          <c:spPr>
            <a:ln>
              <a:solidFill>
                <a:sysClr val="windowText" lastClr="000000"/>
              </a:solidFill>
            </a:ln>
          </c:spPr>
          <c:dPt>
            <c:idx val="2"/>
            <c:spPr>
              <a:solidFill>
                <a:srgbClr val="C00000"/>
              </a:solidFill>
              <a:ln>
                <a:solidFill>
                  <a:sysClr val="windowText" lastClr="000000"/>
                </a:solidFill>
              </a:ln>
            </c:spPr>
          </c:dPt>
          <c:cat>
            <c:numRef>
              <c:f>'[フストグラム（地点２）.xlsx]メダカ'!$B$45:$B$54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'[フストグラム（地点２）.xlsx]メダカ'!$J$45:$J$54</c:f>
              <c:numCache>
                <c:formatCode>General</c:formatCode>
                <c:ptCount val="10"/>
                <c:pt idx="0">
                  <c:v>0</c:v>
                </c:pt>
                <c:pt idx="1">
                  <c:v>0</c:v>
                </c:pt>
                <c:pt idx="2">
                  <c:v>1</c:v>
                </c:pt>
                <c:pt idx="3">
                  <c:v>3</c:v>
                </c:pt>
                <c:pt idx="4">
                  <c:v>8</c:v>
                </c:pt>
                <c:pt idx="5">
                  <c:v>3</c:v>
                </c:pt>
                <c:pt idx="6">
                  <c:v>0</c:v>
                </c:pt>
                <c:pt idx="7">
                  <c:v>0</c:v>
                </c:pt>
                <c:pt idx="8">
                  <c:v>0</c:v>
                </c:pt>
                <c:pt idx="9">
                  <c:v>0</c:v>
                </c:pt>
              </c:numCache>
            </c:numRef>
          </c:val>
        </c:ser>
        <c:gapWidth val="0"/>
        <c:overlap val="100"/>
        <c:axId val="60076416"/>
        <c:axId val="60077952"/>
      </c:barChart>
      <c:catAx>
        <c:axId val="60076416"/>
        <c:scaling>
          <c:orientation val="minMax"/>
        </c:scaling>
        <c:axPos val="b"/>
        <c:numFmt formatCode="General" sourceLinked="1"/>
        <c:tickLblPos val="nextTo"/>
        <c:txPr>
          <a:bodyPr/>
          <a:lstStyle/>
          <a:p>
            <a:pPr>
              <a:defRPr sz="1000"/>
            </a:pPr>
            <a:endParaRPr lang="ja-JP"/>
          </a:p>
        </c:txPr>
        <c:crossAx val="60077952"/>
        <c:crosses val="autoZero"/>
        <c:auto val="1"/>
        <c:lblAlgn val="ctr"/>
        <c:lblOffset val="100"/>
      </c:catAx>
      <c:valAx>
        <c:axId val="60077952"/>
        <c:scaling>
          <c:orientation val="minMax"/>
          <c:max val="30"/>
          <c:min val="0"/>
        </c:scaling>
        <c:axPos val="l"/>
        <c:majorGridlines/>
        <c:numFmt formatCode="General" sourceLinked="1"/>
        <c:tickLblPos val="nextTo"/>
        <c:txPr>
          <a:bodyPr/>
          <a:lstStyle/>
          <a:p>
            <a:pPr>
              <a:defRPr sz="1000"/>
            </a:pPr>
            <a:endParaRPr lang="ja-JP"/>
          </a:p>
        </c:txPr>
        <c:crossAx val="60076416"/>
        <c:crosses val="autoZero"/>
        <c:crossBetween val="between"/>
        <c:majorUnit val="15"/>
      </c:valAx>
    </c:plotArea>
    <c:plotVisOnly val="1"/>
  </c:chart>
  <c:spPr>
    <a:ln>
      <a:noFill/>
    </a:ln>
  </c:sp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10/20</a:t>
            </a:r>
            <a:endParaRPr lang="ja-JP" altLang="en-US" sz="1600" b="1" dirty="0"/>
          </a:p>
        </c:rich>
      </c:tx>
      <c:layout>
        <c:manualLayout>
          <c:xMode val="edge"/>
          <c:yMode val="edge"/>
          <c:x val="0.42791667257972615"/>
          <c:y val="1.0051499399049642E-2"/>
        </c:manualLayout>
      </c:layout>
    </c:title>
    <c:plotArea>
      <c:layout>
        <c:manualLayout>
          <c:layoutTarget val="inner"/>
          <c:xMode val="edge"/>
          <c:yMode val="edge"/>
          <c:x val="0.14174333333333841"/>
          <c:y val="0.21663609199935996"/>
          <c:w val="0.78774777777777782"/>
          <c:h val="0.45170535943528922"/>
        </c:manualLayout>
      </c:layout>
      <c:barChart>
        <c:barDir val="col"/>
        <c:grouping val="clustered"/>
        <c:ser>
          <c:idx val="1"/>
          <c:order val="1"/>
          <c:tx>
            <c:strRef>
              <c:f>メダカ!$K$44</c:f>
            </c:strRef>
          </c:tx>
          <c:spPr>
            <a:ln>
              <a:solidFill>
                <a:sysClr val="windowText" lastClr="000000"/>
              </a:solidFill>
            </a:ln>
          </c:spPr>
          <c:cat>
            <c:multiLvlStrRef>
              <c:f>メダカ!$B$45:$B$54</c:f>
            </c:multiLvlStrRef>
          </c:cat>
          <c:val>
            <c:numRef>
              <c:f>メダカ!$K$45:$K$54</c:f>
            </c:numRef>
          </c:val>
        </c:ser>
        <c:ser>
          <c:idx val="0"/>
          <c:order val="0"/>
          <c:tx>
            <c:strRef>
              <c:f>'[フストグラム（地点２）.xlsx]メダカ'!$K$44</c:f>
              <c:strCache>
                <c:ptCount val="1"/>
                <c:pt idx="0">
                  <c:v>10/20</c:v>
                </c:pt>
              </c:strCache>
            </c:strRef>
          </c:tx>
          <c:spPr>
            <a:ln>
              <a:solidFill>
                <a:sysClr val="windowText" lastClr="000000"/>
              </a:solidFill>
            </a:ln>
          </c:spPr>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'[フストグラム（地点２）.xlsx]メダカ'!$B$45:$B$54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'[フストグラム（地点２）.xlsx]メダカ'!$K$45:$K$54</c:f>
              <c:numCache>
                <c:formatCode>General</c:formatCode>
                <c:ptCount val="10"/>
                <c:pt idx="0">
                  <c:v>0</c:v>
                </c:pt>
                <c:pt idx="1">
                  <c:v>0</c:v>
                </c:pt>
                <c:pt idx="2">
                  <c:v>1</c:v>
                </c:pt>
                <c:pt idx="3">
                  <c:v>8</c:v>
                </c:pt>
                <c:pt idx="4">
                  <c:v>26</c:v>
                </c:pt>
                <c:pt idx="5">
                  <c:v>6</c:v>
                </c:pt>
                <c:pt idx="6">
                  <c:v>0</c:v>
                </c:pt>
                <c:pt idx="7">
                  <c:v>0</c:v>
                </c:pt>
                <c:pt idx="8">
                  <c:v>0</c:v>
                </c:pt>
                <c:pt idx="9">
                  <c:v>0</c:v>
                </c:pt>
              </c:numCache>
            </c:numRef>
          </c:val>
        </c:ser>
        <c:gapWidth val="0"/>
        <c:overlap val="100"/>
        <c:axId val="60111488"/>
        <c:axId val="60248448"/>
      </c:barChart>
      <c:catAx>
        <c:axId val="60111488"/>
        <c:scaling>
          <c:orientation val="minMax"/>
        </c:scaling>
        <c:axPos val="b"/>
        <c:numFmt formatCode="General" sourceLinked="1"/>
        <c:tickLblPos val="nextTo"/>
        <c:txPr>
          <a:bodyPr/>
          <a:lstStyle/>
          <a:p>
            <a:pPr>
              <a:defRPr sz="1000"/>
            </a:pPr>
            <a:endParaRPr lang="ja-JP"/>
          </a:p>
        </c:txPr>
        <c:crossAx val="60248448"/>
        <c:crosses val="autoZero"/>
        <c:auto val="1"/>
        <c:lblAlgn val="ctr"/>
        <c:lblOffset val="100"/>
      </c:catAx>
      <c:valAx>
        <c:axId val="60248448"/>
        <c:scaling>
          <c:orientation val="minMax"/>
          <c:max val="30"/>
          <c:min val="0"/>
        </c:scaling>
        <c:axPos val="l"/>
        <c:majorGridlines/>
        <c:numFmt formatCode="General" sourceLinked="1"/>
        <c:tickLblPos val="nextTo"/>
        <c:txPr>
          <a:bodyPr/>
          <a:lstStyle/>
          <a:p>
            <a:pPr>
              <a:defRPr sz="1000"/>
            </a:pPr>
            <a:endParaRPr lang="ja-JP"/>
          </a:p>
        </c:txPr>
        <c:crossAx val="60111488"/>
        <c:crosses val="autoZero"/>
        <c:crossBetween val="between"/>
        <c:majorUnit val="15"/>
      </c:valAx>
    </c:plotArea>
    <c:plotVisOnly val="1"/>
  </c:chart>
  <c:spPr>
    <a:ln>
      <a:noFill/>
    </a:ln>
  </c:sp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11/6</a:t>
            </a:r>
            <a:endParaRPr lang="ja-JP" altLang="en-US" sz="1600" b="1" dirty="0"/>
          </a:p>
        </c:rich>
      </c:tx>
      <c:layout>
        <c:manualLayout>
          <c:xMode val="edge"/>
          <c:yMode val="edge"/>
          <c:x val="0.42791667257972615"/>
          <c:y val="1.0051499399049642E-2"/>
        </c:manualLayout>
      </c:layout>
    </c:title>
    <c:plotArea>
      <c:layout>
        <c:manualLayout>
          <c:layoutTarget val="inner"/>
          <c:xMode val="edge"/>
          <c:yMode val="edge"/>
          <c:x val="0.14174333333333841"/>
          <c:y val="0.21663609199935996"/>
          <c:w val="0.78774777777777782"/>
          <c:h val="0.45170535943528922"/>
        </c:manualLayout>
      </c:layout>
      <c:barChart>
        <c:barDir val="col"/>
        <c:grouping val="clustered"/>
        <c:ser>
          <c:idx val="1"/>
          <c:order val="1"/>
          <c:tx>
            <c:strRef>
              <c:f>メダカ!$L$44</c:f>
            </c:strRef>
          </c:tx>
          <c:spPr>
            <a:ln>
              <a:solidFill>
                <a:sysClr val="windowText" lastClr="000000"/>
              </a:solidFill>
            </a:ln>
          </c:spPr>
          <c:cat>
            <c:multiLvlStrRef>
              <c:f>メダカ!$B$45:$B$54</c:f>
            </c:multiLvlStrRef>
          </c:cat>
          <c:val>
            <c:numRef>
              <c:f>メダカ!$L$45:$L$54</c:f>
            </c:numRef>
          </c:val>
        </c:ser>
        <c:ser>
          <c:idx val="0"/>
          <c:order val="0"/>
          <c:tx>
            <c:strRef>
              <c:f>'[フストグラム（地点２）.xlsx]メダカ'!$L$44</c:f>
              <c:strCache>
                <c:ptCount val="1"/>
                <c:pt idx="0">
                  <c:v>11/6</c:v>
                </c:pt>
              </c:strCache>
            </c:strRef>
          </c:tx>
          <c:spPr>
            <a:ln>
              <a:solidFill>
                <a:sysClr val="windowText" lastClr="000000"/>
              </a:solidFill>
            </a:ln>
          </c:spPr>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'[フストグラム（地点２）.xlsx]メダカ'!$B$45:$B$54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'[フストグラム（地点２）.xlsx]メダカ'!$L$45:$L$54</c:f>
              <c:numCache>
                <c:formatCode>General</c:formatCode>
                <c:ptCount val="10"/>
                <c:pt idx="0">
                  <c:v>0</c:v>
                </c:pt>
                <c:pt idx="1">
                  <c:v>0</c:v>
                </c:pt>
                <c:pt idx="2">
                  <c:v>1</c:v>
                </c:pt>
                <c:pt idx="3">
                  <c:v>3</c:v>
                </c:pt>
                <c:pt idx="4">
                  <c:v>10</c:v>
                </c:pt>
                <c:pt idx="5">
                  <c:v>2</c:v>
                </c:pt>
                <c:pt idx="6">
                  <c:v>0</c:v>
                </c:pt>
                <c:pt idx="7">
                  <c:v>0</c:v>
                </c:pt>
                <c:pt idx="8">
                  <c:v>0</c:v>
                </c:pt>
                <c:pt idx="9">
                  <c:v>0</c:v>
                </c:pt>
              </c:numCache>
            </c:numRef>
          </c:val>
        </c:ser>
        <c:gapWidth val="0"/>
        <c:overlap val="100"/>
        <c:axId val="60269696"/>
        <c:axId val="60271232"/>
      </c:barChart>
      <c:catAx>
        <c:axId val="60269696"/>
        <c:scaling>
          <c:orientation val="minMax"/>
        </c:scaling>
        <c:axPos val="b"/>
        <c:numFmt formatCode="General" sourceLinked="1"/>
        <c:tickLblPos val="nextTo"/>
        <c:txPr>
          <a:bodyPr/>
          <a:lstStyle/>
          <a:p>
            <a:pPr>
              <a:defRPr sz="1000"/>
            </a:pPr>
            <a:endParaRPr lang="ja-JP"/>
          </a:p>
        </c:txPr>
        <c:crossAx val="60271232"/>
        <c:crosses val="autoZero"/>
        <c:auto val="1"/>
        <c:lblAlgn val="ctr"/>
        <c:lblOffset val="100"/>
      </c:catAx>
      <c:valAx>
        <c:axId val="60271232"/>
        <c:scaling>
          <c:orientation val="minMax"/>
          <c:max val="30"/>
          <c:min val="0"/>
        </c:scaling>
        <c:axPos val="l"/>
        <c:majorGridlines/>
        <c:numFmt formatCode="General" sourceLinked="1"/>
        <c:tickLblPos val="nextTo"/>
        <c:txPr>
          <a:bodyPr/>
          <a:lstStyle/>
          <a:p>
            <a:pPr>
              <a:defRPr sz="1000"/>
            </a:pPr>
            <a:endParaRPr lang="ja-JP"/>
          </a:p>
        </c:txPr>
        <c:crossAx val="60269696"/>
        <c:crosses val="autoZero"/>
        <c:crossBetween val="between"/>
        <c:majorUnit val="15"/>
      </c:valAx>
    </c:plotArea>
    <c:plotVisOnly val="1"/>
  </c:chart>
  <c:spPr>
    <a:ln>
      <a:noFill/>
    </a:ln>
  </c:sp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a:pPr>
            <a:r>
              <a:rPr lang="en-US" altLang="ja-JP" sz="1600" b="1" dirty="0"/>
              <a:t>12/8</a:t>
            </a:r>
            <a:endParaRPr lang="ja-JP" altLang="en-US" sz="1600" b="1" dirty="0"/>
          </a:p>
        </c:rich>
      </c:tx>
      <c:layout>
        <c:manualLayout>
          <c:xMode val="edge"/>
          <c:yMode val="edge"/>
          <c:x val="0.42791667257972615"/>
          <c:y val="1.0051499399049642E-2"/>
        </c:manualLayout>
      </c:layout>
    </c:title>
    <c:plotArea>
      <c:layout>
        <c:manualLayout>
          <c:layoutTarget val="inner"/>
          <c:xMode val="edge"/>
          <c:yMode val="edge"/>
          <c:x val="0.14174333333333841"/>
          <c:y val="0.21663609199935996"/>
          <c:w val="0.78774777777777782"/>
          <c:h val="0.45170535943528922"/>
        </c:manualLayout>
      </c:layout>
      <c:barChart>
        <c:barDir val="col"/>
        <c:grouping val="clustered"/>
        <c:ser>
          <c:idx val="1"/>
          <c:order val="1"/>
          <c:tx>
            <c:strRef>
              <c:f>メダカ!$M$44</c:f>
            </c:strRef>
          </c:tx>
          <c:spPr>
            <a:ln>
              <a:solidFill>
                <a:sysClr val="windowText" lastClr="000000"/>
              </a:solidFill>
            </a:ln>
          </c:spPr>
          <c:cat>
            <c:multiLvlStrRef>
              <c:f>メダカ!$B$45:$B$54</c:f>
            </c:multiLvlStrRef>
          </c:cat>
          <c:val>
            <c:numRef>
              <c:f>メダカ!$M$45:$M$54</c:f>
            </c:numRef>
          </c:val>
        </c:ser>
        <c:ser>
          <c:idx val="0"/>
          <c:order val="0"/>
          <c:tx>
            <c:strRef>
              <c:f>'[フストグラム（地点２）.xlsx]メダカ'!$M$44</c:f>
              <c:strCache>
                <c:ptCount val="1"/>
                <c:pt idx="0">
                  <c:v>12/8</c:v>
                </c:pt>
              </c:strCache>
            </c:strRef>
          </c:tx>
          <c:spPr>
            <a:ln>
              <a:solidFill>
                <a:sysClr val="windowText" lastClr="000000"/>
              </a:solidFill>
            </a:ln>
          </c:spPr>
          <c:dPt>
            <c:idx val="3"/>
            <c:spPr>
              <a:solidFill>
                <a:srgbClr val="C00000"/>
              </a:solidFill>
              <a:ln>
                <a:solidFill>
                  <a:sysClr val="windowText" lastClr="000000"/>
                </a:solidFill>
              </a:ln>
            </c:spPr>
          </c:dPt>
          <c:cat>
            <c:numRef>
              <c:f>'[フストグラム（地点２）.xlsx]メダカ'!$B$45:$B$54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'[フストグラム（地点２）.xlsx]メダカ'!$M$45:$M$54</c:f>
              <c:numCache>
                <c:formatCode>General</c:formatCode>
                <c:ptCount val="10"/>
                <c:pt idx="0">
                  <c:v>0</c:v>
                </c:pt>
                <c:pt idx="1">
                  <c:v>0</c:v>
                </c:pt>
                <c:pt idx="2">
                  <c:v>0</c:v>
                </c:pt>
                <c:pt idx="3">
                  <c:v>21</c:v>
                </c:pt>
                <c:pt idx="4">
                  <c:v>9</c:v>
                </c:pt>
                <c:pt idx="5">
                  <c:v>0</c:v>
                </c:pt>
                <c:pt idx="6">
                  <c:v>0</c:v>
                </c:pt>
                <c:pt idx="7">
                  <c:v>0</c:v>
                </c:pt>
                <c:pt idx="8">
                  <c:v>0</c:v>
                </c:pt>
                <c:pt idx="9">
                  <c:v>0</c:v>
                </c:pt>
              </c:numCache>
            </c:numRef>
          </c:val>
        </c:ser>
        <c:gapWidth val="0"/>
        <c:overlap val="100"/>
        <c:axId val="60308480"/>
        <c:axId val="60310272"/>
      </c:barChart>
      <c:catAx>
        <c:axId val="60308480"/>
        <c:scaling>
          <c:orientation val="minMax"/>
        </c:scaling>
        <c:axPos val="b"/>
        <c:numFmt formatCode="General" sourceLinked="1"/>
        <c:tickLblPos val="nextTo"/>
        <c:txPr>
          <a:bodyPr/>
          <a:lstStyle/>
          <a:p>
            <a:pPr>
              <a:defRPr sz="1000"/>
            </a:pPr>
            <a:endParaRPr lang="ja-JP"/>
          </a:p>
        </c:txPr>
        <c:crossAx val="60310272"/>
        <c:crosses val="autoZero"/>
        <c:auto val="1"/>
        <c:lblAlgn val="ctr"/>
        <c:lblOffset val="100"/>
      </c:catAx>
      <c:valAx>
        <c:axId val="60310272"/>
        <c:scaling>
          <c:orientation val="minMax"/>
          <c:max val="30"/>
          <c:min val="0"/>
        </c:scaling>
        <c:axPos val="l"/>
        <c:majorGridlines/>
        <c:numFmt formatCode="General" sourceLinked="1"/>
        <c:tickLblPos val="nextTo"/>
        <c:txPr>
          <a:bodyPr/>
          <a:lstStyle/>
          <a:p>
            <a:pPr>
              <a:defRPr sz="1000"/>
            </a:pPr>
            <a:endParaRPr lang="ja-JP"/>
          </a:p>
        </c:txPr>
        <c:crossAx val="60308480"/>
        <c:crosses val="autoZero"/>
        <c:crossBetween val="between"/>
        <c:majorUnit val="15"/>
      </c:valAx>
    </c:plotArea>
    <c:plotVisOnly val="1"/>
  </c:chart>
  <c:spPr>
    <a:ln>
      <a:noFill/>
    </a:ln>
  </c:sp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000"/>
            </a:pPr>
            <a:r>
              <a:rPr lang="en-US" altLang="ja-JP" sz="1600" b="1" dirty="0"/>
              <a:t>1/8</a:t>
            </a:r>
            <a:endParaRPr lang="ja-JP" altLang="en-US" sz="1600" b="1" dirty="0"/>
          </a:p>
        </c:rich>
      </c:tx>
      <c:layout>
        <c:manualLayout>
          <c:xMode val="edge"/>
          <c:yMode val="edge"/>
          <c:x val="0.42791667257972615"/>
          <c:y val="1.0051499399049642E-2"/>
        </c:manualLayout>
      </c:layout>
    </c:title>
    <c:plotArea>
      <c:layout>
        <c:manualLayout>
          <c:layoutTarget val="inner"/>
          <c:xMode val="edge"/>
          <c:yMode val="edge"/>
          <c:x val="0.14174333333333841"/>
          <c:y val="0.21663609199935996"/>
          <c:w val="0.78774777777777782"/>
          <c:h val="0.45170535943528922"/>
        </c:manualLayout>
      </c:layout>
      <c:barChart>
        <c:barDir val="col"/>
        <c:grouping val="clustered"/>
        <c:ser>
          <c:idx val="1"/>
          <c:order val="1"/>
          <c:tx>
            <c:strRef>
              <c:f>メダカ!$N$44</c:f>
            </c:strRef>
          </c:tx>
          <c:spPr>
            <a:ln>
              <a:solidFill>
                <a:sysClr val="windowText" lastClr="000000"/>
              </a:solidFill>
            </a:ln>
          </c:spPr>
          <c:cat>
            <c:multiLvlStrRef>
              <c:f>メダカ!$B$45:$B$54</c:f>
            </c:multiLvlStrRef>
          </c:cat>
          <c:val>
            <c:numRef>
              <c:f>メダカ!$N$45:$N$54</c:f>
            </c:numRef>
          </c:val>
        </c:ser>
        <c:ser>
          <c:idx val="0"/>
          <c:order val="0"/>
          <c:tx>
            <c:strRef>
              <c:f>'[フストグラム（地点２）.xlsx]メダカ'!$N$44</c:f>
              <c:strCache>
                <c:ptCount val="1"/>
                <c:pt idx="0">
                  <c:v>1/8</c:v>
                </c:pt>
              </c:strCache>
            </c:strRef>
          </c:tx>
          <c:spPr>
            <a:ln>
              <a:solidFill>
                <a:sysClr val="windowText" lastClr="000000"/>
              </a:solidFill>
            </a:ln>
          </c:spPr>
          <c:dPt>
            <c:idx val="3"/>
            <c:spPr>
              <a:solidFill>
                <a:srgbClr val="C00000"/>
              </a:solidFill>
              <a:ln>
                <a:solidFill>
                  <a:sysClr val="windowText" lastClr="000000"/>
                </a:solidFill>
              </a:ln>
            </c:spPr>
          </c:dPt>
          <c:cat>
            <c:numRef>
              <c:f>'[フストグラム（地点２）.xlsx]メダカ'!$B$45:$B$54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'[フストグラム（地点２）.xlsx]メダカ'!$N$45:$N$54</c:f>
              <c:numCache>
                <c:formatCode>General</c:formatCode>
                <c:ptCount val="10"/>
                <c:pt idx="0">
                  <c:v>0</c:v>
                </c:pt>
                <c:pt idx="1">
                  <c:v>0</c:v>
                </c:pt>
                <c:pt idx="2">
                  <c:v>0</c:v>
                </c:pt>
                <c:pt idx="3">
                  <c:v>10</c:v>
                </c:pt>
                <c:pt idx="4">
                  <c:v>9</c:v>
                </c:pt>
                <c:pt idx="5">
                  <c:v>1</c:v>
                </c:pt>
                <c:pt idx="6">
                  <c:v>0</c:v>
                </c:pt>
                <c:pt idx="7">
                  <c:v>0</c:v>
                </c:pt>
                <c:pt idx="8">
                  <c:v>0</c:v>
                </c:pt>
                <c:pt idx="9">
                  <c:v>0</c:v>
                </c:pt>
              </c:numCache>
            </c:numRef>
          </c:val>
        </c:ser>
        <c:gapWidth val="0"/>
        <c:overlap val="100"/>
        <c:axId val="60339328"/>
        <c:axId val="60340864"/>
      </c:barChart>
      <c:catAx>
        <c:axId val="60339328"/>
        <c:scaling>
          <c:orientation val="minMax"/>
        </c:scaling>
        <c:axPos val="b"/>
        <c:numFmt formatCode="General" sourceLinked="1"/>
        <c:tickLblPos val="nextTo"/>
        <c:txPr>
          <a:bodyPr/>
          <a:lstStyle/>
          <a:p>
            <a:pPr>
              <a:defRPr sz="1000"/>
            </a:pPr>
            <a:endParaRPr lang="ja-JP"/>
          </a:p>
        </c:txPr>
        <c:crossAx val="60340864"/>
        <c:crosses val="autoZero"/>
        <c:auto val="1"/>
        <c:lblAlgn val="ctr"/>
        <c:lblOffset val="100"/>
      </c:catAx>
      <c:valAx>
        <c:axId val="60340864"/>
        <c:scaling>
          <c:orientation val="minMax"/>
          <c:max val="30"/>
          <c:min val="0"/>
        </c:scaling>
        <c:axPos val="l"/>
        <c:majorGridlines/>
        <c:numFmt formatCode="General" sourceLinked="1"/>
        <c:tickLblPos val="nextTo"/>
        <c:txPr>
          <a:bodyPr/>
          <a:lstStyle/>
          <a:p>
            <a:pPr>
              <a:defRPr sz="1000"/>
            </a:pPr>
            <a:endParaRPr lang="ja-JP"/>
          </a:p>
        </c:txPr>
        <c:crossAx val="60339328"/>
        <c:crosses val="autoZero"/>
        <c:crossBetween val="between"/>
        <c:majorUnit val="15"/>
      </c:valAx>
    </c:plotArea>
    <c:plotVisOnly val="1"/>
  </c:chart>
  <c:spPr>
    <a:ln>
      <a:noFill/>
    </a:ln>
  </c:sp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4/7</a:t>
            </a:r>
            <a:endParaRPr lang="ja-JP" altLang="en-US" sz="1600" b="1" dirty="0"/>
          </a:p>
        </c:rich>
      </c:tx>
      <c:layout>
        <c:manualLayout>
          <c:xMode val="edge"/>
          <c:yMode val="edge"/>
          <c:x val="0.42791667257972626"/>
          <c:y val="1.0051499399049642E-2"/>
        </c:manualLayout>
      </c:layout>
    </c:title>
    <c:plotArea>
      <c:layout>
        <c:manualLayout>
          <c:layoutTarget val="inner"/>
          <c:xMode val="edge"/>
          <c:yMode val="edge"/>
          <c:x val="0.14174333333333844"/>
          <c:y val="0.21663609199935996"/>
          <c:w val="0.78774777777777782"/>
          <c:h val="0.45170535943528917"/>
        </c:manualLayout>
      </c:layout>
      <c:barChart>
        <c:barDir val="col"/>
        <c:grouping val="clustered"/>
        <c:ser>
          <c:idx val="0"/>
          <c:order val="0"/>
          <c:tx>
            <c:strRef>
              <c:f>メダカ!$C$44</c:f>
              <c:strCache>
                <c:ptCount val="1"/>
                <c:pt idx="0">
                  <c:v>4/7</c:v>
                </c:pt>
              </c:strCache>
            </c:strRef>
          </c:tx>
          <c:spPr>
            <a:ln>
              <a:solidFill>
                <a:sysClr val="windowText" lastClr="000000"/>
              </a:solidFill>
            </a:ln>
          </c:spPr>
          <c:dPt>
            <c:idx val="3"/>
            <c:spPr>
              <a:solidFill>
                <a:srgbClr val="C00000"/>
              </a:solidFill>
              <a:ln>
                <a:solidFill>
                  <a:sysClr val="windowText" lastClr="000000"/>
                </a:solidFill>
              </a:ln>
            </c:spPr>
          </c:dPt>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メダカ!$C$45:$C$54</c:f>
              <c:numCache>
                <c:formatCode>General</c:formatCode>
                <c:ptCount val="10"/>
                <c:pt idx="0">
                  <c:v>0</c:v>
                </c:pt>
                <c:pt idx="1">
                  <c:v>0</c:v>
                </c:pt>
                <c:pt idx="2">
                  <c:v>0</c:v>
                </c:pt>
                <c:pt idx="3">
                  <c:v>1</c:v>
                </c:pt>
                <c:pt idx="4">
                  <c:v>9</c:v>
                </c:pt>
                <c:pt idx="5">
                  <c:v>3</c:v>
                </c:pt>
                <c:pt idx="6">
                  <c:v>0</c:v>
                </c:pt>
                <c:pt idx="7">
                  <c:v>0</c:v>
                </c:pt>
                <c:pt idx="8">
                  <c:v>0</c:v>
                </c:pt>
                <c:pt idx="9">
                  <c:v>0</c:v>
                </c:pt>
              </c:numCache>
            </c:numRef>
          </c:val>
        </c:ser>
        <c:gapWidth val="0"/>
        <c:overlap val="100"/>
        <c:axId val="60360960"/>
        <c:axId val="60366848"/>
      </c:barChart>
      <c:catAx>
        <c:axId val="60360960"/>
        <c:scaling>
          <c:orientation val="minMax"/>
        </c:scaling>
        <c:axPos val="b"/>
        <c:numFmt formatCode="General" sourceLinked="1"/>
        <c:tickLblPos val="nextTo"/>
        <c:txPr>
          <a:bodyPr/>
          <a:lstStyle/>
          <a:p>
            <a:pPr>
              <a:defRPr sz="1000"/>
            </a:pPr>
            <a:endParaRPr lang="ja-JP"/>
          </a:p>
        </c:txPr>
        <c:crossAx val="60366848"/>
        <c:crosses val="autoZero"/>
        <c:auto val="1"/>
        <c:lblAlgn val="ctr"/>
        <c:lblOffset val="100"/>
      </c:catAx>
      <c:valAx>
        <c:axId val="60366848"/>
        <c:scaling>
          <c:orientation val="minMax"/>
          <c:max val="30"/>
          <c:min val="0"/>
        </c:scaling>
        <c:axPos val="l"/>
        <c:majorGridlines/>
        <c:numFmt formatCode="General" sourceLinked="1"/>
        <c:tickLblPos val="nextTo"/>
        <c:txPr>
          <a:bodyPr/>
          <a:lstStyle/>
          <a:p>
            <a:pPr>
              <a:defRPr sz="1000"/>
            </a:pPr>
            <a:endParaRPr lang="ja-JP"/>
          </a:p>
        </c:txPr>
        <c:crossAx val="60360960"/>
        <c:crosses val="autoZero"/>
        <c:crossBetween val="between"/>
        <c:majorUnit val="15"/>
      </c:valAx>
    </c:plotArea>
    <c:plotVisOnly val="1"/>
  </c:chart>
  <c:spPr>
    <a:ln>
      <a:noFill/>
    </a:ln>
  </c:sp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9/15</a:t>
            </a:r>
            <a:endParaRPr lang="ja-JP" altLang="en-US" sz="1600" b="1" dirty="0"/>
          </a:p>
        </c:rich>
      </c:tx>
      <c:layout>
        <c:manualLayout>
          <c:xMode val="edge"/>
          <c:yMode val="edge"/>
          <c:x val="0.42791667257972643"/>
          <c:y val="1.0051499399049642E-2"/>
        </c:manualLayout>
      </c:layout>
    </c:title>
    <c:plotArea>
      <c:layout>
        <c:manualLayout>
          <c:layoutTarget val="inner"/>
          <c:xMode val="edge"/>
          <c:yMode val="edge"/>
          <c:x val="0.14174333333333852"/>
          <c:y val="0.21663609199935996"/>
          <c:w val="0.78774777777777782"/>
          <c:h val="0.45170535943528906"/>
        </c:manualLayout>
      </c:layout>
      <c:barChart>
        <c:barDir val="col"/>
        <c:grouping val="clustered"/>
        <c:ser>
          <c:idx val="0"/>
          <c:order val="0"/>
          <c:tx>
            <c:strRef>
              <c:f>メダカ!$I$44</c:f>
              <c:strCache>
                <c:ptCount val="1"/>
                <c:pt idx="0">
                  <c:v>9/15</c:v>
                </c:pt>
              </c:strCache>
            </c:strRef>
          </c:tx>
          <c:spPr>
            <a:ln>
              <a:solidFill>
                <a:sysClr val="windowText" lastClr="000000"/>
              </a:solidFill>
            </a:ln>
          </c:spPr>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メダカ!$I$45:$I$54</c:f>
              <c:numCache>
                <c:formatCode>General</c:formatCode>
                <c:ptCount val="10"/>
                <c:pt idx="0">
                  <c:v>0</c:v>
                </c:pt>
                <c:pt idx="1">
                  <c:v>0</c:v>
                </c:pt>
                <c:pt idx="2">
                  <c:v>5</c:v>
                </c:pt>
                <c:pt idx="3">
                  <c:v>10</c:v>
                </c:pt>
                <c:pt idx="4">
                  <c:v>6</c:v>
                </c:pt>
                <c:pt idx="5">
                  <c:v>1</c:v>
                </c:pt>
                <c:pt idx="6">
                  <c:v>0</c:v>
                </c:pt>
                <c:pt idx="7">
                  <c:v>0</c:v>
                </c:pt>
                <c:pt idx="8">
                  <c:v>0</c:v>
                </c:pt>
                <c:pt idx="9">
                  <c:v>0</c:v>
                </c:pt>
              </c:numCache>
            </c:numRef>
          </c:val>
        </c:ser>
        <c:gapWidth val="0"/>
        <c:overlap val="100"/>
        <c:axId val="60411904"/>
        <c:axId val="60413440"/>
      </c:barChart>
      <c:catAx>
        <c:axId val="60411904"/>
        <c:scaling>
          <c:orientation val="minMax"/>
        </c:scaling>
        <c:axPos val="b"/>
        <c:numFmt formatCode="General" sourceLinked="1"/>
        <c:tickLblPos val="nextTo"/>
        <c:txPr>
          <a:bodyPr/>
          <a:lstStyle/>
          <a:p>
            <a:pPr>
              <a:defRPr sz="1000"/>
            </a:pPr>
            <a:endParaRPr lang="ja-JP"/>
          </a:p>
        </c:txPr>
        <c:crossAx val="60413440"/>
        <c:crosses val="autoZero"/>
        <c:auto val="1"/>
        <c:lblAlgn val="ctr"/>
        <c:lblOffset val="100"/>
      </c:catAx>
      <c:valAx>
        <c:axId val="60413440"/>
        <c:scaling>
          <c:orientation val="minMax"/>
          <c:max val="30"/>
          <c:min val="0"/>
        </c:scaling>
        <c:axPos val="l"/>
        <c:majorGridlines/>
        <c:numFmt formatCode="General" sourceLinked="1"/>
        <c:tickLblPos val="nextTo"/>
        <c:txPr>
          <a:bodyPr/>
          <a:lstStyle/>
          <a:p>
            <a:pPr>
              <a:defRPr sz="1000"/>
            </a:pPr>
            <a:endParaRPr lang="ja-JP"/>
          </a:p>
        </c:txPr>
        <c:crossAx val="60411904"/>
        <c:crosses val="autoZero"/>
        <c:crossBetween val="between"/>
        <c:majorUnit val="15"/>
      </c:valAx>
    </c:plotArea>
    <c:plotVisOnly val="1"/>
  </c:chart>
  <c:spPr>
    <a:ln>
      <a:noFill/>
    </a:ln>
  </c:sp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5/7</a:t>
            </a:r>
            <a:endParaRPr lang="ja-JP" altLang="en-US" sz="1600" b="1" dirty="0"/>
          </a:p>
        </c:rich>
      </c:tx>
      <c:layout>
        <c:manualLayout>
          <c:xMode val="edge"/>
          <c:yMode val="edge"/>
          <c:x val="0.42791667257972643"/>
          <c:y val="1.0051499399049642E-2"/>
        </c:manualLayout>
      </c:layout>
    </c:title>
    <c:plotArea>
      <c:layout>
        <c:manualLayout>
          <c:layoutTarget val="inner"/>
          <c:xMode val="edge"/>
          <c:yMode val="edge"/>
          <c:x val="0.14174333333333852"/>
          <c:y val="0.21663609199935996"/>
          <c:w val="0.78774777777777782"/>
          <c:h val="0.45170535943528906"/>
        </c:manualLayout>
      </c:layout>
      <c:barChart>
        <c:barDir val="col"/>
        <c:grouping val="clustered"/>
        <c:ser>
          <c:idx val="0"/>
          <c:order val="0"/>
          <c:tx>
            <c:strRef>
              <c:f>メダカ!$D$44</c:f>
              <c:strCache>
                <c:ptCount val="1"/>
                <c:pt idx="0">
                  <c:v>5/7</c:v>
                </c:pt>
              </c:strCache>
            </c:strRef>
          </c:tx>
          <c:spPr>
            <a:ln>
              <a:solidFill>
                <a:sysClr val="windowText" lastClr="000000"/>
              </a:solidFill>
            </a:ln>
          </c:spPr>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メダカ!$D$45:$D$54</c:f>
              <c:numCache>
                <c:formatCode>General</c:formatCode>
                <c:ptCount val="10"/>
                <c:pt idx="0">
                  <c:v>0</c:v>
                </c:pt>
                <c:pt idx="1">
                  <c:v>0</c:v>
                </c:pt>
                <c:pt idx="2">
                  <c:v>0</c:v>
                </c:pt>
                <c:pt idx="3">
                  <c:v>0</c:v>
                </c:pt>
                <c:pt idx="4">
                  <c:v>8</c:v>
                </c:pt>
                <c:pt idx="5">
                  <c:v>3</c:v>
                </c:pt>
                <c:pt idx="6">
                  <c:v>0</c:v>
                </c:pt>
                <c:pt idx="7">
                  <c:v>0</c:v>
                </c:pt>
                <c:pt idx="8">
                  <c:v>0</c:v>
                </c:pt>
                <c:pt idx="9">
                  <c:v>0</c:v>
                </c:pt>
              </c:numCache>
            </c:numRef>
          </c:val>
        </c:ser>
        <c:gapWidth val="0"/>
        <c:overlap val="100"/>
        <c:axId val="60498688"/>
        <c:axId val="60500224"/>
      </c:barChart>
      <c:catAx>
        <c:axId val="60498688"/>
        <c:scaling>
          <c:orientation val="minMax"/>
        </c:scaling>
        <c:axPos val="b"/>
        <c:numFmt formatCode="General" sourceLinked="1"/>
        <c:tickLblPos val="nextTo"/>
        <c:txPr>
          <a:bodyPr/>
          <a:lstStyle/>
          <a:p>
            <a:pPr>
              <a:defRPr sz="1000"/>
            </a:pPr>
            <a:endParaRPr lang="ja-JP"/>
          </a:p>
        </c:txPr>
        <c:crossAx val="60500224"/>
        <c:crosses val="autoZero"/>
        <c:auto val="1"/>
        <c:lblAlgn val="ctr"/>
        <c:lblOffset val="100"/>
      </c:catAx>
      <c:valAx>
        <c:axId val="60500224"/>
        <c:scaling>
          <c:orientation val="minMax"/>
          <c:max val="30"/>
          <c:min val="0"/>
        </c:scaling>
        <c:axPos val="l"/>
        <c:majorGridlines/>
        <c:numFmt formatCode="General" sourceLinked="1"/>
        <c:tickLblPos val="nextTo"/>
        <c:txPr>
          <a:bodyPr/>
          <a:lstStyle/>
          <a:p>
            <a:pPr>
              <a:defRPr sz="1000"/>
            </a:pPr>
            <a:endParaRPr lang="ja-JP"/>
          </a:p>
        </c:txPr>
        <c:crossAx val="60498688"/>
        <c:crosses val="autoZero"/>
        <c:crossBetween val="between"/>
        <c:majorUnit val="15"/>
      </c:valAx>
    </c:plotArea>
    <c:plotVisOnly val="1"/>
  </c:chart>
  <c:spPr>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3571691250614012"/>
          <c:y val="0.16736826862159471"/>
          <c:w val="0.79377409657850118"/>
          <c:h val="0.58398370893292006"/>
        </c:manualLayout>
      </c:layout>
      <c:barChart>
        <c:barDir val="col"/>
        <c:grouping val="clustered"/>
        <c:ser>
          <c:idx val="0"/>
          <c:order val="0"/>
          <c:tx>
            <c:strRef>
              <c:f>メダカ!$B$2:$B$37</c:f>
              <c:strCache>
                <c:ptCount val="1"/>
                <c:pt idx="0">
                  <c:v>5 6 7 8 9 10 11 12 13 14 15 16 17 18 19 20 21 22 23 24 25 26 27 28 29 30 31 32 33 34 35 36 37 38 39 40</c:v>
                </c:pt>
              </c:strCache>
            </c:strRef>
          </c:tx>
          <c:spPr>
            <a:solidFill>
              <a:srgbClr val="C00000"/>
            </a:solidFill>
            <a:ln>
              <a:solidFill>
                <a:sysClr val="windowText" lastClr="000000"/>
              </a:solidFill>
            </a:ln>
          </c:spPr>
          <c:dPt>
            <c:idx val="5"/>
            <c:spPr>
              <a:solidFill>
                <a:srgbClr val="0099FF"/>
              </a:solidFill>
              <a:ln>
                <a:solidFill>
                  <a:sysClr val="windowText" lastClr="000000"/>
                </a:solidFill>
              </a:ln>
            </c:spPr>
          </c:dPt>
          <c:dPt>
            <c:idx val="6"/>
            <c:spPr>
              <a:solidFill>
                <a:srgbClr val="0099FF"/>
              </a:solidFill>
              <a:ln>
                <a:solidFill>
                  <a:sysClr val="windowText" lastClr="000000"/>
                </a:solidFill>
              </a:ln>
            </c:spPr>
          </c:dPt>
          <c:dPt>
            <c:idx val="7"/>
            <c:spPr>
              <a:solidFill>
                <a:srgbClr val="0099FF"/>
              </a:solidFill>
              <a:ln>
                <a:solidFill>
                  <a:sysClr val="windowText" lastClr="000000"/>
                </a:solidFill>
              </a:ln>
            </c:spPr>
          </c:dPt>
          <c:dPt>
            <c:idx val="8"/>
            <c:spPr>
              <a:solidFill>
                <a:srgbClr val="0099FF"/>
              </a:solidFill>
              <a:ln>
                <a:solidFill>
                  <a:sysClr val="windowText" lastClr="000000"/>
                </a:solidFill>
              </a:ln>
            </c:spPr>
          </c:dPt>
          <c:dPt>
            <c:idx val="9"/>
            <c:spPr>
              <a:solidFill>
                <a:srgbClr val="0099FF"/>
              </a:solidFill>
              <a:ln>
                <a:solidFill>
                  <a:sysClr val="windowText" lastClr="000000"/>
                </a:solidFill>
              </a:ln>
            </c:spPr>
          </c:dPt>
          <c:dPt>
            <c:idx val="10"/>
            <c:spPr>
              <a:solidFill>
                <a:srgbClr val="0099FF"/>
              </a:solidFill>
              <a:ln>
                <a:solidFill>
                  <a:sysClr val="windowText" lastClr="000000"/>
                </a:solidFill>
              </a:ln>
            </c:spPr>
          </c:dPt>
          <c:dPt>
            <c:idx val="11"/>
            <c:spPr>
              <a:solidFill>
                <a:srgbClr val="0099FF"/>
              </a:solidFill>
              <a:ln>
                <a:solidFill>
                  <a:sysClr val="windowText" lastClr="000000"/>
                </a:solidFill>
              </a:ln>
            </c:spPr>
          </c:dPt>
          <c:dPt>
            <c:idx val="12"/>
            <c:spPr>
              <a:solidFill>
                <a:srgbClr val="0099FF"/>
              </a:solidFill>
              <a:ln>
                <a:solidFill>
                  <a:sysClr val="windowText" lastClr="000000"/>
                </a:solidFill>
              </a:ln>
            </c:spPr>
          </c:dPt>
          <c:dPt>
            <c:idx val="13"/>
            <c:spPr>
              <a:solidFill>
                <a:srgbClr val="0099FF"/>
              </a:solidFill>
              <a:ln>
                <a:solidFill>
                  <a:sysClr val="windowText" lastClr="000000"/>
                </a:solidFill>
              </a:ln>
            </c:spPr>
          </c:dPt>
          <c:dPt>
            <c:idx val="14"/>
            <c:spPr>
              <a:solidFill>
                <a:srgbClr val="0099FF"/>
              </a:solidFill>
              <a:ln>
                <a:solidFill>
                  <a:sysClr val="windowText" lastClr="000000"/>
                </a:solidFill>
              </a:ln>
            </c:spPr>
          </c:dPt>
          <c:dPt>
            <c:idx val="15"/>
            <c:spPr>
              <a:solidFill>
                <a:srgbClr val="0F0FC7"/>
              </a:solidFill>
              <a:ln>
                <a:solidFill>
                  <a:sysClr val="windowText" lastClr="000000"/>
                </a:solidFill>
              </a:ln>
            </c:spPr>
          </c:dPt>
          <c:dPt>
            <c:idx val="16"/>
            <c:spPr>
              <a:solidFill>
                <a:srgbClr val="0F0FC7"/>
              </a:solidFill>
              <a:ln>
                <a:solidFill>
                  <a:sysClr val="windowText" lastClr="000000"/>
                </a:solidFill>
              </a:ln>
            </c:spPr>
          </c:dPt>
          <c:dPt>
            <c:idx val="17"/>
            <c:spPr>
              <a:solidFill>
                <a:srgbClr val="0F0FC7"/>
              </a:solidFill>
              <a:ln>
                <a:solidFill>
                  <a:sysClr val="windowText" lastClr="000000"/>
                </a:solidFill>
              </a:ln>
            </c:spPr>
          </c:dPt>
          <c:dPt>
            <c:idx val="18"/>
            <c:spPr>
              <a:solidFill>
                <a:srgbClr val="0F0FC7"/>
              </a:solidFill>
              <a:ln>
                <a:solidFill>
                  <a:sysClr val="windowText" lastClr="000000"/>
                </a:solidFill>
              </a:ln>
            </c:spPr>
          </c:dPt>
          <c:dPt>
            <c:idx val="19"/>
            <c:spPr>
              <a:solidFill>
                <a:srgbClr val="0F0FC7"/>
              </a:solidFill>
              <a:ln>
                <a:solidFill>
                  <a:sysClr val="windowText" lastClr="000000"/>
                </a:solidFill>
              </a:ln>
            </c:spPr>
          </c:dPt>
          <c:dPt>
            <c:idx val="20"/>
            <c:spPr>
              <a:solidFill>
                <a:srgbClr val="0F0FC7"/>
              </a:solidFill>
              <a:ln>
                <a:solidFill>
                  <a:sysClr val="windowText" lastClr="000000"/>
                </a:solidFill>
              </a:ln>
            </c:spPr>
          </c:dPt>
          <c:dPt>
            <c:idx val="21"/>
            <c:spPr>
              <a:solidFill>
                <a:srgbClr val="0F0FC7"/>
              </a:solidFill>
              <a:ln>
                <a:solidFill>
                  <a:sysClr val="windowText" lastClr="000000"/>
                </a:solidFill>
              </a:ln>
            </c:spPr>
          </c:dPt>
          <c:dPt>
            <c:idx val="22"/>
            <c:spPr>
              <a:solidFill>
                <a:srgbClr val="0F0FC7"/>
              </a:solidFill>
              <a:ln>
                <a:solidFill>
                  <a:sysClr val="windowText" lastClr="000000"/>
                </a:solidFill>
              </a:ln>
            </c:spPr>
          </c:dPt>
          <c:dPt>
            <c:idx val="23"/>
            <c:spPr>
              <a:solidFill>
                <a:srgbClr val="0F0FC7"/>
              </a:solidFill>
              <a:ln>
                <a:solidFill>
                  <a:sysClr val="windowText" lastClr="000000"/>
                </a:solidFill>
              </a:ln>
            </c:spPr>
          </c:dPt>
          <c:cat>
            <c:numRef>
              <c:f>'C:\Documents and Settings\Mari　Kikuchi\デスクトップ\[場所別＋ストグラム（地点１）.xlsx]メダカ'!$B$2:$B$37</c:f>
              <c:numCache>
                <c:formatCode>General</c:formatCode>
                <c:ptCount val="3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numCache>
            </c:numRef>
          </c:cat>
          <c:val>
            <c:numRef>
              <c:f>メダカ!$O$2:$O$37</c:f>
              <c:numCache>
                <c:formatCode>General</c:formatCode>
                <c:ptCount val="36"/>
                <c:pt idx="0">
                  <c:v>0</c:v>
                </c:pt>
                <c:pt idx="1">
                  <c:v>0</c:v>
                </c:pt>
                <c:pt idx="2">
                  <c:v>0</c:v>
                </c:pt>
                <c:pt idx="3">
                  <c:v>0</c:v>
                </c:pt>
                <c:pt idx="4">
                  <c:v>0</c:v>
                </c:pt>
                <c:pt idx="5">
                  <c:v>1</c:v>
                </c:pt>
                <c:pt idx="6">
                  <c:v>6</c:v>
                </c:pt>
                <c:pt idx="7">
                  <c:v>8</c:v>
                </c:pt>
                <c:pt idx="8">
                  <c:v>8</c:v>
                </c:pt>
                <c:pt idx="9">
                  <c:v>22</c:v>
                </c:pt>
                <c:pt idx="10">
                  <c:v>26</c:v>
                </c:pt>
                <c:pt idx="11">
                  <c:v>35</c:v>
                </c:pt>
                <c:pt idx="12">
                  <c:v>49</c:v>
                </c:pt>
                <c:pt idx="13">
                  <c:v>38</c:v>
                </c:pt>
                <c:pt idx="14">
                  <c:v>45</c:v>
                </c:pt>
                <c:pt idx="15">
                  <c:v>40</c:v>
                </c:pt>
                <c:pt idx="16">
                  <c:v>40</c:v>
                </c:pt>
                <c:pt idx="17">
                  <c:v>30</c:v>
                </c:pt>
                <c:pt idx="18">
                  <c:v>18</c:v>
                </c:pt>
                <c:pt idx="19">
                  <c:v>14</c:v>
                </c:pt>
                <c:pt idx="20">
                  <c:v>10</c:v>
                </c:pt>
                <c:pt idx="21">
                  <c:v>8</c:v>
                </c:pt>
                <c:pt idx="22">
                  <c:v>8</c:v>
                </c:pt>
                <c:pt idx="23">
                  <c:v>5</c:v>
                </c:pt>
                <c:pt idx="24">
                  <c:v>0</c:v>
                </c:pt>
                <c:pt idx="25">
                  <c:v>0</c:v>
                </c:pt>
                <c:pt idx="26">
                  <c:v>0</c:v>
                </c:pt>
                <c:pt idx="27">
                  <c:v>0</c:v>
                </c:pt>
                <c:pt idx="28">
                  <c:v>0</c:v>
                </c:pt>
                <c:pt idx="29">
                  <c:v>0</c:v>
                </c:pt>
                <c:pt idx="30">
                  <c:v>0</c:v>
                </c:pt>
                <c:pt idx="31">
                  <c:v>0</c:v>
                </c:pt>
                <c:pt idx="32">
                  <c:v>0</c:v>
                </c:pt>
                <c:pt idx="33">
                  <c:v>0</c:v>
                </c:pt>
                <c:pt idx="34">
                  <c:v>0</c:v>
                </c:pt>
                <c:pt idx="35">
                  <c:v>0</c:v>
                </c:pt>
              </c:numCache>
            </c:numRef>
          </c:val>
        </c:ser>
        <c:gapWidth val="0"/>
        <c:axId val="58101760"/>
        <c:axId val="58103296"/>
      </c:barChart>
      <c:catAx>
        <c:axId val="58101760"/>
        <c:scaling>
          <c:orientation val="minMax"/>
        </c:scaling>
        <c:axPos val="b"/>
        <c:numFmt formatCode="General" sourceLinked="1"/>
        <c:tickLblPos val="nextTo"/>
        <c:txPr>
          <a:bodyPr/>
          <a:lstStyle/>
          <a:p>
            <a:pPr>
              <a:defRPr sz="2000">
                <a:latin typeface="+mn-ea"/>
                <a:ea typeface="+mn-ea"/>
              </a:defRPr>
            </a:pPr>
            <a:endParaRPr lang="ja-JP"/>
          </a:p>
        </c:txPr>
        <c:crossAx val="58103296"/>
        <c:crosses val="autoZero"/>
        <c:auto val="1"/>
        <c:lblAlgn val="ctr"/>
        <c:lblOffset val="100"/>
        <c:tickLblSkip val="5"/>
        <c:tickMarkSkip val="5"/>
      </c:catAx>
      <c:valAx>
        <c:axId val="58103296"/>
        <c:scaling>
          <c:orientation val="minMax"/>
          <c:max val="60"/>
          <c:min val="0"/>
        </c:scaling>
        <c:axPos val="l"/>
        <c:majorGridlines/>
        <c:numFmt formatCode="General" sourceLinked="1"/>
        <c:tickLblPos val="nextTo"/>
        <c:txPr>
          <a:bodyPr/>
          <a:lstStyle/>
          <a:p>
            <a:pPr>
              <a:defRPr sz="2000">
                <a:latin typeface="+mn-ea"/>
                <a:ea typeface="+mn-ea"/>
              </a:defRPr>
            </a:pPr>
            <a:endParaRPr lang="ja-JP"/>
          </a:p>
        </c:txPr>
        <c:crossAx val="58101760"/>
        <c:crossesAt val="1"/>
        <c:crossBetween val="between"/>
        <c:majorUnit val="30"/>
      </c:valAx>
    </c:plotArea>
    <c:plotVisOnly val="1"/>
  </c:chart>
  <c:spPr>
    <a:ln>
      <a:noFill/>
    </a:ln>
  </c:sp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6/10</a:t>
            </a:r>
            <a:endParaRPr lang="ja-JP" altLang="en-US" sz="1600" b="1" dirty="0"/>
          </a:p>
        </c:rich>
      </c:tx>
      <c:layout>
        <c:manualLayout>
          <c:xMode val="edge"/>
          <c:yMode val="edge"/>
          <c:x val="0.42791667257972643"/>
          <c:y val="1.0051499399049642E-2"/>
        </c:manualLayout>
      </c:layout>
    </c:title>
    <c:plotArea>
      <c:layout>
        <c:manualLayout>
          <c:layoutTarget val="inner"/>
          <c:xMode val="edge"/>
          <c:yMode val="edge"/>
          <c:x val="0.14174333333333852"/>
          <c:y val="0.21663609199935996"/>
          <c:w val="0.78774777777777782"/>
          <c:h val="0.45170535943528906"/>
        </c:manualLayout>
      </c:layout>
      <c:barChart>
        <c:barDir val="col"/>
        <c:grouping val="clustered"/>
        <c:ser>
          <c:idx val="0"/>
          <c:order val="0"/>
          <c:tx>
            <c:strRef>
              <c:f>メダカ!$E$44</c:f>
              <c:strCache>
                <c:ptCount val="1"/>
                <c:pt idx="0">
                  <c:v>6/10</c:v>
                </c:pt>
              </c:strCache>
            </c:strRef>
          </c:tx>
          <c:spPr>
            <a:ln>
              <a:solidFill>
                <a:sysClr val="windowText" lastClr="000000"/>
              </a:solidFill>
            </a:ln>
          </c:spPr>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メダカ!$E$45:$E$54</c:f>
              <c:numCache>
                <c:formatCode>General</c:formatCode>
                <c:ptCount val="10"/>
                <c:pt idx="0">
                  <c:v>0</c:v>
                </c:pt>
                <c:pt idx="1">
                  <c:v>0</c:v>
                </c:pt>
                <c:pt idx="2">
                  <c:v>0</c:v>
                </c:pt>
                <c:pt idx="3">
                  <c:v>0</c:v>
                </c:pt>
                <c:pt idx="4">
                  <c:v>3</c:v>
                </c:pt>
                <c:pt idx="5">
                  <c:v>4</c:v>
                </c:pt>
                <c:pt idx="6">
                  <c:v>0</c:v>
                </c:pt>
                <c:pt idx="7">
                  <c:v>0</c:v>
                </c:pt>
                <c:pt idx="8">
                  <c:v>0</c:v>
                </c:pt>
                <c:pt idx="9">
                  <c:v>0</c:v>
                </c:pt>
              </c:numCache>
            </c:numRef>
          </c:val>
        </c:ser>
        <c:gapWidth val="0"/>
        <c:overlap val="100"/>
        <c:axId val="60524032"/>
        <c:axId val="60525568"/>
      </c:barChart>
      <c:catAx>
        <c:axId val="60524032"/>
        <c:scaling>
          <c:orientation val="minMax"/>
        </c:scaling>
        <c:axPos val="b"/>
        <c:numFmt formatCode="General" sourceLinked="1"/>
        <c:tickLblPos val="nextTo"/>
        <c:txPr>
          <a:bodyPr/>
          <a:lstStyle/>
          <a:p>
            <a:pPr>
              <a:defRPr sz="1000"/>
            </a:pPr>
            <a:endParaRPr lang="ja-JP"/>
          </a:p>
        </c:txPr>
        <c:crossAx val="60525568"/>
        <c:crosses val="autoZero"/>
        <c:auto val="1"/>
        <c:lblAlgn val="ctr"/>
        <c:lblOffset val="100"/>
      </c:catAx>
      <c:valAx>
        <c:axId val="60525568"/>
        <c:scaling>
          <c:orientation val="minMax"/>
          <c:max val="30"/>
          <c:min val="0"/>
        </c:scaling>
        <c:axPos val="l"/>
        <c:majorGridlines/>
        <c:numFmt formatCode="General" sourceLinked="1"/>
        <c:tickLblPos val="nextTo"/>
        <c:txPr>
          <a:bodyPr/>
          <a:lstStyle/>
          <a:p>
            <a:pPr>
              <a:defRPr sz="1000"/>
            </a:pPr>
            <a:endParaRPr lang="ja-JP"/>
          </a:p>
        </c:txPr>
        <c:crossAx val="60524032"/>
        <c:crosses val="autoZero"/>
        <c:crossBetween val="between"/>
        <c:majorUnit val="15"/>
      </c:valAx>
    </c:plotArea>
    <c:plotVisOnly val="1"/>
  </c:chart>
  <c:spPr>
    <a:ln>
      <a:noFill/>
    </a:ln>
  </c:sp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7/13</a:t>
            </a:r>
            <a:endParaRPr lang="ja-JP" altLang="en-US" sz="1600" b="1" dirty="0"/>
          </a:p>
        </c:rich>
      </c:tx>
      <c:layout>
        <c:manualLayout>
          <c:xMode val="edge"/>
          <c:yMode val="edge"/>
          <c:x val="0.42791667257972643"/>
          <c:y val="1.0051499399049642E-2"/>
        </c:manualLayout>
      </c:layout>
    </c:title>
    <c:plotArea>
      <c:layout>
        <c:manualLayout>
          <c:layoutTarget val="inner"/>
          <c:xMode val="edge"/>
          <c:yMode val="edge"/>
          <c:x val="0.14174333333333852"/>
          <c:y val="0.21663609199935996"/>
          <c:w val="0.78774777777777782"/>
          <c:h val="0.45170535943528906"/>
        </c:manualLayout>
      </c:layout>
      <c:barChart>
        <c:barDir val="col"/>
        <c:grouping val="clustered"/>
        <c:ser>
          <c:idx val="0"/>
          <c:order val="0"/>
          <c:tx>
            <c:strRef>
              <c:f>メダカ!$F$44</c:f>
              <c:strCache>
                <c:ptCount val="1"/>
                <c:pt idx="0">
                  <c:v>7/13</c:v>
                </c:pt>
              </c:strCache>
            </c:strRef>
          </c:tx>
          <c:spPr>
            <a:ln>
              <a:solidFill>
                <a:sysClr val="windowText" lastClr="000000"/>
              </a:solidFill>
            </a:ln>
          </c:spPr>
          <c:dPt>
            <c:idx val="3"/>
            <c:spPr>
              <a:solidFill>
                <a:srgbClr val="C00000"/>
              </a:solidFill>
              <a:ln>
                <a:solidFill>
                  <a:sysClr val="windowText" lastClr="000000"/>
                </a:solidFill>
              </a:ln>
            </c:spPr>
          </c:dPt>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メダカ!$F$45:$F$54</c:f>
              <c:numCache>
                <c:formatCode>General</c:formatCode>
                <c:ptCount val="10"/>
                <c:pt idx="0">
                  <c:v>0</c:v>
                </c:pt>
                <c:pt idx="1">
                  <c:v>0</c:v>
                </c:pt>
                <c:pt idx="2">
                  <c:v>0</c:v>
                </c:pt>
                <c:pt idx="3">
                  <c:v>1</c:v>
                </c:pt>
                <c:pt idx="4">
                  <c:v>3</c:v>
                </c:pt>
                <c:pt idx="5">
                  <c:v>4</c:v>
                </c:pt>
                <c:pt idx="6">
                  <c:v>0</c:v>
                </c:pt>
                <c:pt idx="7">
                  <c:v>0</c:v>
                </c:pt>
                <c:pt idx="8">
                  <c:v>0</c:v>
                </c:pt>
                <c:pt idx="9">
                  <c:v>0</c:v>
                </c:pt>
              </c:numCache>
            </c:numRef>
          </c:val>
        </c:ser>
        <c:gapWidth val="0"/>
        <c:overlap val="100"/>
        <c:axId val="60545664"/>
        <c:axId val="60567936"/>
      </c:barChart>
      <c:catAx>
        <c:axId val="60545664"/>
        <c:scaling>
          <c:orientation val="minMax"/>
        </c:scaling>
        <c:axPos val="b"/>
        <c:numFmt formatCode="General" sourceLinked="1"/>
        <c:tickLblPos val="nextTo"/>
        <c:txPr>
          <a:bodyPr/>
          <a:lstStyle/>
          <a:p>
            <a:pPr>
              <a:defRPr sz="1000"/>
            </a:pPr>
            <a:endParaRPr lang="ja-JP"/>
          </a:p>
        </c:txPr>
        <c:crossAx val="60567936"/>
        <c:crosses val="autoZero"/>
        <c:auto val="1"/>
        <c:lblAlgn val="ctr"/>
        <c:lblOffset val="100"/>
      </c:catAx>
      <c:valAx>
        <c:axId val="60567936"/>
        <c:scaling>
          <c:orientation val="minMax"/>
          <c:max val="30"/>
          <c:min val="0"/>
        </c:scaling>
        <c:axPos val="l"/>
        <c:majorGridlines/>
        <c:numFmt formatCode="General" sourceLinked="1"/>
        <c:tickLblPos val="nextTo"/>
        <c:txPr>
          <a:bodyPr/>
          <a:lstStyle/>
          <a:p>
            <a:pPr>
              <a:defRPr sz="1000"/>
            </a:pPr>
            <a:endParaRPr lang="ja-JP"/>
          </a:p>
        </c:txPr>
        <c:crossAx val="60545664"/>
        <c:crosses val="autoZero"/>
        <c:crossBetween val="between"/>
        <c:majorUnit val="15"/>
      </c:valAx>
    </c:plotArea>
    <c:plotVisOnly val="1"/>
  </c:chart>
  <c:spPr>
    <a:ln>
      <a:noFill/>
    </a:ln>
  </c:sp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8/10</a:t>
            </a:r>
            <a:endParaRPr lang="ja-JP" altLang="en-US" sz="1600" b="1" dirty="0"/>
          </a:p>
        </c:rich>
      </c:tx>
      <c:layout>
        <c:manualLayout>
          <c:xMode val="edge"/>
          <c:yMode val="edge"/>
          <c:x val="0.42791667257972643"/>
          <c:y val="1.0051499399049642E-2"/>
        </c:manualLayout>
      </c:layout>
    </c:title>
    <c:plotArea>
      <c:layout>
        <c:manualLayout>
          <c:layoutTarget val="inner"/>
          <c:xMode val="edge"/>
          <c:yMode val="edge"/>
          <c:x val="0.14174333333333852"/>
          <c:y val="0.21663609199935996"/>
          <c:w val="0.78774777777777782"/>
          <c:h val="0.45170535943528906"/>
        </c:manualLayout>
      </c:layout>
      <c:barChart>
        <c:barDir val="col"/>
        <c:grouping val="clustered"/>
        <c:ser>
          <c:idx val="0"/>
          <c:order val="0"/>
          <c:tx>
            <c:strRef>
              <c:f>メダカ!$G$44</c:f>
              <c:strCache>
                <c:ptCount val="1"/>
                <c:pt idx="0">
                  <c:v>8/10</c:v>
                </c:pt>
              </c:strCache>
            </c:strRef>
          </c:tx>
          <c:spPr>
            <a:ln>
              <a:solidFill>
                <a:sysClr val="windowText" lastClr="000000"/>
              </a:solidFill>
            </a:ln>
          </c:spPr>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メダカ!$G$45:$G$54</c:f>
              <c:numCache>
                <c:formatCode>General</c:formatCode>
                <c:ptCount val="10"/>
                <c:pt idx="0">
                  <c:v>0</c:v>
                </c:pt>
                <c:pt idx="1">
                  <c:v>0</c:v>
                </c:pt>
                <c:pt idx="2">
                  <c:v>34</c:v>
                </c:pt>
                <c:pt idx="3">
                  <c:v>110</c:v>
                </c:pt>
                <c:pt idx="4">
                  <c:v>41</c:v>
                </c:pt>
                <c:pt idx="5">
                  <c:v>4</c:v>
                </c:pt>
                <c:pt idx="6">
                  <c:v>0</c:v>
                </c:pt>
                <c:pt idx="7">
                  <c:v>0</c:v>
                </c:pt>
                <c:pt idx="8">
                  <c:v>0</c:v>
                </c:pt>
                <c:pt idx="9">
                  <c:v>0</c:v>
                </c:pt>
              </c:numCache>
            </c:numRef>
          </c:val>
        </c:ser>
        <c:gapWidth val="0"/>
        <c:overlap val="100"/>
        <c:axId val="60596608"/>
        <c:axId val="60598144"/>
      </c:barChart>
      <c:catAx>
        <c:axId val="60596608"/>
        <c:scaling>
          <c:orientation val="minMax"/>
        </c:scaling>
        <c:axPos val="b"/>
        <c:numFmt formatCode="General" sourceLinked="1"/>
        <c:tickLblPos val="nextTo"/>
        <c:txPr>
          <a:bodyPr/>
          <a:lstStyle/>
          <a:p>
            <a:pPr>
              <a:defRPr sz="1000"/>
            </a:pPr>
            <a:endParaRPr lang="ja-JP"/>
          </a:p>
        </c:txPr>
        <c:crossAx val="60598144"/>
        <c:crosses val="autoZero"/>
        <c:auto val="1"/>
        <c:lblAlgn val="ctr"/>
        <c:lblOffset val="100"/>
      </c:catAx>
      <c:valAx>
        <c:axId val="60598144"/>
        <c:scaling>
          <c:orientation val="minMax"/>
          <c:max val="30"/>
          <c:min val="0"/>
        </c:scaling>
        <c:axPos val="l"/>
        <c:majorGridlines/>
        <c:numFmt formatCode="General" sourceLinked="1"/>
        <c:tickLblPos val="nextTo"/>
        <c:txPr>
          <a:bodyPr/>
          <a:lstStyle/>
          <a:p>
            <a:pPr>
              <a:defRPr sz="1000"/>
            </a:pPr>
            <a:endParaRPr lang="ja-JP"/>
          </a:p>
        </c:txPr>
        <c:crossAx val="60596608"/>
        <c:crosses val="autoZero"/>
        <c:crossBetween val="between"/>
        <c:majorUnit val="15"/>
      </c:valAx>
    </c:plotArea>
    <c:plotVisOnly val="1"/>
  </c:chart>
  <c:spPr>
    <a:ln>
      <a:noFill/>
    </a:ln>
  </c:sp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8/25</a:t>
            </a:r>
            <a:endParaRPr lang="ja-JP" altLang="en-US" sz="1600" b="1" dirty="0"/>
          </a:p>
        </c:rich>
      </c:tx>
      <c:layout>
        <c:manualLayout>
          <c:xMode val="edge"/>
          <c:yMode val="edge"/>
          <c:x val="0.42791667257972643"/>
          <c:y val="1.0051499399049642E-2"/>
        </c:manualLayout>
      </c:layout>
    </c:title>
    <c:plotArea>
      <c:layout>
        <c:manualLayout>
          <c:layoutTarget val="inner"/>
          <c:xMode val="edge"/>
          <c:yMode val="edge"/>
          <c:x val="0.14174333333333852"/>
          <c:y val="0.21663609199935996"/>
          <c:w val="0.78774777777777782"/>
          <c:h val="0.45170535943528906"/>
        </c:manualLayout>
      </c:layout>
      <c:barChart>
        <c:barDir val="col"/>
        <c:grouping val="clustered"/>
        <c:ser>
          <c:idx val="0"/>
          <c:order val="0"/>
          <c:tx>
            <c:strRef>
              <c:f>メダカ!$H$44</c:f>
              <c:strCache>
                <c:ptCount val="1"/>
                <c:pt idx="0">
                  <c:v>8/25</c:v>
                </c:pt>
              </c:strCache>
            </c:strRef>
          </c:tx>
          <c:spPr>
            <a:ln>
              <a:solidFill>
                <a:sysClr val="windowText" lastClr="000000"/>
              </a:solidFill>
            </a:ln>
          </c:spPr>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メダカ!$H$45:$H$54</c:f>
              <c:numCache>
                <c:formatCode>General</c:formatCode>
                <c:ptCount val="10"/>
                <c:pt idx="0">
                  <c:v>0</c:v>
                </c:pt>
                <c:pt idx="1">
                  <c:v>0</c:v>
                </c:pt>
                <c:pt idx="2">
                  <c:v>3</c:v>
                </c:pt>
                <c:pt idx="3">
                  <c:v>26</c:v>
                </c:pt>
                <c:pt idx="4">
                  <c:v>10</c:v>
                </c:pt>
                <c:pt idx="5">
                  <c:v>0</c:v>
                </c:pt>
                <c:pt idx="6">
                  <c:v>0</c:v>
                </c:pt>
                <c:pt idx="7">
                  <c:v>0</c:v>
                </c:pt>
                <c:pt idx="8">
                  <c:v>0</c:v>
                </c:pt>
                <c:pt idx="9">
                  <c:v>0</c:v>
                </c:pt>
              </c:numCache>
            </c:numRef>
          </c:val>
        </c:ser>
        <c:gapWidth val="0"/>
        <c:overlap val="100"/>
        <c:axId val="60626816"/>
        <c:axId val="60628352"/>
      </c:barChart>
      <c:catAx>
        <c:axId val="60626816"/>
        <c:scaling>
          <c:orientation val="minMax"/>
        </c:scaling>
        <c:axPos val="b"/>
        <c:numFmt formatCode="General" sourceLinked="1"/>
        <c:tickLblPos val="nextTo"/>
        <c:txPr>
          <a:bodyPr/>
          <a:lstStyle/>
          <a:p>
            <a:pPr>
              <a:defRPr sz="1000"/>
            </a:pPr>
            <a:endParaRPr lang="ja-JP"/>
          </a:p>
        </c:txPr>
        <c:crossAx val="60628352"/>
        <c:crosses val="autoZero"/>
        <c:auto val="1"/>
        <c:lblAlgn val="ctr"/>
        <c:lblOffset val="100"/>
      </c:catAx>
      <c:valAx>
        <c:axId val="60628352"/>
        <c:scaling>
          <c:orientation val="minMax"/>
          <c:max val="30"/>
          <c:min val="0"/>
        </c:scaling>
        <c:axPos val="l"/>
        <c:majorGridlines/>
        <c:numFmt formatCode="General" sourceLinked="1"/>
        <c:tickLblPos val="nextTo"/>
        <c:txPr>
          <a:bodyPr/>
          <a:lstStyle/>
          <a:p>
            <a:pPr>
              <a:defRPr sz="1000"/>
            </a:pPr>
            <a:endParaRPr lang="ja-JP"/>
          </a:p>
        </c:txPr>
        <c:crossAx val="60626816"/>
        <c:crosses val="autoZero"/>
        <c:crossBetween val="between"/>
        <c:majorUnit val="15"/>
      </c:valAx>
    </c:plotArea>
    <c:plotVisOnly val="1"/>
  </c:chart>
  <c:spPr>
    <a:ln>
      <a:noFill/>
    </a:ln>
  </c:sp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en-US" altLang="ja-JP" sz="2000" b="0" dirty="0">
                <a:latin typeface="+mn-ea"/>
                <a:ea typeface="+mn-ea"/>
              </a:rPr>
              <a:t>8/25</a:t>
            </a:r>
          </a:p>
        </c:rich>
      </c:tx>
      <c:layout/>
    </c:title>
    <c:plotArea>
      <c:layout>
        <c:manualLayout>
          <c:layoutTarget val="inner"/>
          <c:xMode val="edge"/>
          <c:yMode val="edge"/>
          <c:x val="0.24082720862025134"/>
          <c:y val="0.21663609199935996"/>
          <c:w val="0.69885869242649612"/>
          <c:h val="0.45170535943528894"/>
        </c:manualLayout>
      </c:layout>
      <c:barChart>
        <c:barDir val="col"/>
        <c:grouping val="clustered"/>
        <c:ser>
          <c:idx val="1"/>
          <c:order val="1"/>
          <c:tx>
            <c:strRef>
              <c:f>[2]メダカ!$C$44</c:f>
            </c:strRef>
          </c:tx>
          <c:spPr>
            <a:ln>
              <a:solidFill>
                <a:sysClr val="windowText" lastClr="000000"/>
              </a:solidFill>
            </a:ln>
          </c:spPr>
          <c:cat>
            <c:multiLvlStrRef>
              <c:f>[2]メダカ!$B$45:$B$54</c:f>
            </c:multiLvlStrRef>
          </c:cat>
          <c:val>
            <c:numRef>
              <c:f>[2]メダカ!$C$45:$C$54</c:f>
            </c:numRef>
          </c:val>
        </c:ser>
        <c:ser>
          <c:idx val="2"/>
          <c:order val="2"/>
          <c:tx>
            <c:strRef>
              <c:f>[2]メダカ!$H$44</c:f>
            </c:strRef>
          </c:tx>
          <c:spPr>
            <a:ln>
              <a:solidFill>
                <a:sysClr val="windowText" lastClr="000000"/>
              </a:solidFill>
            </a:ln>
          </c:spPr>
          <c:cat>
            <c:multiLvlStrRef>
              <c:f>[2]メダカ!$B$45:$B$54</c:f>
            </c:multiLvlStrRef>
          </c:cat>
          <c:val>
            <c:numRef>
              <c:f>[2]メダカ!$H$45:$H$54</c:f>
            </c:numRef>
          </c:val>
        </c:ser>
        <c:ser>
          <c:idx val="3"/>
          <c:order val="3"/>
          <c:tx>
            <c:strRef>
              <c:f>[2]メダカ!$H$44</c:f>
            </c:strRef>
          </c:tx>
          <c:spPr>
            <a:ln>
              <a:solidFill>
                <a:sysClr val="windowText" lastClr="000000"/>
              </a:solidFill>
            </a:ln>
          </c:spPr>
          <c:cat>
            <c:multiLvlStrRef>
              <c:f>[2]メダカ!$B$45:$B$54</c:f>
            </c:multiLvlStrRef>
          </c:cat>
          <c:val>
            <c:numRef>
              <c:f>[2]メダカ!$H$45:$H$54</c:f>
            </c:numRef>
          </c:val>
        </c:ser>
        <c:ser>
          <c:idx val="4"/>
          <c:order val="4"/>
          <c:tx>
            <c:strRef>
              <c:f>[2]メダカ!$H$44</c:f>
            </c:strRef>
          </c:tx>
          <c:spPr>
            <a:ln>
              <a:solidFill>
                <a:sysClr val="windowText" lastClr="000000"/>
              </a:solidFill>
            </a:ln>
          </c:spPr>
          <c:cat>
            <c:multiLvlStrRef>
              <c:f>[2]メダカ!$B$45:$B$54</c:f>
            </c:multiLvlStrRef>
          </c:cat>
          <c:val>
            <c:numRef>
              <c:f>[2]メダカ!$H$45:$H$54</c:f>
            </c:numRef>
          </c:val>
        </c:ser>
        <c:ser>
          <c:idx val="5"/>
          <c:order val="5"/>
          <c:tx>
            <c:strRef>
              <c:f>'8月25日'!$W$19</c:f>
            </c:strRef>
          </c:tx>
          <c:spPr>
            <a:ln>
              <a:solidFill>
                <a:sysClr val="windowText" lastClr="000000"/>
              </a:solidFill>
            </a:ln>
          </c:spPr>
          <c:cat>
            <c:multiLvlStrRef>
              <c:f>'8月25日'!$V$20:$V$29</c:f>
            </c:multiLvlStrRef>
          </c:cat>
          <c:val>
            <c:numRef>
              <c:f>'8月25日'!$W$20:$W$29</c:f>
            </c:numRef>
          </c:val>
        </c:ser>
        <c:ser>
          <c:idx val="6"/>
          <c:order val="6"/>
          <c:tx>
            <c:strRef>
              <c:f>[1]カワバタモロコ!$H$88:$H$89</c:f>
            </c:strRef>
          </c:tx>
          <c:spPr>
            <a:ln>
              <a:solidFill>
                <a:sysClr val="windowText" lastClr="000000"/>
              </a:solidFill>
            </a:ln>
          </c:spPr>
          <c:cat>
            <c:multiLvlStrRef>
              <c:f>[1]カワバタモロコ!$B$90:$B$102</c:f>
            </c:multiLvlStrRef>
          </c:cat>
          <c:val>
            <c:numRef>
              <c:f>[1]カワバタモロコ!$H$90:$H$102</c:f>
            </c:numRef>
          </c:val>
        </c:ser>
        <c:ser>
          <c:idx val="7"/>
          <c:order val="7"/>
          <c:tx>
            <c:strRef>
              <c:f>'8月25日'!$W$53</c:f>
            </c:strRef>
          </c:tx>
          <c:spPr>
            <a:ln>
              <a:solidFill>
                <a:sysClr val="windowText" lastClr="000000"/>
              </a:solidFill>
            </a:ln>
          </c:spPr>
          <c:cat>
            <c:multiLvlStrRef>
              <c:f>'8月25日'!$V$54:$V$66</c:f>
            </c:multiLvlStrRef>
          </c:cat>
          <c:val>
            <c:numRef>
              <c:f>'8月25日'!$W$54:$W$66</c:f>
            </c:numRef>
          </c:val>
        </c:ser>
        <c:ser>
          <c:idx val="8"/>
          <c:order val="8"/>
          <c:tx>
            <c:strRef>
              <c:f>カワバタモロコ!$H$88:$H$89</c:f>
            </c:strRef>
          </c:tx>
          <c:spPr>
            <a:ln>
              <a:solidFill>
                <a:sysClr val="windowText" lastClr="000000"/>
              </a:solidFill>
            </a:ln>
          </c:spPr>
          <c:cat>
            <c:multiLvlStrRef>
              <c:f>カワバタモロコ!$B$90:$B$102</c:f>
            </c:multiLvlStrRef>
          </c:cat>
          <c:val>
            <c:numRef>
              <c:f>カワバタモロコ!$H$90:$H$102</c:f>
            </c:numRef>
          </c:val>
        </c:ser>
        <c:ser>
          <c:idx val="0"/>
          <c:order val="0"/>
          <c:tx>
            <c:strRef>
              <c:f>メダカ!$H$44</c:f>
              <c:strCache>
                <c:ptCount val="1"/>
                <c:pt idx="0">
                  <c:v>8/25</c:v>
                </c:pt>
              </c:strCache>
            </c:strRef>
          </c:tx>
          <c:spPr>
            <a:ln>
              <a:solidFill>
                <a:sysClr val="windowText" lastClr="000000"/>
              </a:solidFill>
            </a:ln>
          </c:spPr>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メダカ!$B$45:$B$54</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メダカ!$H$45:$H$54</c:f>
              <c:numCache>
                <c:formatCode>General</c:formatCode>
                <c:ptCount val="10"/>
                <c:pt idx="0">
                  <c:v>0</c:v>
                </c:pt>
                <c:pt idx="1">
                  <c:v>0</c:v>
                </c:pt>
                <c:pt idx="2">
                  <c:v>3</c:v>
                </c:pt>
                <c:pt idx="3">
                  <c:v>26</c:v>
                </c:pt>
                <c:pt idx="4">
                  <c:v>10</c:v>
                </c:pt>
                <c:pt idx="5">
                  <c:v>0</c:v>
                </c:pt>
                <c:pt idx="6">
                  <c:v>0</c:v>
                </c:pt>
                <c:pt idx="7">
                  <c:v>0</c:v>
                </c:pt>
                <c:pt idx="8">
                  <c:v>0</c:v>
                </c:pt>
                <c:pt idx="9">
                  <c:v>0</c:v>
                </c:pt>
              </c:numCache>
            </c:numRef>
          </c:val>
        </c:ser>
        <c:gapWidth val="0"/>
        <c:overlap val="100"/>
        <c:axId val="60700544"/>
        <c:axId val="60710912"/>
      </c:barChart>
      <c:catAx>
        <c:axId val="60700544"/>
        <c:scaling>
          <c:orientation val="minMax"/>
        </c:scaling>
        <c:axPos val="b"/>
        <c:title>
          <c:tx>
            <c:rich>
              <a:bodyPr/>
              <a:lstStyle/>
              <a:p>
                <a:pPr>
                  <a:defRPr/>
                </a:pPr>
                <a:r>
                  <a:rPr lang="ja-JP" altLang="en-US" sz="2000" b="0" dirty="0" smtClean="0">
                    <a:latin typeface="+mn-ea"/>
                    <a:ea typeface="+mn-ea"/>
                  </a:rPr>
                  <a:t>体長（</a:t>
                </a:r>
                <a:r>
                  <a:rPr lang="en-US" altLang="ja-JP" sz="2000" b="0" dirty="0" smtClean="0">
                    <a:latin typeface="+mn-ea"/>
                    <a:ea typeface="+mn-ea"/>
                  </a:rPr>
                  <a:t>mm</a:t>
                </a:r>
                <a:r>
                  <a:rPr lang="ja-JP" altLang="en-US" sz="2000" b="0" dirty="0" smtClean="0">
                    <a:latin typeface="+mn-ea"/>
                    <a:ea typeface="+mn-ea"/>
                  </a:rPr>
                  <a:t>）</a:t>
                </a:r>
                <a:endParaRPr lang="ja-JP" altLang="en-US" sz="2000" b="0" dirty="0">
                  <a:latin typeface="+mn-ea"/>
                  <a:ea typeface="+mn-ea"/>
                </a:endParaRPr>
              </a:p>
            </c:rich>
          </c:tx>
          <c:layout/>
        </c:title>
        <c:numFmt formatCode="General" sourceLinked="1"/>
        <c:tickLblPos val="nextTo"/>
        <c:txPr>
          <a:bodyPr/>
          <a:lstStyle/>
          <a:p>
            <a:pPr>
              <a:defRPr sz="1800">
                <a:latin typeface="+mn-ea"/>
                <a:ea typeface="+mn-ea"/>
              </a:defRPr>
            </a:pPr>
            <a:endParaRPr lang="ja-JP"/>
          </a:p>
        </c:txPr>
        <c:crossAx val="60710912"/>
        <c:crosses val="autoZero"/>
        <c:auto val="1"/>
        <c:lblAlgn val="ctr"/>
        <c:lblOffset val="100"/>
      </c:catAx>
      <c:valAx>
        <c:axId val="60710912"/>
        <c:scaling>
          <c:orientation val="minMax"/>
          <c:max val="30"/>
          <c:min val="0"/>
        </c:scaling>
        <c:axPos val="l"/>
        <c:majorGridlines/>
        <c:title>
          <c:tx>
            <c:rich>
              <a:bodyPr rot="0" vert="wordArtVertRtl"/>
              <a:lstStyle/>
              <a:p>
                <a:pPr>
                  <a:defRPr/>
                </a:pPr>
                <a:r>
                  <a:rPr lang="ja-JP" altLang="en-US" sz="2000" b="0" dirty="0" smtClean="0">
                    <a:latin typeface="+mn-ea"/>
                    <a:ea typeface="+mn-ea"/>
                  </a:rPr>
                  <a:t>採捕数（個体）</a:t>
                </a:r>
                <a:endParaRPr lang="ja-JP" altLang="en-US" sz="2000" b="0" dirty="0">
                  <a:latin typeface="+mn-ea"/>
                  <a:ea typeface="+mn-ea"/>
                </a:endParaRPr>
              </a:p>
            </c:rich>
          </c:tx>
          <c:layout>
            <c:manualLayout>
              <c:xMode val="edge"/>
              <c:yMode val="edge"/>
              <c:x val="0"/>
              <c:y val="8.8242018720195603E-2"/>
            </c:manualLayout>
          </c:layout>
        </c:title>
        <c:numFmt formatCode="General" sourceLinked="1"/>
        <c:tickLblPos val="nextTo"/>
        <c:txPr>
          <a:bodyPr/>
          <a:lstStyle/>
          <a:p>
            <a:pPr>
              <a:defRPr sz="1800">
                <a:latin typeface="+mn-ea"/>
                <a:ea typeface="+mn-ea"/>
              </a:defRPr>
            </a:pPr>
            <a:endParaRPr lang="ja-JP"/>
          </a:p>
        </c:txPr>
        <c:crossAx val="60700544"/>
        <c:crosses val="autoZero"/>
        <c:crossBetween val="between"/>
        <c:majorUnit val="15"/>
      </c:valAx>
    </c:plotArea>
    <c:plotVisOnly val="1"/>
  </c:chart>
  <c:spPr>
    <a:ln>
      <a:noFill/>
    </a:ln>
  </c:spPr>
  <c:externalData r:id="rId1"/>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4/7</a:t>
            </a:r>
            <a:endParaRPr lang="ja-JP" altLang="en-US" sz="1600" b="1" dirty="0"/>
          </a:p>
        </c:rich>
      </c:tx>
      <c:layout>
        <c:manualLayout>
          <c:xMode val="edge"/>
          <c:yMode val="edge"/>
          <c:x val="0.42791667257972643"/>
          <c:y val="1.0051499399049642E-2"/>
        </c:manualLayout>
      </c:layout>
    </c:title>
    <c:plotArea>
      <c:layout>
        <c:manualLayout>
          <c:layoutTarget val="inner"/>
          <c:xMode val="edge"/>
          <c:yMode val="edge"/>
          <c:x val="0.14174333333333852"/>
          <c:y val="0.21663609199935996"/>
          <c:w val="0.78774777777777782"/>
          <c:h val="0.45170535943528906"/>
        </c:manualLayout>
      </c:layout>
      <c:barChart>
        <c:barDir val="col"/>
        <c:grouping val="clustered"/>
        <c:ser>
          <c:idx val="0"/>
          <c:order val="0"/>
          <c:tx>
            <c:strRef>
              <c:f>カワバタモロコ!$C$88:$C$89</c:f>
              <c:strCache>
                <c:ptCount val="1"/>
                <c:pt idx="0">
                  <c:v>4/7 0</c:v>
                </c:pt>
              </c:strCache>
            </c:strRef>
          </c:tx>
          <c:spPr>
            <a:ln>
              <a:solidFill>
                <a:sysClr val="windowText" lastClr="000000"/>
              </a:solidFill>
            </a:ln>
          </c:spPr>
          <c:dPt>
            <c:idx val="4"/>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カワバタモロコ!$C$90:$C$102</c:f>
              <c:numCache>
                <c:formatCode>General</c:formatCode>
                <c:ptCount val="13"/>
                <c:pt idx="0">
                  <c:v>0</c:v>
                </c:pt>
                <c:pt idx="1">
                  <c:v>0</c:v>
                </c:pt>
                <c:pt idx="2">
                  <c:v>0</c:v>
                </c:pt>
                <c:pt idx="3">
                  <c:v>0</c:v>
                </c:pt>
                <c:pt idx="4">
                  <c:v>4</c:v>
                </c:pt>
                <c:pt idx="5">
                  <c:v>0</c:v>
                </c:pt>
                <c:pt idx="6">
                  <c:v>0</c:v>
                </c:pt>
                <c:pt idx="7">
                  <c:v>0</c:v>
                </c:pt>
                <c:pt idx="8">
                  <c:v>0</c:v>
                </c:pt>
                <c:pt idx="9">
                  <c:v>0</c:v>
                </c:pt>
                <c:pt idx="10">
                  <c:v>0</c:v>
                </c:pt>
                <c:pt idx="11">
                  <c:v>0</c:v>
                </c:pt>
                <c:pt idx="12">
                  <c:v>0</c:v>
                </c:pt>
              </c:numCache>
            </c:numRef>
          </c:val>
        </c:ser>
        <c:gapWidth val="0"/>
        <c:overlap val="100"/>
        <c:axId val="58885632"/>
        <c:axId val="58887168"/>
      </c:barChart>
      <c:catAx>
        <c:axId val="58885632"/>
        <c:scaling>
          <c:orientation val="minMax"/>
        </c:scaling>
        <c:axPos val="b"/>
        <c:numFmt formatCode="General" sourceLinked="1"/>
        <c:tickLblPos val="nextTo"/>
        <c:txPr>
          <a:bodyPr/>
          <a:lstStyle/>
          <a:p>
            <a:pPr>
              <a:defRPr sz="1000"/>
            </a:pPr>
            <a:endParaRPr lang="ja-JP"/>
          </a:p>
        </c:txPr>
        <c:crossAx val="58887168"/>
        <c:crosses val="autoZero"/>
        <c:auto val="1"/>
        <c:lblAlgn val="ctr"/>
        <c:lblOffset val="100"/>
      </c:catAx>
      <c:valAx>
        <c:axId val="58887168"/>
        <c:scaling>
          <c:orientation val="minMax"/>
          <c:max val="20"/>
          <c:min val="0"/>
        </c:scaling>
        <c:axPos val="l"/>
        <c:majorGridlines/>
        <c:numFmt formatCode="General" sourceLinked="1"/>
        <c:tickLblPos val="nextTo"/>
        <c:txPr>
          <a:bodyPr/>
          <a:lstStyle/>
          <a:p>
            <a:pPr>
              <a:defRPr sz="1000"/>
            </a:pPr>
            <a:endParaRPr lang="ja-JP"/>
          </a:p>
        </c:txPr>
        <c:crossAx val="58885632"/>
        <c:crosses val="autoZero"/>
        <c:crossBetween val="between"/>
        <c:majorUnit val="10"/>
      </c:valAx>
    </c:plotArea>
    <c:plotVisOnly val="1"/>
  </c:chart>
  <c:spPr>
    <a:ln>
      <a:noFill/>
    </a:ln>
  </c:spPr>
  <c:externalData r:id="rId1"/>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9/15</a:t>
            </a:r>
            <a:endParaRPr lang="ja-JP" altLang="en-US" sz="1600" b="1" dirty="0"/>
          </a:p>
        </c:rich>
      </c:tx>
      <c:layout>
        <c:manualLayout>
          <c:xMode val="edge"/>
          <c:yMode val="edge"/>
          <c:x val="0.42791667257972665"/>
          <c:y val="1.0051499399049642E-2"/>
        </c:manualLayout>
      </c:layout>
    </c:title>
    <c:plotArea>
      <c:layout>
        <c:manualLayout>
          <c:layoutTarget val="inner"/>
          <c:xMode val="edge"/>
          <c:yMode val="edge"/>
          <c:x val="0.14174333333333863"/>
          <c:y val="0.21663609199935996"/>
          <c:w val="0.78774777777777782"/>
          <c:h val="0.45170535943528894"/>
        </c:manualLayout>
      </c:layout>
      <c:barChart>
        <c:barDir val="col"/>
        <c:grouping val="clustered"/>
        <c:ser>
          <c:idx val="0"/>
          <c:order val="0"/>
          <c:tx>
            <c:strRef>
              <c:f>カワバタモロコ!$I$88:$I$89</c:f>
              <c:strCache>
                <c:ptCount val="1"/>
                <c:pt idx="0">
                  <c:v>9/15 0</c:v>
                </c:pt>
              </c:strCache>
            </c:strRef>
          </c:tx>
          <c:spPr>
            <a:ln>
              <a:solidFill>
                <a:sysClr val="windowText" lastClr="000000"/>
              </a:solidFill>
            </a:ln>
          </c:spPr>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カワバタモロコ!$I$90:$I$102</c:f>
              <c:numCache>
                <c:formatCode>General</c:formatCode>
                <c:ptCount val="13"/>
                <c:pt idx="0">
                  <c:v>0</c:v>
                </c:pt>
                <c:pt idx="1">
                  <c:v>0</c:v>
                </c:pt>
                <c:pt idx="2">
                  <c:v>2</c:v>
                </c:pt>
                <c:pt idx="3">
                  <c:v>10</c:v>
                </c:pt>
                <c:pt idx="4">
                  <c:v>4</c:v>
                </c:pt>
                <c:pt idx="5">
                  <c:v>1</c:v>
                </c:pt>
                <c:pt idx="6">
                  <c:v>0</c:v>
                </c:pt>
                <c:pt idx="7">
                  <c:v>0</c:v>
                </c:pt>
                <c:pt idx="8">
                  <c:v>0</c:v>
                </c:pt>
                <c:pt idx="9">
                  <c:v>0</c:v>
                </c:pt>
                <c:pt idx="10">
                  <c:v>0</c:v>
                </c:pt>
                <c:pt idx="11">
                  <c:v>0</c:v>
                </c:pt>
                <c:pt idx="12">
                  <c:v>0</c:v>
                </c:pt>
              </c:numCache>
            </c:numRef>
          </c:val>
        </c:ser>
        <c:gapWidth val="0"/>
        <c:overlap val="100"/>
        <c:axId val="60840960"/>
        <c:axId val="60842752"/>
      </c:barChart>
      <c:catAx>
        <c:axId val="60840960"/>
        <c:scaling>
          <c:orientation val="minMax"/>
        </c:scaling>
        <c:axPos val="b"/>
        <c:numFmt formatCode="General" sourceLinked="1"/>
        <c:tickLblPos val="nextTo"/>
        <c:txPr>
          <a:bodyPr/>
          <a:lstStyle/>
          <a:p>
            <a:pPr>
              <a:defRPr sz="1000"/>
            </a:pPr>
            <a:endParaRPr lang="ja-JP"/>
          </a:p>
        </c:txPr>
        <c:crossAx val="60842752"/>
        <c:crosses val="autoZero"/>
        <c:auto val="1"/>
        <c:lblAlgn val="ctr"/>
        <c:lblOffset val="100"/>
      </c:catAx>
      <c:valAx>
        <c:axId val="60842752"/>
        <c:scaling>
          <c:orientation val="minMax"/>
          <c:max val="20"/>
          <c:min val="0"/>
        </c:scaling>
        <c:axPos val="l"/>
        <c:majorGridlines/>
        <c:numFmt formatCode="General" sourceLinked="1"/>
        <c:tickLblPos val="nextTo"/>
        <c:txPr>
          <a:bodyPr/>
          <a:lstStyle/>
          <a:p>
            <a:pPr>
              <a:defRPr sz="1000"/>
            </a:pPr>
            <a:endParaRPr lang="ja-JP"/>
          </a:p>
        </c:txPr>
        <c:crossAx val="60840960"/>
        <c:crosses val="autoZero"/>
        <c:crossBetween val="between"/>
        <c:majorUnit val="10"/>
      </c:valAx>
    </c:plotArea>
    <c:plotVisOnly val="1"/>
  </c:chart>
  <c:spPr>
    <a:ln>
      <a:noFill/>
    </a:ln>
  </c:spPr>
  <c:externalData r:id="rId1"/>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5/7</a:t>
            </a:r>
            <a:endParaRPr lang="ja-JP" altLang="en-US" sz="1600" b="1" dirty="0"/>
          </a:p>
        </c:rich>
      </c:tx>
      <c:layout>
        <c:manualLayout>
          <c:xMode val="edge"/>
          <c:yMode val="edge"/>
          <c:x val="0.42791667257972665"/>
          <c:y val="1.0051499399049642E-2"/>
        </c:manualLayout>
      </c:layout>
    </c:title>
    <c:plotArea>
      <c:layout>
        <c:manualLayout>
          <c:layoutTarget val="inner"/>
          <c:xMode val="edge"/>
          <c:yMode val="edge"/>
          <c:x val="0.14174333333333863"/>
          <c:y val="0.21663609199935996"/>
          <c:w val="0.78774777777777782"/>
          <c:h val="0.45170535943528894"/>
        </c:manualLayout>
      </c:layout>
      <c:barChart>
        <c:barDir val="col"/>
        <c:grouping val="clustered"/>
        <c:ser>
          <c:idx val="0"/>
          <c:order val="0"/>
          <c:tx>
            <c:strRef>
              <c:f>カワバタモロコ!$D$88:$D$89</c:f>
              <c:strCache>
                <c:ptCount val="1"/>
                <c:pt idx="0">
                  <c:v>5/7 0</c:v>
                </c:pt>
              </c:strCache>
            </c:strRef>
          </c:tx>
          <c:spPr>
            <a:ln>
              <a:solidFill>
                <a:sysClr val="windowText" lastClr="000000"/>
              </a:solidFill>
            </a:ln>
          </c:spPr>
          <c:dPt>
            <c:idx val="4"/>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カワバタモロコ!$D$90:$D$102</c:f>
              <c:numCache>
                <c:formatCode>General</c:formatCode>
                <c:ptCount val="13"/>
                <c:pt idx="0">
                  <c:v>0</c:v>
                </c:pt>
                <c:pt idx="1">
                  <c:v>0</c:v>
                </c:pt>
                <c:pt idx="2">
                  <c:v>0</c:v>
                </c:pt>
                <c:pt idx="3">
                  <c:v>0</c:v>
                </c:pt>
                <c:pt idx="4">
                  <c:v>5</c:v>
                </c:pt>
                <c:pt idx="5">
                  <c:v>2</c:v>
                </c:pt>
                <c:pt idx="6">
                  <c:v>1</c:v>
                </c:pt>
                <c:pt idx="7">
                  <c:v>1</c:v>
                </c:pt>
                <c:pt idx="8">
                  <c:v>0</c:v>
                </c:pt>
                <c:pt idx="9">
                  <c:v>1</c:v>
                </c:pt>
                <c:pt idx="10">
                  <c:v>0</c:v>
                </c:pt>
                <c:pt idx="11">
                  <c:v>0</c:v>
                </c:pt>
                <c:pt idx="12">
                  <c:v>0</c:v>
                </c:pt>
              </c:numCache>
            </c:numRef>
          </c:val>
        </c:ser>
        <c:gapWidth val="0"/>
        <c:overlap val="100"/>
        <c:axId val="60866944"/>
        <c:axId val="60868480"/>
      </c:barChart>
      <c:catAx>
        <c:axId val="60866944"/>
        <c:scaling>
          <c:orientation val="minMax"/>
        </c:scaling>
        <c:axPos val="b"/>
        <c:numFmt formatCode="General" sourceLinked="1"/>
        <c:tickLblPos val="nextTo"/>
        <c:txPr>
          <a:bodyPr/>
          <a:lstStyle/>
          <a:p>
            <a:pPr>
              <a:defRPr sz="1000"/>
            </a:pPr>
            <a:endParaRPr lang="ja-JP"/>
          </a:p>
        </c:txPr>
        <c:crossAx val="60868480"/>
        <c:crosses val="autoZero"/>
        <c:auto val="1"/>
        <c:lblAlgn val="ctr"/>
        <c:lblOffset val="100"/>
      </c:catAx>
      <c:valAx>
        <c:axId val="60868480"/>
        <c:scaling>
          <c:orientation val="minMax"/>
          <c:max val="20"/>
          <c:min val="0"/>
        </c:scaling>
        <c:axPos val="l"/>
        <c:majorGridlines/>
        <c:numFmt formatCode="General" sourceLinked="1"/>
        <c:tickLblPos val="nextTo"/>
        <c:txPr>
          <a:bodyPr/>
          <a:lstStyle/>
          <a:p>
            <a:pPr>
              <a:defRPr sz="1000"/>
            </a:pPr>
            <a:endParaRPr lang="ja-JP"/>
          </a:p>
        </c:txPr>
        <c:crossAx val="60866944"/>
        <c:crosses val="autoZero"/>
        <c:crossBetween val="between"/>
        <c:majorUnit val="10"/>
      </c:valAx>
    </c:plotArea>
    <c:plotVisOnly val="1"/>
  </c:chart>
  <c:spPr>
    <a:ln>
      <a:noFill/>
    </a:ln>
  </c:spPr>
  <c:externalData r:id="rId1"/>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6/10</a:t>
            </a:r>
            <a:endParaRPr lang="ja-JP" altLang="en-US" sz="1600" b="1" dirty="0"/>
          </a:p>
        </c:rich>
      </c:tx>
      <c:layout>
        <c:manualLayout>
          <c:xMode val="edge"/>
          <c:yMode val="edge"/>
          <c:x val="0.42791667257972665"/>
          <c:y val="1.0051499399049642E-2"/>
        </c:manualLayout>
      </c:layout>
    </c:title>
    <c:plotArea>
      <c:layout>
        <c:manualLayout>
          <c:layoutTarget val="inner"/>
          <c:xMode val="edge"/>
          <c:yMode val="edge"/>
          <c:x val="0.14174333333333863"/>
          <c:y val="0.21663609199935996"/>
          <c:w val="0.78774777777777782"/>
          <c:h val="0.45170535943528894"/>
        </c:manualLayout>
      </c:layout>
      <c:barChart>
        <c:barDir val="col"/>
        <c:grouping val="clustered"/>
        <c:ser>
          <c:idx val="0"/>
          <c:order val="0"/>
          <c:tx>
            <c:strRef>
              <c:f>カワバタモロコ!$E$88:$E$89</c:f>
              <c:strCache>
                <c:ptCount val="1"/>
                <c:pt idx="0">
                  <c:v>6/10 0</c:v>
                </c:pt>
              </c:strCache>
            </c:strRef>
          </c:tx>
          <c:spPr>
            <a:ln>
              <a:solidFill>
                <a:sysClr val="windowText" lastClr="000000"/>
              </a:solidFill>
            </a:ln>
          </c:spPr>
          <c:dPt>
            <c:idx val="4"/>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カワバタモロコ!$E$90:$E$102</c:f>
              <c:numCache>
                <c:formatCode>General</c:formatCode>
                <c:ptCount val="13"/>
                <c:pt idx="0">
                  <c:v>0</c:v>
                </c:pt>
                <c:pt idx="1">
                  <c:v>0</c:v>
                </c:pt>
                <c:pt idx="2">
                  <c:v>0</c:v>
                </c:pt>
                <c:pt idx="3">
                  <c:v>0</c:v>
                </c:pt>
                <c:pt idx="4">
                  <c:v>1</c:v>
                </c:pt>
                <c:pt idx="5">
                  <c:v>1</c:v>
                </c:pt>
                <c:pt idx="6">
                  <c:v>1</c:v>
                </c:pt>
                <c:pt idx="7">
                  <c:v>0</c:v>
                </c:pt>
                <c:pt idx="8">
                  <c:v>0</c:v>
                </c:pt>
                <c:pt idx="9">
                  <c:v>0</c:v>
                </c:pt>
                <c:pt idx="10">
                  <c:v>0</c:v>
                </c:pt>
                <c:pt idx="11">
                  <c:v>0</c:v>
                </c:pt>
                <c:pt idx="12">
                  <c:v>0</c:v>
                </c:pt>
              </c:numCache>
            </c:numRef>
          </c:val>
        </c:ser>
        <c:gapWidth val="0"/>
        <c:overlap val="100"/>
        <c:axId val="60896768"/>
        <c:axId val="60898304"/>
      </c:barChart>
      <c:catAx>
        <c:axId val="60896768"/>
        <c:scaling>
          <c:orientation val="minMax"/>
        </c:scaling>
        <c:axPos val="b"/>
        <c:numFmt formatCode="General" sourceLinked="1"/>
        <c:tickLblPos val="nextTo"/>
        <c:txPr>
          <a:bodyPr/>
          <a:lstStyle/>
          <a:p>
            <a:pPr>
              <a:defRPr sz="1000"/>
            </a:pPr>
            <a:endParaRPr lang="ja-JP"/>
          </a:p>
        </c:txPr>
        <c:crossAx val="60898304"/>
        <c:crosses val="autoZero"/>
        <c:auto val="1"/>
        <c:lblAlgn val="ctr"/>
        <c:lblOffset val="100"/>
      </c:catAx>
      <c:valAx>
        <c:axId val="60898304"/>
        <c:scaling>
          <c:orientation val="minMax"/>
          <c:max val="20"/>
          <c:min val="0"/>
        </c:scaling>
        <c:axPos val="l"/>
        <c:majorGridlines/>
        <c:numFmt formatCode="General" sourceLinked="1"/>
        <c:tickLblPos val="nextTo"/>
        <c:txPr>
          <a:bodyPr/>
          <a:lstStyle/>
          <a:p>
            <a:pPr>
              <a:defRPr sz="1000"/>
            </a:pPr>
            <a:endParaRPr lang="ja-JP"/>
          </a:p>
        </c:txPr>
        <c:crossAx val="60896768"/>
        <c:crosses val="autoZero"/>
        <c:crossBetween val="between"/>
        <c:majorUnit val="10"/>
      </c:valAx>
    </c:plotArea>
    <c:plotVisOnly val="1"/>
  </c:chart>
  <c:spPr>
    <a:ln>
      <a:noFill/>
    </a:ln>
  </c:spPr>
  <c:externalData r:id="rId1"/>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7/13</a:t>
            </a:r>
            <a:endParaRPr lang="ja-JP" altLang="en-US" sz="1600" b="1" dirty="0"/>
          </a:p>
        </c:rich>
      </c:tx>
      <c:layout>
        <c:manualLayout>
          <c:xMode val="edge"/>
          <c:yMode val="edge"/>
          <c:x val="0.42791667257972665"/>
          <c:y val="1.0051499399049642E-2"/>
        </c:manualLayout>
      </c:layout>
    </c:title>
    <c:plotArea>
      <c:layout>
        <c:manualLayout>
          <c:layoutTarget val="inner"/>
          <c:xMode val="edge"/>
          <c:yMode val="edge"/>
          <c:x val="0.14174333333333863"/>
          <c:y val="0.21663609199935996"/>
          <c:w val="0.78774777777777782"/>
          <c:h val="0.45170535943528894"/>
        </c:manualLayout>
      </c:layout>
      <c:barChart>
        <c:barDir val="col"/>
        <c:grouping val="clustered"/>
        <c:ser>
          <c:idx val="0"/>
          <c:order val="0"/>
          <c:tx>
            <c:strRef>
              <c:f>カワバタモロコ!$F$88:$F$89</c:f>
              <c:strCache>
                <c:ptCount val="1"/>
                <c:pt idx="0">
                  <c:v>7/13 0</c:v>
                </c:pt>
              </c:strCache>
            </c:strRef>
          </c:tx>
          <c:spPr>
            <a:ln>
              <a:solidFill>
                <a:sysClr val="windowText" lastClr="000000"/>
              </a:solidFill>
            </a:ln>
          </c:spPr>
          <c:dPt>
            <c:idx val="4"/>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カワバタモロコ!$F$90:$F$102</c:f>
              <c:numCache>
                <c:formatCode>General</c:formatCode>
                <c:ptCount val="13"/>
                <c:pt idx="0">
                  <c:v>0</c:v>
                </c:pt>
                <c:pt idx="1">
                  <c:v>0</c:v>
                </c:pt>
                <c:pt idx="2">
                  <c:v>0</c:v>
                </c:pt>
                <c:pt idx="3">
                  <c:v>0</c:v>
                </c:pt>
                <c:pt idx="4">
                  <c:v>1</c:v>
                </c:pt>
                <c:pt idx="5">
                  <c:v>2</c:v>
                </c:pt>
                <c:pt idx="6">
                  <c:v>2</c:v>
                </c:pt>
                <c:pt idx="7">
                  <c:v>0</c:v>
                </c:pt>
                <c:pt idx="8">
                  <c:v>0</c:v>
                </c:pt>
                <c:pt idx="9">
                  <c:v>0</c:v>
                </c:pt>
                <c:pt idx="10">
                  <c:v>0</c:v>
                </c:pt>
                <c:pt idx="11">
                  <c:v>0</c:v>
                </c:pt>
                <c:pt idx="12">
                  <c:v>0</c:v>
                </c:pt>
              </c:numCache>
            </c:numRef>
          </c:val>
        </c:ser>
        <c:gapWidth val="0"/>
        <c:overlap val="100"/>
        <c:axId val="60922496"/>
        <c:axId val="60944768"/>
      </c:barChart>
      <c:catAx>
        <c:axId val="60922496"/>
        <c:scaling>
          <c:orientation val="minMax"/>
        </c:scaling>
        <c:axPos val="b"/>
        <c:numFmt formatCode="General" sourceLinked="1"/>
        <c:tickLblPos val="nextTo"/>
        <c:txPr>
          <a:bodyPr/>
          <a:lstStyle/>
          <a:p>
            <a:pPr>
              <a:defRPr sz="1000"/>
            </a:pPr>
            <a:endParaRPr lang="ja-JP"/>
          </a:p>
        </c:txPr>
        <c:crossAx val="60944768"/>
        <c:crosses val="autoZero"/>
        <c:auto val="1"/>
        <c:lblAlgn val="ctr"/>
        <c:lblOffset val="100"/>
      </c:catAx>
      <c:valAx>
        <c:axId val="60944768"/>
        <c:scaling>
          <c:orientation val="minMax"/>
          <c:max val="20"/>
          <c:min val="0"/>
        </c:scaling>
        <c:axPos val="l"/>
        <c:majorGridlines/>
        <c:numFmt formatCode="General" sourceLinked="1"/>
        <c:tickLblPos val="nextTo"/>
        <c:txPr>
          <a:bodyPr/>
          <a:lstStyle/>
          <a:p>
            <a:pPr>
              <a:defRPr sz="1000"/>
            </a:pPr>
            <a:endParaRPr lang="ja-JP"/>
          </a:p>
        </c:txPr>
        <c:crossAx val="60922496"/>
        <c:crosses val="autoZero"/>
        <c:crossBetween val="between"/>
        <c:majorUnit val="10"/>
      </c:valAx>
    </c:plotArea>
    <c:plotVisOnly val="1"/>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5587958748328221"/>
          <c:y val="0.16736826862159471"/>
          <c:w val="0.79076096176079957"/>
          <c:h val="0.58398370893291951"/>
        </c:manualLayout>
      </c:layout>
      <c:barChart>
        <c:barDir val="col"/>
        <c:grouping val="clustered"/>
        <c:ser>
          <c:idx val="0"/>
          <c:order val="0"/>
          <c:tx>
            <c:strRef>
              <c:f>'[フストグラム（東西14）.xlsx]ヒストグラム'!$A$102:$A$127</c:f>
              <c:strCache>
                <c:ptCount val="1"/>
                <c:pt idx="0">
                  <c:v>10 20 30 40 50 60</c:v>
                </c:pt>
              </c:strCache>
            </c:strRef>
          </c:tx>
          <c:spPr>
            <a:ln>
              <a:solidFill>
                <a:schemeClr val="tx1"/>
              </a:solidFill>
            </a:ln>
          </c:spPr>
          <c:dPt>
            <c:idx val="1"/>
            <c:spPr>
              <a:solidFill>
                <a:srgbClr val="FF00FF"/>
              </a:solidFill>
              <a:ln>
                <a:solidFill>
                  <a:schemeClr val="tx1"/>
                </a:solidFill>
              </a:ln>
            </c:spPr>
          </c:dPt>
          <c:dPt>
            <c:idx val="2"/>
            <c:spPr>
              <a:solidFill>
                <a:srgbClr val="0099FF"/>
              </a:solidFill>
              <a:ln>
                <a:solidFill>
                  <a:schemeClr val="tx1"/>
                </a:solidFill>
              </a:ln>
            </c:spPr>
          </c:dPt>
          <c:dPt>
            <c:idx val="4"/>
            <c:spPr>
              <a:solidFill>
                <a:srgbClr val="0099FF"/>
              </a:solidFill>
              <a:ln>
                <a:solidFill>
                  <a:schemeClr val="tx1"/>
                </a:solidFill>
              </a:ln>
            </c:spPr>
          </c:dPt>
          <c:dPt>
            <c:idx val="5"/>
            <c:spPr>
              <a:solidFill>
                <a:srgbClr val="0099FF"/>
              </a:solidFill>
              <a:ln>
                <a:solidFill>
                  <a:schemeClr val="tx1"/>
                </a:solidFill>
              </a:ln>
            </c:spPr>
          </c:dPt>
          <c:dPt>
            <c:idx val="6"/>
            <c:spPr>
              <a:solidFill>
                <a:srgbClr val="0099FF"/>
              </a:solidFill>
              <a:ln>
                <a:solidFill>
                  <a:schemeClr val="tx1"/>
                </a:solidFill>
              </a:ln>
            </c:spPr>
          </c:dPt>
          <c:dPt>
            <c:idx val="7"/>
            <c:spPr>
              <a:solidFill>
                <a:srgbClr val="0099FF"/>
              </a:solidFill>
              <a:ln>
                <a:solidFill>
                  <a:schemeClr val="tx1"/>
                </a:solidFill>
              </a:ln>
            </c:spPr>
          </c:dPt>
          <c:dPt>
            <c:idx val="8"/>
            <c:spPr>
              <a:solidFill>
                <a:srgbClr val="0099FF"/>
              </a:solidFill>
              <a:ln>
                <a:solidFill>
                  <a:schemeClr val="tx1"/>
                </a:solidFill>
              </a:ln>
            </c:spPr>
          </c:dPt>
          <c:dPt>
            <c:idx val="9"/>
            <c:spPr>
              <a:solidFill>
                <a:srgbClr val="0099FF"/>
              </a:solidFill>
              <a:ln>
                <a:solidFill>
                  <a:schemeClr val="tx1"/>
                </a:solidFill>
              </a:ln>
            </c:spPr>
          </c:dPt>
          <c:dPt>
            <c:idx val="10"/>
            <c:spPr>
              <a:solidFill>
                <a:srgbClr val="0F0FC7"/>
              </a:solidFill>
              <a:ln>
                <a:solidFill>
                  <a:schemeClr val="tx1"/>
                </a:solidFill>
              </a:ln>
            </c:spPr>
          </c:dPt>
          <c:dPt>
            <c:idx val="11"/>
            <c:spPr>
              <a:solidFill>
                <a:srgbClr val="0F0FC7"/>
              </a:solidFill>
              <a:ln>
                <a:solidFill>
                  <a:schemeClr val="tx1"/>
                </a:solidFill>
              </a:ln>
            </c:spPr>
          </c:dPt>
          <c:dPt>
            <c:idx val="12"/>
            <c:spPr>
              <a:solidFill>
                <a:srgbClr val="0F0FC7"/>
              </a:solidFill>
              <a:ln>
                <a:solidFill>
                  <a:schemeClr val="tx1"/>
                </a:solidFill>
              </a:ln>
            </c:spPr>
          </c:dPt>
          <c:dPt>
            <c:idx val="13"/>
            <c:spPr>
              <a:solidFill>
                <a:srgbClr val="0F0FC7"/>
              </a:solidFill>
              <a:ln>
                <a:solidFill>
                  <a:schemeClr val="tx1"/>
                </a:solidFill>
              </a:ln>
            </c:spPr>
          </c:dPt>
          <c:dPt>
            <c:idx val="14"/>
            <c:spPr>
              <a:solidFill>
                <a:srgbClr val="0F0FC7"/>
              </a:solidFill>
              <a:ln>
                <a:solidFill>
                  <a:schemeClr val="tx1"/>
                </a:solidFill>
              </a:ln>
            </c:spPr>
          </c:dPt>
          <c:dPt>
            <c:idx val="15"/>
            <c:spPr>
              <a:solidFill>
                <a:srgbClr val="0F0FC7"/>
              </a:solidFill>
              <a:ln>
                <a:solidFill>
                  <a:schemeClr val="tx1"/>
                </a:solidFill>
              </a:ln>
            </c:spPr>
          </c:dPt>
          <c:dPt>
            <c:idx val="16"/>
            <c:spPr>
              <a:solidFill>
                <a:srgbClr val="0F0FC7"/>
              </a:solidFill>
              <a:ln>
                <a:solidFill>
                  <a:schemeClr val="tx1"/>
                </a:solidFill>
              </a:ln>
            </c:spPr>
          </c:dPt>
          <c:dPt>
            <c:idx val="17"/>
            <c:spPr>
              <a:solidFill>
                <a:srgbClr val="0F0FC7"/>
              </a:solidFill>
              <a:ln>
                <a:solidFill>
                  <a:schemeClr val="tx1"/>
                </a:solidFill>
              </a:ln>
            </c:spPr>
          </c:dPt>
          <c:dPt>
            <c:idx val="18"/>
            <c:spPr>
              <a:solidFill>
                <a:srgbClr val="0F0FC7"/>
              </a:solidFill>
              <a:ln>
                <a:solidFill>
                  <a:schemeClr val="tx1"/>
                </a:solidFill>
              </a:ln>
            </c:spPr>
          </c:dPt>
          <c:dPt>
            <c:idx val="21"/>
            <c:spPr>
              <a:solidFill>
                <a:srgbClr val="0F0FC7"/>
              </a:solidFill>
              <a:ln>
                <a:solidFill>
                  <a:schemeClr val="tx1"/>
                </a:solidFill>
              </a:ln>
            </c:spPr>
          </c:dPt>
          <c:dPt>
            <c:idx val="25"/>
            <c:spPr>
              <a:noFill/>
              <a:ln>
                <a:noFill/>
              </a:ln>
            </c:spPr>
          </c:dPt>
          <c:cat>
            <c:numRef>
              <c:f>'[場所別＋ストグラム（地点１）.xlsx]カワバタモロコ'!$A$57:$A$83</c:f>
              <c:numCache>
                <c:formatCode>General</c:formatCode>
                <c:ptCount val="27"/>
                <c:pt idx="0">
                  <c:v>10</c:v>
                </c:pt>
                <c:pt idx="5">
                  <c:v>20</c:v>
                </c:pt>
                <c:pt idx="10">
                  <c:v>30</c:v>
                </c:pt>
                <c:pt idx="15">
                  <c:v>40</c:v>
                </c:pt>
                <c:pt idx="20">
                  <c:v>50</c:v>
                </c:pt>
                <c:pt idx="25">
                  <c:v>60</c:v>
                </c:pt>
              </c:numCache>
            </c:numRef>
          </c:cat>
          <c:val>
            <c:numRef>
              <c:f>'[フストグラム（東西14）.xlsx]ヒストグラム'!$O$102:$O$127</c:f>
              <c:numCache>
                <c:formatCode>General</c:formatCode>
                <c:ptCount val="26"/>
                <c:pt idx="0">
                  <c:v>0</c:v>
                </c:pt>
                <c:pt idx="1">
                  <c:v>1</c:v>
                </c:pt>
                <c:pt idx="2">
                  <c:v>2</c:v>
                </c:pt>
                <c:pt idx="3">
                  <c:v>0</c:v>
                </c:pt>
                <c:pt idx="4">
                  <c:v>2</c:v>
                </c:pt>
                <c:pt idx="5">
                  <c:v>7</c:v>
                </c:pt>
                <c:pt idx="6">
                  <c:v>8</c:v>
                </c:pt>
                <c:pt idx="7">
                  <c:v>16</c:v>
                </c:pt>
                <c:pt idx="8">
                  <c:v>12</c:v>
                </c:pt>
                <c:pt idx="9">
                  <c:v>5</c:v>
                </c:pt>
                <c:pt idx="10">
                  <c:v>14</c:v>
                </c:pt>
                <c:pt idx="11">
                  <c:v>11</c:v>
                </c:pt>
                <c:pt idx="12">
                  <c:v>11</c:v>
                </c:pt>
                <c:pt idx="13">
                  <c:v>9</c:v>
                </c:pt>
                <c:pt idx="14">
                  <c:v>5</c:v>
                </c:pt>
                <c:pt idx="15">
                  <c:v>3</c:v>
                </c:pt>
                <c:pt idx="16">
                  <c:v>2</c:v>
                </c:pt>
                <c:pt idx="17">
                  <c:v>2</c:v>
                </c:pt>
                <c:pt idx="18">
                  <c:v>1</c:v>
                </c:pt>
                <c:pt idx="19">
                  <c:v>0</c:v>
                </c:pt>
                <c:pt idx="20">
                  <c:v>0</c:v>
                </c:pt>
                <c:pt idx="21">
                  <c:v>1</c:v>
                </c:pt>
                <c:pt idx="22">
                  <c:v>0</c:v>
                </c:pt>
                <c:pt idx="23">
                  <c:v>0</c:v>
                </c:pt>
                <c:pt idx="24">
                  <c:v>0</c:v>
                </c:pt>
                <c:pt idx="25">
                  <c:v>112</c:v>
                </c:pt>
              </c:numCache>
            </c:numRef>
          </c:val>
        </c:ser>
        <c:gapWidth val="0"/>
        <c:axId val="58301056"/>
        <c:axId val="58306944"/>
      </c:barChart>
      <c:catAx>
        <c:axId val="58301056"/>
        <c:scaling>
          <c:orientation val="minMax"/>
        </c:scaling>
        <c:axPos val="b"/>
        <c:numFmt formatCode="General" sourceLinked="1"/>
        <c:tickLblPos val="nextTo"/>
        <c:txPr>
          <a:bodyPr/>
          <a:lstStyle/>
          <a:p>
            <a:pPr>
              <a:defRPr sz="2000">
                <a:latin typeface="+mn-ea"/>
                <a:ea typeface="+mn-ea"/>
              </a:defRPr>
            </a:pPr>
            <a:endParaRPr lang="ja-JP"/>
          </a:p>
        </c:txPr>
        <c:crossAx val="58306944"/>
        <c:crosses val="autoZero"/>
        <c:auto val="1"/>
        <c:lblAlgn val="ctr"/>
        <c:lblOffset val="100"/>
        <c:tickLblSkip val="5"/>
        <c:tickMarkSkip val="5"/>
      </c:catAx>
      <c:valAx>
        <c:axId val="58306944"/>
        <c:scaling>
          <c:orientation val="minMax"/>
          <c:max val="150"/>
          <c:min val="0"/>
        </c:scaling>
        <c:axPos val="l"/>
        <c:majorGridlines/>
        <c:numFmt formatCode="General" sourceLinked="1"/>
        <c:tickLblPos val="nextTo"/>
        <c:txPr>
          <a:bodyPr/>
          <a:lstStyle/>
          <a:p>
            <a:pPr>
              <a:defRPr sz="2000">
                <a:latin typeface="+mn-ea"/>
                <a:ea typeface="+mn-ea"/>
              </a:defRPr>
            </a:pPr>
            <a:endParaRPr lang="ja-JP"/>
          </a:p>
        </c:txPr>
        <c:crossAx val="58301056"/>
        <c:crossesAt val="1"/>
        <c:crossBetween val="between"/>
        <c:majorUnit val="50"/>
      </c:valAx>
    </c:plotArea>
    <c:plotVisOnly val="1"/>
  </c:chart>
  <c:spPr>
    <a:ln>
      <a:noFill/>
    </a:ln>
  </c:spPr>
  <c:externalData r:id="rId1"/>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8/10</a:t>
            </a:r>
            <a:endParaRPr lang="ja-JP" altLang="en-US" sz="1600" b="1" dirty="0"/>
          </a:p>
        </c:rich>
      </c:tx>
      <c:layout>
        <c:manualLayout>
          <c:xMode val="edge"/>
          <c:yMode val="edge"/>
          <c:x val="0.42791667257972665"/>
          <c:y val="1.0051499399049642E-2"/>
        </c:manualLayout>
      </c:layout>
    </c:title>
    <c:plotArea>
      <c:layout>
        <c:manualLayout>
          <c:layoutTarget val="inner"/>
          <c:xMode val="edge"/>
          <c:yMode val="edge"/>
          <c:x val="0.14174333333333863"/>
          <c:y val="0.21663609199935996"/>
          <c:w val="0.78774777777777782"/>
          <c:h val="0.45170535943528894"/>
        </c:manualLayout>
      </c:layout>
      <c:barChart>
        <c:barDir val="col"/>
        <c:grouping val="clustered"/>
        <c:ser>
          <c:idx val="0"/>
          <c:order val="0"/>
          <c:tx>
            <c:strRef>
              <c:f>カワバタモロコ!$G$88:$G$89</c:f>
              <c:strCache>
                <c:ptCount val="1"/>
                <c:pt idx="0">
                  <c:v>8/10 0</c:v>
                </c:pt>
              </c:strCache>
            </c:strRef>
          </c:tx>
          <c:spPr>
            <a:ln>
              <a:solidFill>
                <a:sysClr val="windowText" lastClr="000000"/>
              </a:solidFill>
            </a:ln>
          </c:spPr>
          <c:dPt>
            <c:idx val="2"/>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カワバタモロコ!$G$90:$G$102</c:f>
              <c:numCache>
                <c:formatCode>General</c:formatCode>
                <c:ptCount val="13"/>
                <c:pt idx="0">
                  <c:v>0</c:v>
                </c:pt>
                <c:pt idx="1">
                  <c:v>0</c:v>
                </c:pt>
                <c:pt idx="2">
                  <c:v>6</c:v>
                </c:pt>
                <c:pt idx="3">
                  <c:v>0</c:v>
                </c:pt>
                <c:pt idx="4">
                  <c:v>0</c:v>
                </c:pt>
                <c:pt idx="5">
                  <c:v>0</c:v>
                </c:pt>
                <c:pt idx="6">
                  <c:v>0</c:v>
                </c:pt>
                <c:pt idx="7">
                  <c:v>0</c:v>
                </c:pt>
                <c:pt idx="8">
                  <c:v>0</c:v>
                </c:pt>
                <c:pt idx="9">
                  <c:v>0</c:v>
                </c:pt>
                <c:pt idx="10">
                  <c:v>0</c:v>
                </c:pt>
                <c:pt idx="11">
                  <c:v>0</c:v>
                </c:pt>
                <c:pt idx="12">
                  <c:v>0</c:v>
                </c:pt>
              </c:numCache>
            </c:numRef>
          </c:val>
        </c:ser>
        <c:gapWidth val="0"/>
        <c:overlap val="100"/>
        <c:axId val="60964864"/>
        <c:axId val="60966400"/>
      </c:barChart>
      <c:catAx>
        <c:axId val="60964864"/>
        <c:scaling>
          <c:orientation val="minMax"/>
        </c:scaling>
        <c:axPos val="b"/>
        <c:numFmt formatCode="General" sourceLinked="1"/>
        <c:tickLblPos val="nextTo"/>
        <c:txPr>
          <a:bodyPr/>
          <a:lstStyle/>
          <a:p>
            <a:pPr>
              <a:defRPr sz="1000"/>
            </a:pPr>
            <a:endParaRPr lang="ja-JP"/>
          </a:p>
        </c:txPr>
        <c:crossAx val="60966400"/>
        <c:crosses val="autoZero"/>
        <c:auto val="1"/>
        <c:lblAlgn val="ctr"/>
        <c:lblOffset val="100"/>
      </c:catAx>
      <c:valAx>
        <c:axId val="60966400"/>
        <c:scaling>
          <c:orientation val="minMax"/>
          <c:max val="20"/>
          <c:min val="0"/>
        </c:scaling>
        <c:axPos val="l"/>
        <c:majorGridlines/>
        <c:numFmt formatCode="General" sourceLinked="1"/>
        <c:tickLblPos val="nextTo"/>
        <c:txPr>
          <a:bodyPr/>
          <a:lstStyle/>
          <a:p>
            <a:pPr>
              <a:defRPr sz="1000"/>
            </a:pPr>
            <a:endParaRPr lang="ja-JP"/>
          </a:p>
        </c:txPr>
        <c:crossAx val="60964864"/>
        <c:crosses val="autoZero"/>
        <c:crossBetween val="between"/>
        <c:majorUnit val="10"/>
      </c:valAx>
    </c:plotArea>
    <c:plotVisOnly val="1"/>
  </c:chart>
  <c:spPr>
    <a:ln>
      <a:noFill/>
    </a:ln>
  </c:spPr>
  <c:externalData r:id="rId1"/>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8/25</a:t>
            </a:r>
            <a:endParaRPr lang="ja-JP" altLang="en-US" sz="1600" b="1" dirty="0"/>
          </a:p>
        </c:rich>
      </c:tx>
      <c:layout>
        <c:manualLayout>
          <c:xMode val="edge"/>
          <c:yMode val="edge"/>
          <c:x val="0.42791667257972665"/>
          <c:y val="1.0051499399049642E-2"/>
        </c:manualLayout>
      </c:layout>
    </c:title>
    <c:plotArea>
      <c:layout>
        <c:manualLayout>
          <c:layoutTarget val="inner"/>
          <c:xMode val="edge"/>
          <c:yMode val="edge"/>
          <c:x val="0.14174333333333863"/>
          <c:y val="0.21663609199935996"/>
          <c:w val="0.78774777777777782"/>
          <c:h val="0.45170535943528894"/>
        </c:manualLayout>
      </c:layout>
      <c:barChart>
        <c:barDir val="col"/>
        <c:grouping val="clustered"/>
        <c:ser>
          <c:idx val="0"/>
          <c:order val="0"/>
          <c:tx>
            <c:strRef>
              <c:f>カワバタモロコ!$H$88:$H$89</c:f>
              <c:strCache>
                <c:ptCount val="1"/>
                <c:pt idx="0">
                  <c:v>8/25 0</c:v>
                </c:pt>
              </c:strCache>
            </c:strRef>
          </c:tx>
          <c:spPr>
            <a:ln>
              <a:solidFill>
                <a:sysClr val="windowText" lastClr="000000"/>
              </a:solidFill>
            </a:ln>
          </c:spPr>
          <c:dPt>
            <c:idx val="1"/>
            <c:spPr>
              <a:solidFill>
                <a:srgbClr val="C00000"/>
              </a:solidFill>
              <a:ln>
                <a:solidFill>
                  <a:sysClr val="windowText" lastClr="000000"/>
                </a:solidFill>
              </a:ln>
            </c:spPr>
          </c:dPt>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カワバタモロコ!$H$90:$H$102</c:f>
              <c:numCache>
                <c:formatCode>General</c:formatCode>
                <c:ptCount val="13"/>
                <c:pt idx="0">
                  <c:v>0</c:v>
                </c:pt>
                <c:pt idx="1">
                  <c:v>1</c:v>
                </c:pt>
                <c:pt idx="2">
                  <c:v>3</c:v>
                </c:pt>
                <c:pt idx="3">
                  <c:v>15</c:v>
                </c:pt>
                <c:pt idx="4">
                  <c:v>2</c:v>
                </c:pt>
                <c:pt idx="5">
                  <c:v>2</c:v>
                </c:pt>
                <c:pt idx="6">
                  <c:v>0</c:v>
                </c:pt>
                <c:pt idx="7">
                  <c:v>0</c:v>
                </c:pt>
                <c:pt idx="8">
                  <c:v>0</c:v>
                </c:pt>
                <c:pt idx="9">
                  <c:v>0</c:v>
                </c:pt>
                <c:pt idx="10">
                  <c:v>0</c:v>
                </c:pt>
                <c:pt idx="11">
                  <c:v>0</c:v>
                </c:pt>
                <c:pt idx="12">
                  <c:v>0</c:v>
                </c:pt>
              </c:numCache>
            </c:numRef>
          </c:val>
        </c:ser>
        <c:gapWidth val="0"/>
        <c:overlap val="100"/>
        <c:axId val="60999936"/>
        <c:axId val="61001728"/>
      </c:barChart>
      <c:catAx>
        <c:axId val="60999936"/>
        <c:scaling>
          <c:orientation val="minMax"/>
        </c:scaling>
        <c:axPos val="b"/>
        <c:numFmt formatCode="General" sourceLinked="1"/>
        <c:tickLblPos val="nextTo"/>
        <c:txPr>
          <a:bodyPr/>
          <a:lstStyle/>
          <a:p>
            <a:pPr>
              <a:defRPr sz="1000"/>
            </a:pPr>
            <a:endParaRPr lang="ja-JP"/>
          </a:p>
        </c:txPr>
        <c:crossAx val="61001728"/>
        <c:crosses val="autoZero"/>
        <c:auto val="1"/>
        <c:lblAlgn val="ctr"/>
        <c:lblOffset val="100"/>
      </c:catAx>
      <c:valAx>
        <c:axId val="61001728"/>
        <c:scaling>
          <c:orientation val="minMax"/>
          <c:max val="20"/>
          <c:min val="0"/>
        </c:scaling>
        <c:axPos val="l"/>
        <c:majorGridlines/>
        <c:numFmt formatCode="General" sourceLinked="1"/>
        <c:tickLblPos val="nextTo"/>
        <c:txPr>
          <a:bodyPr/>
          <a:lstStyle/>
          <a:p>
            <a:pPr>
              <a:defRPr sz="1000"/>
            </a:pPr>
            <a:endParaRPr lang="ja-JP"/>
          </a:p>
        </c:txPr>
        <c:crossAx val="60999936"/>
        <c:crosses val="autoZero"/>
        <c:crossBetween val="between"/>
        <c:majorUnit val="10"/>
      </c:valAx>
    </c:plotArea>
    <c:plotVisOnly val="1"/>
  </c:chart>
  <c:spPr>
    <a:ln>
      <a:noFill/>
    </a:ln>
  </c:spPr>
  <c:externalData r:id="rId1"/>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10/3</a:t>
            </a:r>
            <a:endParaRPr lang="ja-JP" altLang="en-US" sz="1600" b="1" dirty="0"/>
          </a:p>
        </c:rich>
      </c:tx>
      <c:layout>
        <c:manualLayout>
          <c:xMode val="edge"/>
          <c:yMode val="edge"/>
          <c:x val="0.42791667257972688"/>
          <c:y val="1.0051499399049642E-2"/>
        </c:manualLayout>
      </c:layout>
    </c:title>
    <c:plotArea>
      <c:layout>
        <c:manualLayout>
          <c:layoutTarget val="inner"/>
          <c:xMode val="edge"/>
          <c:yMode val="edge"/>
          <c:x val="0.14174333333333874"/>
          <c:y val="0.21663609199935996"/>
          <c:w val="0.78774777777777782"/>
          <c:h val="0.45170535943528883"/>
        </c:manualLayout>
      </c:layout>
      <c:barChart>
        <c:barDir val="col"/>
        <c:grouping val="clustered"/>
        <c:ser>
          <c:idx val="0"/>
          <c:order val="0"/>
          <c:tx>
            <c:strRef>
              <c:f>カワバタモロコ!$J$88:$J$89</c:f>
              <c:strCache>
                <c:ptCount val="1"/>
                <c:pt idx="0">
                  <c:v>10/3 0</c:v>
                </c:pt>
              </c:strCache>
            </c:strRef>
          </c:tx>
          <c:spPr>
            <a:ln>
              <a:solidFill>
                <a:sysClr val="windowText" lastClr="000000"/>
              </a:solidFill>
            </a:ln>
          </c:spPr>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カワバタモロコ!$J$90:$J$102</c:f>
              <c:numCache>
                <c:formatCode>General</c:formatCode>
                <c:ptCount val="13"/>
                <c:pt idx="0">
                  <c:v>0</c:v>
                </c:pt>
                <c:pt idx="1">
                  <c:v>0</c:v>
                </c:pt>
                <c:pt idx="2">
                  <c:v>1</c:v>
                </c:pt>
                <c:pt idx="3">
                  <c:v>6</c:v>
                </c:pt>
                <c:pt idx="4">
                  <c:v>1</c:v>
                </c:pt>
                <c:pt idx="5">
                  <c:v>0</c:v>
                </c:pt>
                <c:pt idx="6">
                  <c:v>0</c:v>
                </c:pt>
                <c:pt idx="7">
                  <c:v>0</c:v>
                </c:pt>
                <c:pt idx="8">
                  <c:v>0</c:v>
                </c:pt>
                <c:pt idx="9">
                  <c:v>0</c:v>
                </c:pt>
                <c:pt idx="10">
                  <c:v>0</c:v>
                </c:pt>
                <c:pt idx="11">
                  <c:v>0</c:v>
                </c:pt>
                <c:pt idx="12">
                  <c:v>0</c:v>
                </c:pt>
              </c:numCache>
            </c:numRef>
          </c:val>
        </c:ser>
        <c:gapWidth val="0"/>
        <c:overlap val="100"/>
        <c:axId val="61026304"/>
        <c:axId val="61027840"/>
      </c:barChart>
      <c:catAx>
        <c:axId val="61026304"/>
        <c:scaling>
          <c:orientation val="minMax"/>
        </c:scaling>
        <c:axPos val="b"/>
        <c:numFmt formatCode="General" sourceLinked="1"/>
        <c:tickLblPos val="nextTo"/>
        <c:txPr>
          <a:bodyPr/>
          <a:lstStyle/>
          <a:p>
            <a:pPr>
              <a:defRPr sz="1000"/>
            </a:pPr>
            <a:endParaRPr lang="ja-JP"/>
          </a:p>
        </c:txPr>
        <c:crossAx val="61027840"/>
        <c:crosses val="autoZero"/>
        <c:auto val="1"/>
        <c:lblAlgn val="ctr"/>
        <c:lblOffset val="100"/>
      </c:catAx>
      <c:valAx>
        <c:axId val="61027840"/>
        <c:scaling>
          <c:orientation val="minMax"/>
          <c:max val="20"/>
          <c:min val="0"/>
        </c:scaling>
        <c:axPos val="l"/>
        <c:majorGridlines/>
        <c:numFmt formatCode="General" sourceLinked="1"/>
        <c:tickLblPos val="nextTo"/>
        <c:txPr>
          <a:bodyPr/>
          <a:lstStyle/>
          <a:p>
            <a:pPr>
              <a:defRPr sz="1000"/>
            </a:pPr>
            <a:endParaRPr lang="ja-JP"/>
          </a:p>
        </c:txPr>
        <c:crossAx val="61026304"/>
        <c:crosses val="autoZero"/>
        <c:crossBetween val="between"/>
        <c:majorUnit val="10"/>
      </c:valAx>
    </c:plotArea>
    <c:plotVisOnly val="1"/>
  </c:chart>
  <c:spPr>
    <a:ln>
      <a:noFill/>
    </a:ln>
  </c:spPr>
  <c:externalData r:id="rId1"/>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a:t>10/20</a:t>
            </a:r>
            <a:endParaRPr lang="ja-JP" altLang="en-US" sz="1600" b="1"/>
          </a:p>
        </c:rich>
      </c:tx>
      <c:layout>
        <c:manualLayout>
          <c:xMode val="edge"/>
          <c:yMode val="edge"/>
          <c:x val="0.42791667257972626"/>
          <c:y val="1.0051499399049642E-2"/>
        </c:manualLayout>
      </c:layout>
    </c:title>
    <c:plotArea>
      <c:layout>
        <c:manualLayout>
          <c:layoutTarget val="inner"/>
          <c:xMode val="edge"/>
          <c:yMode val="edge"/>
          <c:x val="0.14174333333333844"/>
          <c:y val="0.21663609199935996"/>
          <c:w val="0.78774777777777782"/>
          <c:h val="0.45170535943528917"/>
        </c:manualLayout>
      </c:layout>
      <c:barChart>
        <c:barDir val="col"/>
        <c:grouping val="clustered"/>
        <c:ser>
          <c:idx val="1"/>
          <c:order val="1"/>
          <c:tx>
            <c:strRef>
              <c:f>カワバタモロコ!$J$88:$J$89</c:f>
            </c:strRef>
          </c:tx>
          <c:spPr>
            <a:ln>
              <a:solidFill>
                <a:sysClr val="windowText" lastClr="000000"/>
              </a:solidFill>
            </a:ln>
          </c:spPr>
          <c:cat>
            <c:multiLvlStrRef>
              <c:f>カワバタモロコ!$B$90:$B$102</c:f>
            </c:multiLvlStrRef>
          </c:cat>
          <c:val>
            <c:numRef>
              <c:f>カワバタモロコ!$J$90:$J$102</c:f>
            </c:numRef>
          </c:val>
        </c:ser>
        <c:ser>
          <c:idx val="0"/>
          <c:order val="0"/>
          <c:tx>
            <c:strRef>
              <c:f>'[フストグラム（地点２）.xlsx]カワバタモロコ'!$K$88:$K$89</c:f>
              <c:strCache>
                <c:ptCount val="1"/>
                <c:pt idx="0">
                  <c:v>10/20 0</c:v>
                </c:pt>
              </c:strCache>
            </c:strRef>
          </c:tx>
          <c:spPr>
            <a:ln>
              <a:solidFill>
                <a:sysClr val="windowText" lastClr="000000"/>
              </a:solidFill>
            </a:ln>
          </c:spPr>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'[フストグラム（地点２）.xlsx]カワバタモロコ'!$B$90:$B$102</c:f>
              <c:numCache>
                <c:formatCode>General</c:formatCode>
                <c:ptCount val="13"/>
                <c:pt idx="0">
                  <c:v>10</c:v>
                </c:pt>
                <c:pt idx="2">
                  <c:v>20</c:v>
                </c:pt>
                <c:pt idx="4">
                  <c:v>30</c:v>
                </c:pt>
                <c:pt idx="6">
                  <c:v>40</c:v>
                </c:pt>
                <c:pt idx="8">
                  <c:v>50</c:v>
                </c:pt>
                <c:pt idx="10">
                  <c:v>60</c:v>
                </c:pt>
                <c:pt idx="12">
                  <c:v>70</c:v>
                </c:pt>
              </c:numCache>
            </c:numRef>
          </c:cat>
          <c:val>
            <c:numRef>
              <c:f>'[フストグラム（地点２）.xlsx]カワバタモロコ'!$K$90:$K$102</c:f>
              <c:numCache>
                <c:formatCode>General</c:formatCode>
                <c:ptCount val="13"/>
                <c:pt idx="0">
                  <c:v>0</c:v>
                </c:pt>
                <c:pt idx="1">
                  <c:v>0</c:v>
                </c:pt>
                <c:pt idx="2">
                  <c:v>6</c:v>
                </c:pt>
                <c:pt idx="3">
                  <c:v>56</c:v>
                </c:pt>
                <c:pt idx="4">
                  <c:v>28</c:v>
                </c:pt>
                <c:pt idx="5">
                  <c:v>11</c:v>
                </c:pt>
                <c:pt idx="6">
                  <c:v>3</c:v>
                </c:pt>
                <c:pt idx="7">
                  <c:v>0</c:v>
                </c:pt>
                <c:pt idx="8">
                  <c:v>0</c:v>
                </c:pt>
                <c:pt idx="9">
                  <c:v>0</c:v>
                </c:pt>
                <c:pt idx="10">
                  <c:v>0</c:v>
                </c:pt>
                <c:pt idx="11">
                  <c:v>0</c:v>
                </c:pt>
                <c:pt idx="12">
                  <c:v>0</c:v>
                </c:pt>
              </c:numCache>
            </c:numRef>
          </c:val>
        </c:ser>
        <c:gapWidth val="0"/>
        <c:overlap val="100"/>
        <c:axId val="61061760"/>
        <c:axId val="61075840"/>
      </c:barChart>
      <c:catAx>
        <c:axId val="61061760"/>
        <c:scaling>
          <c:orientation val="minMax"/>
        </c:scaling>
        <c:axPos val="b"/>
        <c:numFmt formatCode="General" sourceLinked="1"/>
        <c:tickLblPos val="nextTo"/>
        <c:txPr>
          <a:bodyPr/>
          <a:lstStyle/>
          <a:p>
            <a:pPr>
              <a:defRPr sz="1000"/>
            </a:pPr>
            <a:endParaRPr lang="ja-JP"/>
          </a:p>
        </c:txPr>
        <c:crossAx val="61075840"/>
        <c:crosses val="autoZero"/>
        <c:auto val="1"/>
        <c:lblAlgn val="ctr"/>
        <c:lblOffset val="100"/>
      </c:catAx>
      <c:valAx>
        <c:axId val="61075840"/>
        <c:scaling>
          <c:orientation val="minMax"/>
          <c:max val="20"/>
          <c:min val="0"/>
        </c:scaling>
        <c:axPos val="l"/>
        <c:majorGridlines/>
        <c:numFmt formatCode="General" sourceLinked="1"/>
        <c:tickLblPos val="nextTo"/>
        <c:txPr>
          <a:bodyPr/>
          <a:lstStyle/>
          <a:p>
            <a:pPr>
              <a:defRPr sz="1000"/>
            </a:pPr>
            <a:endParaRPr lang="ja-JP"/>
          </a:p>
        </c:txPr>
        <c:crossAx val="61061760"/>
        <c:crosses val="autoZero"/>
        <c:crossBetween val="between"/>
        <c:majorUnit val="10"/>
      </c:valAx>
    </c:plotArea>
    <c:plotVisOnly val="1"/>
  </c:chart>
  <c:spPr>
    <a:ln>
      <a:noFill/>
    </a:ln>
  </c:spPr>
  <c:externalData r:id="rId1"/>
</c:chartSpace>
</file>

<file path=ppt/charts/chart6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11/6</a:t>
            </a:r>
            <a:endParaRPr lang="ja-JP" altLang="en-US" sz="1600" b="1" dirty="0"/>
          </a:p>
        </c:rich>
      </c:tx>
      <c:layout>
        <c:manualLayout>
          <c:xMode val="edge"/>
          <c:yMode val="edge"/>
          <c:x val="0.42791667257972688"/>
          <c:y val="1.0051499399049642E-2"/>
        </c:manualLayout>
      </c:layout>
    </c:title>
    <c:plotArea>
      <c:layout>
        <c:manualLayout>
          <c:layoutTarget val="inner"/>
          <c:xMode val="edge"/>
          <c:yMode val="edge"/>
          <c:x val="0.14174333333333874"/>
          <c:y val="0.21663609199935996"/>
          <c:w val="0.78774777777777782"/>
          <c:h val="0.45170535943528883"/>
        </c:manualLayout>
      </c:layout>
      <c:barChart>
        <c:barDir val="col"/>
        <c:grouping val="clustered"/>
        <c:ser>
          <c:idx val="0"/>
          <c:order val="0"/>
          <c:tx>
            <c:strRef>
              <c:f>カワバタモロコ!$L$88:$L$89</c:f>
              <c:strCache>
                <c:ptCount val="1"/>
                <c:pt idx="0">
                  <c:v>11/6 0</c:v>
                </c:pt>
              </c:strCache>
            </c:strRef>
          </c:tx>
          <c:spPr>
            <a:ln>
              <a:solidFill>
                <a:sysClr val="windowText" lastClr="000000"/>
              </a:solidFill>
            </a:ln>
          </c:spPr>
          <c:dPt>
            <c:idx val="3"/>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カワバタモロコ!$L$90:$L$102</c:f>
              <c:numCache>
                <c:formatCode>General</c:formatCode>
                <c:ptCount val="13"/>
                <c:pt idx="0">
                  <c:v>0</c:v>
                </c:pt>
                <c:pt idx="1">
                  <c:v>0</c:v>
                </c:pt>
                <c:pt idx="2">
                  <c:v>0</c:v>
                </c:pt>
                <c:pt idx="3">
                  <c:v>2</c:v>
                </c:pt>
                <c:pt idx="4">
                  <c:v>0</c:v>
                </c:pt>
                <c:pt idx="5">
                  <c:v>0</c:v>
                </c:pt>
                <c:pt idx="6">
                  <c:v>0</c:v>
                </c:pt>
                <c:pt idx="7">
                  <c:v>0</c:v>
                </c:pt>
                <c:pt idx="8">
                  <c:v>0</c:v>
                </c:pt>
                <c:pt idx="9">
                  <c:v>0</c:v>
                </c:pt>
                <c:pt idx="10">
                  <c:v>0</c:v>
                </c:pt>
                <c:pt idx="11">
                  <c:v>0</c:v>
                </c:pt>
                <c:pt idx="12">
                  <c:v>0</c:v>
                </c:pt>
              </c:numCache>
            </c:numRef>
          </c:val>
        </c:ser>
        <c:gapWidth val="0"/>
        <c:overlap val="100"/>
        <c:axId val="61091840"/>
        <c:axId val="61093376"/>
      </c:barChart>
      <c:catAx>
        <c:axId val="61091840"/>
        <c:scaling>
          <c:orientation val="minMax"/>
        </c:scaling>
        <c:axPos val="b"/>
        <c:numFmt formatCode="General" sourceLinked="1"/>
        <c:tickLblPos val="nextTo"/>
        <c:txPr>
          <a:bodyPr/>
          <a:lstStyle/>
          <a:p>
            <a:pPr>
              <a:defRPr sz="1000"/>
            </a:pPr>
            <a:endParaRPr lang="ja-JP"/>
          </a:p>
        </c:txPr>
        <c:crossAx val="61093376"/>
        <c:crosses val="autoZero"/>
        <c:auto val="1"/>
        <c:lblAlgn val="ctr"/>
        <c:lblOffset val="100"/>
      </c:catAx>
      <c:valAx>
        <c:axId val="61093376"/>
        <c:scaling>
          <c:orientation val="minMax"/>
          <c:max val="20"/>
          <c:min val="0"/>
        </c:scaling>
        <c:axPos val="l"/>
        <c:majorGridlines/>
        <c:numFmt formatCode="General" sourceLinked="1"/>
        <c:tickLblPos val="nextTo"/>
        <c:txPr>
          <a:bodyPr/>
          <a:lstStyle/>
          <a:p>
            <a:pPr>
              <a:defRPr sz="1000"/>
            </a:pPr>
            <a:endParaRPr lang="ja-JP"/>
          </a:p>
        </c:txPr>
        <c:crossAx val="61091840"/>
        <c:crosses val="autoZero"/>
        <c:crossBetween val="between"/>
        <c:majorUnit val="10"/>
      </c:valAx>
    </c:plotArea>
    <c:plotVisOnly val="1"/>
  </c:chart>
  <c:spPr>
    <a:ln>
      <a:noFill/>
    </a:ln>
  </c:spPr>
  <c:externalData r:id="rId1"/>
</c:chartSpace>
</file>

<file path=ppt/charts/chart65.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12/8</a:t>
            </a:r>
            <a:endParaRPr lang="ja-JP" altLang="en-US" sz="1600" b="1" dirty="0"/>
          </a:p>
        </c:rich>
      </c:tx>
      <c:layout>
        <c:manualLayout>
          <c:xMode val="edge"/>
          <c:yMode val="edge"/>
          <c:x val="0.42791667257972688"/>
          <c:y val="1.0051499399049642E-2"/>
        </c:manualLayout>
      </c:layout>
    </c:title>
    <c:plotArea>
      <c:layout>
        <c:manualLayout>
          <c:layoutTarget val="inner"/>
          <c:xMode val="edge"/>
          <c:yMode val="edge"/>
          <c:x val="0.14174333333333874"/>
          <c:y val="0.21663609199935996"/>
          <c:w val="0.78774777777777782"/>
          <c:h val="0.45170535943528883"/>
        </c:manualLayout>
      </c:layout>
      <c:barChart>
        <c:barDir val="col"/>
        <c:grouping val="clustered"/>
        <c:ser>
          <c:idx val="0"/>
          <c:order val="0"/>
          <c:tx>
            <c:strRef>
              <c:f>カワバタモロコ!$M$88:$M$89</c:f>
              <c:strCache>
                <c:ptCount val="1"/>
                <c:pt idx="0">
                  <c:v>12/8 0</c:v>
                </c:pt>
              </c:strCache>
            </c:strRef>
          </c:tx>
          <c:spPr>
            <a:ln>
              <a:solidFill>
                <a:sysClr val="windowText" lastClr="000000"/>
              </a:solidFill>
            </a:ln>
          </c:spPr>
          <c:dPt>
            <c:idx val="3"/>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カワバタモロコ!$M$90:$M$102</c:f>
              <c:numCache>
                <c:formatCode>General</c:formatCode>
                <c:ptCount val="13"/>
                <c:pt idx="0">
                  <c:v>0</c:v>
                </c:pt>
                <c:pt idx="1">
                  <c:v>0</c:v>
                </c:pt>
                <c:pt idx="2">
                  <c:v>0</c:v>
                </c:pt>
                <c:pt idx="3">
                  <c:v>2</c:v>
                </c:pt>
                <c:pt idx="4">
                  <c:v>0</c:v>
                </c:pt>
                <c:pt idx="5">
                  <c:v>0</c:v>
                </c:pt>
                <c:pt idx="6">
                  <c:v>0</c:v>
                </c:pt>
                <c:pt idx="7">
                  <c:v>0</c:v>
                </c:pt>
                <c:pt idx="8">
                  <c:v>0</c:v>
                </c:pt>
                <c:pt idx="9">
                  <c:v>0</c:v>
                </c:pt>
                <c:pt idx="10">
                  <c:v>0</c:v>
                </c:pt>
                <c:pt idx="11">
                  <c:v>0</c:v>
                </c:pt>
                <c:pt idx="12">
                  <c:v>0</c:v>
                </c:pt>
              </c:numCache>
            </c:numRef>
          </c:val>
        </c:ser>
        <c:gapWidth val="0"/>
        <c:overlap val="100"/>
        <c:axId val="61125760"/>
        <c:axId val="61127296"/>
      </c:barChart>
      <c:catAx>
        <c:axId val="61125760"/>
        <c:scaling>
          <c:orientation val="minMax"/>
        </c:scaling>
        <c:axPos val="b"/>
        <c:numFmt formatCode="General" sourceLinked="1"/>
        <c:tickLblPos val="nextTo"/>
        <c:txPr>
          <a:bodyPr/>
          <a:lstStyle/>
          <a:p>
            <a:pPr>
              <a:defRPr sz="1000"/>
            </a:pPr>
            <a:endParaRPr lang="ja-JP"/>
          </a:p>
        </c:txPr>
        <c:crossAx val="61127296"/>
        <c:crosses val="autoZero"/>
        <c:auto val="1"/>
        <c:lblAlgn val="ctr"/>
        <c:lblOffset val="100"/>
      </c:catAx>
      <c:valAx>
        <c:axId val="61127296"/>
        <c:scaling>
          <c:orientation val="minMax"/>
          <c:max val="20"/>
          <c:min val="0"/>
        </c:scaling>
        <c:axPos val="l"/>
        <c:majorGridlines/>
        <c:numFmt formatCode="General" sourceLinked="1"/>
        <c:tickLblPos val="nextTo"/>
        <c:txPr>
          <a:bodyPr/>
          <a:lstStyle/>
          <a:p>
            <a:pPr>
              <a:defRPr sz="1000"/>
            </a:pPr>
            <a:endParaRPr lang="ja-JP"/>
          </a:p>
        </c:txPr>
        <c:crossAx val="61125760"/>
        <c:crosses val="autoZero"/>
        <c:crossBetween val="between"/>
        <c:majorUnit val="10"/>
      </c:valAx>
    </c:plotArea>
    <c:plotVisOnly val="1"/>
  </c:chart>
  <c:spPr>
    <a:ln>
      <a:noFill/>
    </a:ln>
  </c:spPr>
  <c:externalData r:id="rId1"/>
</c:chartSpace>
</file>

<file path=ppt/charts/chart66.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1/8</a:t>
            </a:r>
            <a:endParaRPr lang="ja-JP" altLang="en-US" sz="1600" b="1" dirty="0"/>
          </a:p>
        </c:rich>
      </c:tx>
      <c:layout>
        <c:manualLayout>
          <c:xMode val="edge"/>
          <c:yMode val="edge"/>
          <c:x val="0.42791667257972688"/>
          <c:y val="1.0051499399049642E-2"/>
        </c:manualLayout>
      </c:layout>
    </c:title>
    <c:plotArea>
      <c:layout>
        <c:manualLayout>
          <c:layoutTarget val="inner"/>
          <c:xMode val="edge"/>
          <c:yMode val="edge"/>
          <c:x val="0.14174333333333874"/>
          <c:y val="0.21663609199935996"/>
          <c:w val="0.78774777777777782"/>
          <c:h val="0.45170535943528883"/>
        </c:manualLayout>
      </c:layout>
      <c:barChart>
        <c:barDir val="col"/>
        <c:grouping val="clustered"/>
        <c:ser>
          <c:idx val="0"/>
          <c:order val="0"/>
          <c:tx>
            <c:strRef>
              <c:f>カワバタモロコ!$N$88:$N$89</c:f>
              <c:strCache>
                <c:ptCount val="1"/>
                <c:pt idx="0">
                  <c:v>1/8 0</c:v>
                </c:pt>
              </c:strCache>
            </c:strRef>
          </c:tx>
          <c:spPr>
            <a:ln>
              <a:solidFill>
                <a:sysClr val="windowText" lastClr="000000"/>
              </a:solidFill>
            </a:ln>
          </c:spPr>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カワバタモロコ!$N$90:$N$102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er>
        <c:gapWidth val="0"/>
        <c:overlap val="100"/>
        <c:axId val="61151104"/>
        <c:axId val="61152640"/>
      </c:barChart>
      <c:catAx>
        <c:axId val="61151104"/>
        <c:scaling>
          <c:orientation val="minMax"/>
        </c:scaling>
        <c:axPos val="b"/>
        <c:numFmt formatCode="General" sourceLinked="1"/>
        <c:tickLblPos val="nextTo"/>
        <c:txPr>
          <a:bodyPr/>
          <a:lstStyle/>
          <a:p>
            <a:pPr>
              <a:defRPr sz="1000"/>
            </a:pPr>
            <a:endParaRPr lang="ja-JP"/>
          </a:p>
        </c:txPr>
        <c:crossAx val="61152640"/>
        <c:crosses val="autoZero"/>
        <c:auto val="1"/>
        <c:lblAlgn val="ctr"/>
        <c:lblOffset val="100"/>
      </c:catAx>
      <c:valAx>
        <c:axId val="61152640"/>
        <c:scaling>
          <c:orientation val="minMax"/>
          <c:max val="20"/>
          <c:min val="0"/>
        </c:scaling>
        <c:axPos val="l"/>
        <c:majorGridlines/>
        <c:numFmt formatCode="General" sourceLinked="1"/>
        <c:tickLblPos val="nextTo"/>
        <c:txPr>
          <a:bodyPr/>
          <a:lstStyle/>
          <a:p>
            <a:pPr>
              <a:defRPr sz="1000"/>
            </a:pPr>
            <a:endParaRPr lang="ja-JP"/>
          </a:p>
        </c:txPr>
        <c:crossAx val="61151104"/>
        <c:crosses val="autoZero"/>
        <c:crossBetween val="between"/>
        <c:majorUnit val="10"/>
      </c:valAx>
    </c:plotArea>
    <c:plotVisOnly val="1"/>
  </c:chart>
  <c:spPr>
    <a:ln>
      <a:noFill/>
    </a:ln>
  </c:spPr>
  <c:externalData r:id="rId1"/>
</c:chartSpace>
</file>

<file path=ppt/charts/chart67.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en-US" altLang="ja-JP" sz="2000" b="0" dirty="0" smtClean="0">
                <a:latin typeface="+mn-ea"/>
                <a:ea typeface="+mn-ea"/>
              </a:rPr>
              <a:t>8/25</a:t>
            </a:r>
            <a:endParaRPr lang="en-US" altLang="ja-JP" sz="2000" b="0" dirty="0">
              <a:latin typeface="+mn-ea"/>
              <a:ea typeface="+mn-ea"/>
            </a:endParaRPr>
          </a:p>
        </c:rich>
      </c:tx>
      <c:layout/>
    </c:title>
    <c:plotArea>
      <c:layout>
        <c:manualLayout>
          <c:layoutTarget val="inner"/>
          <c:xMode val="edge"/>
          <c:yMode val="edge"/>
          <c:x val="0.24129895057712517"/>
          <c:y val="0.21663609199935996"/>
          <c:w val="0.69885869242649612"/>
          <c:h val="0.45170535943528883"/>
        </c:manualLayout>
      </c:layout>
      <c:barChart>
        <c:barDir val="col"/>
        <c:grouping val="clustered"/>
        <c:ser>
          <c:idx val="1"/>
          <c:order val="1"/>
          <c:tx>
            <c:strRef>
              <c:f>[2]メダカ!$C$44</c:f>
            </c:strRef>
          </c:tx>
          <c:spPr>
            <a:ln>
              <a:solidFill>
                <a:sysClr val="windowText" lastClr="000000"/>
              </a:solidFill>
            </a:ln>
          </c:spPr>
          <c:cat>
            <c:multiLvlStrRef>
              <c:f>[2]メダカ!$B$45:$B$54</c:f>
            </c:multiLvlStrRef>
          </c:cat>
          <c:val>
            <c:numRef>
              <c:f>[2]メダカ!$C$45:$C$54</c:f>
            </c:numRef>
          </c:val>
        </c:ser>
        <c:ser>
          <c:idx val="2"/>
          <c:order val="2"/>
          <c:tx>
            <c:strRef>
              <c:f>[2]メダカ!$H$44</c:f>
            </c:strRef>
          </c:tx>
          <c:spPr>
            <a:ln>
              <a:solidFill>
                <a:sysClr val="windowText" lastClr="000000"/>
              </a:solidFill>
            </a:ln>
          </c:spPr>
          <c:cat>
            <c:multiLvlStrRef>
              <c:f>[2]メダカ!$B$45:$B$54</c:f>
            </c:multiLvlStrRef>
          </c:cat>
          <c:val>
            <c:numRef>
              <c:f>[2]メダカ!$H$45:$H$54</c:f>
            </c:numRef>
          </c:val>
        </c:ser>
        <c:ser>
          <c:idx val="3"/>
          <c:order val="3"/>
          <c:tx>
            <c:strRef>
              <c:f>[2]メダカ!$H$44</c:f>
            </c:strRef>
          </c:tx>
          <c:spPr>
            <a:ln>
              <a:solidFill>
                <a:sysClr val="windowText" lastClr="000000"/>
              </a:solidFill>
            </a:ln>
          </c:spPr>
          <c:cat>
            <c:multiLvlStrRef>
              <c:f>[2]メダカ!$B$45:$B$54</c:f>
            </c:multiLvlStrRef>
          </c:cat>
          <c:val>
            <c:numRef>
              <c:f>[2]メダカ!$H$45:$H$54</c:f>
            </c:numRef>
          </c:val>
        </c:ser>
        <c:ser>
          <c:idx val="4"/>
          <c:order val="4"/>
          <c:tx>
            <c:strRef>
              <c:f>[2]メダカ!$H$44</c:f>
            </c:strRef>
          </c:tx>
          <c:spPr>
            <a:ln>
              <a:solidFill>
                <a:sysClr val="windowText" lastClr="000000"/>
              </a:solidFill>
            </a:ln>
          </c:spPr>
          <c:cat>
            <c:multiLvlStrRef>
              <c:f>[2]メダカ!$B$45:$B$54</c:f>
            </c:multiLvlStrRef>
          </c:cat>
          <c:val>
            <c:numRef>
              <c:f>[2]メダカ!$H$45:$H$54</c:f>
            </c:numRef>
          </c:val>
        </c:ser>
        <c:ser>
          <c:idx val="5"/>
          <c:order val="5"/>
          <c:tx>
            <c:strRef>
              <c:f>'8月25日'!$W$19</c:f>
            </c:strRef>
          </c:tx>
          <c:spPr>
            <a:ln>
              <a:solidFill>
                <a:sysClr val="windowText" lastClr="000000"/>
              </a:solidFill>
            </a:ln>
          </c:spPr>
          <c:cat>
            <c:multiLvlStrRef>
              <c:f>'8月25日'!$V$20:$V$29</c:f>
            </c:multiLvlStrRef>
          </c:cat>
          <c:val>
            <c:numRef>
              <c:f>'8月25日'!$W$20:$W$29</c:f>
            </c:numRef>
          </c:val>
        </c:ser>
        <c:ser>
          <c:idx val="6"/>
          <c:order val="6"/>
          <c:tx>
            <c:strRef>
              <c:f>[1]カワバタモロコ!$H$88:$H$89</c:f>
            </c:strRef>
          </c:tx>
          <c:spPr>
            <a:ln>
              <a:solidFill>
                <a:sysClr val="windowText" lastClr="000000"/>
              </a:solidFill>
            </a:ln>
          </c:spPr>
          <c:cat>
            <c:multiLvlStrRef>
              <c:f>[1]カワバタモロコ!$B$90:$B$102</c:f>
            </c:multiLvlStrRef>
          </c:cat>
          <c:val>
            <c:numRef>
              <c:f>[1]カワバタモロコ!$H$90:$H$102</c:f>
            </c:numRef>
          </c:val>
        </c:ser>
        <c:ser>
          <c:idx val="7"/>
          <c:order val="7"/>
          <c:tx>
            <c:strRef>
              <c:f>'8月25日'!$W$53</c:f>
            </c:strRef>
          </c:tx>
          <c:spPr>
            <a:ln>
              <a:solidFill>
                <a:sysClr val="windowText" lastClr="000000"/>
              </a:solidFill>
            </a:ln>
          </c:spPr>
          <c:cat>
            <c:multiLvlStrRef>
              <c:f>'8月25日'!$V$54:$V$66</c:f>
            </c:multiLvlStrRef>
          </c:cat>
          <c:val>
            <c:numRef>
              <c:f>'8月25日'!$W$54:$W$66</c:f>
            </c:numRef>
          </c:val>
        </c:ser>
        <c:ser>
          <c:idx val="0"/>
          <c:order val="0"/>
          <c:tx>
            <c:strRef>
              <c:f>カワバタモロコ!$H$88:$H$89</c:f>
              <c:strCache>
                <c:ptCount val="1"/>
                <c:pt idx="0">
                  <c:v>8/25 0</c:v>
                </c:pt>
              </c:strCache>
            </c:strRef>
          </c:tx>
          <c:spPr>
            <a:ln>
              <a:solidFill>
                <a:sysClr val="windowText" lastClr="000000"/>
              </a:solidFill>
            </a:ln>
          </c:spPr>
          <c:dPt>
            <c:idx val="1"/>
            <c:spPr>
              <a:solidFill>
                <a:srgbClr val="C00000"/>
              </a:solidFill>
              <a:ln>
                <a:solidFill>
                  <a:sysClr val="windowText" lastClr="000000"/>
                </a:solidFill>
              </a:ln>
            </c:spPr>
          </c:dPt>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カワバタモロコ!$B$90:$B$102</c:f>
              <c:numCache>
                <c:formatCode>General</c:formatCode>
                <c:ptCount val="13"/>
                <c:pt idx="0">
                  <c:v>10</c:v>
                </c:pt>
                <c:pt idx="2">
                  <c:v>20</c:v>
                </c:pt>
                <c:pt idx="4">
                  <c:v>30</c:v>
                </c:pt>
                <c:pt idx="6">
                  <c:v>40</c:v>
                </c:pt>
                <c:pt idx="8">
                  <c:v>50</c:v>
                </c:pt>
                <c:pt idx="10">
                  <c:v>60</c:v>
                </c:pt>
                <c:pt idx="12">
                  <c:v>70</c:v>
                </c:pt>
              </c:numCache>
            </c:numRef>
          </c:cat>
          <c:val>
            <c:numRef>
              <c:f>カワバタモロコ!$H$90:$H$102</c:f>
              <c:numCache>
                <c:formatCode>General</c:formatCode>
                <c:ptCount val="13"/>
                <c:pt idx="0">
                  <c:v>0</c:v>
                </c:pt>
                <c:pt idx="1">
                  <c:v>1</c:v>
                </c:pt>
                <c:pt idx="2">
                  <c:v>3</c:v>
                </c:pt>
                <c:pt idx="3">
                  <c:v>15</c:v>
                </c:pt>
                <c:pt idx="4">
                  <c:v>2</c:v>
                </c:pt>
                <c:pt idx="5">
                  <c:v>2</c:v>
                </c:pt>
                <c:pt idx="6">
                  <c:v>0</c:v>
                </c:pt>
                <c:pt idx="7">
                  <c:v>0</c:v>
                </c:pt>
                <c:pt idx="8">
                  <c:v>0</c:v>
                </c:pt>
                <c:pt idx="9">
                  <c:v>0</c:v>
                </c:pt>
                <c:pt idx="10">
                  <c:v>0</c:v>
                </c:pt>
                <c:pt idx="11">
                  <c:v>0</c:v>
                </c:pt>
                <c:pt idx="12">
                  <c:v>0</c:v>
                </c:pt>
              </c:numCache>
            </c:numRef>
          </c:val>
        </c:ser>
        <c:gapWidth val="0"/>
        <c:overlap val="100"/>
        <c:axId val="61302656"/>
        <c:axId val="61313024"/>
      </c:barChart>
      <c:catAx>
        <c:axId val="61302656"/>
        <c:scaling>
          <c:orientation val="minMax"/>
        </c:scaling>
        <c:axPos val="b"/>
        <c:title>
          <c:tx>
            <c:rich>
              <a:bodyPr/>
              <a:lstStyle/>
              <a:p>
                <a:pPr>
                  <a:defRPr/>
                </a:pPr>
                <a:r>
                  <a:rPr lang="ja-JP" altLang="en-US" sz="2000" b="0" dirty="0" smtClean="0">
                    <a:latin typeface="+mn-ea"/>
                    <a:ea typeface="+mn-ea"/>
                  </a:rPr>
                  <a:t>体長（</a:t>
                </a:r>
                <a:r>
                  <a:rPr lang="en-US" altLang="ja-JP" sz="2000" b="0" dirty="0" smtClean="0">
                    <a:latin typeface="+mn-ea"/>
                    <a:ea typeface="+mn-ea"/>
                  </a:rPr>
                  <a:t>mm</a:t>
                </a:r>
                <a:r>
                  <a:rPr lang="ja-JP" altLang="en-US" sz="2000" b="0" dirty="0" smtClean="0">
                    <a:latin typeface="+mn-ea"/>
                    <a:ea typeface="+mn-ea"/>
                  </a:rPr>
                  <a:t>）</a:t>
                </a:r>
                <a:endParaRPr lang="ja-JP" altLang="en-US" sz="2000" b="0" dirty="0">
                  <a:latin typeface="+mn-ea"/>
                  <a:ea typeface="+mn-ea"/>
                </a:endParaRPr>
              </a:p>
            </c:rich>
          </c:tx>
          <c:layout/>
        </c:title>
        <c:numFmt formatCode="General" sourceLinked="1"/>
        <c:tickLblPos val="nextTo"/>
        <c:txPr>
          <a:bodyPr/>
          <a:lstStyle/>
          <a:p>
            <a:pPr>
              <a:defRPr sz="1800">
                <a:latin typeface="+mn-ea"/>
                <a:ea typeface="+mn-ea"/>
              </a:defRPr>
            </a:pPr>
            <a:endParaRPr lang="ja-JP"/>
          </a:p>
        </c:txPr>
        <c:crossAx val="61313024"/>
        <c:crosses val="autoZero"/>
        <c:auto val="1"/>
        <c:lblAlgn val="ctr"/>
        <c:lblOffset val="100"/>
      </c:catAx>
      <c:valAx>
        <c:axId val="61313024"/>
        <c:scaling>
          <c:orientation val="minMax"/>
          <c:max val="20"/>
          <c:min val="0"/>
        </c:scaling>
        <c:axPos val="l"/>
        <c:majorGridlines/>
        <c:title>
          <c:tx>
            <c:rich>
              <a:bodyPr rot="0" vert="wordArtVertRtl"/>
              <a:lstStyle/>
              <a:p>
                <a:pPr>
                  <a:defRPr/>
                </a:pPr>
                <a:r>
                  <a:rPr lang="ja-JP" altLang="en-US" sz="2000" b="0" dirty="0" smtClean="0">
                    <a:latin typeface="+mn-ea"/>
                    <a:ea typeface="+mn-ea"/>
                  </a:rPr>
                  <a:t>採捕数（個体）</a:t>
                </a:r>
                <a:endParaRPr lang="ja-JP" altLang="en-US" sz="2000" b="0" dirty="0">
                  <a:latin typeface="+mn-ea"/>
                  <a:ea typeface="+mn-ea"/>
                </a:endParaRPr>
              </a:p>
            </c:rich>
          </c:tx>
          <c:layout>
            <c:manualLayout>
              <c:xMode val="edge"/>
              <c:yMode val="edge"/>
              <c:x val="1.0971850023573121E-3"/>
              <c:y val="8.8242018720195603E-2"/>
            </c:manualLayout>
          </c:layout>
        </c:title>
        <c:numFmt formatCode="General" sourceLinked="1"/>
        <c:tickLblPos val="nextTo"/>
        <c:txPr>
          <a:bodyPr/>
          <a:lstStyle/>
          <a:p>
            <a:pPr>
              <a:defRPr sz="1800">
                <a:latin typeface="+mn-ea"/>
                <a:ea typeface="+mn-ea"/>
              </a:defRPr>
            </a:pPr>
            <a:endParaRPr lang="ja-JP"/>
          </a:p>
        </c:txPr>
        <c:crossAx val="61302656"/>
        <c:crosses val="autoZero"/>
        <c:crossBetween val="between"/>
        <c:majorUnit val="10"/>
      </c:valAx>
    </c:plotArea>
    <c:plotVisOnly val="1"/>
  </c:chart>
  <c:spPr>
    <a:ln>
      <a:noFill/>
    </a:ln>
  </c:spPr>
  <c:externalData r:id="rId1"/>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en-US" altLang="ja-JP" sz="2000" b="0" dirty="0" smtClean="0">
                <a:latin typeface="+mn-ea"/>
                <a:ea typeface="+mn-ea"/>
              </a:rPr>
              <a:t>8/25</a:t>
            </a:r>
            <a:endParaRPr lang="ja-JP" altLang="en-US" sz="2000" b="0" dirty="0">
              <a:latin typeface="+mn-ea"/>
              <a:ea typeface="+mn-ea"/>
            </a:endParaRPr>
          </a:p>
        </c:rich>
      </c:tx>
    </c:title>
    <c:plotArea>
      <c:layout>
        <c:manualLayout>
          <c:layoutTarget val="inner"/>
          <c:xMode val="edge"/>
          <c:yMode val="edge"/>
          <c:x val="0.24129867061156793"/>
          <c:y val="0.21663609199935996"/>
          <c:w val="0.68819256478682556"/>
          <c:h val="0.45170535943528833"/>
        </c:manualLayout>
      </c:layout>
      <c:barChart>
        <c:barDir val="col"/>
        <c:grouping val="clustered"/>
        <c:ser>
          <c:idx val="2"/>
          <c:order val="2"/>
          <c:tx>
            <c:strRef>
              <c:f>[2]メダカ!$C$44</c:f>
              <c:strCache>
                <c:ptCount val="1"/>
                <c:pt idx="0">
                  <c:v>#REF!</c:v>
                </c:pt>
              </c:strCache>
            </c:strRef>
          </c:tx>
          <c:spPr>
            <a:ln>
              <a:solidFill>
                <a:sysClr val="windowText" lastClr="000000"/>
              </a:solidFill>
            </a:ln>
          </c:spPr>
          <c:cat>
            <c:numRef>
              <c:f>[2]メダカ!$B$45:$B$54</c:f>
              <c:numCache>
                <c:formatCode>General</c:formatCode>
                <c:ptCount val="10"/>
                <c:pt idx="0">
                  <c:v>0</c:v>
                </c:pt>
                <c:pt idx="1">
                  <c:v>0</c:v>
                </c:pt>
                <c:pt idx="2">
                  <c:v>0</c:v>
                </c:pt>
                <c:pt idx="3">
                  <c:v>0</c:v>
                </c:pt>
                <c:pt idx="4">
                  <c:v>0</c:v>
                </c:pt>
                <c:pt idx="5">
                  <c:v>0</c:v>
                </c:pt>
                <c:pt idx="6">
                  <c:v>0</c:v>
                </c:pt>
                <c:pt idx="7">
                  <c:v>0</c:v>
                </c:pt>
                <c:pt idx="8">
                  <c:v>0</c:v>
                </c:pt>
                <c:pt idx="9">
                  <c:v>0</c:v>
                </c:pt>
              </c:numCache>
            </c:numRef>
          </c:cat>
          <c:val>
            <c:numRef>
              <c:f>[2]メダカ!$C$45:$C$54</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3"/>
          <c:order val="3"/>
          <c:tx>
            <c:strRef>
              <c:f>[2]メダカ!$H$44</c:f>
              <c:strCache>
                <c:ptCount val="1"/>
                <c:pt idx="0">
                  <c:v>#REF!</c:v>
                </c:pt>
              </c:strCache>
            </c:strRef>
          </c:tx>
          <c:spPr>
            <a:ln>
              <a:solidFill>
                <a:sysClr val="windowText" lastClr="000000"/>
              </a:solidFill>
            </a:ln>
          </c:spPr>
          <c:cat>
            <c:numRef>
              <c:f>[2]メダカ!$B$45:$B$54</c:f>
              <c:numCache>
                <c:formatCode>General</c:formatCode>
                <c:ptCount val="10"/>
                <c:pt idx="0">
                  <c:v>0</c:v>
                </c:pt>
                <c:pt idx="1">
                  <c:v>0</c:v>
                </c:pt>
                <c:pt idx="2">
                  <c:v>0</c:v>
                </c:pt>
                <c:pt idx="3">
                  <c:v>0</c:v>
                </c:pt>
                <c:pt idx="4">
                  <c:v>0</c:v>
                </c:pt>
                <c:pt idx="5">
                  <c:v>0</c:v>
                </c:pt>
                <c:pt idx="6">
                  <c:v>0</c:v>
                </c:pt>
                <c:pt idx="7">
                  <c:v>0</c:v>
                </c:pt>
                <c:pt idx="8">
                  <c:v>0</c:v>
                </c:pt>
                <c:pt idx="9">
                  <c:v>0</c:v>
                </c:pt>
              </c:numCache>
            </c:numRef>
          </c:cat>
          <c:val>
            <c:numRef>
              <c:f>[2]メダカ!$H$45:$H$54</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4"/>
          <c:order val="4"/>
          <c:tx>
            <c:strRef>
              <c:f>[2]メダカ!$H$44</c:f>
              <c:strCache>
                <c:ptCount val="1"/>
                <c:pt idx="0">
                  <c:v>#REF!</c:v>
                </c:pt>
              </c:strCache>
            </c:strRef>
          </c:tx>
          <c:spPr>
            <a:ln>
              <a:solidFill>
                <a:sysClr val="windowText" lastClr="000000"/>
              </a:solidFill>
            </a:ln>
          </c:spPr>
          <c:cat>
            <c:numRef>
              <c:f>[2]メダカ!$B$45:$B$54</c:f>
              <c:numCache>
                <c:formatCode>General</c:formatCode>
                <c:ptCount val="10"/>
                <c:pt idx="0">
                  <c:v>0</c:v>
                </c:pt>
                <c:pt idx="1">
                  <c:v>0</c:v>
                </c:pt>
                <c:pt idx="2">
                  <c:v>0</c:v>
                </c:pt>
                <c:pt idx="3">
                  <c:v>0</c:v>
                </c:pt>
                <c:pt idx="4">
                  <c:v>0</c:v>
                </c:pt>
                <c:pt idx="5">
                  <c:v>0</c:v>
                </c:pt>
                <c:pt idx="6">
                  <c:v>0</c:v>
                </c:pt>
                <c:pt idx="7">
                  <c:v>0</c:v>
                </c:pt>
                <c:pt idx="8">
                  <c:v>0</c:v>
                </c:pt>
                <c:pt idx="9">
                  <c:v>0</c:v>
                </c:pt>
              </c:numCache>
            </c:numRef>
          </c:cat>
          <c:val>
            <c:numRef>
              <c:f>[2]メダカ!$H$45:$H$54</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1"/>
          <c:order val="1"/>
          <c:tx>
            <c:strRef>
              <c:f>[2]メダカ!$H$44</c:f>
              <c:strCache>
                <c:ptCount val="1"/>
                <c:pt idx="0">
                  <c:v>#REF!</c:v>
                </c:pt>
              </c:strCache>
            </c:strRef>
          </c:tx>
          <c:spPr>
            <a:ln>
              <a:solidFill>
                <a:sysClr val="windowText" lastClr="000000"/>
              </a:solidFill>
            </a:ln>
          </c:spPr>
          <c:cat>
            <c:numRef>
              <c:f>[2]メダカ!$B$45:$B$54</c:f>
              <c:numCache>
                <c:formatCode>General</c:formatCode>
                <c:ptCount val="10"/>
                <c:pt idx="0">
                  <c:v>0</c:v>
                </c:pt>
                <c:pt idx="1">
                  <c:v>0</c:v>
                </c:pt>
                <c:pt idx="2">
                  <c:v>0</c:v>
                </c:pt>
                <c:pt idx="3">
                  <c:v>0</c:v>
                </c:pt>
                <c:pt idx="4">
                  <c:v>0</c:v>
                </c:pt>
                <c:pt idx="5">
                  <c:v>0</c:v>
                </c:pt>
                <c:pt idx="6">
                  <c:v>0</c:v>
                </c:pt>
                <c:pt idx="7">
                  <c:v>0</c:v>
                </c:pt>
                <c:pt idx="8">
                  <c:v>0</c:v>
                </c:pt>
                <c:pt idx="9">
                  <c:v>0</c:v>
                </c:pt>
              </c:numCache>
            </c:numRef>
          </c:cat>
          <c:val>
            <c:numRef>
              <c:f>[2]メダカ!$H$45:$H$54</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0"/>
          <c:order val="0"/>
          <c:tx>
            <c:strRef>
              <c:f>'8月25日'!$W$19</c:f>
              <c:strCache>
                <c:ptCount val="1"/>
              </c:strCache>
            </c:strRef>
          </c:tx>
          <c:spPr>
            <a:ln>
              <a:solidFill>
                <a:sysClr val="windowText" lastClr="000000"/>
              </a:solidFill>
            </a:ln>
          </c:spPr>
          <c:dPt>
            <c:idx val="1"/>
            <c:spPr>
              <a:solidFill>
                <a:srgbClr val="C00000"/>
              </a:solidFill>
              <a:ln>
                <a:solidFill>
                  <a:sysClr val="windowText" lastClr="000000"/>
                </a:solidFill>
              </a:ln>
            </c:spPr>
          </c:dPt>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'8月25日'!$V$20:$V$29</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'8月25日'!$W$20:$W$29</c:f>
              <c:numCache>
                <c:formatCode>General</c:formatCode>
                <c:ptCount val="10"/>
                <c:pt idx="0">
                  <c:v>0</c:v>
                </c:pt>
                <c:pt idx="1">
                  <c:v>1</c:v>
                </c:pt>
                <c:pt idx="2">
                  <c:v>36</c:v>
                </c:pt>
                <c:pt idx="3">
                  <c:v>46</c:v>
                </c:pt>
                <c:pt idx="4">
                  <c:v>26</c:v>
                </c:pt>
                <c:pt idx="5">
                  <c:v>1</c:v>
                </c:pt>
                <c:pt idx="6">
                  <c:v>4</c:v>
                </c:pt>
                <c:pt idx="7">
                  <c:v>0</c:v>
                </c:pt>
                <c:pt idx="8">
                  <c:v>0</c:v>
                </c:pt>
                <c:pt idx="9">
                  <c:v>0</c:v>
                </c:pt>
              </c:numCache>
            </c:numRef>
          </c:val>
        </c:ser>
        <c:gapWidth val="0"/>
        <c:overlap val="100"/>
        <c:axId val="61347328"/>
        <c:axId val="61349248"/>
      </c:barChart>
      <c:catAx>
        <c:axId val="61347328"/>
        <c:scaling>
          <c:orientation val="minMax"/>
        </c:scaling>
        <c:axPos val="b"/>
        <c:title>
          <c:tx>
            <c:rich>
              <a:bodyPr/>
              <a:lstStyle/>
              <a:p>
                <a:pPr>
                  <a:defRPr sz="2000" b="0"/>
                </a:pPr>
                <a:r>
                  <a:rPr lang="ja-JP" altLang="en-US" sz="2000" b="0" dirty="0" smtClean="0">
                    <a:latin typeface="+mn-ea"/>
                    <a:ea typeface="+mn-ea"/>
                  </a:rPr>
                  <a:t>体長（</a:t>
                </a:r>
                <a:r>
                  <a:rPr lang="en-US" altLang="ja-JP" sz="2000" b="0" dirty="0" smtClean="0">
                    <a:latin typeface="+mn-ea"/>
                    <a:ea typeface="+mn-ea"/>
                  </a:rPr>
                  <a:t>mm</a:t>
                </a:r>
                <a:r>
                  <a:rPr lang="ja-JP" altLang="en-US" sz="2000" b="0" dirty="0" smtClean="0">
                    <a:latin typeface="+mn-ea"/>
                    <a:ea typeface="+mn-ea"/>
                  </a:rPr>
                  <a:t>）</a:t>
                </a:r>
                <a:endParaRPr lang="ja-JP" altLang="en-US" sz="2000" b="0" dirty="0">
                  <a:latin typeface="+mn-ea"/>
                  <a:ea typeface="+mn-ea"/>
                </a:endParaRPr>
              </a:p>
            </c:rich>
          </c:tx>
        </c:title>
        <c:numFmt formatCode="General" sourceLinked="1"/>
        <c:tickLblPos val="nextTo"/>
        <c:txPr>
          <a:bodyPr/>
          <a:lstStyle/>
          <a:p>
            <a:pPr>
              <a:defRPr sz="1800">
                <a:latin typeface="+mn-ea"/>
                <a:ea typeface="+mn-ea"/>
              </a:defRPr>
            </a:pPr>
            <a:endParaRPr lang="ja-JP"/>
          </a:p>
        </c:txPr>
        <c:crossAx val="61349248"/>
        <c:crosses val="autoZero"/>
        <c:auto val="1"/>
        <c:lblAlgn val="ctr"/>
        <c:lblOffset val="100"/>
      </c:catAx>
      <c:valAx>
        <c:axId val="61349248"/>
        <c:scaling>
          <c:orientation val="minMax"/>
          <c:max val="50"/>
          <c:min val="0"/>
        </c:scaling>
        <c:axPos val="l"/>
        <c:majorGridlines/>
        <c:title>
          <c:tx>
            <c:rich>
              <a:bodyPr rot="0" vert="wordArtVertRtl"/>
              <a:lstStyle/>
              <a:p>
                <a:pPr>
                  <a:defRPr/>
                </a:pPr>
                <a:r>
                  <a:rPr lang="ja-JP" altLang="en-US" sz="2000" b="0" dirty="0" smtClean="0"/>
                  <a:t>採捕数（個体）</a:t>
                </a:r>
                <a:endParaRPr lang="ja-JP" altLang="en-US" sz="2000" b="0" dirty="0"/>
              </a:p>
            </c:rich>
          </c:tx>
          <c:layout>
            <c:manualLayout>
              <c:xMode val="edge"/>
              <c:yMode val="edge"/>
              <c:x val="1.9765568044508234E-4"/>
              <c:y val="8.4291040249353744E-2"/>
            </c:manualLayout>
          </c:layout>
        </c:title>
        <c:numFmt formatCode="General" sourceLinked="1"/>
        <c:tickLblPos val="nextTo"/>
        <c:txPr>
          <a:bodyPr/>
          <a:lstStyle/>
          <a:p>
            <a:pPr>
              <a:defRPr sz="1800">
                <a:latin typeface="+mn-ea"/>
                <a:ea typeface="+mn-ea"/>
              </a:defRPr>
            </a:pPr>
            <a:endParaRPr lang="ja-JP"/>
          </a:p>
        </c:txPr>
        <c:crossAx val="61347328"/>
        <c:crosses val="autoZero"/>
        <c:crossBetween val="between"/>
        <c:majorUnit val="25"/>
      </c:valAx>
    </c:plotArea>
    <c:plotVisOnly val="1"/>
  </c:chart>
  <c:spPr>
    <a:ln>
      <a:noFill/>
    </a:ln>
  </c:spPr>
  <c:externalData r:id="rId1"/>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000"/>
            </a:pPr>
            <a:r>
              <a:rPr lang="en-US" altLang="ja-JP" sz="1600" b="1" dirty="0"/>
              <a:t>10/3</a:t>
            </a:r>
            <a:endParaRPr lang="ja-JP" altLang="en-US" sz="1600" b="1" dirty="0"/>
          </a:p>
        </c:rich>
      </c:tx>
      <c:layout>
        <c:manualLayout>
          <c:xMode val="edge"/>
          <c:yMode val="edge"/>
          <c:x val="0.42791667257972793"/>
          <c:y val="1.0051499399049642E-2"/>
        </c:manualLayout>
      </c:layout>
    </c:title>
    <c:plotArea>
      <c:layout>
        <c:manualLayout>
          <c:layoutTarget val="inner"/>
          <c:xMode val="edge"/>
          <c:yMode val="edge"/>
          <c:x val="0.14174333333333927"/>
          <c:y val="0.21663609199935996"/>
          <c:w val="0.78774777777777782"/>
          <c:h val="0.45170535943528822"/>
        </c:manualLayout>
      </c:layout>
      <c:barChart>
        <c:barDir val="col"/>
        <c:grouping val="clustered"/>
        <c:ser>
          <c:idx val="1"/>
          <c:order val="1"/>
          <c:tx>
            <c:strRef>
              <c:f>[2]メダカ!$J$44</c:f>
              <c:strCache>
                <c:ptCount val="1"/>
                <c:pt idx="0">
                  <c:v>#REF!</c:v>
                </c:pt>
              </c:strCache>
            </c:strRef>
          </c:tx>
          <c:spPr>
            <a:ln>
              <a:solidFill>
                <a:sysClr val="windowText" lastClr="000000"/>
              </a:solidFill>
            </a:ln>
          </c:spPr>
          <c:cat>
            <c:numRef>
              <c:f>[2]メダカ!$B$45:$B$54</c:f>
              <c:numCache>
                <c:formatCode>General</c:formatCode>
                <c:ptCount val="10"/>
                <c:pt idx="0">
                  <c:v>0</c:v>
                </c:pt>
                <c:pt idx="1">
                  <c:v>0</c:v>
                </c:pt>
                <c:pt idx="2">
                  <c:v>0</c:v>
                </c:pt>
                <c:pt idx="3">
                  <c:v>0</c:v>
                </c:pt>
                <c:pt idx="4">
                  <c:v>0</c:v>
                </c:pt>
                <c:pt idx="5">
                  <c:v>0</c:v>
                </c:pt>
                <c:pt idx="6">
                  <c:v>0</c:v>
                </c:pt>
                <c:pt idx="7">
                  <c:v>0</c:v>
                </c:pt>
                <c:pt idx="8">
                  <c:v>0</c:v>
                </c:pt>
                <c:pt idx="9">
                  <c:v>0</c:v>
                </c:pt>
              </c:numCache>
            </c:numRef>
          </c:cat>
          <c:val>
            <c:numRef>
              <c:f>[2]メダカ!$J$45:$J$54</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0"/>
          <c:order val="0"/>
          <c:tx>
            <c:strRef>
              <c:f>'10月3日'!$W$19</c:f>
              <c:strCache>
                <c:ptCount val="1"/>
              </c:strCache>
            </c:strRef>
          </c:tx>
          <c:spPr>
            <a:ln>
              <a:solidFill>
                <a:sysClr val="windowText" lastClr="000000"/>
              </a:solidFill>
            </a:ln>
          </c:spPr>
          <c:dPt>
            <c:idx val="1"/>
            <c:spPr>
              <a:solidFill>
                <a:srgbClr val="C00000"/>
              </a:solidFill>
              <a:ln>
                <a:solidFill>
                  <a:sysClr val="windowText" lastClr="000000"/>
                </a:solidFill>
              </a:ln>
            </c:spPr>
          </c:dPt>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'10月3日'!$V$20:$V$29</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'10月3日'!$W$20:$W$29</c:f>
              <c:numCache>
                <c:formatCode>General</c:formatCode>
                <c:ptCount val="10"/>
                <c:pt idx="0">
                  <c:v>0</c:v>
                </c:pt>
                <c:pt idx="1">
                  <c:v>1</c:v>
                </c:pt>
                <c:pt idx="2">
                  <c:v>5</c:v>
                </c:pt>
                <c:pt idx="3">
                  <c:v>21</c:v>
                </c:pt>
                <c:pt idx="4">
                  <c:v>55</c:v>
                </c:pt>
                <c:pt idx="5">
                  <c:v>25</c:v>
                </c:pt>
                <c:pt idx="6">
                  <c:v>3</c:v>
                </c:pt>
                <c:pt idx="7">
                  <c:v>0</c:v>
                </c:pt>
                <c:pt idx="8">
                  <c:v>0</c:v>
                </c:pt>
                <c:pt idx="9">
                  <c:v>0</c:v>
                </c:pt>
              </c:numCache>
            </c:numRef>
          </c:val>
        </c:ser>
        <c:gapWidth val="0"/>
        <c:overlap val="100"/>
        <c:axId val="61387904"/>
        <c:axId val="61389440"/>
      </c:barChart>
      <c:catAx>
        <c:axId val="61387904"/>
        <c:scaling>
          <c:orientation val="minMax"/>
        </c:scaling>
        <c:axPos val="b"/>
        <c:numFmt formatCode="General" sourceLinked="1"/>
        <c:tickLblPos val="nextTo"/>
        <c:txPr>
          <a:bodyPr/>
          <a:lstStyle/>
          <a:p>
            <a:pPr>
              <a:defRPr sz="1000"/>
            </a:pPr>
            <a:endParaRPr lang="ja-JP"/>
          </a:p>
        </c:txPr>
        <c:crossAx val="61389440"/>
        <c:crosses val="autoZero"/>
        <c:auto val="1"/>
        <c:lblAlgn val="ctr"/>
        <c:lblOffset val="100"/>
      </c:catAx>
      <c:valAx>
        <c:axId val="61389440"/>
        <c:scaling>
          <c:orientation val="minMax"/>
          <c:max val="50"/>
          <c:min val="0"/>
        </c:scaling>
        <c:axPos val="l"/>
        <c:majorGridlines/>
        <c:numFmt formatCode="General" sourceLinked="1"/>
        <c:tickLblPos val="nextTo"/>
        <c:txPr>
          <a:bodyPr/>
          <a:lstStyle/>
          <a:p>
            <a:pPr>
              <a:defRPr sz="1000"/>
            </a:pPr>
            <a:endParaRPr lang="ja-JP"/>
          </a:p>
        </c:txPr>
        <c:crossAx val="61387904"/>
        <c:crosses val="autoZero"/>
        <c:crossBetween val="between"/>
        <c:majorUnit val="25"/>
      </c:valAx>
    </c:plotArea>
    <c:plotVisOnly val="1"/>
  </c:chart>
  <c:spPr>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5587962446705783"/>
          <c:y val="0.16736826862159471"/>
          <c:w val="0.79377409657850118"/>
          <c:h val="0.58398370893292029"/>
        </c:manualLayout>
      </c:layout>
      <c:barChart>
        <c:barDir val="col"/>
        <c:grouping val="clustered"/>
        <c:ser>
          <c:idx val="0"/>
          <c:order val="0"/>
          <c:tx>
            <c:strRef>
              <c:f>'[フストグラム（東西14）.xlsx]ヒストグラム'!$B$4:$B$39</c:f>
              <c:strCache>
                <c:ptCount val="1"/>
                <c:pt idx="0">
                  <c:v>5 6 7 8 9 10 11 12 13 14 15 16 17 18 19 20 21 22 23 24 25 26 27 28 29 30 31 32 33 34 35 36 37 38 39 40</c:v>
                </c:pt>
              </c:strCache>
            </c:strRef>
          </c:tx>
          <c:spPr>
            <a:ln>
              <a:solidFill>
                <a:sysClr val="windowText" lastClr="000000"/>
              </a:solidFill>
            </a:ln>
          </c:spPr>
          <c:dPt>
            <c:idx val="2"/>
            <c:spPr>
              <a:solidFill>
                <a:srgbClr val="FF6600"/>
              </a:solidFill>
              <a:ln>
                <a:solidFill>
                  <a:sysClr val="windowText" lastClr="000000"/>
                </a:solidFill>
              </a:ln>
            </c:spPr>
          </c:dPt>
          <c:dPt>
            <c:idx val="4"/>
            <c:spPr>
              <a:solidFill>
                <a:srgbClr val="0099FF"/>
              </a:solidFill>
              <a:ln>
                <a:solidFill>
                  <a:sysClr val="windowText" lastClr="000000"/>
                </a:solidFill>
              </a:ln>
            </c:spPr>
          </c:dPt>
          <c:dPt>
            <c:idx val="5"/>
            <c:spPr>
              <a:solidFill>
                <a:srgbClr val="0099FF"/>
              </a:solidFill>
              <a:ln>
                <a:solidFill>
                  <a:sysClr val="windowText" lastClr="000000"/>
                </a:solidFill>
              </a:ln>
            </c:spPr>
          </c:dPt>
          <c:dPt>
            <c:idx val="6"/>
            <c:spPr>
              <a:solidFill>
                <a:srgbClr val="0099FF"/>
              </a:solidFill>
              <a:ln>
                <a:solidFill>
                  <a:sysClr val="windowText" lastClr="000000"/>
                </a:solidFill>
              </a:ln>
            </c:spPr>
          </c:dPt>
          <c:dPt>
            <c:idx val="7"/>
            <c:spPr>
              <a:solidFill>
                <a:srgbClr val="0099FF"/>
              </a:solidFill>
              <a:ln>
                <a:solidFill>
                  <a:sysClr val="windowText" lastClr="000000"/>
                </a:solidFill>
              </a:ln>
            </c:spPr>
          </c:dPt>
          <c:dPt>
            <c:idx val="8"/>
            <c:spPr>
              <a:solidFill>
                <a:srgbClr val="0099FF"/>
              </a:solidFill>
              <a:ln>
                <a:solidFill>
                  <a:sysClr val="windowText" lastClr="000000"/>
                </a:solidFill>
              </a:ln>
            </c:spPr>
          </c:dPt>
          <c:dPt>
            <c:idx val="9"/>
            <c:spPr>
              <a:solidFill>
                <a:srgbClr val="0099FF"/>
              </a:solidFill>
              <a:ln>
                <a:solidFill>
                  <a:sysClr val="windowText" lastClr="000000"/>
                </a:solidFill>
              </a:ln>
            </c:spPr>
          </c:dPt>
          <c:dPt>
            <c:idx val="10"/>
            <c:spPr>
              <a:solidFill>
                <a:srgbClr val="0099FF"/>
              </a:solidFill>
              <a:ln>
                <a:solidFill>
                  <a:sysClr val="windowText" lastClr="000000"/>
                </a:solidFill>
              </a:ln>
            </c:spPr>
          </c:dPt>
          <c:dPt>
            <c:idx val="11"/>
            <c:spPr>
              <a:solidFill>
                <a:srgbClr val="0099FF"/>
              </a:solidFill>
              <a:ln>
                <a:solidFill>
                  <a:sysClr val="windowText" lastClr="000000"/>
                </a:solidFill>
              </a:ln>
            </c:spPr>
          </c:dPt>
          <c:dPt>
            <c:idx val="12"/>
            <c:spPr>
              <a:solidFill>
                <a:srgbClr val="0099FF"/>
              </a:solidFill>
              <a:ln>
                <a:solidFill>
                  <a:sysClr val="windowText" lastClr="000000"/>
                </a:solidFill>
              </a:ln>
            </c:spPr>
          </c:dPt>
          <c:dPt>
            <c:idx val="13"/>
            <c:spPr>
              <a:solidFill>
                <a:srgbClr val="0099FF"/>
              </a:solidFill>
              <a:ln>
                <a:solidFill>
                  <a:sysClr val="windowText" lastClr="000000"/>
                </a:solidFill>
              </a:ln>
            </c:spPr>
          </c:dPt>
          <c:dPt>
            <c:idx val="14"/>
            <c:spPr>
              <a:solidFill>
                <a:srgbClr val="0099FF"/>
              </a:solidFill>
              <a:ln>
                <a:solidFill>
                  <a:sysClr val="windowText" lastClr="000000"/>
                </a:solidFill>
              </a:ln>
            </c:spPr>
          </c:dPt>
          <c:dPt>
            <c:idx val="15"/>
            <c:spPr>
              <a:solidFill>
                <a:srgbClr val="0F0FC7"/>
              </a:solidFill>
              <a:ln>
                <a:solidFill>
                  <a:sysClr val="windowText" lastClr="000000"/>
                </a:solidFill>
              </a:ln>
            </c:spPr>
          </c:dPt>
          <c:dPt>
            <c:idx val="16"/>
            <c:spPr>
              <a:solidFill>
                <a:srgbClr val="0F0FC7"/>
              </a:solidFill>
              <a:ln>
                <a:solidFill>
                  <a:sysClr val="windowText" lastClr="000000"/>
                </a:solidFill>
              </a:ln>
            </c:spPr>
          </c:dPt>
          <c:dPt>
            <c:idx val="17"/>
            <c:spPr>
              <a:solidFill>
                <a:srgbClr val="0F0FC7"/>
              </a:solidFill>
              <a:ln>
                <a:solidFill>
                  <a:sysClr val="windowText" lastClr="000000"/>
                </a:solidFill>
              </a:ln>
            </c:spPr>
          </c:dPt>
          <c:dPt>
            <c:idx val="18"/>
            <c:spPr>
              <a:solidFill>
                <a:srgbClr val="0F0FC7"/>
              </a:solidFill>
              <a:ln>
                <a:solidFill>
                  <a:sysClr val="windowText" lastClr="000000"/>
                </a:solidFill>
              </a:ln>
            </c:spPr>
          </c:dPt>
          <c:dPt>
            <c:idx val="19"/>
            <c:spPr>
              <a:solidFill>
                <a:srgbClr val="0F0FC7"/>
              </a:solidFill>
              <a:ln>
                <a:solidFill>
                  <a:sysClr val="windowText" lastClr="000000"/>
                </a:solidFill>
              </a:ln>
            </c:spPr>
          </c:dPt>
          <c:dPt>
            <c:idx val="20"/>
            <c:spPr>
              <a:solidFill>
                <a:srgbClr val="0F0FC7"/>
              </a:solidFill>
              <a:ln>
                <a:solidFill>
                  <a:sysClr val="windowText" lastClr="000000"/>
                </a:solidFill>
              </a:ln>
            </c:spPr>
          </c:dPt>
          <c:dPt>
            <c:idx val="21"/>
            <c:spPr>
              <a:solidFill>
                <a:srgbClr val="0F0FC7"/>
              </a:solidFill>
              <a:ln>
                <a:solidFill>
                  <a:sysClr val="windowText" lastClr="000000"/>
                </a:solidFill>
              </a:ln>
            </c:spPr>
          </c:dPt>
          <c:dPt>
            <c:idx val="22"/>
            <c:spPr>
              <a:solidFill>
                <a:srgbClr val="0F0FC7"/>
              </a:solidFill>
              <a:ln>
                <a:solidFill>
                  <a:sysClr val="windowText" lastClr="000000"/>
                </a:solidFill>
              </a:ln>
            </c:spPr>
          </c:dPt>
          <c:dPt>
            <c:idx val="23"/>
            <c:spPr>
              <a:solidFill>
                <a:srgbClr val="0F0FC7"/>
              </a:solidFill>
              <a:ln>
                <a:solidFill>
                  <a:sysClr val="windowText" lastClr="000000"/>
                </a:solidFill>
              </a:ln>
            </c:spPr>
          </c:dPt>
          <c:dPt>
            <c:idx val="24"/>
            <c:spPr>
              <a:solidFill>
                <a:srgbClr val="0F0FC7"/>
              </a:solidFill>
              <a:ln>
                <a:solidFill>
                  <a:sysClr val="windowText" lastClr="000000"/>
                </a:solidFill>
              </a:ln>
            </c:spPr>
          </c:dPt>
          <c:dPt>
            <c:idx val="25"/>
            <c:spPr>
              <a:solidFill>
                <a:srgbClr val="0F0FC7"/>
              </a:solidFill>
              <a:ln>
                <a:solidFill>
                  <a:sysClr val="windowText" lastClr="000000"/>
                </a:solidFill>
              </a:ln>
            </c:spPr>
          </c:dPt>
          <c:dPt>
            <c:idx val="26"/>
            <c:spPr>
              <a:solidFill>
                <a:srgbClr val="0F0FC7"/>
              </a:solidFill>
              <a:ln>
                <a:solidFill>
                  <a:sysClr val="windowText" lastClr="000000"/>
                </a:solidFill>
              </a:ln>
            </c:spPr>
          </c:dPt>
          <c:dPt>
            <c:idx val="27"/>
            <c:spPr>
              <a:solidFill>
                <a:srgbClr val="0F0FC7"/>
              </a:solidFill>
              <a:ln>
                <a:solidFill>
                  <a:sysClr val="windowText" lastClr="000000"/>
                </a:solidFill>
              </a:ln>
            </c:spPr>
          </c:dPt>
          <c:dPt>
            <c:idx val="28"/>
            <c:spPr>
              <a:solidFill>
                <a:srgbClr val="0F0FC7"/>
              </a:solidFill>
              <a:ln>
                <a:solidFill>
                  <a:sysClr val="windowText" lastClr="000000"/>
                </a:solidFill>
              </a:ln>
            </c:spPr>
          </c:dPt>
          <c:dPt>
            <c:idx val="29"/>
            <c:spPr>
              <a:solidFill>
                <a:srgbClr val="008000"/>
              </a:solidFill>
              <a:ln>
                <a:solidFill>
                  <a:sysClr val="windowText" lastClr="000000"/>
                </a:solidFill>
              </a:ln>
            </c:spPr>
          </c:dPt>
          <c:dPt>
            <c:idx val="30"/>
            <c:spPr>
              <a:solidFill>
                <a:srgbClr val="0F0FC7"/>
              </a:solidFill>
              <a:ln>
                <a:solidFill>
                  <a:sysClr val="windowText" lastClr="000000"/>
                </a:solidFill>
              </a:ln>
            </c:spPr>
          </c:dPt>
          <c:dPt>
            <c:idx val="32"/>
            <c:spPr>
              <a:solidFill>
                <a:srgbClr val="0F0FC7"/>
              </a:solidFill>
              <a:ln>
                <a:solidFill>
                  <a:sysClr val="windowText" lastClr="000000"/>
                </a:solidFill>
              </a:ln>
            </c:spPr>
          </c:dPt>
          <c:cat>
            <c:numRef>
              <c:f>'[場所別＋ストグラム（地点１）.xlsx]メダカ'!$B$2:$B$37</c:f>
              <c:numCache>
                <c:formatCode>General</c:formatCode>
                <c:ptCount val="3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numCache>
            </c:numRef>
          </c:cat>
          <c:val>
            <c:numRef>
              <c:f>'[フストグラム（東西14）.xlsx]ヒストグラム'!$O$4:$O$39</c:f>
              <c:numCache>
                <c:formatCode>General</c:formatCode>
                <c:ptCount val="36"/>
                <c:pt idx="0">
                  <c:v>0</c:v>
                </c:pt>
                <c:pt idx="1">
                  <c:v>0</c:v>
                </c:pt>
                <c:pt idx="2">
                  <c:v>1</c:v>
                </c:pt>
                <c:pt idx="3">
                  <c:v>0</c:v>
                </c:pt>
                <c:pt idx="4">
                  <c:v>4</c:v>
                </c:pt>
                <c:pt idx="5">
                  <c:v>5</c:v>
                </c:pt>
                <c:pt idx="6">
                  <c:v>12</c:v>
                </c:pt>
                <c:pt idx="7">
                  <c:v>15</c:v>
                </c:pt>
                <c:pt idx="8">
                  <c:v>13</c:v>
                </c:pt>
                <c:pt idx="9">
                  <c:v>23</c:v>
                </c:pt>
                <c:pt idx="10">
                  <c:v>22</c:v>
                </c:pt>
                <c:pt idx="11">
                  <c:v>28</c:v>
                </c:pt>
                <c:pt idx="12">
                  <c:v>23</c:v>
                </c:pt>
                <c:pt idx="13">
                  <c:v>52</c:v>
                </c:pt>
                <c:pt idx="14">
                  <c:v>58</c:v>
                </c:pt>
                <c:pt idx="15">
                  <c:v>139</c:v>
                </c:pt>
                <c:pt idx="16">
                  <c:v>104</c:v>
                </c:pt>
                <c:pt idx="17">
                  <c:v>165</c:v>
                </c:pt>
                <c:pt idx="18">
                  <c:v>128</c:v>
                </c:pt>
                <c:pt idx="19">
                  <c:v>98</c:v>
                </c:pt>
                <c:pt idx="20">
                  <c:v>125</c:v>
                </c:pt>
                <c:pt idx="21">
                  <c:v>73</c:v>
                </c:pt>
                <c:pt idx="22">
                  <c:v>74</c:v>
                </c:pt>
                <c:pt idx="23">
                  <c:v>49</c:v>
                </c:pt>
                <c:pt idx="24">
                  <c:v>28</c:v>
                </c:pt>
                <c:pt idx="25">
                  <c:v>38</c:v>
                </c:pt>
                <c:pt idx="26">
                  <c:v>10</c:v>
                </c:pt>
                <c:pt idx="27">
                  <c:v>15</c:v>
                </c:pt>
                <c:pt idx="28">
                  <c:v>7</c:v>
                </c:pt>
                <c:pt idx="29">
                  <c:v>1</c:v>
                </c:pt>
                <c:pt idx="30">
                  <c:v>4</c:v>
                </c:pt>
                <c:pt idx="31">
                  <c:v>0</c:v>
                </c:pt>
                <c:pt idx="32">
                  <c:v>1</c:v>
                </c:pt>
                <c:pt idx="33">
                  <c:v>0</c:v>
                </c:pt>
                <c:pt idx="34">
                  <c:v>0</c:v>
                </c:pt>
                <c:pt idx="35">
                  <c:v>0</c:v>
                </c:pt>
              </c:numCache>
            </c:numRef>
          </c:val>
        </c:ser>
        <c:gapWidth val="0"/>
        <c:axId val="58346112"/>
        <c:axId val="58347904"/>
      </c:barChart>
      <c:catAx>
        <c:axId val="58346112"/>
        <c:scaling>
          <c:orientation val="minMax"/>
        </c:scaling>
        <c:axPos val="b"/>
        <c:numFmt formatCode="General" sourceLinked="1"/>
        <c:tickLblPos val="nextTo"/>
        <c:txPr>
          <a:bodyPr/>
          <a:lstStyle/>
          <a:p>
            <a:pPr>
              <a:defRPr sz="2000">
                <a:latin typeface="+mn-ea"/>
                <a:ea typeface="+mn-ea"/>
              </a:defRPr>
            </a:pPr>
            <a:endParaRPr lang="ja-JP"/>
          </a:p>
        </c:txPr>
        <c:crossAx val="58347904"/>
        <c:crosses val="autoZero"/>
        <c:auto val="1"/>
        <c:lblAlgn val="ctr"/>
        <c:lblOffset val="100"/>
        <c:tickLblSkip val="5"/>
        <c:tickMarkSkip val="5"/>
      </c:catAx>
      <c:valAx>
        <c:axId val="58347904"/>
        <c:scaling>
          <c:orientation val="minMax"/>
          <c:max val="150"/>
          <c:min val="0"/>
        </c:scaling>
        <c:axPos val="l"/>
        <c:majorGridlines/>
        <c:numFmt formatCode="General" sourceLinked="1"/>
        <c:tickLblPos val="nextTo"/>
        <c:txPr>
          <a:bodyPr/>
          <a:lstStyle/>
          <a:p>
            <a:pPr>
              <a:defRPr sz="2000">
                <a:latin typeface="+mn-ea"/>
                <a:ea typeface="+mn-ea"/>
              </a:defRPr>
            </a:pPr>
            <a:endParaRPr lang="ja-JP"/>
          </a:p>
        </c:txPr>
        <c:crossAx val="58346112"/>
        <c:crossesAt val="1"/>
        <c:crossBetween val="between"/>
        <c:majorUnit val="50"/>
      </c:valAx>
    </c:plotArea>
    <c:plotVisOnly val="1"/>
  </c:chart>
  <c:spPr>
    <a:ln>
      <a:noFill/>
    </a:ln>
  </c:spPr>
  <c:externalData r:id="rId1"/>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000"/>
            </a:pPr>
            <a:r>
              <a:rPr lang="en-US" altLang="ja-JP" sz="1600" b="1" dirty="0"/>
              <a:t>10/20</a:t>
            </a:r>
            <a:endParaRPr lang="ja-JP" altLang="en-US" sz="1600" b="1" dirty="0"/>
          </a:p>
        </c:rich>
      </c:tx>
      <c:layout>
        <c:manualLayout>
          <c:xMode val="edge"/>
          <c:yMode val="edge"/>
          <c:x val="0.42791667257972815"/>
          <c:y val="1.0051499399049642E-2"/>
        </c:manualLayout>
      </c:layout>
    </c:title>
    <c:plotArea>
      <c:layout>
        <c:manualLayout>
          <c:layoutTarget val="inner"/>
          <c:xMode val="edge"/>
          <c:yMode val="edge"/>
          <c:x val="0.14174333333333938"/>
          <c:y val="0.21663609199935996"/>
          <c:w val="0.78774777777777782"/>
          <c:h val="0.45170535943528811"/>
        </c:manualLayout>
      </c:layout>
      <c:barChart>
        <c:barDir val="col"/>
        <c:grouping val="clustered"/>
        <c:ser>
          <c:idx val="1"/>
          <c:order val="1"/>
          <c:tx>
            <c:strRef>
              <c:f>[2]メダカ!$K$44</c:f>
              <c:strCache>
                <c:ptCount val="1"/>
                <c:pt idx="0">
                  <c:v>#REF!</c:v>
                </c:pt>
              </c:strCache>
            </c:strRef>
          </c:tx>
          <c:spPr>
            <a:ln>
              <a:solidFill>
                <a:sysClr val="windowText" lastClr="000000"/>
              </a:solidFill>
            </a:ln>
          </c:spPr>
          <c:cat>
            <c:numRef>
              <c:f>[2]メダカ!$B$45:$B$54</c:f>
              <c:numCache>
                <c:formatCode>General</c:formatCode>
                <c:ptCount val="10"/>
                <c:pt idx="0">
                  <c:v>0</c:v>
                </c:pt>
                <c:pt idx="1">
                  <c:v>0</c:v>
                </c:pt>
                <c:pt idx="2">
                  <c:v>0</c:v>
                </c:pt>
                <c:pt idx="3">
                  <c:v>0</c:v>
                </c:pt>
                <c:pt idx="4">
                  <c:v>0</c:v>
                </c:pt>
                <c:pt idx="5">
                  <c:v>0</c:v>
                </c:pt>
                <c:pt idx="6">
                  <c:v>0</c:v>
                </c:pt>
                <c:pt idx="7">
                  <c:v>0</c:v>
                </c:pt>
                <c:pt idx="8">
                  <c:v>0</c:v>
                </c:pt>
                <c:pt idx="9">
                  <c:v>0</c:v>
                </c:pt>
              </c:numCache>
            </c:numRef>
          </c:cat>
          <c:val>
            <c:numRef>
              <c:f>[2]メダカ!$K$45:$K$54</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0"/>
          <c:order val="0"/>
          <c:tx>
            <c:strRef>
              <c:f>'10月20日'!$W$19</c:f>
              <c:strCache>
                <c:ptCount val="1"/>
              </c:strCache>
            </c:strRef>
          </c:tx>
          <c:spPr>
            <a:ln>
              <a:solidFill>
                <a:sysClr val="windowText" lastClr="000000"/>
              </a:solidFill>
            </a:ln>
          </c:spPr>
          <c:dPt>
            <c:idx val="3"/>
            <c:spPr>
              <a:solidFill>
                <a:srgbClr val="C00000"/>
              </a:solidFill>
              <a:ln>
                <a:solidFill>
                  <a:sysClr val="windowText" lastClr="000000"/>
                </a:solidFill>
              </a:ln>
            </c:spPr>
          </c:dPt>
          <c:cat>
            <c:numRef>
              <c:f>'10月20日'!$V$20:$V$29</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'10月20日'!$W$20:$W$29</c:f>
              <c:numCache>
                <c:formatCode>General</c:formatCode>
                <c:ptCount val="10"/>
                <c:pt idx="0">
                  <c:v>0</c:v>
                </c:pt>
                <c:pt idx="1">
                  <c:v>0</c:v>
                </c:pt>
                <c:pt idx="2">
                  <c:v>0</c:v>
                </c:pt>
                <c:pt idx="3">
                  <c:v>5</c:v>
                </c:pt>
                <c:pt idx="4">
                  <c:v>37</c:v>
                </c:pt>
                <c:pt idx="5">
                  <c:v>39</c:v>
                </c:pt>
                <c:pt idx="6">
                  <c:v>8</c:v>
                </c:pt>
                <c:pt idx="7">
                  <c:v>1</c:v>
                </c:pt>
                <c:pt idx="8">
                  <c:v>0</c:v>
                </c:pt>
                <c:pt idx="9">
                  <c:v>0</c:v>
                </c:pt>
              </c:numCache>
            </c:numRef>
          </c:val>
        </c:ser>
        <c:gapWidth val="0"/>
        <c:overlap val="100"/>
        <c:axId val="61406208"/>
        <c:axId val="61412096"/>
      </c:barChart>
      <c:catAx>
        <c:axId val="61406208"/>
        <c:scaling>
          <c:orientation val="minMax"/>
        </c:scaling>
        <c:axPos val="b"/>
        <c:numFmt formatCode="General" sourceLinked="1"/>
        <c:tickLblPos val="nextTo"/>
        <c:txPr>
          <a:bodyPr/>
          <a:lstStyle/>
          <a:p>
            <a:pPr>
              <a:defRPr sz="1000"/>
            </a:pPr>
            <a:endParaRPr lang="ja-JP"/>
          </a:p>
        </c:txPr>
        <c:crossAx val="61412096"/>
        <c:crosses val="autoZero"/>
        <c:auto val="1"/>
        <c:lblAlgn val="ctr"/>
        <c:lblOffset val="100"/>
      </c:catAx>
      <c:valAx>
        <c:axId val="61412096"/>
        <c:scaling>
          <c:orientation val="minMax"/>
          <c:max val="50"/>
          <c:min val="0"/>
        </c:scaling>
        <c:axPos val="l"/>
        <c:majorGridlines/>
        <c:numFmt formatCode="General" sourceLinked="1"/>
        <c:tickLblPos val="nextTo"/>
        <c:txPr>
          <a:bodyPr/>
          <a:lstStyle/>
          <a:p>
            <a:pPr>
              <a:defRPr sz="1000"/>
            </a:pPr>
            <a:endParaRPr lang="ja-JP"/>
          </a:p>
        </c:txPr>
        <c:crossAx val="61406208"/>
        <c:crosses val="autoZero"/>
        <c:crossBetween val="between"/>
        <c:majorUnit val="25"/>
      </c:valAx>
    </c:plotArea>
    <c:plotVisOnly val="1"/>
  </c:chart>
  <c:spPr>
    <a:ln>
      <a:noFill/>
    </a:ln>
  </c:spPr>
  <c:externalData r:id="rId1"/>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000" b="1"/>
            </a:pPr>
            <a:r>
              <a:rPr lang="en-US" altLang="ja-JP" sz="1600" b="1" dirty="0"/>
              <a:t>11/6</a:t>
            </a:r>
            <a:endParaRPr lang="ja-JP" altLang="en-US" sz="1600" b="1" dirty="0"/>
          </a:p>
        </c:rich>
      </c:tx>
      <c:layout>
        <c:manualLayout>
          <c:xMode val="edge"/>
          <c:yMode val="edge"/>
          <c:x val="0.42791667257972837"/>
          <c:y val="1.0051499399049642E-2"/>
        </c:manualLayout>
      </c:layout>
    </c:title>
    <c:plotArea>
      <c:layout>
        <c:manualLayout>
          <c:layoutTarget val="inner"/>
          <c:xMode val="edge"/>
          <c:yMode val="edge"/>
          <c:x val="0.14174333333333947"/>
          <c:y val="0.21663609199935996"/>
          <c:w val="0.78774777777777782"/>
          <c:h val="0.451705359435288"/>
        </c:manualLayout>
      </c:layout>
      <c:barChart>
        <c:barDir val="col"/>
        <c:grouping val="clustered"/>
        <c:ser>
          <c:idx val="1"/>
          <c:order val="1"/>
          <c:tx>
            <c:strRef>
              <c:f>[2]メダカ!$L$44</c:f>
              <c:strCache>
                <c:ptCount val="1"/>
                <c:pt idx="0">
                  <c:v>#REF!</c:v>
                </c:pt>
              </c:strCache>
            </c:strRef>
          </c:tx>
          <c:spPr>
            <a:ln>
              <a:solidFill>
                <a:sysClr val="windowText" lastClr="000000"/>
              </a:solidFill>
            </a:ln>
          </c:spPr>
          <c:cat>
            <c:numRef>
              <c:f>[2]メダカ!$B$45:$B$54</c:f>
              <c:numCache>
                <c:formatCode>General</c:formatCode>
                <c:ptCount val="10"/>
                <c:pt idx="0">
                  <c:v>0</c:v>
                </c:pt>
                <c:pt idx="1">
                  <c:v>0</c:v>
                </c:pt>
                <c:pt idx="2">
                  <c:v>0</c:v>
                </c:pt>
                <c:pt idx="3">
                  <c:v>0</c:v>
                </c:pt>
                <c:pt idx="4">
                  <c:v>0</c:v>
                </c:pt>
                <c:pt idx="5">
                  <c:v>0</c:v>
                </c:pt>
                <c:pt idx="6">
                  <c:v>0</c:v>
                </c:pt>
                <c:pt idx="7">
                  <c:v>0</c:v>
                </c:pt>
                <c:pt idx="8">
                  <c:v>0</c:v>
                </c:pt>
                <c:pt idx="9">
                  <c:v>0</c:v>
                </c:pt>
              </c:numCache>
            </c:numRef>
          </c:cat>
          <c:val>
            <c:numRef>
              <c:f>[2]メダカ!$L$45:$L$54</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0"/>
          <c:order val="0"/>
          <c:tx>
            <c:strRef>
              <c:f>'11月6日'!$W$19</c:f>
              <c:strCache>
                <c:ptCount val="1"/>
              </c:strCache>
            </c:strRef>
          </c:tx>
          <c:spPr>
            <a:ln>
              <a:solidFill>
                <a:sysClr val="windowText" lastClr="000000"/>
              </a:solidFill>
            </a:ln>
          </c:spPr>
          <c:dPt>
            <c:idx val="3"/>
            <c:spPr>
              <a:solidFill>
                <a:srgbClr val="C00000"/>
              </a:solidFill>
              <a:ln>
                <a:solidFill>
                  <a:sysClr val="windowText" lastClr="000000"/>
                </a:solidFill>
              </a:ln>
            </c:spPr>
          </c:dPt>
          <c:cat>
            <c:numRef>
              <c:f>'11月6日'!$V$20:$V$29</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'11月6日'!$W$20:$W$29</c:f>
              <c:numCache>
                <c:formatCode>General</c:formatCode>
                <c:ptCount val="10"/>
                <c:pt idx="0">
                  <c:v>0</c:v>
                </c:pt>
                <c:pt idx="1">
                  <c:v>0</c:v>
                </c:pt>
                <c:pt idx="2">
                  <c:v>0</c:v>
                </c:pt>
                <c:pt idx="3">
                  <c:v>8</c:v>
                </c:pt>
                <c:pt idx="4">
                  <c:v>34</c:v>
                </c:pt>
                <c:pt idx="5">
                  <c:v>37</c:v>
                </c:pt>
                <c:pt idx="6">
                  <c:v>9</c:v>
                </c:pt>
                <c:pt idx="7">
                  <c:v>2</c:v>
                </c:pt>
                <c:pt idx="8">
                  <c:v>0</c:v>
                </c:pt>
                <c:pt idx="9">
                  <c:v>0</c:v>
                </c:pt>
              </c:numCache>
            </c:numRef>
          </c:val>
        </c:ser>
        <c:gapWidth val="0"/>
        <c:overlap val="100"/>
        <c:axId val="61441152"/>
        <c:axId val="61442688"/>
      </c:barChart>
      <c:catAx>
        <c:axId val="61441152"/>
        <c:scaling>
          <c:orientation val="minMax"/>
        </c:scaling>
        <c:axPos val="b"/>
        <c:numFmt formatCode="General" sourceLinked="1"/>
        <c:tickLblPos val="nextTo"/>
        <c:txPr>
          <a:bodyPr/>
          <a:lstStyle/>
          <a:p>
            <a:pPr>
              <a:defRPr sz="1000"/>
            </a:pPr>
            <a:endParaRPr lang="ja-JP"/>
          </a:p>
        </c:txPr>
        <c:crossAx val="61442688"/>
        <c:crosses val="autoZero"/>
        <c:auto val="1"/>
        <c:lblAlgn val="ctr"/>
        <c:lblOffset val="100"/>
      </c:catAx>
      <c:valAx>
        <c:axId val="61442688"/>
        <c:scaling>
          <c:orientation val="minMax"/>
          <c:max val="50"/>
          <c:min val="0"/>
        </c:scaling>
        <c:axPos val="l"/>
        <c:majorGridlines/>
        <c:numFmt formatCode="General" sourceLinked="1"/>
        <c:tickLblPos val="nextTo"/>
        <c:txPr>
          <a:bodyPr/>
          <a:lstStyle/>
          <a:p>
            <a:pPr>
              <a:defRPr sz="1000"/>
            </a:pPr>
            <a:endParaRPr lang="ja-JP"/>
          </a:p>
        </c:txPr>
        <c:crossAx val="61441152"/>
        <c:crosses val="autoZero"/>
        <c:crossBetween val="between"/>
        <c:majorUnit val="25"/>
      </c:valAx>
    </c:plotArea>
    <c:plotVisOnly val="1"/>
  </c:chart>
  <c:spPr>
    <a:ln>
      <a:noFill/>
    </a:ln>
  </c:spPr>
  <c:externalData r:id="rId1"/>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000"/>
            </a:pPr>
            <a:r>
              <a:rPr lang="en-US" altLang="ja-JP" sz="1600" b="1" dirty="0"/>
              <a:t>12/8</a:t>
            </a:r>
            <a:endParaRPr lang="ja-JP" altLang="en-US" sz="1600" b="1" dirty="0"/>
          </a:p>
        </c:rich>
      </c:tx>
      <c:layout>
        <c:manualLayout>
          <c:xMode val="edge"/>
          <c:yMode val="edge"/>
          <c:x val="0.42791667257972854"/>
          <c:y val="1.0051499399049642E-2"/>
        </c:manualLayout>
      </c:layout>
    </c:title>
    <c:plotArea>
      <c:layout>
        <c:manualLayout>
          <c:layoutTarget val="inner"/>
          <c:xMode val="edge"/>
          <c:yMode val="edge"/>
          <c:x val="0.14174333333333958"/>
          <c:y val="0.21663609199935996"/>
          <c:w val="0.78774777777777782"/>
          <c:h val="0.45170535943528789"/>
        </c:manualLayout>
      </c:layout>
      <c:barChart>
        <c:barDir val="col"/>
        <c:grouping val="clustered"/>
        <c:ser>
          <c:idx val="1"/>
          <c:order val="1"/>
          <c:tx>
            <c:strRef>
              <c:f>[2]メダカ!$M$44</c:f>
              <c:strCache>
                <c:ptCount val="1"/>
                <c:pt idx="0">
                  <c:v>#REF!</c:v>
                </c:pt>
              </c:strCache>
            </c:strRef>
          </c:tx>
          <c:spPr>
            <a:ln>
              <a:solidFill>
                <a:sysClr val="windowText" lastClr="000000"/>
              </a:solidFill>
            </a:ln>
          </c:spPr>
          <c:cat>
            <c:numRef>
              <c:f>[2]メダカ!$B$45:$B$54</c:f>
              <c:numCache>
                <c:formatCode>General</c:formatCode>
                <c:ptCount val="10"/>
                <c:pt idx="0">
                  <c:v>0</c:v>
                </c:pt>
                <c:pt idx="1">
                  <c:v>0</c:v>
                </c:pt>
                <c:pt idx="2">
                  <c:v>0</c:v>
                </c:pt>
                <c:pt idx="3">
                  <c:v>0</c:v>
                </c:pt>
                <c:pt idx="4">
                  <c:v>0</c:v>
                </c:pt>
                <c:pt idx="5">
                  <c:v>0</c:v>
                </c:pt>
                <c:pt idx="6">
                  <c:v>0</c:v>
                </c:pt>
                <c:pt idx="7">
                  <c:v>0</c:v>
                </c:pt>
                <c:pt idx="8">
                  <c:v>0</c:v>
                </c:pt>
                <c:pt idx="9">
                  <c:v>0</c:v>
                </c:pt>
              </c:numCache>
            </c:numRef>
          </c:cat>
          <c:val>
            <c:numRef>
              <c:f>[2]メダカ!$M$45:$M$54</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0"/>
          <c:order val="0"/>
          <c:tx>
            <c:strRef>
              <c:f>'12月8日'!$W$19</c:f>
              <c:strCache>
                <c:ptCount val="1"/>
              </c:strCache>
            </c:strRef>
          </c:tx>
          <c:spPr>
            <a:ln>
              <a:solidFill>
                <a:sysClr val="windowText" lastClr="000000"/>
              </a:solidFill>
            </a:ln>
          </c:spPr>
          <c:dPt>
            <c:idx val="3"/>
            <c:spPr>
              <a:solidFill>
                <a:srgbClr val="C00000"/>
              </a:solidFill>
              <a:ln>
                <a:solidFill>
                  <a:sysClr val="windowText" lastClr="000000"/>
                </a:solidFill>
              </a:ln>
            </c:spPr>
          </c:dPt>
          <c:cat>
            <c:numRef>
              <c:f>'12月8日'!$V$20:$V$29</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'12月8日'!$W$20:$W$29</c:f>
              <c:numCache>
                <c:formatCode>General</c:formatCode>
                <c:ptCount val="10"/>
                <c:pt idx="0">
                  <c:v>0</c:v>
                </c:pt>
                <c:pt idx="1">
                  <c:v>0</c:v>
                </c:pt>
                <c:pt idx="2">
                  <c:v>0</c:v>
                </c:pt>
                <c:pt idx="3">
                  <c:v>38</c:v>
                </c:pt>
                <c:pt idx="4">
                  <c:v>143</c:v>
                </c:pt>
                <c:pt idx="5">
                  <c:v>71</c:v>
                </c:pt>
                <c:pt idx="6">
                  <c:v>6</c:v>
                </c:pt>
                <c:pt idx="7">
                  <c:v>0</c:v>
                </c:pt>
                <c:pt idx="8">
                  <c:v>0</c:v>
                </c:pt>
                <c:pt idx="9">
                  <c:v>0</c:v>
                </c:pt>
              </c:numCache>
            </c:numRef>
          </c:val>
        </c:ser>
        <c:gapWidth val="0"/>
        <c:overlap val="100"/>
        <c:axId val="61467648"/>
        <c:axId val="61477632"/>
      </c:barChart>
      <c:catAx>
        <c:axId val="61467648"/>
        <c:scaling>
          <c:orientation val="minMax"/>
        </c:scaling>
        <c:axPos val="b"/>
        <c:numFmt formatCode="General" sourceLinked="1"/>
        <c:tickLblPos val="nextTo"/>
        <c:txPr>
          <a:bodyPr/>
          <a:lstStyle/>
          <a:p>
            <a:pPr>
              <a:defRPr sz="1000"/>
            </a:pPr>
            <a:endParaRPr lang="ja-JP"/>
          </a:p>
        </c:txPr>
        <c:crossAx val="61477632"/>
        <c:crosses val="autoZero"/>
        <c:auto val="1"/>
        <c:lblAlgn val="ctr"/>
        <c:lblOffset val="100"/>
      </c:catAx>
      <c:valAx>
        <c:axId val="61477632"/>
        <c:scaling>
          <c:orientation val="minMax"/>
          <c:max val="50"/>
          <c:min val="0"/>
        </c:scaling>
        <c:axPos val="l"/>
        <c:majorGridlines/>
        <c:numFmt formatCode="General" sourceLinked="1"/>
        <c:tickLblPos val="nextTo"/>
        <c:txPr>
          <a:bodyPr/>
          <a:lstStyle/>
          <a:p>
            <a:pPr>
              <a:defRPr sz="1000"/>
            </a:pPr>
            <a:endParaRPr lang="ja-JP"/>
          </a:p>
        </c:txPr>
        <c:crossAx val="61467648"/>
        <c:crosses val="autoZero"/>
        <c:crossBetween val="between"/>
        <c:majorUnit val="25"/>
      </c:valAx>
    </c:plotArea>
    <c:plotVisOnly val="1"/>
  </c:chart>
  <c:spPr>
    <a:ln>
      <a:noFill/>
    </a:ln>
  </c:spPr>
  <c:externalData r:id="rId1"/>
</c:chartSpace>
</file>

<file path=ppt/charts/chart73.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000" b="1"/>
            </a:pPr>
            <a:r>
              <a:rPr lang="en-US" altLang="ja-JP" sz="1600" b="1" dirty="0"/>
              <a:t>4/7</a:t>
            </a:r>
            <a:endParaRPr lang="ja-JP" altLang="en-US" sz="1600" b="1" dirty="0"/>
          </a:p>
        </c:rich>
      </c:tx>
      <c:layout>
        <c:manualLayout>
          <c:xMode val="edge"/>
          <c:yMode val="edge"/>
          <c:x val="0.42791667257972654"/>
          <c:y val="1.0051499399049642E-2"/>
        </c:manualLayout>
      </c:layout>
    </c:title>
    <c:plotArea>
      <c:layout>
        <c:manualLayout>
          <c:layoutTarget val="inner"/>
          <c:xMode val="edge"/>
          <c:yMode val="edge"/>
          <c:x val="0.14174333333333858"/>
          <c:y val="0.21663609199935996"/>
          <c:w val="0.78774777777777782"/>
          <c:h val="0.451705359435289"/>
        </c:manualLayout>
      </c:layout>
      <c:barChart>
        <c:barDir val="col"/>
        <c:grouping val="clustered"/>
        <c:ser>
          <c:idx val="1"/>
          <c:order val="1"/>
          <c:tx>
            <c:strRef>
              <c:f>[2]メダカ!$C$44</c:f>
              <c:strCache>
                <c:ptCount val="1"/>
                <c:pt idx="0">
                  <c:v>#REF!</c:v>
                </c:pt>
              </c:strCache>
            </c:strRef>
          </c:tx>
          <c:spPr>
            <a:ln>
              <a:solidFill>
                <a:sysClr val="windowText" lastClr="000000"/>
              </a:solidFill>
            </a:ln>
          </c:spPr>
          <c:cat>
            <c:numRef>
              <c:f>[2]メダカ!$B$45:$B$54</c:f>
              <c:numCache>
                <c:formatCode>General</c:formatCode>
                <c:ptCount val="10"/>
                <c:pt idx="0">
                  <c:v>0</c:v>
                </c:pt>
                <c:pt idx="1">
                  <c:v>0</c:v>
                </c:pt>
                <c:pt idx="2">
                  <c:v>0</c:v>
                </c:pt>
                <c:pt idx="3">
                  <c:v>0</c:v>
                </c:pt>
                <c:pt idx="4">
                  <c:v>0</c:v>
                </c:pt>
                <c:pt idx="5">
                  <c:v>0</c:v>
                </c:pt>
                <c:pt idx="6">
                  <c:v>0</c:v>
                </c:pt>
                <c:pt idx="7">
                  <c:v>0</c:v>
                </c:pt>
                <c:pt idx="8">
                  <c:v>0</c:v>
                </c:pt>
                <c:pt idx="9">
                  <c:v>0</c:v>
                </c:pt>
              </c:numCache>
            </c:numRef>
          </c:cat>
          <c:val>
            <c:numRef>
              <c:f>[2]メダカ!$C$45:$C$54</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0"/>
          <c:order val="0"/>
          <c:tx>
            <c:strRef>
              <c:f>'4月7日'!$W$19</c:f>
              <c:strCache>
                <c:ptCount val="1"/>
              </c:strCache>
            </c:strRef>
          </c:tx>
          <c:spPr>
            <a:ln>
              <a:solidFill>
                <a:sysClr val="windowText" lastClr="000000"/>
              </a:solidFill>
            </a:ln>
          </c:spPr>
          <c:cat>
            <c:numRef>
              <c:f>'4月7日'!$V$20:$V$29</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'4月7日'!$W$20:$W$29</c:f>
              <c:numCache>
                <c:formatCode>General</c:formatCode>
                <c:ptCount val="10"/>
                <c:pt idx="0">
                  <c:v>0</c:v>
                </c:pt>
                <c:pt idx="1">
                  <c:v>0</c:v>
                </c:pt>
                <c:pt idx="2">
                  <c:v>0</c:v>
                </c:pt>
                <c:pt idx="3">
                  <c:v>3</c:v>
                </c:pt>
                <c:pt idx="4">
                  <c:v>26</c:v>
                </c:pt>
                <c:pt idx="5">
                  <c:v>20</c:v>
                </c:pt>
                <c:pt idx="6">
                  <c:v>3</c:v>
                </c:pt>
                <c:pt idx="7">
                  <c:v>0</c:v>
                </c:pt>
                <c:pt idx="8">
                  <c:v>0</c:v>
                </c:pt>
                <c:pt idx="9">
                  <c:v>0</c:v>
                </c:pt>
              </c:numCache>
            </c:numRef>
          </c:val>
        </c:ser>
        <c:gapWidth val="0"/>
        <c:overlap val="100"/>
        <c:axId val="61498112"/>
        <c:axId val="61499648"/>
      </c:barChart>
      <c:catAx>
        <c:axId val="61498112"/>
        <c:scaling>
          <c:orientation val="minMax"/>
        </c:scaling>
        <c:axPos val="b"/>
        <c:numFmt formatCode="General" sourceLinked="1"/>
        <c:tickLblPos val="nextTo"/>
        <c:txPr>
          <a:bodyPr/>
          <a:lstStyle/>
          <a:p>
            <a:pPr>
              <a:defRPr sz="1000"/>
            </a:pPr>
            <a:endParaRPr lang="ja-JP"/>
          </a:p>
        </c:txPr>
        <c:crossAx val="61499648"/>
        <c:crosses val="autoZero"/>
        <c:auto val="1"/>
        <c:lblAlgn val="ctr"/>
        <c:lblOffset val="100"/>
      </c:catAx>
      <c:valAx>
        <c:axId val="61499648"/>
        <c:scaling>
          <c:orientation val="minMax"/>
          <c:max val="50"/>
          <c:min val="0"/>
        </c:scaling>
        <c:axPos val="l"/>
        <c:majorGridlines/>
        <c:numFmt formatCode="General" sourceLinked="1"/>
        <c:tickLblPos val="nextTo"/>
        <c:txPr>
          <a:bodyPr/>
          <a:lstStyle/>
          <a:p>
            <a:pPr>
              <a:defRPr sz="1000"/>
            </a:pPr>
            <a:endParaRPr lang="ja-JP"/>
          </a:p>
        </c:txPr>
        <c:crossAx val="61498112"/>
        <c:crosses val="autoZero"/>
        <c:crossBetween val="between"/>
        <c:majorUnit val="25"/>
      </c:valAx>
    </c:plotArea>
    <c:plotVisOnly val="1"/>
  </c:chart>
  <c:spPr>
    <a:ln>
      <a:noFill/>
    </a:ln>
  </c:spPr>
  <c:externalData r:id="rId1"/>
</c:chartSpace>
</file>

<file path=ppt/charts/chart7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000"/>
            </a:pPr>
            <a:r>
              <a:rPr lang="en-US" altLang="ja-JP" sz="1600" b="1" dirty="0"/>
              <a:t>9/15</a:t>
            </a:r>
            <a:endParaRPr lang="ja-JP" altLang="en-US" sz="1600" b="1" dirty="0"/>
          </a:p>
        </c:rich>
      </c:tx>
      <c:layout>
        <c:manualLayout>
          <c:xMode val="edge"/>
          <c:yMode val="edge"/>
          <c:x val="0.42791667257972776"/>
          <c:y val="1.0051499399049642E-2"/>
        </c:manualLayout>
      </c:layout>
    </c:title>
    <c:plotArea>
      <c:layout>
        <c:manualLayout>
          <c:layoutTarget val="inner"/>
          <c:xMode val="edge"/>
          <c:yMode val="edge"/>
          <c:x val="0.14174333333333919"/>
          <c:y val="0.21663609199935996"/>
          <c:w val="0.78774777777777782"/>
          <c:h val="0.45170535943528833"/>
        </c:manualLayout>
      </c:layout>
      <c:barChart>
        <c:barDir val="col"/>
        <c:grouping val="clustered"/>
        <c:ser>
          <c:idx val="1"/>
          <c:order val="1"/>
          <c:tx>
            <c:strRef>
              <c:f>[2]メダカ!$I$44</c:f>
              <c:strCache>
                <c:ptCount val="1"/>
                <c:pt idx="0">
                  <c:v>#REF!</c:v>
                </c:pt>
              </c:strCache>
            </c:strRef>
          </c:tx>
          <c:spPr>
            <a:ln>
              <a:solidFill>
                <a:sysClr val="windowText" lastClr="000000"/>
              </a:solidFill>
            </a:ln>
          </c:spPr>
          <c:cat>
            <c:numRef>
              <c:f>[2]メダカ!$B$45:$B$54</c:f>
              <c:numCache>
                <c:formatCode>General</c:formatCode>
                <c:ptCount val="10"/>
                <c:pt idx="0">
                  <c:v>0</c:v>
                </c:pt>
                <c:pt idx="1">
                  <c:v>0</c:v>
                </c:pt>
                <c:pt idx="2">
                  <c:v>0</c:v>
                </c:pt>
                <c:pt idx="3">
                  <c:v>0</c:v>
                </c:pt>
                <c:pt idx="4">
                  <c:v>0</c:v>
                </c:pt>
                <c:pt idx="5">
                  <c:v>0</c:v>
                </c:pt>
                <c:pt idx="6">
                  <c:v>0</c:v>
                </c:pt>
                <c:pt idx="7">
                  <c:v>0</c:v>
                </c:pt>
                <c:pt idx="8">
                  <c:v>0</c:v>
                </c:pt>
                <c:pt idx="9">
                  <c:v>0</c:v>
                </c:pt>
              </c:numCache>
            </c:numRef>
          </c:cat>
          <c:val>
            <c:numRef>
              <c:f>[2]メダカ!$I$45:$I$54</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0"/>
          <c:order val="0"/>
          <c:tx>
            <c:strRef>
              <c:f>'9月15日'!$W$19</c:f>
              <c:strCache>
                <c:ptCount val="1"/>
              </c:strCache>
            </c:strRef>
          </c:tx>
          <c:spPr>
            <a:ln>
              <a:solidFill>
                <a:sysClr val="windowText" lastClr="000000"/>
              </a:solidFill>
            </a:ln>
          </c:spPr>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'9月15日'!$V$20:$V$29</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'9月15日'!$W$20:$W$29</c:f>
              <c:numCache>
                <c:formatCode>General</c:formatCode>
                <c:ptCount val="10"/>
                <c:pt idx="0">
                  <c:v>0</c:v>
                </c:pt>
                <c:pt idx="1">
                  <c:v>1</c:v>
                </c:pt>
                <c:pt idx="2">
                  <c:v>9</c:v>
                </c:pt>
                <c:pt idx="3">
                  <c:v>33</c:v>
                </c:pt>
                <c:pt idx="4">
                  <c:v>186</c:v>
                </c:pt>
                <c:pt idx="5">
                  <c:v>56</c:v>
                </c:pt>
                <c:pt idx="6">
                  <c:v>7</c:v>
                </c:pt>
                <c:pt idx="7">
                  <c:v>0</c:v>
                </c:pt>
                <c:pt idx="8">
                  <c:v>0</c:v>
                </c:pt>
                <c:pt idx="9">
                  <c:v>0</c:v>
                </c:pt>
              </c:numCache>
            </c:numRef>
          </c:val>
        </c:ser>
        <c:gapWidth val="0"/>
        <c:overlap val="100"/>
        <c:axId val="61516800"/>
        <c:axId val="61555456"/>
      </c:barChart>
      <c:catAx>
        <c:axId val="61516800"/>
        <c:scaling>
          <c:orientation val="minMax"/>
        </c:scaling>
        <c:axPos val="b"/>
        <c:numFmt formatCode="General" sourceLinked="1"/>
        <c:tickLblPos val="nextTo"/>
        <c:txPr>
          <a:bodyPr/>
          <a:lstStyle/>
          <a:p>
            <a:pPr>
              <a:defRPr sz="1000"/>
            </a:pPr>
            <a:endParaRPr lang="ja-JP"/>
          </a:p>
        </c:txPr>
        <c:crossAx val="61555456"/>
        <c:crosses val="autoZero"/>
        <c:auto val="1"/>
        <c:lblAlgn val="ctr"/>
        <c:lblOffset val="100"/>
      </c:catAx>
      <c:valAx>
        <c:axId val="61555456"/>
        <c:scaling>
          <c:orientation val="minMax"/>
          <c:max val="50"/>
          <c:min val="0"/>
        </c:scaling>
        <c:axPos val="l"/>
        <c:majorGridlines/>
        <c:numFmt formatCode="General" sourceLinked="1"/>
        <c:tickLblPos val="nextTo"/>
        <c:txPr>
          <a:bodyPr/>
          <a:lstStyle/>
          <a:p>
            <a:pPr>
              <a:defRPr sz="1000"/>
            </a:pPr>
            <a:endParaRPr lang="ja-JP"/>
          </a:p>
        </c:txPr>
        <c:crossAx val="61516800"/>
        <c:crosses val="autoZero"/>
        <c:crossBetween val="between"/>
        <c:majorUnit val="25"/>
      </c:valAx>
    </c:plotArea>
    <c:plotVisOnly val="1"/>
  </c:chart>
  <c:spPr>
    <a:ln>
      <a:noFill/>
    </a:ln>
  </c:spPr>
  <c:externalData r:id="rId1"/>
</c:chartSpace>
</file>

<file path=ppt/charts/chart75.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000" b="1"/>
            </a:pPr>
            <a:r>
              <a:rPr lang="en-US" altLang="ja-JP" sz="1600" b="1" dirty="0"/>
              <a:t>5/7</a:t>
            </a:r>
            <a:endParaRPr lang="ja-JP" altLang="en-US" sz="1600" b="1" dirty="0"/>
          </a:p>
        </c:rich>
      </c:tx>
      <c:layout>
        <c:manualLayout>
          <c:xMode val="edge"/>
          <c:yMode val="edge"/>
          <c:x val="0.42791667257972676"/>
          <c:y val="1.0051499399049642E-2"/>
        </c:manualLayout>
      </c:layout>
    </c:title>
    <c:plotArea>
      <c:layout>
        <c:manualLayout>
          <c:layoutTarget val="inner"/>
          <c:xMode val="edge"/>
          <c:yMode val="edge"/>
          <c:x val="0.14174333333333869"/>
          <c:y val="0.21663609199935996"/>
          <c:w val="0.78774777777777782"/>
          <c:h val="0.45170535943528889"/>
        </c:manualLayout>
      </c:layout>
      <c:barChart>
        <c:barDir val="col"/>
        <c:grouping val="clustered"/>
        <c:ser>
          <c:idx val="1"/>
          <c:order val="1"/>
          <c:tx>
            <c:strRef>
              <c:f>[2]メダカ!$D$44</c:f>
              <c:strCache>
                <c:ptCount val="1"/>
                <c:pt idx="0">
                  <c:v>#REF!</c:v>
                </c:pt>
              </c:strCache>
            </c:strRef>
          </c:tx>
          <c:spPr>
            <a:ln>
              <a:solidFill>
                <a:sysClr val="windowText" lastClr="000000"/>
              </a:solidFill>
            </a:ln>
          </c:spPr>
          <c:cat>
            <c:numRef>
              <c:f>[2]メダカ!$B$45:$B$54</c:f>
              <c:numCache>
                <c:formatCode>General</c:formatCode>
                <c:ptCount val="10"/>
                <c:pt idx="0">
                  <c:v>0</c:v>
                </c:pt>
                <c:pt idx="1">
                  <c:v>0</c:v>
                </c:pt>
                <c:pt idx="2">
                  <c:v>0</c:v>
                </c:pt>
                <c:pt idx="3">
                  <c:v>0</c:v>
                </c:pt>
                <c:pt idx="4">
                  <c:v>0</c:v>
                </c:pt>
                <c:pt idx="5">
                  <c:v>0</c:v>
                </c:pt>
                <c:pt idx="6">
                  <c:v>0</c:v>
                </c:pt>
                <c:pt idx="7">
                  <c:v>0</c:v>
                </c:pt>
                <c:pt idx="8">
                  <c:v>0</c:v>
                </c:pt>
                <c:pt idx="9">
                  <c:v>0</c:v>
                </c:pt>
              </c:numCache>
            </c:numRef>
          </c:cat>
          <c:val>
            <c:numRef>
              <c:f>[2]メダカ!$D$45:$D$54</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0"/>
          <c:order val="0"/>
          <c:tx>
            <c:strRef>
              <c:f>'5月7日'!$W$19</c:f>
              <c:strCache>
                <c:ptCount val="1"/>
              </c:strCache>
            </c:strRef>
          </c:tx>
          <c:spPr>
            <a:ln>
              <a:solidFill>
                <a:sysClr val="windowText" lastClr="000000"/>
              </a:solidFill>
            </a:ln>
          </c:spPr>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'5月7日'!$V$20:$V$29</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'5月7日'!$W$20:$W$29</c:f>
              <c:numCache>
                <c:formatCode>General</c:formatCode>
                <c:ptCount val="10"/>
                <c:pt idx="0">
                  <c:v>0</c:v>
                </c:pt>
                <c:pt idx="1">
                  <c:v>0</c:v>
                </c:pt>
                <c:pt idx="2">
                  <c:v>1</c:v>
                </c:pt>
                <c:pt idx="3">
                  <c:v>5</c:v>
                </c:pt>
                <c:pt idx="4">
                  <c:v>26</c:v>
                </c:pt>
                <c:pt idx="5">
                  <c:v>32</c:v>
                </c:pt>
                <c:pt idx="6">
                  <c:v>6</c:v>
                </c:pt>
                <c:pt idx="7">
                  <c:v>0</c:v>
                </c:pt>
                <c:pt idx="8">
                  <c:v>0</c:v>
                </c:pt>
                <c:pt idx="9">
                  <c:v>0</c:v>
                </c:pt>
              </c:numCache>
            </c:numRef>
          </c:val>
        </c:ser>
        <c:gapWidth val="0"/>
        <c:overlap val="100"/>
        <c:axId val="61572608"/>
        <c:axId val="61574144"/>
      </c:barChart>
      <c:catAx>
        <c:axId val="61572608"/>
        <c:scaling>
          <c:orientation val="minMax"/>
        </c:scaling>
        <c:axPos val="b"/>
        <c:numFmt formatCode="General" sourceLinked="1"/>
        <c:tickLblPos val="nextTo"/>
        <c:txPr>
          <a:bodyPr/>
          <a:lstStyle/>
          <a:p>
            <a:pPr>
              <a:defRPr sz="1000"/>
            </a:pPr>
            <a:endParaRPr lang="ja-JP"/>
          </a:p>
        </c:txPr>
        <c:crossAx val="61574144"/>
        <c:crosses val="autoZero"/>
        <c:auto val="1"/>
        <c:lblAlgn val="ctr"/>
        <c:lblOffset val="100"/>
      </c:catAx>
      <c:valAx>
        <c:axId val="61574144"/>
        <c:scaling>
          <c:orientation val="minMax"/>
          <c:max val="50"/>
          <c:min val="0"/>
        </c:scaling>
        <c:axPos val="l"/>
        <c:majorGridlines/>
        <c:numFmt formatCode="General" sourceLinked="1"/>
        <c:tickLblPos val="nextTo"/>
        <c:txPr>
          <a:bodyPr/>
          <a:lstStyle/>
          <a:p>
            <a:pPr>
              <a:defRPr sz="1000"/>
            </a:pPr>
            <a:endParaRPr lang="ja-JP"/>
          </a:p>
        </c:txPr>
        <c:crossAx val="61572608"/>
        <c:crosses val="autoZero"/>
        <c:crossBetween val="between"/>
        <c:majorUnit val="25"/>
      </c:valAx>
    </c:plotArea>
    <c:plotVisOnly val="1"/>
  </c:chart>
  <c:spPr>
    <a:ln>
      <a:noFill/>
    </a:ln>
  </c:spPr>
  <c:externalData r:id="rId1"/>
</c:chartSpace>
</file>

<file path=ppt/charts/chart76.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000"/>
            </a:pPr>
            <a:r>
              <a:rPr lang="en-US" altLang="ja-JP" sz="1600" b="1" dirty="0"/>
              <a:t>6/10</a:t>
            </a:r>
            <a:endParaRPr lang="ja-JP" altLang="en-US" sz="1600" b="1" dirty="0"/>
          </a:p>
        </c:rich>
      </c:tx>
      <c:layout>
        <c:manualLayout>
          <c:xMode val="edge"/>
          <c:yMode val="edge"/>
          <c:x val="0.42791667257972693"/>
          <c:y val="1.0051499399049642E-2"/>
        </c:manualLayout>
      </c:layout>
    </c:title>
    <c:plotArea>
      <c:layout>
        <c:manualLayout>
          <c:layoutTarget val="inner"/>
          <c:xMode val="edge"/>
          <c:yMode val="edge"/>
          <c:x val="0.14174333333333877"/>
          <c:y val="0.21663609199935996"/>
          <c:w val="0.78774777777777782"/>
          <c:h val="0.45170535943528878"/>
        </c:manualLayout>
      </c:layout>
      <c:barChart>
        <c:barDir val="col"/>
        <c:grouping val="clustered"/>
        <c:ser>
          <c:idx val="1"/>
          <c:order val="1"/>
          <c:tx>
            <c:strRef>
              <c:f>[2]メダカ!$E$44</c:f>
              <c:strCache>
                <c:ptCount val="1"/>
                <c:pt idx="0">
                  <c:v>#REF!</c:v>
                </c:pt>
              </c:strCache>
            </c:strRef>
          </c:tx>
          <c:spPr>
            <a:ln>
              <a:solidFill>
                <a:sysClr val="windowText" lastClr="000000"/>
              </a:solidFill>
            </a:ln>
          </c:spPr>
          <c:cat>
            <c:numRef>
              <c:f>[2]メダカ!$B$45:$B$54</c:f>
              <c:numCache>
                <c:formatCode>General</c:formatCode>
                <c:ptCount val="10"/>
                <c:pt idx="0">
                  <c:v>0</c:v>
                </c:pt>
                <c:pt idx="1">
                  <c:v>0</c:v>
                </c:pt>
                <c:pt idx="2">
                  <c:v>0</c:v>
                </c:pt>
                <c:pt idx="3">
                  <c:v>0</c:v>
                </c:pt>
                <c:pt idx="4">
                  <c:v>0</c:v>
                </c:pt>
                <c:pt idx="5">
                  <c:v>0</c:v>
                </c:pt>
                <c:pt idx="6">
                  <c:v>0</c:v>
                </c:pt>
                <c:pt idx="7">
                  <c:v>0</c:v>
                </c:pt>
                <c:pt idx="8">
                  <c:v>0</c:v>
                </c:pt>
                <c:pt idx="9">
                  <c:v>0</c:v>
                </c:pt>
              </c:numCache>
            </c:numRef>
          </c:cat>
          <c:val>
            <c:numRef>
              <c:f>[2]メダカ!$E$45:$E$54</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0"/>
          <c:order val="0"/>
          <c:tx>
            <c:strRef>
              <c:f>'6月10日'!$W$19</c:f>
              <c:strCache>
                <c:ptCount val="1"/>
              </c:strCache>
            </c:strRef>
          </c:tx>
          <c:spPr>
            <a:ln>
              <a:solidFill>
                <a:sysClr val="windowText" lastClr="000000"/>
              </a:solidFill>
            </a:ln>
          </c:spPr>
          <c:cat>
            <c:numRef>
              <c:f>'6月10日'!$V$20:$V$29</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'6月10日'!$W$20:$W$29</c:f>
              <c:numCache>
                <c:formatCode>General</c:formatCode>
                <c:ptCount val="10"/>
                <c:pt idx="0">
                  <c:v>0</c:v>
                </c:pt>
                <c:pt idx="1">
                  <c:v>0</c:v>
                </c:pt>
                <c:pt idx="2">
                  <c:v>0</c:v>
                </c:pt>
                <c:pt idx="3">
                  <c:v>0</c:v>
                </c:pt>
                <c:pt idx="4">
                  <c:v>5</c:v>
                </c:pt>
                <c:pt idx="5">
                  <c:v>26</c:v>
                </c:pt>
                <c:pt idx="6">
                  <c:v>12</c:v>
                </c:pt>
                <c:pt idx="7">
                  <c:v>1</c:v>
                </c:pt>
                <c:pt idx="8">
                  <c:v>0</c:v>
                </c:pt>
                <c:pt idx="9">
                  <c:v>0</c:v>
                </c:pt>
              </c:numCache>
            </c:numRef>
          </c:val>
        </c:ser>
        <c:gapWidth val="0"/>
        <c:overlap val="100"/>
        <c:axId val="61672448"/>
        <c:axId val="61682432"/>
      </c:barChart>
      <c:catAx>
        <c:axId val="61672448"/>
        <c:scaling>
          <c:orientation val="minMax"/>
        </c:scaling>
        <c:axPos val="b"/>
        <c:numFmt formatCode="General" sourceLinked="1"/>
        <c:tickLblPos val="nextTo"/>
        <c:txPr>
          <a:bodyPr/>
          <a:lstStyle/>
          <a:p>
            <a:pPr>
              <a:defRPr sz="1000"/>
            </a:pPr>
            <a:endParaRPr lang="ja-JP"/>
          </a:p>
        </c:txPr>
        <c:crossAx val="61682432"/>
        <c:crosses val="autoZero"/>
        <c:auto val="1"/>
        <c:lblAlgn val="ctr"/>
        <c:lblOffset val="100"/>
      </c:catAx>
      <c:valAx>
        <c:axId val="61682432"/>
        <c:scaling>
          <c:orientation val="minMax"/>
          <c:max val="50"/>
          <c:min val="0"/>
        </c:scaling>
        <c:axPos val="l"/>
        <c:majorGridlines/>
        <c:numFmt formatCode="General" sourceLinked="1"/>
        <c:tickLblPos val="nextTo"/>
        <c:txPr>
          <a:bodyPr/>
          <a:lstStyle/>
          <a:p>
            <a:pPr>
              <a:defRPr sz="1000"/>
            </a:pPr>
            <a:endParaRPr lang="ja-JP"/>
          </a:p>
        </c:txPr>
        <c:crossAx val="61672448"/>
        <c:crosses val="autoZero"/>
        <c:crossBetween val="between"/>
        <c:majorUnit val="25"/>
      </c:valAx>
    </c:plotArea>
    <c:plotVisOnly val="1"/>
  </c:chart>
  <c:spPr>
    <a:ln>
      <a:noFill/>
    </a:ln>
  </c:spPr>
  <c:externalData r:id="rId1"/>
</c:chartSpace>
</file>

<file path=ppt/charts/chart77.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000"/>
            </a:pPr>
            <a:r>
              <a:rPr lang="en-US" altLang="ja-JP" sz="1600" b="1" dirty="0"/>
              <a:t>7/13</a:t>
            </a:r>
            <a:endParaRPr lang="ja-JP" altLang="en-US" sz="1600" b="1" dirty="0"/>
          </a:p>
        </c:rich>
      </c:tx>
      <c:layout>
        <c:manualLayout>
          <c:xMode val="edge"/>
          <c:yMode val="edge"/>
          <c:x val="0.42791667257972715"/>
          <c:y val="1.0051499399049642E-2"/>
        </c:manualLayout>
      </c:layout>
    </c:title>
    <c:plotArea>
      <c:layout>
        <c:manualLayout>
          <c:layoutTarget val="inner"/>
          <c:xMode val="edge"/>
          <c:yMode val="edge"/>
          <c:x val="0.14174333333333888"/>
          <c:y val="0.21663609199935996"/>
          <c:w val="0.78774777777777782"/>
          <c:h val="0.45170535943528867"/>
        </c:manualLayout>
      </c:layout>
      <c:barChart>
        <c:barDir val="col"/>
        <c:grouping val="clustered"/>
        <c:ser>
          <c:idx val="1"/>
          <c:order val="1"/>
          <c:tx>
            <c:strRef>
              <c:f>[2]メダカ!$F$44</c:f>
              <c:strCache>
                <c:ptCount val="1"/>
                <c:pt idx="0">
                  <c:v>#REF!</c:v>
                </c:pt>
              </c:strCache>
            </c:strRef>
          </c:tx>
          <c:spPr>
            <a:ln>
              <a:solidFill>
                <a:sysClr val="windowText" lastClr="000000"/>
              </a:solidFill>
            </a:ln>
          </c:spPr>
          <c:cat>
            <c:numRef>
              <c:f>[2]メダカ!$B$45:$B$54</c:f>
              <c:numCache>
                <c:formatCode>General</c:formatCode>
                <c:ptCount val="10"/>
                <c:pt idx="0">
                  <c:v>0</c:v>
                </c:pt>
                <c:pt idx="1">
                  <c:v>0</c:v>
                </c:pt>
                <c:pt idx="2">
                  <c:v>0</c:v>
                </c:pt>
                <c:pt idx="3">
                  <c:v>0</c:v>
                </c:pt>
                <c:pt idx="4">
                  <c:v>0</c:v>
                </c:pt>
                <c:pt idx="5">
                  <c:v>0</c:v>
                </c:pt>
                <c:pt idx="6">
                  <c:v>0</c:v>
                </c:pt>
                <c:pt idx="7">
                  <c:v>0</c:v>
                </c:pt>
                <c:pt idx="8">
                  <c:v>0</c:v>
                </c:pt>
                <c:pt idx="9">
                  <c:v>0</c:v>
                </c:pt>
              </c:numCache>
            </c:numRef>
          </c:cat>
          <c:val>
            <c:numRef>
              <c:f>[2]メダカ!$F$45:$F$54</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0"/>
          <c:order val="0"/>
          <c:tx>
            <c:strRef>
              <c:f>'7月13日'!$W$19</c:f>
              <c:strCache>
                <c:ptCount val="1"/>
              </c:strCache>
            </c:strRef>
          </c:tx>
          <c:spPr>
            <a:ln>
              <a:solidFill>
                <a:sysClr val="windowText" lastClr="000000"/>
              </a:solidFill>
            </a:ln>
          </c:spPr>
          <c:dPt>
            <c:idx val="1"/>
            <c:spPr>
              <a:solidFill>
                <a:srgbClr val="C00000"/>
              </a:solidFill>
              <a:ln>
                <a:solidFill>
                  <a:sysClr val="windowText" lastClr="000000"/>
                </a:solidFill>
              </a:ln>
            </c:spPr>
          </c:dPt>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'7月13日'!$V$20:$V$29</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'7月13日'!$W$20:$W$29</c:f>
              <c:numCache>
                <c:formatCode>General</c:formatCode>
                <c:ptCount val="10"/>
                <c:pt idx="0">
                  <c:v>0</c:v>
                </c:pt>
                <c:pt idx="1">
                  <c:v>2</c:v>
                </c:pt>
                <c:pt idx="2">
                  <c:v>13</c:v>
                </c:pt>
                <c:pt idx="3">
                  <c:v>8</c:v>
                </c:pt>
                <c:pt idx="4">
                  <c:v>3</c:v>
                </c:pt>
                <c:pt idx="5">
                  <c:v>9</c:v>
                </c:pt>
                <c:pt idx="6">
                  <c:v>7</c:v>
                </c:pt>
                <c:pt idx="7">
                  <c:v>0</c:v>
                </c:pt>
                <c:pt idx="8">
                  <c:v>0</c:v>
                </c:pt>
                <c:pt idx="9">
                  <c:v>0</c:v>
                </c:pt>
              </c:numCache>
            </c:numRef>
          </c:val>
        </c:ser>
        <c:gapWidth val="0"/>
        <c:overlap val="100"/>
        <c:axId val="61704064"/>
        <c:axId val="61705600"/>
      </c:barChart>
      <c:catAx>
        <c:axId val="61704064"/>
        <c:scaling>
          <c:orientation val="minMax"/>
        </c:scaling>
        <c:axPos val="b"/>
        <c:numFmt formatCode="General" sourceLinked="1"/>
        <c:tickLblPos val="nextTo"/>
        <c:txPr>
          <a:bodyPr/>
          <a:lstStyle/>
          <a:p>
            <a:pPr>
              <a:defRPr sz="1000"/>
            </a:pPr>
            <a:endParaRPr lang="ja-JP"/>
          </a:p>
        </c:txPr>
        <c:crossAx val="61705600"/>
        <c:crosses val="autoZero"/>
        <c:auto val="1"/>
        <c:lblAlgn val="ctr"/>
        <c:lblOffset val="100"/>
      </c:catAx>
      <c:valAx>
        <c:axId val="61705600"/>
        <c:scaling>
          <c:orientation val="minMax"/>
          <c:max val="50"/>
          <c:min val="0"/>
        </c:scaling>
        <c:axPos val="l"/>
        <c:majorGridlines/>
        <c:numFmt formatCode="General" sourceLinked="1"/>
        <c:tickLblPos val="nextTo"/>
        <c:txPr>
          <a:bodyPr/>
          <a:lstStyle/>
          <a:p>
            <a:pPr>
              <a:defRPr sz="1000"/>
            </a:pPr>
            <a:endParaRPr lang="ja-JP"/>
          </a:p>
        </c:txPr>
        <c:crossAx val="61704064"/>
        <c:crosses val="autoZero"/>
        <c:crossBetween val="between"/>
        <c:majorUnit val="25"/>
      </c:valAx>
    </c:plotArea>
    <c:plotVisOnly val="1"/>
  </c:chart>
  <c:spPr>
    <a:ln>
      <a:noFill/>
    </a:ln>
  </c:spPr>
  <c:externalData r:id="rId1"/>
</c:chartSpace>
</file>

<file path=ppt/charts/chart78.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000"/>
            </a:pPr>
            <a:r>
              <a:rPr lang="en-US" altLang="ja-JP" sz="1600" b="1" dirty="0"/>
              <a:t>8/10</a:t>
            </a:r>
            <a:endParaRPr lang="ja-JP" altLang="en-US" sz="1600" b="1" dirty="0"/>
          </a:p>
        </c:rich>
      </c:tx>
      <c:layout>
        <c:manualLayout>
          <c:xMode val="edge"/>
          <c:yMode val="edge"/>
          <c:x val="0.42791667257972738"/>
          <c:y val="1.0051499399049642E-2"/>
        </c:manualLayout>
      </c:layout>
    </c:title>
    <c:plotArea>
      <c:layout>
        <c:manualLayout>
          <c:layoutTarget val="inner"/>
          <c:xMode val="edge"/>
          <c:yMode val="edge"/>
          <c:x val="0.14174333333333897"/>
          <c:y val="0.21663609199935996"/>
          <c:w val="0.78774777777777782"/>
          <c:h val="0.45170535943528856"/>
        </c:manualLayout>
      </c:layout>
      <c:barChart>
        <c:barDir val="col"/>
        <c:grouping val="clustered"/>
        <c:ser>
          <c:idx val="1"/>
          <c:order val="1"/>
          <c:tx>
            <c:strRef>
              <c:f>[2]メダカ!$G$44</c:f>
              <c:strCache>
                <c:ptCount val="1"/>
                <c:pt idx="0">
                  <c:v>#REF!</c:v>
                </c:pt>
              </c:strCache>
            </c:strRef>
          </c:tx>
          <c:spPr>
            <a:ln>
              <a:solidFill>
                <a:sysClr val="windowText" lastClr="000000"/>
              </a:solidFill>
            </a:ln>
          </c:spPr>
          <c:cat>
            <c:numRef>
              <c:f>[2]メダカ!$B$45:$B$54</c:f>
              <c:numCache>
                <c:formatCode>General</c:formatCode>
                <c:ptCount val="10"/>
                <c:pt idx="0">
                  <c:v>0</c:v>
                </c:pt>
                <c:pt idx="1">
                  <c:v>0</c:v>
                </c:pt>
                <c:pt idx="2">
                  <c:v>0</c:v>
                </c:pt>
                <c:pt idx="3">
                  <c:v>0</c:v>
                </c:pt>
                <c:pt idx="4">
                  <c:v>0</c:v>
                </c:pt>
                <c:pt idx="5">
                  <c:v>0</c:v>
                </c:pt>
                <c:pt idx="6">
                  <c:v>0</c:v>
                </c:pt>
                <c:pt idx="7">
                  <c:v>0</c:v>
                </c:pt>
                <c:pt idx="8">
                  <c:v>0</c:v>
                </c:pt>
                <c:pt idx="9">
                  <c:v>0</c:v>
                </c:pt>
              </c:numCache>
            </c:numRef>
          </c:cat>
          <c:val>
            <c:numRef>
              <c:f>[2]メダカ!$G$45:$G$54</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0"/>
          <c:order val="0"/>
          <c:tx>
            <c:strRef>
              <c:f>'8月10日'!$W$19</c:f>
              <c:strCache>
                <c:ptCount val="1"/>
              </c:strCache>
            </c:strRef>
          </c:tx>
          <c:spPr>
            <a:ln>
              <a:solidFill>
                <a:sysClr val="windowText" lastClr="000000"/>
              </a:solidFill>
            </a:ln>
          </c:spPr>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'8月10日'!$V$20:$V$29</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'8月10日'!$W$20:$W$29</c:f>
              <c:numCache>
                <c:formatCode>General</c:formatCode>
                <c:ptCount val="10"/>
                <c:pt idx="0">
                  <c:v>0</c:v>
                </c:pt>
                <c:pt idx="1">
                  <c:v>0</c:v>
                </c:pt>
                <c:pt idx="2">
                  <c:v>2</c:v>
                </c:pt>
                <c:pt idx="3">
                  <c:v>2</c:v>
                </c:pt>
                <c:pt idx="4">
                  <c:v>6</c:v>
                </c:pt>
                <c:pt idx="5">
                  <c:v>5</c:v>
                </c:pt>
                <c:pt idx="6">
                  <c:v>1</c:v>
                </c:pt>
                <c:pt idx="7">
                  <c:v>0</c:v>
                </c:pt>
                <c:pt idx="8">
                  <c:v>0</c:v>
                </c:pt>
                <c:pt idx="9">
                  <c:v>0</c:v>
                </c:pt>
              </c:numCache>
            </c:numRef>
          </c:val>
        </c:ser>
        <c:gapWidth val="0"/>
        <c:overlap val="100"/>
        <c:axId val="61739392"/>
        <c:axId val="61740928"/>
      </c:barChart>
      <c:catAx>
        <c:axId val="61739392"/>
        <c:scaling>
          <c:orientation val="minMax"/>
        </c:scaling>
        <c:axPos val="b"/>
        <c:numFmt formatCode="General" sourceLinked="1"/>
        <c:tickLblPos val="nextTo"/>
        <c:txPr>
          <a:bodyPr/>
          <a:lstStyle/>
          <a:p>
            <a:pPr>
              <a:defRPr sz="1000"/>
            </a:pPr>
            <a:endParaRPr lang="ja-JP"/>
          </a:p>
        </c:txPr>
        <c:crossAx val="61740928"/>
        <c:crosses val="autoZero"/>
        <c:auto val="1"/>
        <c:lblAlgn val="ctr"/>
        <c:lblOffset val="100"/>
      </c:catAx>
      <c:valAx>
        <c:axId val="61740928"/>
        <c:scaling>
          <c:orientation val="minMax"/>
          <c:max val="50"/>
          <c:min val="0"/>
        </c:scaling>
        <c:axPos val="l"/>
        <c:majorGridlines/>
        <c:numFmt formatCode="General" sourceLinked="1"/>
        <c:tickLblPos val="nextTo"/>
        <c:txPr>
          <a:bodyPr/>
          <a:lstStyle/>
          <a:p>
            <a:pPr>
              <a:defRPr sz="1000"/>
            </a:pPr>
            <a:endParaRPr lang="ja-JP"/>
          </a:p>
        </c:txPr>
        <c:crossAx val="61739392"/>
        <c:crosses val="autoZero"/>
        <c:crossBetween val="between"/>
        <c:majorUnit val="25"/>
      </c:valAx>
    </c:plotArea>
    <c:plotVisOnly val="1"/>
  </c:chart>
  <c:spPr>
    <a:ln>
      <a:noFill/>
    </a:ln>
  </c:spPr>
  <c:externalData r:id="rId1"/>
</c:chartSpace>
</file>

<file path=ppt/charts/chart79.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000"/>
            </a:pPr>
            <a:r>
              <a:rPr lang="en-US" altLang="ja-JP" sz="1600" b="1" dirty="0"/>
              <a:t>8/25</a:t>
            </a:r>
            <a:endParaRPr lang="ja-JP" altLang="en-US" sz="1600" b="1" dirty="0"/>
          </a:p>
        </c:rich>
      </c:tx>
      <c:layout>
        <c:manualLayout>
          <c:xMode val="edge"/>
          <c:yMode val="edge"/>
          <c:x val="0.42791667257972754"/>
          <c:y val="1.0051499399049642E-2"/>
        </c:manualLayout>
      </c:layout>
    </c:title>
    <c:plotArea>
      <c:layout>
        <c:manualLayout>
          <c:layoutTarget val="inner"/>
          <c:xMode val="edge"/>
          <c:yMode val="edge"/>
          <c:x val="0.14174333333333908"/>
          <c:y val="0.21663609199935996"/>
          <c:w val="0.78774777777777782"/>
          <c:h val="0.45170535943528844"/>
        </c:manualLayout>
      </c:layout>
      <c:barChart>
        <c:barDir val="col"/>
        <c:grouping val="clustered"/>
        <c:ser>
          <c:idx val="1"/>
          <c:order val="1"/>
          <c:tx>
            <c:strRef>
              <c:f>[2]メダカ!$H$44</c:f>
              <c:strCache>
                <c:ptCount val="1"/>
                <c:pt idx="0">
                  <c:v>#REF!</c:v>
                </c:pt>
              </c:strCache>
            </c:strRef>
          </c:tx>
          <c:spPr>
            <a:ln>
              <a:solidFill>
                <a:sysClr val="windowText" lastClr="000000"/>
              </a:solidFill>
            </a:ln>
          </c:spPr>
          <c:cat>
            <c:numRef>
              <c:f>[2]メダカ!$B$45:$B$54</c:f>
              <c:numCache>
                <c:formatCode>General</c:formatCode>
                <c:ptCount val="10"/>
                <c:pt idx="0">
                  <c:v>0</c:v>
                </c:pt>
                <c:pt idx="1">
                  <c:v>0</c:v>
                </c:pt>
                <c:pt idx="2">
                  <c:v>0</c:v>
                </c:pt>
                <c:pt idx="3">
                  <c:v>0</c:v>
                </c:pt>
                <c:pt idx="4">
                  <c:v>0</c:v>
                </c:pt>
                <c:pt idx="5">
                  <c:v>0</c:v>
                </c:pt>
                <c:pt idx="6">
                  <c:v>0</c:v>
                </c:pt>
                <c:pt idx="7">
                  <c:v>0</c:v>
                </c:pt>
                <c:pt idx="8">
                  <c:v>0</c:v>
                </c:pt>
                <c:pt idx="9">
                  <c:v>0</c:v>
                </c:pt>
              </c:numCache>
            </c:numRef>
          </c:cat>
          <c:val>
            <c:numRef>
              <c:f>[2]メダカ!$H$45:$H$54</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0"/>
          <c:order val="0"/>
          <c:tx>
            <c:strRef>
              <c:f>'8月25日'!$W$19</c:f>
              <c:strCache>
                <c:ptCount val="1"/>
              </c:strCache>
            </c:strRef>
          </c:tx>
          <c:spPr>
            <a:ln>
              <a:solidFill>
                <a:sysClr val="windowText" lastClr="000000"/>
              </a:solidFill>
            </a:ln>
          </c:spPr>
          <c:dPt>
            <c:idx val="1"/>
            <c:spPr>
              <a:solidFill>
                <a:srgbClr val="C00000"/>
              </a:solidFill>
              <a:ln>
                <a:solidFill>
                  <a:sysClr val="windowText" lastClr="000000"/>
                </a:solidFill>
              </a:ln>
            </c:spPr>
          </c:dPt>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'8月25日'!$V$20:$V$29</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'8月25日'!$W$20:$W$29</c:f>
              <c:numCache>
                <c:formatCode>General</c:formatCode>
                <c:ptCount val="10"/>
                <c:pt idx="0">
                  <c:v>0</c:v>
                </c:pt>
                <c:pt idx="1">
                  <c:v>1</c:v>
                </c:pt>
                <c:pt idx="2">
                  <c:v>36</c:v>
                </c:pt>
                <c:pt idx="3">
                  <c:v>46</c:v>
                </c:pt>
                <c:pt idx="4">
                  <c:v>26</c:v>
                </c:pt>
                <c:pt idx="5">
                  <c:v>1</c:v>
                </c:pt>
                <c:pt idx="6">
                  <c:v>4</c:v>
                </c:pt>
                <c:pt idx="7">
                  <c:v>0</c:v>
                </c:pt>
                <c:pt idx="8">
                  <c:v>0</c:v>
                </c:pt>
                <c:pt idx="9">
                  <c:v>0</c:v>
                </c:pt>
              </c:numCache>
            </c:numRef>
          </c:val>
        </c:ser>
        <c:gapWidth val="0"/>
        <c:overlap val="100"/>
        <c:axId val="61787136"/>
        <c:axId val="61797120"/>
      </c:barChart>
      <c:catAx>
        <c:axId val="61787136"/>
        <c:scaling>
          <c:orientation val="minMax"/>
        </c:scaling>
        <c:axPos val="b"/>
        <c:numFmt formatCode="General" sourceLinked="1"/>
        <c:tickLblPos val="nextTo"/>
        <c:txPr>
          <a:bodyPr/>
          <a:lstStyle/>
          <a:p>
            <a:pPr>
              <a:defRPr sz="1000"/>
            </a:pPr>
            <a:endParaRPr lang="ja-JP"/>
          </a:p>
        </c:txPr>
        <c:crossAx val="61797120"/>
        <c:crosses val="autoZero"/>
        <c:auto val="1"/>
        <c:lblAlgn val="ctr"/>
        <c:lblOffset val="100"/>
      </c:catAx>
      <c:valAx>
        <c:axId val="61797120"/>
        <c:scaling>
          <c:orientation val="minMax"/>
          <c:max val="50"/>
          <c:min val="0"/>
        </c:scaling>
        <c:axPos val="l"/>
        <c:majorGridlines/>
        <c:numFmt formatCode="General" sourceLinked="1"/>
        <c:tickLblPos val="nextTo"/>
        <c:txPr>
          <a:bodyPr/>
          <a:lstStyle/>
          <a:p>
            <a:pPr>
              <a:defRPr sz="1000"/>
            </a:pPr>
            <a:endParaRPr lang="ja-JP"/>
          </a:p>
        </c:txPr>
        <c:crossAx val="61787136"/>
        <c:crosses val="autoZero"/>
        <c:crossBetween val="between"/>
        <c:majorUnit val="25"/>
      </c:valAx>
    </c:plotArea>
    <c:plotVisOnly val="1"/>
  </c:chart>
  <c:spPr>
    <a:ln>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715161854768254"/>
          <c:y val="0.10200312934664307"/>
          <c:w val="0.67306895595831562"/>
          <c:h val="0.55035693523134943"/>
        </c:manualLayout>
      </c:layout>
      <c:barChart>
        <c:barDir val="col"/>
        <c:grouping val="stacked"/>
        <c:ser>
          <c:idx val="0"/>
          <c:order val="0"/>
          <c:dPt>
            <c:idx val="0"/>
            <c:spPr>
              <a:solidFill>
                <a:srgbClr val="0F0FC7"/>
              </a:solidFill>
            </c:spPr>
          </c:dPt>
          <c:dPt>
            <c:idx val="1"/>
            <c:spPr>
              <a:solidFill>
                <a:srgbClr val="0F0FC7"/>
              </a:solidFill>
            </c:spPr>
          </c:dPt>
          <c:dPt>
            <c:idx val="2"/>
            <c:spPr>
              <a:solidFill>
                <a:srgbClr val="0F0FC7"/>
              </a:solidFill>
            </c:spPr>
          </c:dPt>
          <c:dPt>
            <c:idx val="3"/>
            <c:spPr>
              <a:solidFill>
                <a:srgbClr val="0F0FC7"/>
              </a:solidFill>
            </c:spPr>
          </c:dPt>
          <c:dPt>
            <c:idx val="4"/>
            <c:spPr>
              <a:solidFill>
                <a:srgbClr val="0F0FC7"/>
              </a:solidFill>
            </c:spPr>
          </c:dPt>
          <c:dPt>
            <c:idx val="5"/>
            <c:spPr>
              <a:solidFill>
                <a:srgbClr val="0F0FC7"/>
              </a:solidFill>
            </c:spPr>
          </c:dPt>
          <c:dPt>
            <c:idx val="6"/>
            <c:spPr>
              <a:solidFill>
                <a:srgbClr val="BC3094"/>
              </a:solidFill>
            </c:spPr>
          </c:dPt>
          <c:dPt>
            <c:idx val="7"/>
            <c:spPr>
              <a:solidFill>
                <a:srgbClr val="BC3094"/>
              </a:solidFill>
            </c:spPr>
          </c:dPt>
          <c:dPt>
            <c:idx val="8"/>
            <c:spPr>
              <a:solidFill>
                <a:srgbClr val="0099FF"/>
              </a:solidFill>
            </c:spPr>
          </c:dPt>
          <c:dPt>
            <c:idx val="9"/>
            <c:spPr>
              <a:solidFill>
                <a:srgbClr val="0099FF"/>
              </a:solidFill>
            </c:spPr>
          </c:dPt>
          <c:dPt>
            <c:idx val="10"/>
            <c:spPr>
              <a:solidFill>
                <a:srgbClr val="008000"/>
              </a:solidFill>
            </c:spPr>
          </c:dPt>
          <c:dPt>
            <c:idx val="11"/>
            <c:spPr>
              <a:solidFill>
                <a:srgbClr val="008000"/>
              </a:solidFill>
            </c:spPr>
          </c:dPt>
          <c:dPt>
            <c:idx val="12"/>
            <c:spPr>
              <a:solidFill>
                <a:srgbClr val="008000"/>
              </a:solidFill>
            </c:spPr>
          </c:dPt>
          <c:dPt>
            <c:idx val="13"/>
            <c:spPr>
              <a:solidFill>
                <a:srgbClr val="FF0000"/>
              </a:solidFill>
            </c:spPr>
          </c:dPt>
          <c:cat>
            <c:strRef>
              <c:f>採捕数!$E$254:$R$254</c:f>
              <c:strCache>
                <c:ptCount val="14"/>
                <c:pt idx="0">
                  <c:v>地点3</c:v>
                </c:pt>
                <c:pt idx="1">
                  <c:v>地点4</c:v>
                </c:pt>
                <c:pt idx="2">
                  <c:v>地点1</c:v>
                </c:pt>
                <c:pt idx="3">
                  <c:v>地点11</c:v>
                </c:pt>
                <c:pt idx="4">
                  <c:v>地点13</c:v>
                </c:pt>
                <c:pt idx="5">
                  <c:v>地点7</c:v>
                </c:pt>
                <c:pt idx="6">
                  <c:v>地点9</c:v>
                </c:pt>
                <c:pt idx="7">
                  <c:v>地点8</c:v>
                </c:pt>
                <c:pt idx="8">
                  <c:v>地点10</c:v>
                </c:pt>
                <c:pt idx="9">
                  <c:v>地点12</c:v>
                </c:pt>
                <c:pt idx="10">
                  <c:v>地点5</c:v>
                </c:pt>
                <c:pt idx="11">
                  <c:v>地点2</c:v>
                </c:pt>
                <c:pt idx="12">
                  <c:v>地点6</c:v>
                </c:pt>
                <c:pt idx="13">
                  <c:v>地点14</c:v>
                </c:pt>
              </c:strCache>
            </c:strRef>
          </c:cat>
          <c:val>
            <c:numRef>
              <c:f>採捕数!$E$255:$R$255</c:f>
              <c:numCache>
                <c:formatCode>General</c:formatCode>
                <c:ptCount val="14"/>
                <c:pt idx="0">
                  <c:v>11.703703703703701</c:v>
                </c:pt>
                <c:pt idx="1">
                  <c:v>9.2962962962963047</c:v>
                </c:pt>
                <c:pt idx="2">
                  <c:v>5.2579365079364502</c:v>
                </c:pt>
                <c:pt idx="3">
                  <c:v>4.3902439024390434</c:v>
                </c:pt>
                <c:pt idx="4">
                  <c:v>0.6372549019607846</c:v>
                </c:pt>
                <c:pt idx="5">
                  <c:v>0.59259259259259267</c:v>
                </c:pt>
                <c:pt idx="6" formatCode="0.0_ ">
                  <c:v>2.9356060606060597</c:v>
                </c:pt>
                <c:pt idx="7">
                  <c:v>1.1553030303030301</c:v>
                </c:pt>
                <c:pt idx="8" formatCode="0.0_ ">
                  <c:v>1.0365853658536601</c:v>
                </c:pt>
                <c:pt idx="9">
                  <c:v>0.47368421052631576</c:v>
                </c:pt>
                <c:pt idx="10" formatCode="0.0_ ">
                  <c:v>1.055555555555556</c:v>
                </c:pt>
                <c:pt idx="11">
                  <c:v>0.6388888888888935</c:v>
                </c:pt>
                <c:pt idx="12">
                  <c:v>5.5555555555555455E-2</c:v>
                </c:pt>
                <c:pt idx="13">
                  <c:v>6.0606060606060622E-2</c:v>
                </c:pt>
              </c:numCache>
            </c:numRef>
          </c:val>
        </c:ser>
        <c:gapWidth val="50"/>
        <c:overlap val="100"/>
        <c:axId val="58059008"/>
        <c:axId val="58060800"/>
      </c:barChart>
      <c:catAx>
        <c:axId val="58059008"/>
        <c:scaling>
          <c:orientation val="minMax"/>
        </c:scaling>
        <c:axPos val="b"/>
        <c:numFmt formatCode="m/d;@" sourceLinked="1"/>
        <c:tickLblPos val="nextTo"/>
        <c:txPr>
          <a:bodyPr/>
          <a:lstStyle/>
          <a:p>
            <a:pPr>
              <a:defRPr sz="1800" b="0">
                <a:latin typeface="+mn-ea"/>
                <a:ea typeface="+mn-ea"/>
              </a:defRPr>
            </a:pPr>
            <a:endParaRPr lang="ja-JP"/>
          </a:p>
        </c:txPr>
        <c:crossAx val="58060800"/>
        <c:crosses val="autoZero"/>
        <c:lblAlgn val="ctr"/>
        <c:lblOffset val="100"/>
      </c:catAx>
      <c:valAx>
        <c:axId val="58060800"/>
        <c:scaling>
          <c:orientation val="minMax"/>
          <c:max val="12"/>
        </c:scaling>
        <c:axPos val="l"/>
        <c:majorGridlines/>
        <c:title>
          <c:tx>
            <c:rich>
              <a:bodyPr rot="-5400000" vert="horz"/>
              <a:lstStyle/>
              <a:p>
                <a:pPr>
                  <a:defRPr sz="1200" b="0">
                    <a:latin typeface="+mn-ea"/>
                    <a:ea typeface="+mn-ea"/>
                  </a:defRPr>
                </a:pPr>
                <a:r>
                  <a:rPr lang="ja-JP" altLang="en-US" sz="1800" b="0" dirty="0">
                    <a:latin typeface="+mn-ea"/>
                    <a:ea typeface="+mn-ea"/>
                  </a:rPr>
                  <a:t>平均個体数密度</a:t>
                </a:r>
                <a:r>
                  <a:rPr lang="ja-JP" altLang="en-US" sz="1800" b="0" dirty="0" smtClean="0">
                    <a:latin typeface="+mn-ea"/>
                    <a:ea typeface="+mn-ea"/>
                  </a:rPr>
                  <a:t>（個体</a:t>
                </a:r>
                <a:r>
                  <a:rPr lang="en-US" altLang="ja-JP" sz="1800" b="0" dirty="0" smtClean="0">
                    <a:latin typeface="+mn-ea"/>
                    <a:ea typeface="+mn-ea"/>
                  </a:rPr>
                  <a:t>/m</a:t>
                </a:r>
                <a:r>
                  <a:rPr lang="en-US" altLang="ja-JP" sz="1800" b="0" baseline="30000" dirty="0" smtClean="0">
                    <a:latin typeface="+mn-ea"/>
                    <a:ea typeface="+mn-ea"/>
                  </a:rPr>
                  <a:t>2</a:t>
                </a:r>
                <a:r>
                  <a:rPr lang="en-US" altLang="ja-JP" sz="1800" b="0" baseline="0" dirty="0" smtClean="0">
                    <a:latin typeface="+mn-ea"/>
                    <a:ea typeface="+mn-ea"/>
                  </a:rPr>
                  <a:t>/</a:t>
                </a:r>
                <a:r>
                  <a:rPr lang="ja-JP" altLang="en-US" sz="1800" b="0" baseline="0" dirty="0" smtClean="0">
                    <a:latin typeface="+mn-ea"/>
                    <a:ea typeface="+mn-ea"/>
                  </a:rPr>
                  <a:t>回</a:t>
                </a:r>
                <a:r>
                  <a:rPr lang="ja-JP" altLang="en-US" sz="1800" b="0" dirty="0" smtClean="0">
                    <a:latin typeface="+mn-ea"/>
                    <a:ea typeface="+mn-ea"/>
                  </a:rPr>
                  <a:t>）</a:t>
                </a:r>
                <a:endParaRPr lang="ja-JP" altLang="en-US" sz="1800" b="0" dirty="0">
                  <a:latin typeface="+mn-ea"/>
                  <a:ea typeface="+mn-ea"/>
                </a:endParaRPr>
              </a:p>
            </c:rich>
          </c:tx>
          <c:layout>
            <c:manualLayout>
              <c:xMode val="edge"/>
              <c:yMode val="edge"/>
              <c:x val="3.6102061602741868E-2"/>
              <c:y val="2.5904218701133411E-2"/>
            </c:manualLayout>
          </c:layout>
        </c:title>
        <c:numFmt formatCode="#,##0;[Red]\-#,##0" sourceLinked="0"/>
        <c:tickLblPos val="nextTo"/>
        <c:txPr>
          <a:bodyPr/>
          <a:lstStyle/>
          <a:p>
            <a:pPr>
              <a:defRPr sz="2000">
                <a:latin typeface="+mn-ea"/>
                <a:ea typeface="+mn-ea"/>
              </a:defRPr>
            </a:pPr>
            <a:endParaRPr lang="ja-JP"/>
          </a:p>
        </c:txPr>
        <c:crossAx val="58059008"/>
        <c:crosses val="autoZero"/>
        <c:crossBetween val="between"/>
        <c:majorUnit val="3"/>
      </c:valAx>
    </c:plotArea>
    <c:plotVisOnly val="1"/>
  </c:chart>
  <c:externalData r:id="rId1"/>
</c:chartSpace>
</file>

<file path=ppt/charts/chart80.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000"/>
            </a:pPr>
            <a:r>
              <a:rPr lang="en-US" altLang="ja-JP" sz="1600" b="1" dirty="0"/>
              <a:t>1/8</a:t>
            </a:r>
            <a:endParaRPr lang="ja-JP" altLang="en-US" sz="1600" b="1" dirty="0"/>
          </a:p>
        </c:rich>
      </c:tx>
      <c:layout>
        <c:manualLayout>
          <c:xMode val="edge"/>
          <c:yMode val="edge"/>
          <c:x val="0.42791667257972854"/>
          <c:y val="1.0051499399049642E-2"/>
        </c:manualLayout>
      </c:layout>
    </c:title>
    <c:plotArea>
      <c:layout>
        <c:manualLayout>
          <c:layoutTarget val="inner"/>
          <c:xMode val="edge"/>
          <c:yMode val="edge"/>
          <c:x val="0.14174333333333958"/>
          <c:y val="0.21663609199935996"/>
          <c:w val="0.78774777777777782"/>
          <c:h val="0.45170535943528789"/>
        </c:manualLayout>
      </c:layout>
      <c:barChart>
        <c:barDir val="col"/>
        <c:grouping val="clustered"/>
        <c:ser>
          <c:idx val="0"/>
          <c:order val="0"/>
          <c:tx>
            <c:strRef>
              <c:f>'1月8日'!$W$19</c:f>
              <c:strCache>
                <c:ptCount val="1"/>
              </c:strCache>
            </c:strRef>
          </c:tx>
          <c:spPr>
            <a:ln>
              <a:solidFill>
                <a:sysClr val="windowText" lastClr="000000"/>
              </a:solidFill>
            </a:ln>
          </c:spPr>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'1月8日'!$V$20:$V$29</c:f>
              <c:numCache>
                <c:formatCode>General</c:formatCode>
                <c:ptCount val="10"/>
                <c:pt idx="0">
                  <c:v>5</c:v>
                </c:pt>
                <c:pt idx="1">
                  <c:v>10</c:v>
                </c:pt>
                <c:pt idx="2">
                  <c:v>15</c:v>
                </c:pt>
                <c:pt idx="3">
                  <c:v>20</c:v>
                </c:pt>
                <c:pt idx="4">
                  <c:v>25</c:v>
                </c:pt>
                <c:pt idx="5">
                  <c:v>30</c:v>
                </c:pt>
                <c:pt idx="6">
                  <c:v>35</c:v>
                </c:pt>
                <c:pt idx="7">
                  <c:v>40</c:v>
                </c:pt>
                <c:pt idx="8">
                  <c:v>45</c:v>
                </c:pt>
                <c:pt idx="9">
                  <c:v>50</c:v>
                </c:pt>
              </c:numCache>
            </c:numRef>
          </c:cat>
          <c:val>
            <c:numRef>
              <c:f>'1月8日'!$W$20:$W$29</c:f>
              <c:numCache>
                <c:formatCode>General</c:formatCode>
                <c:ptCount val="10"/>
                <c:pt idx="0">
                  <c:v>0</c:v>
                </c:pt>
                <c:pt idx="1">
                  <c:v>0</c:v>
                </c:pt>
                <c:pt idx="2">
                  <c:v>2</c:v>
                </c:pt>
                <c:pt idx="3">
                  <c:v>14</c:v>
                </c:pt>
                <c:pt idx="4">
                  <c:v>87</c:v>
                </c:pt>
                <c:pt idx="5">
                  <c:v>28</c:v>
                </c:pt>
                <c:pt idx="6">
                  <c:v>5</c:v>
                </c:pt>
                <c:pt idx="7">
                  <c:v>1</c:v>
                </c:pt>
                <c:pt idx="8">
                  <c:v>0</c:v>
                </c:pt>
                <c:pt idx="9">
                  <c:v>0</c:v>
                </c:pt>
              </c:numCache>
            </c:numRef>
          </c:val>
        </c:ser>
        <c:gapWidth val="0"/>
        <c:overlap val="100"/>
        <c:axId val="61874944"/>
        <c:axId val="61876480"/>
      </c:barChart>
      <c:catAx>
        <c:axId val="61874944"/>
        <c:scaling>
          <c:orientation val="minMax"/>
        </c:scaling>
        <c:axPos val="b"/>
        <c:numFmt formatCode="General" sourceLinked="1"/>
        <c:tickLblPos val="nextTo"/>
        <c:txPr>
          <a:bodyPr/>
          <a:lstStyle/>
          <a:p>
            <a:pPr>
              <a:defRPr sz="1000"/>
            </a:pPr>
            <a:endParaRPr lang="ja-JP"/>
          </a:p>
        </c:txPr>
        <c:crossAx val="61876480"/>
        <c:crosses val="autoZero"/>
        <c:auto val="1"/>
        <c:lblAlgn val="ctr"/>
        <c:lblOffset val="100"/>
      </c:catAx>
      <c:valAx>
        <c:axId val="61876480"/>
        <c:scaling>
          <c:orientation val="minMax"/>
          <c:max val="50"/>
          <c:min val="0"/>
        </c:scaling>
        <c:axPos val="l"/>
        <c:majorGridlines/>
        <c:numFmt formatCode="General" sourceLinked="1"/>
        <c:tickLblPos val="nextTo"/>
        <c:txPr>
          <a:bodyPr/>
          <a:lstStyle/>
          <a:p>
            <a:pPr>
              <a:defRPr sz="1000"/>
            </a:pPr>
            <a:endParaRPr lang="ja-JP"/>
          </a:p>
        </c:txPr>
        <c:crossAx val="61874944"/>
        <c:crosses val="autoZero"/>
        <c:crossBetween val="between"/>
        <c:majorUnit val="25"/>
      </c:valAx>
    </c:plotArea>
    <c:plotVisOnly val="1"/>
  </c:chart>
  <c:spPr>
    <a:ln>
      <a:noFill/>
    </a:ln>
  </c:spPr>
  <c:externalData r:id="rId1"/>
</c:chartSpace>
</file>

<file path=ppt/charts/chart8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4/7</a:t>
            </a:r>
            <a:endParaRPr lang="ja-JP" altLang="en-US" sz="1600" b="1" dirty="0"/>
          </a:p>
        </c:rich>
      </c:tx>
      <c:layout>
        <c:manualLayout>
          <c:xMode val="edge"/>
          <c:yMode val="edge"/>
          <c:x val="0.42791667257972715"/>
          <c:y val="1.0051499399049642E-2"/>
        </c:manualLayout>
      </c:layout>
    </c:title>
    <c:plotArea>
      <c:layout>
        <c:manualLayout>
          <c:layoutTarget val="inner"/>
          <c:xMode val="edge"/>
          <c:yMode val="edge"/>
          <c:x val="0.14174333333333888"/>
          <c:y val="0.21663609199935996"/>
          <c:w val="0.78774777777777782"/>
          <c:h val="0.45170535943528867"/>
        </c:manualLayout>
      </c:layout>
      <c:barChart>
        <c:barDir val="col"/>
        <c:grouping val="clustered"/>
        <c:ser>
          <c:idx val="1"/>
          <c:order val="1"/>
          <c:tx>
            <c:strRef>
              <c:f>[1]カワバタモロコ!$C$88:$C$89</c:f>
              <c:strCache>
                <c:ptCount val="1"/>
                <c:pt idx="0">
                  <c:v>#REF! #REF!</c:v>
                </c:pt>
              </c:strCache>
            </c:strRef>
          </c:tx>
          <c:spPr>
            <a:ln>
              <a:solidFill>
                <a:sysClr val="windowText" lastClr="000000"/>
              </a:solidFill>
            </a:ln>
          </c:spPr>
          <c:cat>
            <c:numRef>
              <c:f>[1]カワバタモロコ!$B$90:$B$102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cat>
          <c:val>
            <c:numRef>
              <c:f>[1]カワバタモロコ!$C$90:$C$102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er>
        <c:ser>
          <c:idx val="0"/>
          <c:order val="0"/>
          <c:tx>
            <c:strRef>
              <c:f>'4月7日'!$W$53</c:f>
              <c:strCache>
                <c:ptCount val="1"/>
                <c:pt idx="0">
                  <c:v>0</c:v>
                </c:pt>
              </c:strCache>
            </c:strRef>
          </c:tx>
          <c:spPr>
            <a:ln>
              <a:solidFill>
                <a:sysClr val="windowText" lastClr="000000"/>
              </a:solidFill>
            </a:ln>
          </c:spPr>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'4月7日'!$V$54:$V$66</c:f>
              <c:numCache>
                <c:formatCode>General</c:formatCode>
                <c:ptCount val="13"/>
                <c:pt idx="0">
                  <c:v>10</c:v>
                </c:pt>
                <c:pt idx="2">
                  <c:v>20</c:v>
                </c:pt>
                <c:pt idx="4">
                  <c:v>30</c:v>
                </c:pt>
                <c:pt idx="6">
                  <c:v>40</c:v>
                </c:pt>
                <c:pt idx="8">
                  <c:v>50</c:v>
                </c:pt>
                <c:pt idx="10">
                  <c:v>60</c:v>
                </c:pt>
                <c:pt idx="12">
                  <c:v>70</c:v>
                </c:pt>
              </c:numCache>
            </c:numRef>
          </c:cat>
          <c:val>
            <c:numRef>
              <c:f>'4月7日'!$W$54:$W$66</c:f>
              <c:numCache>
                <c:formatCode>General</c:formatCode>
                <c:ptCount val="13"/>
                <c:pt idx="0">
                  <c:v>0</c:v>
                </c:pt>
                <c:pt idx="1">
                  <c:v>0</c:v>
                </c:pt>
                <c:pt idx="2">
                  <c:v>0</c:v>
                </c:pt>
                <c:pt idx="3">
                  <c:v>1</c:v>
                </c:pt>
                <c:pt idx="4">
                  <c:v>1</c:v>
                </c:pt>
                <c:pt idx="5">
                  <c:v>0</c:v>
                </c:pt>
                <c:pt idx="6">
                  <c:v>0</c:v>
                </c:pt>
                <c:pt idx="7">
                  <c:v>0</c:v>
                </c:pt>
                <c:pt idx="8">
                  <c:v>0</c:v>
                </c:pt>
                <c:pt idx="9">
                  <c:v>0</c:v>
                </c:pt>
                <c:pt idx="10">
                  <c:v>0</c:v>
                </c:pt>
                <c:pt idx="11">
                  <c:v>0</c:v>
                </c:pt>
                <c:pt idx="12">
                  <c:v>0</c:v>
                </c:pt>
              </c:numCache>
            </c:numRef>
          </c:val>
        </c:ser>
        <c:gapWidth val="0"/>
        <c:overlap val="100"/>
        <c:axId val="61248256"/>
        <c:axId val="61249792"/>
      </c:barChart>
      <c:catAx>
        <c:axId val="61248256"/>
        <c:scaling>
          <c:orientation val="minMax"/>
        </c:scaling>
        <c:axPos val="b"/>
        <c:numFmt formatCode="General" sourceLinked="1"/>
        <c:tickLblPos val="nextTo"/>
        <c:txPr>
          <a:bodyPr/>
          <a:lstStyle/>
          <a:p>
            <a:pPr>
              <a:defRPr sz="1000"/>
            </a:pPr>
            <a:endParaRPr lang="ja-JP"/>
          </a:p>
        </c:txPr>
        <c:crossAx val="61249792"/>
        <c:crosses val="autoZero"/>
        <c:auto val="1"/>
        <c:lblAlgn val="ctr"/>
        <c:lblOffset val="100"/>
      </c:catAx>
      <c:valAx>
        <c:axId val="61249792"/>
        <c:scaling>
          <c:orientation val="minMax"/>
          <c:max val="10"/>
          <c:min val="0"/>
        </c:scaling>
        <c:axPos val="l"/>
        <c:majorGridlines/>
        <c:numFmt formatCode="General" sourceLinked="1"/>
        <c:tickLblPos val="nextTo"/>
        <c:txPr>
          <a:bodyPr/>
          <a:lstStyle/>
          <a:p>
            <a:pPr>
              <a:defRPr sz="1000"/>
            </a:pPr>
            <a:endParaRPr lang="ja-JP"/>
          </a:p>
        </c:txPr>
        <c:crossAx val="61248256"/>
        <c:crosses val="autoZero"/>
        <c:crossBetween val="between"/>
        <c:majorUnit val="5"/>
      </c:valAx>
    </c:plotArea>
    <c:plotVisOnly val="1"/>
  </c:chart>
  <c:spPr>
    <a:ln>
      <a:noFill/>
    </a:ln>
  </c:spPr>
  <c:externalData r:id="rId1"/>
</c:chartSpace>
</file>

<file path=ppt/charts/chart8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5/7</a:t>
            </a:r>
            <a:endParaRPr lang="ja-JP" altLang="en-US" sz="1600" b="1" dirty="0"/>
          </a:p>
        </c:rich>
      </c:tx>
      <c:layout>
        <c:manualLayout>
          <c:xMode val="edge"/>
          <c:yMode val="edge"/>
          <c:x val="0.42791667257972715"/>
          <c:y val="1.0051499399049642E-2"/>
        </c:manualLayout>
      </c:layout>
    </c:title>
    <c:plotArea>
      <c:layout>
        <c:manualLayout>
          <c:layoutTarget val="inner"/>
          <c:xMode val="edge"/>
          <c:yMode val="edge"/>
          <c:x val="0.14174333333333888"/>
          <c:y val="0.21663609199935996"/>
          <c:w val="0.78774777777777782"/>
          <c:h val="0.45170535943528867"/>
        </c:manualLayout>
      </c:layout>
      <c:barChart>
        <c:barDir val="col"/>
        <c:grouping val="clustered"/>
        <c:ser>
          <c:idx val="1"/>
          <c:order val="1"/>
          <c:tx>
            <c:strRef>
              <c:f>[1]カワバタモロコ!$D$88:$D$89</c:f>
              <c:strCache>
                <c:ptCount val="1"/>
                <c:pt idx="0">
                  <c:v>#REF! #REF!</c:v>
                </c:pt>
              </c:strCache>
            </c:strRef>
          </c:tx>
          <c:spPr>
            <a:ln>
              <a:solidFill>
                <a:sysClr val="windowText" lastClr="000000"/>
              </a:solidFill>
            </a:ln>
          </c:spPr>
          <c:cat>
            <c:numRef>
              <c:f>[1]カワバタモロコ!$B$90:$B$102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cat>
          <c:val>
            <c:numRef>
              <c:f>[1]カワバタモロコ!$D$90:$D$102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er>
        <c:ser>
          <c:idx val="0"/>
          <c:order val="0"/>
          <c:tx>
            <c:strRef>
              <c:f>'5月7日'!$W$53</c:f>
              <c:strCache>
                <c:ptCount val="1"/>
                <c:pt idx="0">
                  <c:v>0</c:v>
                </c:pt>
              </c:strCache>
            </c:strRef>
          </c:tx>
          <c:spPr>
            <a:ln>
              <a:solidFill>
                <a:sysClr val="windowText" lastClr="000000"/>
              </a:solidFill>
            </a:ln>
          </c:spPr>
          <c:dPt>
            <c:idx val="4"/>
            <c:spPr>
              <a:solidFill>
                <a:srgbClr val="C00000"/>
              </a:solidFill>
              <a:ln>
                <a:solidFill>
                  <a:sysClr val="windowText" lastClr="000000"/>
                </a:solidFill>
              </a:ln>
            </c:spPr>
          </c:dPt>
          <c:cat>
            <c:numRef>
              <c:f>'5月7日'!$V$54:$V$66</c:f>
              <c:numCache>
                <c:formatCode>General</c:formatCode>
                <c:ptCount val="13"/>
                <c:pt idx="0">
                  <c:v>10</c:v>
                </c:pt>
                <c:pt idx="2">
                  <c:v>20</c:v>
                </c:pt>
                <c:pt idx="4">
                  <c:v>30</c:v>
                </c:pt>
                <c:pt idx="6">
                  <c:v>40</c:v>
                </c:pt>
                <c:pt idx="8">
                  <c:v>50</c:v>
                </c:pt>
                <c:pt idx="10">
                  <c:v>60</c:v>
                </c:pt>
                <c:pt idx="12">
                  <c:v>70</c:v>
                </c:pt>
              </c:numCache>
            </c:numRef>
          </c:cat>
          <c:val>
            <c:numRef>
              <c:f>'5月7日'!$W$54:$W$66</c:f>
              <c:numCache>
                <c:formatCode>General</c:formatCode>
                <c:ptCount val="13"/>
                <c:pt idx="0">
                  <c:v>0</c:v>
                </c:pt>
                <c:pt idx="1">
                  <c:v>0</c:v>
                </c:pt>
                <c:pt idx="2">
                  <c:v>0</c:v>
                </c:pt>
                <c:pt idx="3">
                  <c:v>0</c:v>
                </c:pt>
                <c:pt idx="4">
                  <c:v>7</c:v>
                </c:pt>
                <c:pt idx="5">
                  <c:v>6</c:v>
                </c:pt>
                <c:pt idx="6">
                  <c:v>3</c:v>
                </c:pt>
                <c:pt idx="7">
                  <c:v>0</c:v>
                </c:pt>
                <c:pt idx="8">
                  <c:v>0</c:v>
                </c:pt>
                <c:pt idx="9">
                  <c:v>0</c:v>
                </c:pt>
                <c:pt idx="10">
                  <c:v>0</c:v>
                </c:pt>
                <c:pt idx="11">
                  <c:v>0</c:v>
                </c:pt>
                <c:pt idx="12">
                  <c:v>0</c:v>
                </c:pt>
              </c:numCache>
            </c:numRef>
          </c:val>
        </c:ser>
        <c:gapWidth val="0"/>
        <c:overlap val="100"/>
        <c:axId val="62065280"/>
        <c:axId val="62071168"/>
      </c:barChart>
      <c:catAx>
        <c:axId val="62065280"/>
        <c:scaling>
          <c:orientation val="minMax"/>
        </c:scaling>
        <c:axPos val="b"/>
        <c:numFmt formatCode="General" sourceLinked="1"/>
        <c:tickLblPos val="nextTo"/>
        <c:txPr>
          <a:bodyPr/>
          <a:lstStyle/>
          <a:p>
            <a:pPr>
              <a:defRPr sz="1000"/>
            </a:pPr>
            <a:endParaRPr lang="ja-JP"/>
          </a:p>
        </c:txPr>
        <c:crossAx val="62071168"/>
        <c:crosses val="autoZero"/>
        <c:auto val="1"/>
        <c:lblAlgn val="ctr"/>
        <c:lblOffset val="100"/>
      </c:catAx>
      <c:valAx>
        <c:axId val="62071168"/>
        <c:scaling>
          <c:orientation val="minMax"/>
          <c:max val="10"/>
          <c:min val="0"/>
        </c:scaling>
        <c:axPos val="l"/>
        <c:majorGridlines/>
        <c:numFmt formatCode="General" sourceLinked="1"/>
        <c:tickLblPos val="nextTo"/>
        <c:txPr>
          <a:bodyPr/>
          <a:lstStyle/>
          <a:p>
            <a:pPr>
              <a:defRPr sz="1000"/>
            </a:pPr>
            <a:endParaRPr lang="ja-JP"/>
          </a:p>
        </c:txPr>
        <c:crossAx val="62065280"/>
        <c:crosses val="autoZero"/>
        <c:crossBetween val="between"/>
        <c:majorUnit val="5"/>
      </c:valAx>
    </c:plotArea>
    <c:plotVisOnly val="1"/>
  </c:chart>
  <c:spPr>
    <a:ln>
      <a:noFill/>
    </a:ln>
  </c:spPr>
  <c:externalData r:id="rId1"/>
</c:chartSpace>
</file>

<file path=ppt/charts/chart83.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6/10</a:t>
            </a:r>
            <a:endParaRPr lang="ja-JP" altLang="en-US" sz="1600" b="1" dirty="0"/>
          </a:p>
        </c:rich>
      </c:tx>
      <c:layout>
        <c:manualLayout>
          <c:xMode val="edge"/>
          <c:yMode val="edge"/>
          <c:x val="0.42791667257972738"/>
          <c:y val="1.0051499399049642E-2"/>
        </c:manualLayout>
      </c:layout>
    </c:title>
    <c:plotArea>
      <c:layout>
        <c:manualLayout>
          <c:layoutTarget val="inner"/>
          <c:xMode val="edge"/>
          <c:yMode val="edge"/>
          <c:x val="0.14174333333333897"/>
          <c:y val="0.21663609199935996"/>
          <c:w val="0.78774777777777782"/>
          <c:h val="0.45170535943528856"/>
        </c:manualLayout>
      </c:layout>
      <c:barChart>
        <c:barDir val="col"/>
        <c:grouping val="clustered"/>
        <c:ser>
          <c:idx val="1"/>
          <c:order val="1"/>
          <c:tx>
            <c:strRef>
              <c:f>[1]カワバタモロコ!$E$88:$E$89</c:f>
              <c:strCache>
                <c:ptCount val="1"/>
                <c:pt idx="0">
                  <c:v>#REF! #REF!</c:v>
                </c:pt>
              </c:strCache>
            </c:strRef>
          </c:tx>
          <c:spPr>
            <a:ln>
              <a:solidFill>
                <a:sysClr val="windowText" lastClr="000000"/>
              </a:solidFill>
            </a:ln>
          </c:spPr>
          <c:cat>
            <c:numRef>
              <c:f>[1]カワバタモロコ!$B$90:$B$102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cat>
          <c:val>
            <c:numRef>
              <c:f>[1]カワバタモロコ!$E$90:$E$102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er>
        <c:ser>
          <c:idx val="0"/>
          <c:order val="0"/>
          <c:tx>
            <c:strRef>
              <c:f>'6月10日'!$W$53</c:f>
              <c:strCache>
                <c:ptCount val="1"/>
                <c:pt idx="0">
                  <c:v>0</c:v>
                </c:pt>
              </c:strCache>
            </c:strRef>
          </c:tx>
          <c:spPr>
            <a:ln>
              <a:solidFill>
                <a:sysClr val="windowText" lastClr="000000"/>
              </a:solidFill>
            </a:ln>
          </c:spPr>
          <c:cat>
            <c:numRef>
              <c:f>'6月10日'!$V$54:$V$66</c:f>
              <c:numCache>
                <c:formatCode>General</c:formatCode>
                <c:ptCount val="13"/>
                <c:pt idx="0">
                  <c:v>10</c:v>
                </c:pt>
                <c:pt idx="2">
                  <c:v>20</c:v>
                </c:pt>
                <c:pt idx="4">
                  <c:v>30</c:v>
                </c:pt>
                <c:pt idx="6">
                  <c:v>40</c:v>
                </c:pt>
                <c:pt idx="8">
                  <c:v>50</c:v>
                </c:pt>
                <c:pt idx="10">
                  <c:v>60</c:v>
                </c:pt>
                <c:pt idx="12">
                  <c:v>70</c:v>
                </c:pt>
              </c:numCache>
            </c:numRef>
          </c:cat>
          <c:val>
            <c:numRef>
              <c:f>'6月10日'!$W$54:$W$66</c:f>
              <c:numCache>
                <c:formatCode>General</c:formatCode>
                <c:ptCount val="13"/>
                <c:pt idx="0">
                  <c:v>0</c:v>
                </c:pt>
                <c:pt idx="1">
                  <c:v>0</c:v>
                </c:pt>
                <c:pt idx="2">
                  <c:v>0</c:v>
                </c:pt>
                <c:pt idx="3">
                  <c:v>0</c:v>
                </c:pt>
                <c:pt idx="4">
                  <c:v>0</c:v>
                </c:pt>
                <c:pt idx="5">
                  <c:v>7</c:v>
                </c:pt>
                <c:pt idx="6">
                  <c:v>6</c:v>
                </c:pt>
                <c:pt idx="7">
                  <c:v>4</c:v>
                </c:pt>
                <c:pt idx="8">
                  <c:v>0</c:v>
                </c:pt>
                <c:pt idx="9">
                  <c:v>0</c:v>
                </c:pt>
                <c:pt idx="10">
                  <c:v>0</c:v>
                </c:pt>
                <c:pt idx="11">
                  <c:v>0</c:v>
                </c:pt>
                <c:pt idx="12">
                  <c:v>0</c:v>
                </c:pt>
              </c:numCache>
            </c:numRef>
          </c:val>
        </c:ser>
        <c:gapWidth val="0"/>
        <c:overlap val="100"/>
        <c:axId val="62087552"/>
        <c:axId val="62089088"/>
      </c:barChart>
      <c:catAx>
        <c:axId val="62087552"/>
        <c:scaling>
          <c:orientation val="minMax"/>
        </c:scaling>
        <c:axPos val="b"/>
        <c:numFmt formatCode="General" sourceLinked="1"/>
        <c:tickLblPos val="nextTo"/>
        <c:txPr>
          <a:bodyPr/>
          <a:lstStyle/>
          <a:p>
            <a:pPr>
              <a:defRPr sz="1000"/>
            </a:pPr>
            <a:endParaRPr lang="ja-JP"/>
          </a:p>
        </c:txPr>
        <c:crossAx val="62089088"/>
        <c:crosses val="autoZero"/>
        <c:auto val="1"/>
        <c:lblAlgn val="ctr"/>
        <c:lblOffset val="100"/>
      </c:catAx>
      <c:valAx>
        <c:axId val="62089088"/>
        <c:scaling>
          <c:orientation val="minMax"/>
          <c:max val="10"/>
          <c:min val="0"/>
        </c:scaling>
        <c:axPos val="l"/>
        <c:majorGridlines/>
        <c:numFmt formatCode="General" sourceLinked="1"/>
        <c:tickLblPos val="nextTo"/>
        <c:txPr>
          <a:bodyPr/>
          <a:lstStyle/>
          <a:p>
            <a:pPr>
              <a:defRPr sz="1000"/>
            </a:pPr>
            <a:endParaRPr lang="ja-JP"/>
          </a:p>
        </c:txPr>
        <c:crossAx val="62087552"/>
        <c:crosses val="autoZero"/>
        <c:crossBetween val="between"/>
        <c:majorUnit val="5"/>
      </c:valAx>
    </c:plotArea>
    <c:plotVisOnly val="1"/>
  </c:chart>
  <c:spPr>
    <a:ln>
      <a:noFill/>
    </a:ln>
  </c:spPr>
  <c:externalData r:id="rId1"/>
</c:chartSpace>
</file>

<file path=ppt/charts/chart8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7/13</a:t>
            </a:r>
            <a:endParaRPr lang="ja-JP" altLang="en-US" sz="1600" b="1" dirty="0"/>
          </a:p>
        </c:rich>
      </c:tx>
      <c:layout>
        <c:manualLayout>
          <c:xMode val="edge"/>
          <c:yMode val="edge"/>
          <c:x val="0.42791667257972754"/>
          <c:y val="1.0051499399049642E-2"/>
        </c:manualLayout>
      </c:layout>
    </c:title>
    <c:plotArea>
      <c:layout>
        <c:manualLayout>
          <c:layoutTarget val="inner"/>
          <c:xMode val="edge"/>
          <c:yMode val="edge"/>
          <c:x val="0.14174333333333908"/>
          <c:y val="0.21663609199935996"/>
          <c:w val="0.78774777777777782"/>
          <c:h val="0.45170535943528844"/>
        </c:manualLayout>
      </c:layout>
      <c:barChart>
        <c:barDir val="col"/>
        <c:grouping val="clustered"/>
        <c:ser>
          <c:idx val="1"/>
          <c:order val="1"/>
          <c:tx>
            <c:strRef>
              <c:f>[1]カワバタモロコ!$F$88:$F$89</c:f>
              <c:strCache>
                <c:ptCount val="1"/>
                <c:pt idx="0">
                  <c:v>#REF! #REF!</c:v>
                </c:pt>
              </c:strCache>
            </c:strRef>
          </c:tx>
          <c:spPr>
            <a:ln>
              <a:solidFill>
                <a:sysClr val="windowText" lastClr="000000"/>
              </a:solidFill>
            </a:ln>
          </c:spPr>
          <c:cat>
            <c:numRef>
              <c:f>[1]カワバタモロコ!$B$90:$B$102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cat>
          <c:val>
            <c:numRef>
              <c:f>[1]カワバタモロコ!$F$90:$F$102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er>
        <c:ser>
          <c:idx val="0"/>
          <c:order val="0"/>
          <c:tx>
            <c:strRef>
              <c:f>'7月13日'!$W$53</c:f>
              <c:strCache>
                <c:ptCount val="1"/>
                <c:pt idx="0">
                  <c:v>0</c:v>
                </c:pt>
              </c:strCache>
            </c:strRef>
          </c:tx>
          <c:spPr>
            <a:ln>
              <a:solidFill>
                <a:sysClr val="windowText" lastClr="000000"/>
              </a:solidFill>
            </a:ln>
          </c:spPr>
          <c:cat>
            <c:numRef>
              <c:f>'7月13日'!$V$54:$V$67</c:f>
              <c:numCache>
                <c:formatCode>General</c:formatCode>
                <c:ptCount val="14"/>
                <c:pt idx="0">
                  <c:v>10</c:v>
                </c:pt>
                <c:pt idx="2">
                  <c:v>20</c:v>
                </c:pt>
                <c:pt idx="4">
                  <c:v>30</c:v>
                </c:pt>
                <c:pt idx="6">
                  <c:v>40</c:v>
                </c:pt>
                <c:pt idx="8">
                  <c:v>50</c:v>
                </c:pt>
                <c:pt idx="10">
                  <c:v>60</c:v>
                </c:pt>
                <c:pt idx="12">
                  <c:v>70</c:v>
                </c:pt>
              </c:numCache>
            </c:numRef>
          </c:cat>
          <c:val>
            <c:numRef>
              <c:f>'7月13日'!$W$54:$W$67</c:f>
              <c:numCache>
                <c:formatCode>General</c:formatCode>
                <c:ptCount val="14"/>
                <c:pt idx="0">
                  <c:v>0</c:v>
                </c:pt>
                <c:pt idx="1">
                  <c:v>0</c:v>
                </c:pt>
                <c:pt idx="2">
                  <c:v>0</c:v>
                </c:pt>
                <c:pt idx="3">
                  <c:v>0</c:v>
                </c:pt>
                <c:pt idx="4">
                  <c:v>0</c:v>
                </c:pt>
                <c:pt idx="5">
                  <c:v>0</c:v>
                </c:pt>
                <c:pt idx="6">
                  <c:v>0</c:v>
                </c:pt>
                <c:pt idx="7">
                  <c:v>0</c:v>
                </c:pt>
                <c:pt idx="8">
                  <c:v>0</c:v>
                </c:pt>
                <c:pt idx="9">
                  <c:v>0</c:v>
                </c:pt>
                <c:pt idx="10">
                  <c:v>0</c:v>
                </c:pt>
                <c:pt idx="11">
                  <c:v>0</c:v>
                </c:pt>
                <c:pt idx="12">
                  <c:v>0</c:v>
                </c:pt>
                <c:pt idx="13">
                  <c:v>0</c:v>
                </c:pt>
              </c:numCache>
            </c:numRef>
          </c:val>
        </c:ser>
        <c:gapWidth val="0"/>
        <c:overlap val="100"/>
        <c:axId val="62117760"/>
        <c:axId val="62119296"/>
      </c:barChart>
      <c:catAx>
        <c:axId val="62117760"/>
        <c:scaling>
          <c:orientation val="minMax"/>
        </c:scaling>
        <c:axPos val="b"/>
        <c:numFmt formatCode="General" sourceLinked="1"/>
        <c:tickLblPos val="nextTo"/>
        <c:txPr>
          <a:bodyPr/>
          <a:lstStyle/>
          <a:p>
            <a:pPr>
              <a:defRPr sz="1000"/>
            </a:pPr>
            <a:endParaRPr lang="ja-JP"/>
          </a:p>
        </c:txPr>
        <c:crossAx val="62119296"/>
        <c:crosses val="autoZero"/>
        <c:auto val="1"/>
        <c:lblAlgn val="ctr"/>
        <c:lblOffset val="100"/>
      </c:catAx>
      <c:valAx>
        <c:axId val="62119296"/>
        <c:scaling>
          <c:orientation val="minMax"/>
          <c:max val="10"/>
          <c:min val="0"/>
        </c:scaling>
        <c:axPos val="l"/>
        <c:majorGridlines/>
        <c:numFmt formatCode="General" sourceLinked="1"/>
        <c:tickLblPos val="nextTo"/>
        <c:txPr>
          <a:bodyPr/>
          <a:lstStyle/>
          <a:p>
            <a:pPr>
              <a:defRPr sz="1000"/>
            </a:pPr>
            <a:endParaRPr lang="ja-JP"/>
          </a:p>
        </c:txPr>
        <c:crossAx val="62117760"/>
        <c:crosses val="autoZero"/>
        <c:crossBetween val="between"/>
        <c:majorUnit val="5"/>
      </c:valAx>
    </c:plotArea>
    <c:plotVisOnly val="1"/>
  </c:chart>
  <c:spPr>
    <a:ln>
      <a:noFill/>
    </a:ln>
  </c:spPr>
  <c:externalData r:id="rId1"/>
</c:chartSpace>
</file>

<file path=ppt/charts/chart85.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8/10</a:t>
            </a:r>
            <a:endParaRPr lang="ja-JP" altLang="en-US" sz="1600" b="1" dirty="0"/>
          </a:p>
        </c:rich>
      </c:tx>
      <c:layout>
        <c:manualLayout>
          <c:xMode val="edge"/>
          <c:yMode val="edge"/>
          <c:x val="0.42791667257972776"/>
          <c:y val="1.0051499399049642E-2"/>
        </c:manualLayout>
      </c:layout>
    </c:title>
    <c:plotArea>
      <c:layout>
        <c:manualLayout>
          <c:layoutTarget val="inner"/>
          <c:xMode val="edge"/>
          <c:yMode val="edge"/>
          <c:x val="0.14174333333333919"/>
          <c:y val="0.21663609199935996"/>
          <c:w val="0.78774777777777782"/>
          <c:h val="0.45170535943528833"/>
        </c:manualLayout>
      </c:layout>
      <c:barChart>
        <c:barDir val="col"/>
        <c:grouping val="clustered"/>
        <c:ser>
          <c:idx val="1"/>
          <c:order val="1"/>
          <c:tx>
            <c:strRef>
              <c:f>[1]カワバタモロコ!$G$88:$G$89</c:f>
              <c:strCache>
                <c:ptCount val="1"/>
                <c:pt idx="0">
                  <c:v>#REF! #REF!</c:v>
                </c:pt>
              </c:strCache>
            </c:strRef>
          </c:tx>
          <c:spPr>
            <a:ln>
              <a:solidFill>
                <a:sysClr val="windowText" lastClr="000000"/>
              </a:solidFill>
            </a:ln>
          </c:spPr>
          <c:cat>
            <c:numRef>
              <c:f>[1]カワバタモロコ!$B$90:$B$102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cat>
          <c:val>
            <c:numRef>
              <c:f>[1]カワバタモロコ!$G$90:$G$102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er>
        <c:ser>
          <c:idx val="0"/>
          <c:order val="0"/>
          <c:tx>
            <c:strRef>
              <c:f>'8月10日'!$W$53</c:f>
              <c:strCache>
                <c:ptCount val="1"/>
                <c:pt idx="0">
                  <c:v>0</c:v>
                </c:pt>
              </c:strCache>
            </c:strRef>
          </c:tx>
          <c:spPr>
            <a:ln>
              <a:solidFill>
                <a:sysClr val="windowText" lastClr="000000"/>
              </a:solidFill>
            </a:ln>
          </c:spPr>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cat>
            <c:numRef>
              <c:f>'8月10日'!$V$54:$V$66</c:f>
              <c:numCache>
                <c:formatCode>General</c:formatCode>
                <c:ptCount val="13"/>
                <c:pt idx="0">
                  <c:v>10</c:v>
                </c:pt>
                <c:pt idx="2">
                  <c:v>20</c:v>
                </c:pt>
                <c:pt idx="4">
                  <c:v>30</c:v>
                </c:pt>
                <c:pt idx="6">
                  <c:v>40</c:v>
                </c:pt>
                <c:pt idx="8">
                  <c:v>50</c:v>
                </c:pt>
                <c:pt idx="10">
                  <c:v>60</c:v>
                </c:pt>
                <c:pt idx="12">
                  <c:v>70</c:v>
                </c:pt>
              </c:numCache>
            </c:numRef>
          </c:cat>
          <c:val>
            <c:numRef>
              <c:f>'8月10日'!$W$54:$W$66</c:f>
              <c:numCache>
                <c:formatCode>General</c:formatCode>
                <c:ptCount val="13"/>
                <c:pt idx="0">
                  <c:v>0</c:v>
                </c:pt>
                <c:pt idx="1">
                  <c:v>0</c:v>
                </c:pt>
                <c:pt idx="2">
                  <c:v>2</c:v>
                </c:pt>
                <c:pt idx="3">
                  <c:v>3</c:v>
                </c:pt>
                <c:pt idx="4">
                  <c:v>0</c:v>
                </c:pt>
                <c:pt idx="5">
                  <c:v>0</c:v>
                </c:pt>
                <c:pt idx="6">
                  <c:v>0</c:v>
                </c:pt>
                <c:pt idx="7">
                  <c:v>0</c:v>
                </c:pt>
                <c:pt idx="8">
                  <c:v>0</c:v>
                </c:pt>
                <c:pt idx="9">
                  <c:v>0</c:v>
                </c:pt>
                <c:pt idx="10">
                  <c:v>0</c:v>
                </c:pt>
                <c:pt idx="11">
                  <c:v>0</c:v>
                </c:pt>
                <c:pt idx="12">
                  <c:v>0</c:v>
                </c:pt>
              </c:numCache>
            </c:numRef>
          </c:val>
        </c:ser>
        <c:gapWidth val="0"/>
        <c:overlap val="100"/>
        <c:axId val="62169472"/>
        <c:axId val="62171008"/>
      </c:barChart>
      <c:catAx>
        <c:axId val="62169472"/>
        <c:scaling>
          <c:orientation val="minMax"/>
        </c:scaling>
        <c:axPos val="b"/>
        <c:numFmt formatCode="General" sourceLinked="1"/>
        <c:tickLblPos val="nextTo"/>
        <c:txPr>
          <a:bodyPr/>
          <a:lstStyle/>
          <a:p>
            <a:pPr>
              <a:defRPr sz="1000"/>
            </a:pPr>
            <a:endParaRPr lang="ja-JP"/>
          </a:p>
        </c:txPr>
        <c:crossAx val="62171008"/>
        <c:crosses val="autoZero"/>
        <c:auto val="1"/>
        <c:lblAlgn val="ctr"/>
        <c:lblOffset val="100"/>
      </c:catAx>
      <c:valAx>
        <c:axId val="62171008"/>
        <c:scaling>
          <c:orientation val="minMax"/>
          <c:max val="10"/>
          <c:min val="0"/>
        </c:scaling>
        <c:axPos val="l"/>
        <c:majorGridlines/>
        <c:numFmt formatCode="General" sourceLinked="1"/>
        <c:tickLblPos val="nextTo"/>
        <c:txPr>
          <a:bodyPr/>
          <a:lstStyle/>
          <a:p>
            <a:pPr>
              <a:defRPr sz="1000"/>
            </a:pPr>
            <a:endParaRPr lang="ja-JP"/>
          </a:p>
        </c:txPr>
        <c:crossAx val="62169472"/>
        <c:crosses val="autoZero"/>
        <c:crossBetween val="between"/>
        <c:majorUnit val="5"/>
      </c:valAx>
    </c:plotArea>
    <c:plotVisOnly val="1"/>
  </c:chart>
  <c:spPr>
    <a:ln>
      <a:noFill/>
    </a:ln>
  </c:spPr>
  <c:externalData r:id="rId1"/>
</c:chartSpace>
</file>

<file path=ppt/charts/chart86.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8/25</a:t>
            </a:r>
            <a:endParaRPr lang="ja-JP" altLang="en-US" sz="1600" b="1" dirty="0"/>
          </a:p>
        </c:rich>
      </c:tx>
      <c:layout>
        <c:manualLayout>
          <c:xMode val="edge"/>
          <c:yMode val="edge"/>
          <c:x val="0.42791667257972793"/>
          <c:y val="1.0051499399049642E-2"/>
        </c:manualLayout>
      </c:layout>
    </c:title>
    <c:plotArea>
      <c:layout>
        <c:manualLayout>
          <c:layoutTarget val="inner"/>
          <c:xMode val="edge"/>
          <c:yMode val="edge"/>
          <c:x val="0.14174333333333927"/>
          <c:y val="0.21663609199935996"/>
          <c:w val="0.78774777777777782"/>
          <c:h val="0.45170535943528822"/>
        </c:manualLayout>
      </c:layout>
      <c:barChart>
        <c:barDir val="col"/>
        <c:grouping val="clustered"/>
        <c:ser>
          <c:idx val="1"/>
          <c:order val="1"/>
          <c:tx>
            <c:strRef>
              <c:f>[1]カワバタモロコ!$H$88:$H$89</c:f>
              <c:strCache>
                <c:ptCount val="1"/>
                <c:pt idx="0">
                  <c:v>#REF! #REF!</c:v>
                </c:pt>
              </c:strCache>
            </c:strRef>
          </c:tx>
          <c:spPr>
            <a:ln>
              <a:solidFill>
                <a:sysClr val="windowText" lastClr="000000"/>
              </a:solidFill>
            </a:ln>
          </c:spPr>
          <c:cat>
            <c:numRef>
              <c:f>[1]カワバタモロコ!$B$90:$B$102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cat>
          <c:val>
            <c:numRef>
              <c:f>[1]カワバタモロコ!$H$90:$H$102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er>
        <c:ser>
          <c:idx val="0"/>
          <c:order val="0"/>
          <c:tx>
            <c:strRef>
              <c:f>'8月25日'!$W$53</c:f>
              <c:strCache>
                <c:ptCount val="1"/>
                <c:pt idx="0">
                  <c:v>0</c:v>
                </c:pt>
              </c:strCache>
            </c:strRef>
          </c:tx>
          <c:spPr>
            <a:ln>
              <a:solidFill>
                <a:sysClr val="windowText" lastClr="000000"/>
              </a:solidFill>
            </a:ln>
          </c:spPr>
          <c:dPt>
            <c:idx val="1"/>
            <c:spPr>
              <a:solidFill>
                <a:srgbClr val="C00000"/>
              </a:solidFill>
              <a:ln>
                <a:solidFill>
                  <a:sysClr val="windowText" lastClr="000000"/>
                </a:solidFill>
              </a:ln>
            </c:spPr>
          </c:dPt>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'8月25日'!$V$54:$V$66</c:f>
              <c:numCache>
                <c:formatCode>General</c:formatCode>
                <c:ptCount val="13"/>
                <c:pt idx="0">
                  <c:v>10</c:v>
                </c:pt>
                <c:pt idx="2">
                  <c:v>20</c:v>
                </c:pt>
                <c:pt idx="4">
                  <c:v>30</c:v>
                </c:pt>
                <c:pt idx="6">
                  <c:v>40</c:v>
                </c:pt>
                <c:pt idx="8">
                  <c:v>50</c:v>
                </c:pt>
                <c:pt idx="10">
                  <c:v>60</c:v>
                </c:pt>
                <c:pt idx="12">
                  <c:v>70</c:v>
                </c:pt>
              </c:numCache>
            </c:numRef>
          </c:cat>
          <c:val>
            <c:numRef>
              <c:f>'8月25日'!$W$54:$W$66</c:f>
              <c:numCache>
                <c:formatCode>General</c:formatCode>
                <c:ptCount val="13"/>
                <c:pt idx="0">
                  <c:v>0</c:v>
                </c:pt>
                <c:pt idx="1">
                  <c:v>2</c:v>
                </c:pt>
                <c:pt idx="2">
                  <c:v>1</c:v>
                </c:pt>
                <c:pt idx="3">
                  <c:v>1</c:v>
                </c:pt>
                <c:pt idx="4">
                  <c:v>5</c:v>
                </c:pt>
                <c:pt idx="5">
                  <c:v>9</c:v>
                </c:pt>
                <c:pt idx="6">
                  <c:v>4</c:v>
                </c:pt>
                <c:pt idx="7">
                  <c:v>0</c:v>
                </c:pt>
                <c:pt idx="8">
                  <c:v>0</c:v>
                </c:pt>
                <c:pt idx="9">
                  <c:v>0</c:v>
                </c:pt>
                <c:pt idx="10">
                  <c:v>0</c:v>
                </c:pt>
                <c:pt idx="11">
                  <c:v>0</c:v>
                </c:pt>
                <c:pt idx="12">
                  <c:v>0</c:v>
                </c:pt>
              </c:numCache>
            </c:numRef>
          </c:val>
        </c:ser>
        <c:gapWidth val="0"/>
        <c:overlap val="100"/>
        <c:axId val="62193024"/>
        <c:axId val="62203008"/>
      </c:barChart>
      <c:catAx>
        <c:axId val="62193024"/>
        <c:scaling>
          <c:orientation val="minMax"/>
        </c:scaling>
        <c:axPos val="b"/>
        <c:numFmt formatCode="General" sourceLinked="1"/>
        <c:tickLblPos val="nextTo"/>
        <c:txPr>
          <a:bodyPr/>
          <a:lstStyle/>
          <a:p>
            <a:pPr>
              <a:defRPr sz="1000"/>
            </a:pPr>
            <a:endParaRPr lang="ja-JP"/>
          </a:p>
        </c:txPr>
        <c:crossAx val="62203008"/>
        <c:crosses val="autoZero"/>
        <c:auto val="1"/>
        <c:lblAlgn val="ctr"/>
        <c:lblOffset val="100"/>
      </c:catAx>
      <c:valAx>
        <c:axId val="62203008"/>
        <c:scaling>
          <c:orientation val="minMax"/>
          <c:max val="10"/>
          <c:min val="0"/>
        </c:scaling>
        <c:axPos val="l"/>
        <c:majorGridlines/>
        <c:numFmt formatCode="General" sourceLinked="1"/>
        <c:tickLblPos val="nextTo"/>
        <c:txPr>
          <a:bodyPr/>
          <a:lstStyle/>
          <a:p>
            <a:pPr>
              <a:defRPr sz="1000"/>
            </a:pPr>
            <a:endParaRPr lang="ja-JP"/>
          </a:p>
        </c:txPr>
        <c:crossAx val="62193024"/>
        <c:crosses val="autoZero"/>
        <c:crossBetween val="between"/>
        <c:majorUnit val="5"/>
      </c:valAx>
    </c:plotArea>
    <c:plotVisOnly val="1"/>
  </c:chart>
  <c:spPr>
    <a:ln>
      <a:noFill/>
    </a:ln>
  </c:spPr>
  <c:externalData r:id="rId1"/>
</c:chartSpace>
</file>

<file path=ppt/charts/chart87.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10/3</a:t>
            </a:r>
            <a:endParaRPr lang="ja-JP" altLang="en-US" sz="1600" b="1" dirty="0"/>
          </a:p>
        </c:rich>
      </c:tx>
      <c:layout>
        <c:manualLayout>
          <c:xMode val="edge"/>
          <c:yMode val="edge"/>
          <c:x val="0.42791667257972837"/>
          <c:y val="1.0051499399049642E-2"/>
        </c:manualLayout>
      </c:layout>
    </c:title>
    <c:plotArea>
      <c:layout>
        <c:manualLayout>
          <c:layoutTarget val="inner"/>
          <c:xMode val="edge"/>
          <c:yMode val="edge"/>
          <c:x val="0.14174333333333947"/>
          <c:y val="0.21663609199935996"/>
          <c:w val="0.78774777777777782"/>
          <c:h val="0.451705359435288"/>
        </c:manualLayout>
      </c:layout>
      <c:barChart>
        <c:barDir val="col"/>
        <c:grouping val="clustered"/>
        <c:ser>
          <c:idx val="1"/>
          <c:order val="1"/>
          <c:tx>
            <c:strRef>
              <c:f>[1]カワバタモロコ!$J$88:$J$89</c:f>
              <c:strCache>
                <c:ptCount val="1"/>
                <c:pt idx="0">
                  <c:v>#REF! #REF!</c:v>
                </c:pt>
              </c:strCache>
            </c:strRef>
          </c:tx>
          <c:spPr>
            <a:ln>
              <a:solidFill>
                <a:sysClr val="windowText" lastClr="000000"/>
              </a:solidFill>
            </a:ln>
          </c:spPr>
          <c:cat>
            <c:numRef>
              <c:f>[1]カワバタモロコ!$B$90:$B$102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cat>
          <c:val>
            <c:numRef>
              <c:f>[1]カワバタモロコ!$J$90:$J$102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er>
        <c:ser>
          <c:idx val="0"/>
          <c:order val="0"/>
          <c:tx>
            <c:strRef>
              <c:f>'10月3日'!$W$53</c:f>
              <c:strCache>
                <c:ptCount val="1"/>
                <c:pt idx="0">
                  <c:v>0</c:v>
                </c:pt>
              </c:strCache>
            </c:strRef>
          </c:tx>
          <c:spPr>
            <a:ln>
              <a:solidFill>
                <a:sysClr val="windowText" lastClr="000000"/>
              </a:solidFill>
            </a:ln>
          </c:spPr>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'10月3日'!$V$54:$V$66</c:f>
              <c:numCache>
                <c:formatCode>General</c:formatCode>
                <c:ptCount val="13"/>
                <c:pt idx="0">
                  <c:v>10</c:v>
                </c:pt>
                <c:pt idx="2">
                  <c:v>20</c:v>
                </c:pt>
                <c:pt idx="4">
                  <c:v>30</c:v>
                </c:pt>
                <c:pt idx="6">
                  <c:v>40</c:v>
                </c:pt>
                <c:pt idx="8">
                  <c:v>50</c:v>
                </c:pt>
                <c:pt idx="10">
                  <c:v>60</c:v>
                </c:pt>
                <c:pt idx="12">
                  <c:v>70</c:v>
                </c:pt>
              </c:numCache>
            </c:numRef>
          </c:cat>
          <c:val>
            <c:numRef>
              <c:f>'10月3日'!$W$54:$W$66</c:f>
              <c:numCache>
                <c:formatCode>General</c:formatCode>
                <c:ptCount val="13"/>
                <c:pt idx="0">
                  <c:v>0</c:v>
                </c:pt>
                <c:pt idx="1">
                  <c:v>0</c:v>
                </c:pt>
                <c:pt idx="2">
                  <c:v>0</c:v>
                </c:pt>
                <c:pt idx="3">
                  <c:v>2</c:v>
                </c:pt>
                <c:pt idx="4">
                  <c:v>2</c:v>
                </c:pt>
                <c:pt idx="5">
                  <c:v>4</c:v>
                </c:pt>
                <c:pt idx="6">
                  <c:v>2</c:v>
                </c:pt>
                <c:pt idx="7">
                  <c:v>2</c:v>
                </c:pt>
                <c:pt idx="8">
                  <c:v>1</c:v>
                </c:pt>
                <c:pt idx="9">
                  <c:v>0</c:v>
                </c:pt>
                <c:pt idx="10">
                  <c:v>0</c:v>
                </c:pt>
                <c:pt idx="11">
                  <c:v>0</c:v>
                </c:pt>
                <c:pt idx="12">
                  <c:v>0</c:v>
                </c:pt>
              </c:numCache>
            </c:numRef>
          </c:val>
        </c:ser>
        <c:gapWidth val="0"/>
        <c:overlap val="100"/>
        <c:axId val="62228352"/>
        <c:axId val="62229888"/>
      </c:barChart>
      <c:catAx>
        <c:axId val="62228352"/>
        <c:scaling>
          <c:orientation val="minMax"/>
        </c:scaling>
        <c:axPos val="b"/>
        <c:numFmt formatCode="General" sourceLinked="1"/>
        <c:tickLblPos val="nextTo"/>
        <c:txPr>
          <a:bodyPr/>
          <a:lstStyle/>
          <a:p>
            <a:pPr>
              <a:defRPr sz="1000"/>
            </a:pPr>
            <a:endParaRPr lang="ja-JP"/>
          </a:p>
        </c:txPr>
        <c:crossAx val="62229888"/>
        <c:crosses val="autoZero"/>
        <c:auto val="1"/>
        <c:lblAlgn val="ctr"/>
        <c:lblOffset val="100"/>
      </c:catAx>
      <c:valAx>
        <c:axId val="62229888"/>
        <c:scaling>
          <c:orientation val="minMax"/>
          <c:max val="10"/>
          <c:min val="0"/>
        </c:scaling>
        <c:axPos val="l"/>
        <c:majorGridlines/>
        <c:numFmt formatCode="General" sourceLinked="1"/>
        <c:tickLblPos val="nextTo"/>
        <c:txPr>
          <a:bodyPr/>
          <a:lstStyle/>
          <a:p>
            <a:pPr>
              <a:defRPr sz="1000"/>
            </a:pPr>
            <a:endParaRPr lang="ja-JP"/>
          </a:p>
        </c:txPr>
        <c:crossAx val="62228352"/>
        <c:crosses val="autoZero"/>
        <c:crossBetween val="between"/>
        <c:majorUnit val="5"/>
      </c:valAx>
    </c:plotArea>
    <c:plotVisOnly val="1"/>
  </c:chart>
  <c:spPr>
    <a:ln>
      <a:noFill/>
    </a:ln>
  </c:spPr>
  <c:externalData r:id="rId1"/>
</c:chartSpace>
</file>

<file path=ppt/charts/chart88.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10/20</a:t>
            </a:r>
            <a:endParaRPr lang="ja-JP" altLang="en-US" sz="1600" b="1" dirty="0"/>
          </a:p>
        </c:rich>
      </c:tx>
      <c:layout>
        <c:manualLayout>
          <c:xMode val="edge"/>
          <c:yMode val="edge"/>
          <c:x val="0.42791667257972854"/>
          <c:y val="1.0051499399049642E-2"/>
        </c:manualLayout>
      </c:layout>
    </c:title>
    <c:plotArea>
      <c:layout>
        <c:manualLayout>
          <c:layoutTarget val="inner"/>
          <c:xMode val="edge"/>
          <c:yMode val="edge"/>
          <c:x val="0.14174333333333958"/>
          <c:y val="0.21663609199935996"/>
          <c:w val="0.78774777777777782"/>
          <c:h val="0.45170535943528789"/>
        </c:manualLayout>
      </c:layout>
      <c:barChart>
        <c:barDir val="col"/>
        <c:grouping val="clustered"/>
        <c:ser>
          <c:idx val="1"/>
          <c:order val="1"/>
          <c:tx>
            <c:strRef>
              <c:f>[1]カワバタモロコ!$J$88:$J$89</c:f>
              <c:strCache>
                <c:ptCount val="1"/>
                <c:pt idx="0">
                  <c:v>#REF! #REF!</c:v>
                </c:pt>
              </c:strCache>
            </c:strRef>
          </c:tx>
          <c:spPr>
            <a:ln>
              <a:solidFill>
                <a:sysClr val="windowText" lastClr="000000"/>
              </a:solidFill>
            </a:ln>
          </c:spPr>
          <c:cat>
            <c:numRef>
              <c:f>[1]カワバタモロコ!$B$90:$B$102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cat>
          <c:val>
            <c:numRef>
              <c:f>[1]カワバタモロコ!$J$90:$J$102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er>
        <c:ser>
          <c:idx val="0"/>
          <c:order val="0"/>
          <c:tx>
            <c:strRef>
              <c:f>'10月20日'!$W$53</c:f>
              <c:strCache>
                <c:ptCount val="1"/>
                <c:pt idx="0">
                  <c:v>0</c:v>
                </c:pt>
              </c:strCache>
            </c:strRef>
          </c:tx>
          <c:spPr>
            <a:ln>
              <a:solidFill>
                <a:sysClr val="windowText" lastClr="000000"/>
              </a:solidFill>
            </a:ln>
          </c:spPr>
          <c:dPt>
            <c:idx val="3"/>
            <c:spPr>
              <a:solidFill>
                <a:srgbClr val="C00000"/>
              </a:solidFill>
              <a:ln>
                <a:solidFill>
                  <a:sysClr val="windowText" lastClr="000000"/>
                </a:solidFill>
              </a:ln>
            </c:spPr>
          </c:dPt>
          <c:cat>
            <c:numRef>
              <c:f>'10月20日'!$V$54:$V$66</c:f>
              <c:numCache>
                <c:formatCode>General</c:formatCode>
                <c:ptCount val="13"/>
                <c:pt idx="0">
                  <c:v>10</c:v>
                </c:pt>
                <c:pt idx="2">
                  <c:v>20</c:v>
                </c:pt>
                <c:pt idx="4">
                  <c:v>30</c:v>
                </c:pt>
                <c:pt idx="6">
                  <c:v>40</c:v>
                </c:pt>
                <c:pt idx="8">
                  <c:v>50</c:v>
                </c:pt>
                <c:pt idx="10">
                  <c:v>60</c:v>
                </c:pt>
                <c:pt idx="12">
                  <c:v>70</c:v>
                </c:pt>
              </c:numCache>
            </c:numRef>
          </c:cat>
          <c:val>
            <c:numRef>
              <c:f>'10月20日'!$W$54:$W$66</c:f>
              <c:numCache>
                <c:formatCode>General</c:formatCode>
                <c:ptCount val="13"/>
                <c:pt idx="0">
                  <c:v>0</c:v>
                </c:pt>
                <c:pt idx="1">
                  <c:v>0</c:v>
                </c:pt>
                <c:pt idx="2">
                  <c:v>0</c:v>
                </c:pt>
                <c:pt idx="3">
                  <c:v>1</c:v>
                </c:pt>
                <c:pt idx="4">
                  <c:v>0</c:v>
                </c:pt>
                <c:pt idx="5">
                  <c:v>0</c:v>
                </c:pt>
                <c:pt idx="6">
                  <c:v>0</c:v>
                </c:pt>
                <c:pt idx="7">
                  <c:v>0</c:v>
                </c:pt>
                <c:pt idx="8">
                  <c:v>0</c:v>
                </c:pt>
                <c:pt idx="9">
                  <c:v>0</c:v>
                </c:pt>
                <c:pt idx="10">
                  <c:v>0</c:v>
                </c:pt>
                <c:pt idx="11">
                  <c:v>0</c:v>
                </c:pt>
                <c:pt idx="12">
                  <c:v>0</c:v>
                </c:pt>
              </c:numCache>
            </c:numRef>
          </c:val>
        </c:ser>
        <c:gapWidth val="0"/>
        <c:overlap val="100"/>
        <c:axId val="62271488"/>
        <c:axId val="62273024"/>
      </c:barChart>
      <c:catAx>
        <c:axId val="62271488"/>
        <c:scaling>
          <c:orientation val="minMax"/>
        </c:scaling>
        <c:axPos val="b"/>
        <c:numFmt formatCode="General" sourceLinked="1"/>
        <c:tickLblPos val="nextTo"/>
        <c:txPr>
          <a:bodyPr/>
          <a:lstStyle/>
          <a:p>
            <a:pPr>
              <a:defRPr sz="1000"/>
            </a:pPr>
            <a:endParaRPr lang="ja-JP"/>
          </a:p>
        </c:txPr>
        <c:crossAx val="62273024"/>
        <c:crosses val="autoZero"/>
        <c:auto val="1"/>
        <c:lblAlgn val="ctr"/>
        <c:lblOffset val="100"/>
      </c:catAx>
      <c:valAx>
        <c:axId val="62273024"/>
        <c:scaling>
          <c:orientation val="minMax"/>
          <c:max val="10"/>
          <c:min val="0"/>
        </c:scaling>
        <c:axPos val="l"/>
        <c:majorGridlines/>
        <c:numFmt formatCode="General" sourceLinked="1"/>
        <c:tickLblPos val="nextTo"/>
        <c:txPr>
          <a:bodyPr/>
          <a:lstStyle/>
          <a:p>
            <a:pPr>
              <a:defRPr sz="1000"/>
            </a:pPr>
            <a:endParaRPr lang="ja-JP"/>
          </a:p>
        </c:txPr>
        <c:crossAx val="62271488"/>
        <c:crosses val="autoZero"/>
        <c:crossBetween val="between"/>
        <c:majorUnit val="5"/>
      </c:valAx>
    </c:plotArea>
    <c:plotVisOnly val="1"/>
  </c:chart>
  <c:spPr>
    <a:ln>
      <a:noFill/>
    </a:ln>
  </c:spPr>
  <c:externalData r:id="rId1"/>
</c:chartSpace>
</file>

<file path=ppt/charts/chart89.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11/6</a:t>
            </a:r>
            <a:endParaRPr lang="ja-JP" altLang="en-US" sz="1600" b="1" dirty="0"/>
          </a:p>
        </c:rich>
      </c:tx>
      <c:layout>
        <c:manualLayout>
          <c:xMode val="edge"/>
          <c:yMode val="edge"/>
          <c:x val="0.42791667257972876"/>
          <c:y val="1.0051499399049642E-2"/>
        </c:manualLayout>
      </c:layout>
    </c:title>
    <c:plotArea>
      <c:layout>
        <c:manualLayout>
          <c:layoutTarget val="inner"/>
          <c:xMode val="edge"/>
          <c:yMode val="edge"/>
          <c:x val="0.14174333333333969"/>
          <c:y val="0.21663609199935996"/>
          <c:w val="0.78774777777777782"/>
          <c:h val="0.45170535943528778"/>
        </c:manualLayout>
      </c:layout>
      <c:barChart>
        <c:barDir val="col"/>
        <c:grouping val="clustered"/>
        <c:ser>
          <c:idx val="1"/>
          <c:order val="1"/>
          <c:tx>
            <c:strRef>
              <c:f>[1]カワバタモロコ!$L$88:$L$89</c:f>
              <c:strCache>
                <c:ptCount val="1"/>
                <c:pt idx="0">
                  <c:v>#REF! #REF!</c:v>
                </c:pt>
              </c:strCache>
            </c:strRef>
          </c:tx>
          <c:spPr>
            <a:ln>
              <a:solidFill>
                <a:sysClr val="windowText" lastClr="000000"/>
              </a:solidFill>
            </a:ln>
          </c:spPr>
          <c:cat>
            <c:numRef>
              <c:f>[1]カワバタモロコ!$B$90:$B$102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cat>
          <c:val>
            <c:numRef>
              <c:f>[1]カワバタモロコ!$L$90:$L$102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er>
        <c:ser>
          <c:idx val="0"/>
          <c:order val="0"/>
          <c:tx>
            <c:strRef>
              <c:f>'11月6日'!$W$53</c:f>
              <c:strCache>
                <c:ptCount val="1"/>
                <c:pt idx="0">
                  <c:v>0</c:v>
                </c:pt>
              </c:strCache>
            </c:strRef>
          </c:tx>
          <c:spPr>
            <a:ln>
              <a:solidFill>
                <a:sysClr val="windowText" lastClr="000000"/>
              </a:solidFill>
            </a:ln>
          </c:spPr>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'11月6日'!$V$54:$V$66</c:f>
              <c:numCache>
                <c:formatCode>General</c:formatCode>
                <c:ptCount val="13"/>
                <c:pt idx="0">
                  <c:v>10</c:v>
                </c:pt>
                <c:pt idx="2">
                  <c:v>20</c:v>
                </c:pt>
                <c:pt idx="4">
                  <c:v>30</c:v>
                </c:pt>
                <c:pt idx="6">
                  <c:v>40</c:v>
                </c:pt>
                <c:pt idx="8">
                  <c:v>50</c:v>
                </c:pt>
                <c:pt idx="10">
                  <c:v>60</c:v>
                </c:pt>
                <c:pt idx="12">
                  <c:v>70</c:v>
                </c:pt>
              </c:numCache>
            </c:numRef>
          </c:cat>
          <c:val>
            <c:numRef>
              <c:f>'11月6日'!$W$54:$W$66</c:f>
              <c:numCache>
                <c:formatCode>General</c:formatCode>
                <c:ptCount val="13"/>
                <c:pt idx="0">
                  <c:v>0</c:v>
                </c:pt>
                <c:pt idx="1">
                  <c:v>0</c:v>
                </c:pt>
                <c:pt idx="2">
                  <c:v>0</c:v>
                </c:pt>
                <c:pt idx="3">
                  <c:v>2</c:v>
                </c:pt>
                <c:pt idx="4">
                  <c:v>3</c:v>
                </c:pt>
                <c:pt idx="5">
                  <c:v>4</c:v>
                </c:pt>
                <c:pt idx="6">
                  <c:v>0</c:v>
                </c:pt>
                <c:pt idx="7">
                  <c:v>0</c:v>
                </c:pt>
                <c:pt idx="8">
                  <c:v>0</c:v>
                </c:pt>
                <c:pt idx="9">
                  <c:v>0</c:v>
                </c:pt>
                <c:pt idx="10">
                  <c:v>0</c:v>
                </c:pt>
                <c:pt idx="11">
                  <c:v>0</c:v>
                </c:pt>
                <c:pt idx="12">
                  <c:v>0</c:v>
                </c:pt>
              </c:numCache>
            </c:numRef>
          </c:val>
        </c:ser>
        <c:gapWidth val="0"/>
        <c:overlap val="100"/>
        <c:axId val="62290176"/>
        <c:axId val="62296064"/>
      </c:barChart>
      <c:catAx>
        <c:axId val="62290176"/>
        <c:scaling>
          <c:orientation val="minMax"/>
        </c:scaling>
        <c:axPos val="b"/>
        <c:numFmt formatCode="General" sourceLinked="1"/>
        <c:tickLblPos val="nextTo"/>
        <c:txPr>
          <a:bodyPr/>
          <a:lstStyle/>
          <a:p>
            <a:pPr>
              <a:defRPr sz="1000"/>
            </a:pPr>
            <a:endParaRPr lang="ja-JP"/>
          </a:p>
        </c:txPr>
        <c:crossAx val="62296064"/>
        <c:crosses val="autoZero"/>
        <c:auto val="1"/>
        <c:lblAlgn val="ctr"/>
        <c:lblOffset val="100"/>
      </c:catAx>
      <c:valAx>
        <c:axId val="62296064"/>
        <c:scaling>
          <c:orientation val="minMax"/>
          <c:max val="10"/>
          <c:min val="0"/>
        </c:scaling>
        <c:axPos val="l"/>
        <c:majorGridlines/>
        <c:numFmt formatCode="General" sourceLinked="1"/>
        <c:tickLblPos val="nextTo"/>
        <c:txPr>
          <a:bodyPr/>
          <a:lstStyle/>
          <a:p>
            <a:pPr>
              <a:defRPr sz="1000"/>
            </a:pPr>
            <a:endParaRPr lang="ja-JP"/>
          </a:p>
        </c:txPr>
        <c:crossAx val="62290176"/>
        <c:crosses val="autoZero"/>
        <c:crossBetween val="between"/>
        <c:majorUnit val="5"/>
      </c:valAx>
    </c:plotArea>
    <c:plotVisOnly val="1"/>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715161854768254"/>
          <c:y val="0.10200312934664307"/>
          <c:w val="0.67306895595831562"/>
          <c:h val="0.55035693523134943"/>
        </c:manualLayout>
      </c:layout>
      <c:barChart>
        <c:barDir val="col"/>
        <c:grouping val="stacked"/>
        <c:ser>
          <c:idx val="0"/>
          <c:order val="0"/>
          <c:dPt>
            <c:idx val="0"/>
            <c:spPr>
              <a:solidFill>
                <a:srgbClr val="0F0FC7"/>
              </a:solidFill>
            </c:spPr>
          </c:dPt>
          <c:dPt>
            <c:idx val="1"/>
            <c:spPr>
              <a:solidFill>
                <a:srgbClr val="0F0FC7"/>
              </a:solidFill>
            </c:spPr>
          </c:dPt>
          <c:dPt>
            <c:idx val="2"/>
            <c:spPr>
              <a:solidFill>
                <a:srgbClr val="0F0FC7"/>
              </a:solidFill>
            </c:spPr>
          </c:dPt>
          <c:dPt>
            <c:idx val="3"/>
            <c:spPr>
              <a:solidFill>
                <a:srgbClr val="0F0FC7"/>
              </a:solidFill>
            </c:spPr>
          </c:dPt>
          <c:dPt>
            <c:idx val="4"/>
            <c:spPr>
              <a:solidFill>
                <a:srgbClr val="0F0FC7"/>
              </a:solidFill>
            </c:spPr>
          </c:dPt>
          <c:dPt>
            <c:idx val="5"/>
            <c:spPr>
              <a:solidFill>
                <a:srgbClr val="0F0FC7"/>
              </a:solidFill>
            </c:spPr>
          </c:dPt>
          <c:dPt>
            <c:idx val="6"/>
            <c:spPr>
              <a:solidFill>
                <a:srgbClr val="BC3094"/>
              </a:solidFill>
            </c:spPr>
          </c:dPt>
          <c:dPt>
            <c:idx val="7"/>
            <c:spPr>
              <a:solidFill>
                <a:srgbClr val="BC3094"/>
              </a:solidFill>
            </c:spPr>
          </c:dPt>
          <c:dPt>
            <c:idx val="8"/>
            <c:spPr>
              <a:solidFill>
                <a:srgbClr val="0099FF"/>
              </a:solidFill>
            </c:spPr>
          </c:dPt>
          <c:dPt>
            <c:idx val="9"/>
            <c:spPr>
              <a:solidFill>
                <a:srgbClr val="0099FF"/>
              </a:solidFill>
            </c:spPr>
          </c:dPt>
          <c:dPt>
            <c:idx val="10"/>
            <c:spPr>
              <a:solidFill>
                <a:srgbClr val="008000"/>
              </a:solidFill>
            </c:spPr>
          </c:dPt>
          <c:dPt>
            <c:idx val="11"/>
            <c:spPr>
              <a:solidFill>
                <a:srgbClr val="008000"/>
              </a:solidFill>
            </c:spPr>
          </c:dPt>
          <c:dPt>
            <c:idx val="12"/>
            <c:spPr>
              <a:solidFill>
                <a:srgbClr val="008000"/>
              </a:solidFill>
            </c:spPr>
          </c:dPt>
          <c:dPt>
            <c:idx val="13"/>
            <c:spPr>
              <a:solidFill>
                <a:srgbClr val="FF0000"/>
              </a:solidFill>
            </c:spPr>
          </c:dPt>
          <c:cat>
            <c:strRef>
              <c:f>採捕数!$E$254:$R$254</c:f>
              <c:strCache>
                <c:ptCount val="14"/>
                <c:pt idx="0">
                  <c:v>地点3</c:v>
                </c:pt>
                <c:pt idx="1">
                  <c:v>地点4</c:v>
                </c:pt>
                <c:pt idx="2">
                  <c:v>地点1</c:v>
                </c:pt>
                <c:pt idx="3">
                  <c:v>地点11</c:v>
                </c:pt>
                <c:pt idx="4">
                  <c:v>地点13</c:v>
                </c:pt>
                <c:pt idx="5">
                  <c:v>地点7</c:v>
                </c:pt>
                <c:pt idx="6">
                  <c:v>地点9</c:v>
                </c:pt>
                <c:pt idx="7">
                  <c:v>地点8</c:v>
                </c:pt>
                <c:pt idx="8">
                  <c:v>地点10</c:v>
                </c:pt>
                <c:pt idx="9">
                  <c:v>地点12</c:v>
                </c:pt>
                <c:pt idx="10">
                  <c:v>地点5</c:v>
                </c:pt>
                <c:pt idx="11">
                  <c:v>地点2</c:v>
                </c:pt>
                <c:pt idx="12">
                  <c:v>地点6</c:v>
                </c:pt>
                <c:pt idx="13">
                  <c:v>地点14</c:v>
                </c:pt>
              </c:strCache>
            </c:strRef>
          </c:cat>
          <c:val>
            <c:numRef>
              <c:f>採捕数!$E$255:$R$255</c:f>
              <c:numCache>
                <c:formatCode>General</c:formatCode>
                <c:ptCount val="14"/>
                <c:pt idx="0">
                  <c:v>11.703703703703701</c:v>
                </c:pt>
                <c:pt idx="1">
                  <c:v>9.2962962962963047</c:v>
                </c:pt>
                <c:pt idx="2">
                  <c:v>5.2579365079364502</c:v>
                </c:pt>
                <c:pt idx="3">
                  <c:v>4.3902439024390434</c:v>
                </c:pt>
                <c:pt idx="4">
                  <c:v>0.6372549019607846</c:v>
                </c:pt>
                <c:pt idx="5">
                  <c:v>0.59259259259259267</c:v>
                </c:pt>
                <c:pt idx="6" formatCode="0.0_ ">
                  <c:v>2.9356060606060597</c:v>
                </c:pt>
                <c:pt idx="7">
                  <c:v>1.1553030303030301</c:v>
                </c:pt>
                <c:pt idx="8" formatCode="0.0_ ">
                  <c:v>1.0365853658536601</c:v>
                </c:pt>
                <c:pt idx="9">
                  <c:v>0.47368421052631576</c:v>
                </c:pt>
                <c:pt idx="10" formatCode="0.0_ ">
                  <c:v>1.055555555555556</c:v>
                </c:pt>
                <c:pt idx="11">
                  <c:v>0.6388888888888935</c:v>
                </c:pt>
                <c:pt idx="12">
                  <c:v>5.5555555555555455E-2</c:v>
                </c:pt>
                <c:pt idx="13">
                  <c:v>6.0606060606060622E-2</c:v>
                </c:pt>
              </c:numCache>
            </c:numRef>
          </c:val>
        </c:ser>
        <c:gapWidth val="50"/>
        <c:overlap val="100"/>
        <c:axId val="58746752"/>
        <c:axId val="58748288"/>
      </c:barChart>
      <c:catAx>
        <c:axId val="58746752"/>
        <c:scaling>
          <c:orientation val="minMax"/>
        </c:scaling>
        <c:axPos val="b"/>
        <c:numFmt formatCode="m/d;@" sourceLinked="1"/>
        <c:tickLblPos val="nextTo"/>
        <c:txPr>
          <a:bodyPr/>
          <a:lstStyle/>
          <a:p>
            <a:pPr>
              <a:defRPr sz="1800" b="0">
                <a:latin typeface="+mn-ea"/>
                <a:ea typeface="+mn-ea"/>
              </a:defRPr>
            </a:pPr>
            <a:endParaRPr lang="ja-JP"/>
          </a:p>
        </c:txPr>
        <c:crossAx val="58748288"/>
        <c:crosses val="autoZero"/>
        <c:lblAlgn val="ctr"/>
        <c:lblOffset val="100"/>
      </c:catAx>
      <c:valAx>
        <c:axId val="58748288"/>
        <c:scaling>
          <c:orientation val="minMax"/>
          <c:max val="12"/>
        </c:scaling>
        <c:axPos val="l"/>
        <c:majorGridlines/>
        <c:title>
          <c:tx>
            <c:rich>
              <a:bodyPr rot="-5400000" vert="horz"/>
              <a:lstStyle/>
              <a:p>
                <a:pPr>
                  <a:defRPr sz="1200" b="0"/>
                </a:pPr>
                <a:r>
                  <a:rPr lang="ja-JP" altLang="en-US" sz="1800" b="0" dirty="0">
                    <a:latin typeface="+mn-ea"/>
                    <a:ea typeface="+mn-ea"/>
                  </a:rPr>
                  <a:t>平均個体数密度</a:t>
                </a:r>
                <a:r>
                  <a:rPr lang="ja-JP" altLang="en-US" sz="1800" b="0" dirty="0" smtClean="0">
                    <a:latin typeface="+mn-ea"/>
                    <a:ea typeface="+mn-ea"/>
                  </a:rPr>
                  <a:t>（個体</a:t>
                </a:r>
                <a:r>
                  <a:rPr lang="en-US" altLang="ja-JP" sz="1800" b="0" dirty="0" smtClean="0">
                    <a:latin typeface="+mn-ea"/>
                    <a:ea typeface="+mn-ea"/>
                  </a:rPr>
                  <a:t>/m</a:t>
                </a:r>
                <a:r>
                  <a:rPr lang="en-US" altLang="ja-JP" sz="1800" b="0" baseline="30000" dirty="0" smtClean="0">
                    <a:latin typeface="+mn-ea"/>
                    <a:ea typeface="+mn-ea"/>
                  </a:rPr>
                  <a:t>2</a:t>
                </a:r>
                <a:r>
                  <a:rPr lang="en-US" altLang="ja-JP" sz="1800" b="0" baseline="0" dirty="0" smtClean="0">
                    <a:latin typeface="+mn-ea"/>
                    <a:ea typeface="+mn-ea"/>
                  </a:rPr>
                  <a:t>/</a:t>
                </a:r>
                <a:r>
                  <a:rPr lang="ja-JP" altLang="en-US" sz="1800" b="0" baseline="0" dirty="0" smtClean="0">
                    <a:latin typeface="+mn-ea"/>
                    <a:ea typeface="+mn-ea"/>
                  </a:rPr>
                  <a:t>回</a:t>
                </a:r>
                <a:r>
                  <a:rPr lang="ja-JP" altLang="en-US" sz="1800" b="0" dirty="0" smtClean="0">
                    <a:latin typeface="+mn-ea"/>
                    <a:ea typeface="+mn-ea"/>
                  </a:rPr>
                  <a:t>）</a:t>
                </a:r>
                <a:endParaRPr lang="ja-JP" altLang="en-US" sz="1800" b="0" dirty="0">
                  <a:latin typeface="+mn-ea"/>
                  <a:ea typeface="+mn-ea"/>
                </a:endParaRPr>
              </a:p>
            </c:rich>
          </c:tx>
          <c:layout>
            <c:manualLayout>
              <c:xMode val="edge"/>
              <c:yMode val="edge"/>
              <c:x val="3.6102061602741868E-2"/>
              <c:y val="2.5904218701133411E-2"/>
            </c:manualLayout>
          </c:layout>
        </c:title>
        <c:numFmt formatCode="#,##0;[Red]\-#,##0" sourceLinked="0"/>
        <c:tickLblPos val="nextTo"/>
        <c:txPr>
          <a:bodyPr/>
          <a:lstStyle/>
          <a:p>
            <a:pPr>
              <a:defRPr sz="2000">
                <a:latin typeface="+mn-ea"/>
                <a:ea typeface="+mn-ea"/>
              </a:defRPr>
            </a:pPr>
            <a:endParaRPr lang="ja-JP"/>
          </a:p>
        </c:txPr>
        <c:crossAx val="58746752"/>
        <c:crosses val="autoZero"/>
        <c:crossBetween val="between"/>
        <c:majorUnit val="3"/>
      </c:valAx>
    </c:plotArea>
    <c:plotVisOnly val="1"/>
  </c:chart>
  <c:externalData r:id="rId1"/>
</c:chartSpace>
</file>

<file path=ppt/charts/chart90.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12/8</a:t>
            </a:r>
            <a:endParaRPr lang="ja-JP" altLang="en-US" sz="1600" b="1" dirty="0"/>
          </a:p>
        </c:rich>
      </c:tx>
      <c:layout>
        <c:manualLayout>
          <c:xMode val="edge"/>
          <c:yMode val="edge"/>
          <c:x val="0.42791667257972893"/>
          <c:y val="1.0051499399049642E-2"/>
        </c:manualLayout>
      </c:layout>
    </c:title>
    <c:plotArea>
      <c:layout>
        <c:manualLayout>
          <c:layoutTarget val="inner"/>
          <c:xMode val="edge"/>
          <c:yMode val="edge"/>
          <c:x val="0.14174333333333977"/>
          <c:y val="0.21663609199935996"/>
          <c:w val="0.78774777777777782"/>
          <c:h val="0.45170535943528767"/>
        </c:manualLayout>
      </c:layout>
      <c:barChart>
        <c:barDir val="col"/>
        <c:grouping val="clustered"/>
        <c:ser>
          <c:idx val="1"/>
          <c:order val="1"/>
          <c:tx>
            <c:strRef>
              <c:f>[1]カワバタモロコ!$M$88:$M$89</c:f>
              <c:strCache>
                <c:ptCount val="1"/>
                <c:pt idx="0">
                  <c:v>#REF! #REF!</c:v>
                </c:pt>
              </c:strCache>
            </c:strRef>
          </c:tx>
          <c:spPr>
            <a:ln>
              <a:solidFill>
                <a:sysClr val="windowText" lastClr="000000"/>
              </a:solidFill>
            </a:ln>
          </c:spPr>
          <c:cat>
            <c:numRef>
              <c:f>[1]カワバタモロコ!$B$90:$B$102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cat>
          <c:val>
            <c:numRef>
              <c:f>[1]カワバタモロコ!$M$90:$M$102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er>
        <c:ser>
          <c:idx val="0"/>
          <c:order val="0"/>
          <c:tx>
            <c:strRef>
              <c:f>'12月8日'!$W$53</c:f>
              <c:strCache>
                <c:ptCount val="1"/>
                <c:pt idx="0">
                  <c:v>0</c:v>
                </c:pt>
              </c:strCache>
            </c:strRef>
          </c:tx>
          <c:spPr>
            <a:ln>
              <a:solidFill>
                <a:sysClr val="windowText" lastClr="000000"/>
              </a:solidFill>
            </a:ln>
          </c:spPr>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'12月8日'!$V$54:$V$66</c:f>
              <c:numCache>
                <c:formatCode>General</c:formatCode>
                <c:ptCount val="13"/>
                <c:pt idx="0">
                  <c:v>10</c:v>
                </c:pt>
                <c:pt idx="2">
                  <c:v>20</c:v>
                </c:pt>
                <c:pt idx="4">
                  <c:v>30</c:v>
                </c:pt>
                <c:pt idx="6">
                  <c:v>40</c:v>
                </c:pt>
                <c:pt idx="8">
                  <c:v>50</c:v>
                </c:pt>
                <c:pt idx="10">
                  <c:v>60</c:v>
                </c:pt>
                <c:pt idx="12">
                  <c:v>70</c:v>
                </c:pt>
              </c:numCache>
            </c:numRef>
          </c:cat>
          <c:val>
            <c:numRef>
              <c:f>'12月8日'!$W$54:$W$66</c:f>
              <c:numCache>
                <c:formatCode>General</c:formatCode>
                <c:ptCount val="13"/>
                <c:pt idx="0">
                  <c:v>0</c:v>
                </c:pt>
                <c:pt idx="1">
                  <c:v>0</c:v>
                </c:pt>
                <c:pt idx="2">
                  <c:v>0</c:v>
                </c:pt>
                <c:pt idx="3">
                  <c:v>8</c:v>
                </c:pt>
                <c:pt idx="4">
                  <c:v>8</c:v>
                </c:pt>
                <c:pt idx="5">
                  <c:v>1</c:v>
                </c:pt>
                <c:pt idx="6">
                  <c:v>1</c:v>
                </c:pt>
                <c:pt idx="7">
                  <c:v>1</c:v>
                </c:pt>
                <c:pt idx="8">
                  <c:v>0</c:v>
                </c:pt>
                <c:pt idx="9">
                  <c:v>0</c:v>
                </c:pt>
                <c:pt idx="10">
                  <c:v>0</c:v>
                </c:pt>
                <c:pt idx="11">
                  <c:v>0</c:v>
                </c:pt>
                <c:pt idx="12">
                  <c:v>0</c:v>
                </c:pt>
              </c:numCache>
            </c:numRef>
          </c:val>
        </c:ser>
        <c:gapWidth val="0"/>
        <c:overlap val="100"/>
        <c:axId val="62477056"/>
        <c:axId val="62478592"/>
      </c:barChart>
      <c:catAx>
        <c:axId val="62477056"/>
        <c:scaling>
          <c:orientation val="minMax"/>
        </c:scaling>
        <c:axPos val="b"/>
        <c:numFmt formatCode="General" sourceLinked="1"/>
        <c:tickLblPos val="nextTo"/>
        <c:txPr>
          <a:bodyPr/>
          <a:lstStyle/>
          <a:p>
            <a:pPr>
              <a:defRPr sz="1000"/>
            </a:pPr>
            <a:endParaRPr lang="ja-JP"/>
          </a:p>
        </c:txPr>
        <c:crossAx val="62478592"/>
        <c:crosses val="autoZero"/>
        <c:auto val="1"/>
        <c:lblAlgn val="ctr"/>
        <c:lblOffset val="100"/>
      </c:catAx>
      <c:valAx>
        <c:axId val="62478592"/>
        <c:scaling>
          <c:orientation val="minMax"/>
          <c:max val="10"/>
          <c:min val="0"/>
        </c:scaling>
        <c:axPos val="l"/>
        <c:majorGridlines/>
        <c:numFmt formatCode="General" sourceLinked="1"/>
        <c:tickLblPos val="nextTo"/>
        <c:txPr>
          <a:bodyPr/>
          <a:lstStyle/>
          <a:p>
            <a:pPr>
              <a:defRPr sz="1000"/>
            </a:pPr>
            <a:endParaRPr lang="ja-JP"/>
          </a:p>
        </c:txPr>
        <c:crossAx val="62477056"/>
        <c:crosses val="autoZero"/>
        <c:crossBetween val="between"/>
        <c:majorUnit val="5"/>
      </c:valAx>
    </c:plotArea>
    <c:plotVisOnly val="1"/>
  </c:chart>
  <c:spPr>
    <a:ln>
      <a:noFill/>
    </a:ln>
  </c:spPr>
  <c:externalData r:id="rId1"/>
</c:chartSpace>
</file>

<file path=ppt/charts/chart9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12/8</a:t>
            </a:r>
            <a:endParaRPr lang="ja-JP" altLang="en-US" sz="1600" b="1" dirty="0"/>
          </a:p>
        </c:rich>
      </c:tx>
      <c:layout>
        <c:manualLayout>
          <c:xMode val="edge"/>
          <c:yMode val="edge"/>
          <c:x val="0.42791667257972915"/>
          <c:y val="1.0051499399049642E-2"/>
        </c:manualLayout>
      </c:layout>
    </c:title>
    <c:plotArea>
      <c:layout>
        <c:manualLayout>
          <c:layoutTarget val="inner"/>
          <c:xMode val="edge"/>
          <c:yMode val="edge"/>
          <c:x val="0.14174333333333988"/>
          <c:y val="0.21663609199935996"/>
          <c:w val="0.78774777777777782"/>
          <c:h val="0.45170535943528756"/>
        </c:manualLayout>
      </c:layout>
      <c:barChart>
        <c:barDir val="col"/>
        <c:grouping val="clustered"/>
        <c:ser>
          <c:idx val="1"/>
          <c:order val="1"/>
          <c:tx>
            <c:strRef>
              <c:f>[1]カワバタモロコ!$N$88:$N$89</c:f>
              <c:strCache>
                <c:ptCount val="1"/>
                <c:pt idx="0">
                  <c:v>#REF! #REF!</c:v>
                </c:pt>
              </c:strCache>
            </c:strRef>
          </c:tx>
          <c:spPr>
            <a:ln>
              <a:solidFill>
                <a:sysClr val="windowText" lastClr="000000"/>
              </a:solidFill>
            </a:ln>
          </c:spPr>
          <c:cat>
            <c:numRef>
              <c:f>[1]カワバタモロコ!$B$90:$B$102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cat>
          <c:val>
            <c:numRef>
              <c:f>[1]カワバタモロコ!$N$90:$N$102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er>
        <c:ser>
          <c:idx val="0"/>
          <c:order val="0"/>
          <c:tx>
            <c:strRef>
              <c:f>'1月8日'!$W$53</c:f>
              <c:strCache>
                <c:ptCount val="1"/>
                <c:pt idx="0">
                  <c:v>0</c:v>
                </c:pt>
              </c:strCache>
            </c:strRef>
          </c:tx>
          <c:spPr>
            <a:ln>
              <a:solidFill>
                <a:sysClr val="windowText" lastClr="000000"/>
              </a:solidFill>
            </a:ln>
          </c:spPr>
          <c:dPt>
            <c:idx val="3"/>
            <c:spPr>
              <a:solidFill>
                <a:srgbClr val="C00000"/>
              </a:solidFill>
              <a:ln>
                <a:solidFill>
                  <a:sysClr val="windowText" lastClr="000000"/>
                </a:solidFill>
              </a:ln>
            </c:spPr>
          </c:dPt>
          <c:cat>
            <c:numRef>
              <c:f>'1月8日'!$V$54:$V$66</c:f>
              <c:numCache>
                <c:formatCode>General</c:formatCode>
                <c:ptCount val="13"/>
                <c:pt idx="0">
                  <c:v>10</c:v>
                </c:pt>
                <c:pt idx="2">
                  <c:v>20</c:v>
                </c:pt>
                <c:pt idx="4">
                  <c:v>30</c:v>
                </c:pt>
                <c:pt idx="6">
                  <c:v>40</c:v>
                </c:pt>
                <c:pt idx="8">
                  <c:v>50</c:v>
                </c:pt>
                <c:pt idx="10">
                  <c:v>60</c:v>
                </c:pt>
                <c:pt idx="12">
                  <c:v>70</c:v>
                </c:pt>
              </c:numCache>
            </c:numRef>
          </c:cat>
          <c:val>
            <c:numRef>
              <c:f>'1月8日'!$W$54:$W$66</c:f>
              <c:numCache>
                <c:formatCode>General</c:formatCode>
                <c:ptCount val="13"/>
                <c:pt idx="0">
                  <c:v>0</c:v>
                </c:pt>
                <c:pt idx="1">
                  <c:v>0</c:v>
                </c:pt>
                <c:pt idx="2">
                  <c:v>0</c:v>
                </c:pt>
                <c:pt idx="3">
                  <c:v>1</c:v>
                </c:pt>
                <c:pt idx="4">
                  <c:v>0</c:v>
                </c:pt>
                <c:pt idx="5">
                  <c:v>0</c:v>
                </c:pt>
                <c:pt idx="6">
                  <c:v>2</c:v>
                </c:pt>
                <c:pt idx="7">
                  <c:v>0</c:v>
                </c:pt>
                <c:pt idx="8">
                  <c:v>0</c:v>
                </c:pt>
                <c:pt idx="9">
                  <c:v>0</c:v>
                </c:pt>
                <c:pt idx="10">
                  <c:v>0</c:v>
                </c:pt>
                <c:pt idx="11">
                  <c:v>0</c:v>
                </c:pt>
                <c:pt idx="12">
                  <c:v>0</c:v>
                </c:pt>
              </c:numCache>
            </c:numRef>
          </c:val>
        </c:ser>
        <c:gapWidth val="0"/>
        <c:overlap val="100"/>
        <c:axId val="62487168"/>
        <c:axId val="62509440"/>
      </c:barChart>
      <c:catAx>
        <c:axId val="62487168"/>
        <c:scaling>
          <c:orientation val="minMax"/>
        </c:scaling>
        <c:axPos val="b"/>
        <c:numFmt formatCode="General" sourceLinked="1"/>
        <c:tickLblPos val="nextTo"/>
        <c:txPr>
          <a:bodyPr/>
          <a:lstStyle/>
          <a:p>
            <a:pPr>
              <a:defRPr sz="1000"/>
            </a:pPr>
            <a:endParaRPr lang="ja-JP"/>
          </a:p>
        </c:txPr>
        <c:crossAx val="62509440"/>
        <c:crosses val="autoZero"/>
        <c:auto val="1"/>
        <c:lblAlgn val="ctr"/>
        <c:lblOffset val="100"/>
      </c:catAx>
      <c:valAx>
        <c:axId val="62509440"/>
        <c:scaling>
          <c:orientation val="minMax"/>
          <c:max val="10"/>
          <c:min val="0"/>
        </c:scaling>
        <c:axPos val="l"/>
        <c:majorGridlines/>
        <c:numFmt formatCode="General" sourceLinked="1"/>
        <c:tickLblPos val="nextTo"/>
        <c:txPr>
          <a:bodyPr/>
          <a:lstStyle/>
          <a:p>
            <a:pPr>
              <a:defRPr sz="1000"/>
            </a:pPr>
            <a:endParaRPr lang="ja-JP"/>
          </a:p>
        </c:txPr>
        <c:crossAx val="62487168"/>
        <c:crosses val="autoZero"/>
        <c:crossBetween val="between"/>
        <c:majorUnit val="5"/>
      </c:valAx>
    </c:plotArea>
    <c:plotVisOnly val="1"/>
  </c:chart>
  <c:spPr>
    <a:ln>
      <a:noFill/>
    </a:ln>
  </c:spPr>
  <c:externalData r:id="rId1"/>
</c:chartSpace>
</file>

<file path=ppt/charts/chart9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lgn="ctr">
              <a:defRPr sz="1600" b="1"/>
            </a:pPr>
            <a:r>
              <a:rPr lang="en-US" altLang="ja-JP" sz="1600" b="1" dirty="0"/>
              <a:t>9/15</a:t>
            </a:r>
            <a:endParaRPr lang="ja-JP" altLang="en-US" sz="1600" b="1" dirty="0"/>
          </a:p>
        </c:rich>
      </c:tx>
      <c:layout>
        <c:manualLayout>
          <c:xMode val="edge"/>
          <c:yMode val="edge"/>
          <c:x val="0.42791667257972726"/>
          <c:y val="1.0051499399049642E-2"/>
        </c:manualLayout>
      </c:layout>
    </c:title>
    <c:plotArea>
      <c:layout>
        <c:manualLayout>
          <c:layoutTarget val="inner"/>
          <c:xMode val="edge"/>
          <c:yMode val="edge"/>
          <c:x val="0.14174333333333894"/>
          <c:y val="0.21663609199935996"/>
          <c:w val="0.78774777777777782"/>
          <c:h val="0.45170535943528861"/>
        </c:manualLayout>
      </c:layout>
      <c:barChart>
        <c:barDir val="col"/>
        <c:grouping val="clustered"/>
        <c:ser>
          <c:idx val="0"/>
          <c:order val="0"/>
          <c:tx>
            <c:strRef>
              <c:f>'9月15日'!$W$53</c:f>
              <c:strCache>
                <c:ptCount val="1"/>
                <c:pt idx="0">
                  <c:v>0</c:v>
                </c:pt>
              </c:strCache>
            </c:strRef>
          </c:tx>
          <c:spPr>
            <a:ln>
              <a:solidFill>
                <a:sysClr val="windowText" lastClr="000000"/>
              </a:solidFill>
            </a:ln>
          </c:spPr>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'9月15日'!$V$54:$V$66</c:f>
              <c:numCache>
                <c:formatCode>General</c:formatCode>
                <c:ptCount val="13"/>
                <c:pt idx="0">
                  <c:v>10</c:v>
                </c:pt>
                <c:pt idx="2">
                  <c:v>20</c:v>
                </c:pt>
                <c:pt idx="4">
                  <c:v>30</c:v>
                </c:pt>
                <c:pt idx="6">
                  <c:v>40</c:v>
                </c:pt>
                <c:pt idx="8">
                  <c:v>50</c:v>
                </c:pt>
                <c:pt idx="10">
                  <c:v>60</c:v>
                </c:pt>
                <c:pt idx="12">
                  <c:v>70</c:v>
                </c:pt>
              </c:numCache>
            </c:numRef>
          </c:cat>
          <c:val>
            <c:numRef>
              <c:f>'9月15日'!$W$54:$W$66</c:f>
              <c:numCache>
                <c:formatCode>General</c:formatCode>
                <c:ptCount val="13"/>
                <c:pt idx="0">
                  <c:v>0</c:v>
                </c:pt>
                <c:pt idx="1">
                  <c:v>0</c:v>
                </c:pt>
                <c:pt idx="2">
                  <c:v>0</c:v>
                </c:pt>
                <c:pt idx="3">
                  <c:v>1</c:v>
                </c:pt>
                <c:pt idx="4">
                  <c:v>2</c:v>
                </c:pt>
                <c:pt idx="5">
                  <c:v>1</c:v>
                </c:pt>
                <c:pt idx="6">
                  <c:v>0</c:v>
                </c:pt>
                <c:pt idx="7">
                  <c:v>0</c:v>
                </c:pt>
                <c:pt idx="8">
                  <c:v>0</c:v>
                </c:pt>
                <c:pt idx="9">
                  <c:v>1</c:v>
                </c:pt>
                <c:pt idx="10">
                  <c:v>0</c:v>
                </c:pt>
                <c:pt idx="11">
                  <c:v>0</c:v>
                </c:pt>
                <c:pt idx="12">
                  <c:v>0</c:v>
                </c:pt>
              </c:numCache>
            </c:numRef>
          </c:val>
        </c:ser>
        <c:gapWidth val="0"/>
        <c:overlap val="100"/>
        <c:axId val="62419712"/>
        <c:axId val="62421248"/>
      </c:barChart>
      <c:catAx>
        <c:axId val="62419712"/>
        <c:scaling>
          <c:orientation val="minMax"/>
        </c:scaling>
        <c:axPos val="b"/>
        <c:numFmt formatCode="General" sourceLinked="1"/>
        <c:tickLblPos val="nextTo"/>
        <c:txPr>
          <a:bodyPr/>
          <a:lstStyle/>
          <a:p>
            <a:pPr>
              <a:defRPr sz="1000"/>
            </a:pPr>
            <a:endParaRPr lang="ja-JP"/>
          </a:p>
        </c:txPr>
        <c:crossAx val="62421248"/>
        <c:crosses val="autoZero"/>
        <c:auto val="1"/>
        <c:lblAlgn val="ctr"/>
        <c:lblOffset val="100"/>
      </c:catAx>
      <c:valAx>
        <c:axId val="62421248"/>
        <c:scaling>
          <c:orientation val="minMax"/>
          <c:max val="10"/>
          <c:min val="0"/>
        </c:scaling>
        <c:axPos val="l"/>
        <c:majorGridlines/>
        <c:numFmt formatCode="General" sourceLinked="1"/>
        <c:tickLblPos val="nextTo"/>
        <c:txPr>
          <a:bodyPr/>
          <a:lstStyle/>
          <a:p>
            <a:pPr>
              <a:defRPr sz="1000"/>
            </a:pPr>
            <a:endParaRPr lang="ja-JP"/>
          </a:p>
        </c:txPr>
        <c:crossAx val="62419712"/>
        <c:crosses val="autoZero"/>
        <c:crossBetween val="between"/>
        <c:majorUnit val="5"/>
      </c:valAx>
    </c:plotArea>
    <c:plotVisOnly val="1"/>
  </c:chart>
  <c:spPr>
    <a:ln>
      <a:noFill/>
    </a:ln>
  </c:spPr>
  <c:externalData r:id="rId1"/>
</c:chartSpace>
</file>

<file path=ppt/charts/chart93.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en-US" altLang="ja-JP" sz="2000" b="0" dirty="0" smtClean="0">
                <a:latin typeface="+mn-ea"/>
                <a:ea typeface="+mn-ea"/>
              </a:rPr>
              <a:t>8/25</a:t>
            </a:r>
            <a:endParaRPr lang="ja-JP" altLang="en-US" sz="2000" b="0" dirty="0">
              <a:latin typeface="+mn-ea"/>
              <a:ea typeface="+mn-ea"/>
            </a:endParaRPr>
          </a:p>
        </c:rich>
      </c:tx>
    </c:title>
    <c:plotArea>
      <c:layout>
        <c:manualLayout>
          <c:layoutTarget val="inner"/>
          <c:xMode val="edge"/>
          <c:yMode val="edge"/>
          <c:x val="0.23781312906464622"/>
          <c:y val="0.22157441884337933"/>
          <c:w val="0.68819200485572252"/>
          <c:h val="0.45170535943528811"/>
        </c:manualLayout>
      </c:layout>
      <c:barChart>
        <c:barDir val="col"/>
        <c:grouping val="clustered"/>
        <c:ser>
          <c:idx val="2"/>
          <c:order val="2"/>
          <c:tx>
            <c:strRef>
              <c:f>[2]メダカ!$C$44</c:f>
            </c:strRef>
          </c:tx>
          <c:spPr>
            <a:ln>
              <a:solidFill>
                <a:sysClr val="windowText" lastClr="000000"/>
              </a:solidFill>
            </a:ln>
          </c:spPr>
          <c:cat>
            <c:multiLvlStrRef>
              <c:f>[2]メダカ!$B$45:$B$54</c:f>
            </c:multiLvlStrRef>
          </c:cat>
          <c:val>
            <c:numRef>
              <c:f>[2]メダカ!$C$45:$C$54</c:f>
            </c:numRef>
          </c:val>
        </c:ser>
        <c:ser>
          <c:idx val="3"/>
          <c:order val="3"/>
          <c:tx>
            <c:strRef>
              <c:f>[2]メダカ!$H$44</c:f>
            </c:strRef>
          </c:tx>
          <c:spPr>
            <a:ln>
              <a:solidFill>
                <a:sysClr val="windowText" lastClr="000000"/>
              </a:solidFill>
            </a:ln>
          </c:spPr>
          <c:cat>
            <c:multiLvlStrRef>
              <c:f>[2]メダカ!$B$45:$B$54</c:f>
            </c:multiLvlStrRef>
          </c:cat>
          <c:val>
            <c:numRef>
              <c:f>[2]メダカ!$H$45:$H$54</c:f>
            </c:numRef>
          </c:val>
        </c:ser>
        <c:ser>
          <c:idx val="4"/>
          <c:order val="4"/>
          <c:tx>
            <c:strRef>
              <c:f>[2]メダカ!$H$44</c:f>
            </c:strRef>
          </c:tx>
          <c:spPr>
            <a:ln>
              <a:solidFill>
                <a:sysClr val="windowText" lastClr="000000"/>
              </a:solidFill>
            </a:ln>
          </c:spPr>
          <c:cat>
            <c:multiLvlStrRef>
              <c:f>[2]メダカ!$B$45:$B$54</c:f>
            </c:multiLvlStrRef>
          </c:cat>
          <c:val>
            <c:numRef>
              <c:f>[2]メダカ!$H$45:$H$54</c:f>
            </c:numRef>
          </c:val>
        </c:ser>
        <c:ser>
          <c:idx val="5"/>
          <c:order val="5"/>
          <c:tx>
            <c:strRef>
              <c:f>[2]メダカ!$H$44</c:f>
            </c:strRef>
          </c:tx>
          <c:spPr>
            <a:ln>
              <a:solidFill>
                <a:sysClr val="windowText" lastClr="000000"/>
              </a:solidFill>
            </a:ln>
          </c:spPr>
          <c:cat>
            <c:multiLvlStrRef>
              <c:f>[2]メダカ!$B$45:$B$54</c:f>
            </c:multiLvlStrRef>
          </c:cat>
          <c:val>
            <c:numRef>
              <c:f>[2]メダカ!$H$45:$H$54</c:f>
            </c:numRef>
          </c:val>
        </c:ser>
        <c:ser>
          <c:idx val="6"/>
          <c:order val="6"/>
          <c:tx>
            <c:strRef>
              <c:f>'8月25日'!$W$19</c:f>
            </c:strRef>
          </c:tx>
          <c:spPr>
            <a:ln>
              <a:solidFill>
                <a:sysClr val="windowText" lastClr="000000"/>
              </a:solidFill>
            </a:ln>
          </c:spPr>
          <c:cat>
            <c:multiLvlStrRef>
              <c:f>'8月25日'!$V$20:$V$29</c:f>
            </c:multiLvlStrRef>
          </c:cat>
          <c:val>
            <c:numRef>
              <c:f>'8月25日'!$W$20:$W$29</c:f>
            </c:numRef>
          </c:val>
        </c:ser>
        <c:ser>
          <c:idx val="1"/>
          <c:order val="1"/>
          <c:tx>
            <c:strRef>
              <c:f>[1]カワバタモロコ!$H$88:$H$89</c:f>
              <c:strCache>
                <c:ptCount val="1"/>
                <c:pt idx="0">
                  <c:v>#REF! #REF!</c:v>
                </c:pt>
              </c:strCache>
            </c:strRef>
          </c:tx>
          <c:spPr>
            <a:ln>
              <a:solidFill>
                <a:sysClr val="windowText" lastClr="000000"/>
              </a:solidFill>
            </a:ln>
          </c:spPr>
          <c:cat>
            <c:numRef>
              <c:f>[1]カワバタモロコ!$B$90:$B$102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cat>
          <c:val>
            <c:numRef>
              <c:f>[1]カワバタモロコ!$H$90:$H$102</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er>
        <c:ser>
          <c:idx val="0"/>
          <c:order val="0"/>
          <c:tx>
            <c:strRef>
              <c:f>'8月25日'!$W$53</c:f>
              <c:strCache>
                <c:ptCount val="1"/>
                <c:pt idx="0">
                  <c:v>0</c:v>
                </c:pt>
              </c:strCache>
            </c:strRef>
          </c:tx>
          <c:spPr>
            <a:ln>
              <a:solidFill>
                <a:sysClr val="windowText" lastClr="000000"/>
              </a:solidFill>
            </a:ln>
          </c:spPr>
          <c:dPt>
            <c:idx val="1"/>
            <c:spPr>
              <a:solidFill>
                <a:srgbClr val="C00000"/>
              </a:solidFill>
              <a:ln>
                <a:solidFill>
                  <a:sysClr val="windowText" lastClr="000000"/>
                </a:solidFill>
              </a:ln>
            </c:spPr>
          </c:dPt>
          <c:dPt>
            <c:idx val="2"/>
            <c:spPr>
              <a:solidFill>
                <a:srgbClr val="C00000"/>
              </a:solidFill>
              <a:ln>
                <a:solidFill>
                  <a:sysClr val="windowText" lastClr="000000"/>
                </a:solidFill>
              </a:ln>
            </c:spPr>
          </c:dPt>
          <c:dPt>
            <c:idx val="3"/>
            <c:spPr>
              <a:solidFill>
                <a:srgbClr val="C00000"/>
              </a:solidFill>
              <a:ln>
                <a:solidFill>
                  <a:sysClr val="windowText" lastClr="000000"/>
                </a:solidFill>
              </a:ln>
            </c:spPr>
          </c:dPt>
          <c:dPt>
            <c:idx val="4"/>
            <c:spPr>
              <a:solidFill>
                <a:srgbClr val="C00000"/>
              </a:solidFill>
              <a:ln>
                <a:solidFill>
                  <a:sysClr val="windowText" lastClr="000000"/>
                </a:solidFill>
              </a:ln>
            </c:spPr>
          </c:dPt>
          <c:cat>
            <c:numRef>
              <c:f>'8月25日'!$V$54:$V$66</c:f>
              <c:numCache>
                <c:formatCode>General</c:formatCode>
                <c:ptCount val="13"/>
                <c:pt idx="0">
                  <c:v>10</c:v>
                </c:pt>
                <c:pt idx="2">
                  <c:v>20</c:v>
                </c:pt>
                <c:pt idx="4">
                  <c:v>30</c:v>
                </c:pt>
                <c:pt idx="6">
                  <c:v>40</c:v>
                </c:pt>
                <c:pt idx="8">
                  <c:v>50</c:v>
                </c:pt>
                <c:pt idx="10">
                  <c:v>60</c:v>
                </c:pt>
                <c:pt idx="12">
                  <c:v>70</c:v>
                </c:pt>
              </c:numCache>
            </c:numRef>
          </c:cat>
          <c:val>
            <c:numRef>
              <c:f>'8月25日'!$W$54:$W$66</c:f>
              <c:numCache>
                <c:formatCode>General</c:formatCode>
                <c:ptCount val="13"/>
                <c:pt idx="0">
                  <c:v>0</c:v>
                </c:pt>
                <c:pt idx="1">
                  <c:v>2</c:v>
                </c:pt>
                <c:pt idx="2">
                  <c:v>1</c:v>
                </c:pt>
                <c:pt idx="3">
                  <c:v>1</c:v>
                </c:pt>
                <c:pt idx="4">
                  <c:v>5</c:v>
                </c:pt>
                <c:pt idx="5">
                  <c:v>9</c:v>
                </c:pt>
                <c:pt idx="6">
                  <c:v>4</c:v>
                </c:pt>
                <c:pt idx="7">
                  <c:v>0</c:v>
                </c:pt>
                <c:pt idx="8">
                  <c:v>0</c:v>
                </c:pt>
                <c:pt idx="9">
                  <c:v>0</c:v>
                </c:pt>
                <c:pt idx="10">
                  <c:v>0</c:v>
                </c:pt>
                <c:pt idx="11">
                  <c:v>0</c:v>
                </c:pt>
                <c:pt idx="12">
                  <c:v>0</c:v>
                </c:pt>
              </c:numCache>
            </c:numRef>
          </c:val>
        </c:ser>
        <c:gapWidth val="0"/>
        <c:overlap val="100"/>
        <c:axId val="62640128"/>
        <c:axId val="62642048"/>
      </c:barChart>
      <c:catAx>
        <c:axId val="62640128"/>
        <c:scaling>
          <c:orientation val="minMax"/>
        </c:scaling>
        <c:axPos val="b"/>
        <c:title>
          <c:tx>
            <c:rich>
              <a:bodyPr/>
              <a:lstStyle/>
              <a:p>
                <a:pPr>
                  <a:defRPr sz="2000" b="0"/>
                </a:pPr>
                <a:r>
                  <a:rPr lang="ja-JP" altLang="en-US" sz="2000" b="0" dirty="0" smtClean="0">
                    <a:latin typeface="+mn-ea"/>
                    <a:ea typeface="+mn-ea"/>
                  </a:rPr>
                  <a:t>体長（</a:t>
                </a:r>
                <a:r>
                  <a:rPr lang="en-US" altLang="ja-JP" sz="2000" b="0" dirty="0" smtClean="0">
                    <a:latin typeface="+mn-ea"/>
                    <a:ea typeface="+mn-ea"/>
                  </a:rPr>
                  <a:t>mm</a:t>
                </a:r>
                <a:r>
                  <a:rPr lang="ja-JP" altLang="en-US" sz="2000" b="0" dirty="0" smtClean="0">
                    <a:latin typeface="+mn-ea"/>
                    <a:ea typeface="+mn-ea"/>
                  </a:rPr>
                  <a:t>）</a:t>
                </a:r>
                <a:endParaRPr lang="ja-JP" altLang="en-US" sz="2000" b="0" dirty="0">
                  <a:latin typeface="+mn-ea"/>
                  <a:ea typeface="+mn-ea"/>
                </a:endParaRPr>
              </a:p>
            </c:rich>
          </c:tx>
        </c:title>
        <c:numFmt formatCode="General" sourceLinked="1"/>
        <c:tickLblPos val="nextTo"/>
        <c:txPr>
          <a:bodyPr/>
          <a:lstStyle/>
          <a:p>
            <a:pPr>
              <a:defRPr sz="1800">
                <a:latin typeface="+mn-ea"/>
                <a:ea typeface="+mn-ea"/>
              </a:defRPr>
            </a:pPr>
            <a:endParaRPr lang="ja-JP"/>
          </a:p>
        </c:txPr>
        <c:crossAx val="62642048"/>
        <c:crosses val="autoZero"/>
        <c:auto val="1"/>
        <c:lblAlgn val="ctr"/>
        <c:lblOffset val="100"/>
      </c:catAx>
      <c:valAx>
        <c:axId val="62642048"/>
        <c:scaling>
          <c:orientation val="minMax"/>
          <c:max val="10"/>
          <c:min val="0"/>
        </c:scaling>
        <c:axPos val="l"/>
        <c:majorGridlines/>
        <c:title>
          <c:tx>
            <c:rich>
              <a:bodyPr rot="0" vert="wordArtVertRtl"/>
              <a:lstStyle/>
              <a:p>
                <a:pPr>
                  <a:defRPr/>
                </a:pPr>
                <a:r>
                  <a:rPr lang="ja-JP" altLang="en-US" sz="2000" b="0" dirty="0" smtClean="0">
                    <a:latin typeface="+mn-ea"/>
                    <a:ea typeface="+mn-ea"/>
                  </a:rPr>
                  <a:t>採捕数（個体）</a:t>
                </a:r>
                <a:endParaRPr lang="ja-JP" altLang="en-US" sz="2000" b="0" dirty="0">
                  <a:latin typeface="+mn-ea"/>
                  <a:ea typeface="+mn-ea"/>
                </a:endParaRPr>
              </a:p>
            </c:rich>
          </c:tx>
          <c:layout>
            <c:manualLayout>
              <c:xMode val="edge"/>
              <c:yMode val="edge"/>
              <c:x val="2.5014922163977002E-3"/>
              <c:y val="8.8242018720195603E-2"/>
            </c:manualLayout>
          </c:layout>
        </c:title>
        <c:numFmt formatCode="General" sourceLinked="1"/>
        <c:tickLblPos val="nextTo"/>
        <c:txPr>
          <a:bodyPr/>
          <a:lstStyle/>
          <a:p>
            <a:pPr>
              <a:defRPr sz="1800">
                <a:latin typeface="+mn-ea"/>
                <a:ea typeface="+mn-ea"/>
              </a:defRPr>
            </a:pPr>
            <a:endParaRPr lang="ja-JP"/>
          </a:p>
        </c:txPr>
        <c:crossAx val="62640128"/>
        <c:crosses val="autoZero"/>
        <c:crossBetween val="between"/>
        <c:majorUnit val="5"/>
      </c:valAx>
    </c:plotArea>
    <c:plotVisOnly val="1"/>
  </c:chart>
  <c:spPr>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143" cy="493316"/>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14474" y="0"/>
            <a:ext cx="2918143" cy="493316"/>
          </a:xfrm>
          <a:prstGeom prst="rect">
            <a:avLst/>
          </a:prstGeom>
        </p:spPr>
        <p:txBody>
          <a:bodyPr vert="horz" lIns="91440" tIns="45720" rIns="91440" bIns="45720" rtlCol="0"/>
          <a:lstStyle>
            <a:lvl1pPr algn="r">
              <a:defRPr sz="1200"/>
            </a:lvl1pPr>
          </a:lstStyle>
          <a:p>
            <a:fld id="{29549C4B-9EAB-4331-9BAB-BD33ACACB406}" type="datetimeFigureOut">
              <a:rPr kumimoji="1" lang="ja-JP" altLang="en-US" smtClean="0"/>
              <a:pPr/>
              <a:t>2010/2/23</a:t>
            </a:fld>
            <a:endParaRPr kumimoji="1" lang="ja-JP" altLang="en-US" dirty="0"/>
          </a:p>
        </p:txBody>
      </p:sp>
      <p:sp>
        <p:nvSpPr>
          <p:cNvPr id="4" name="フッター プレースホルダ 3"/>
          <p:cNvSpPr>
            <a:spLocks noGrp="1"/>
          </p:cNvSpPr>
          <p:nvPr>
            <p:ph type="ftr" sz="quarter" idx="2"/>
          </p:nvPr>
        </p:nvSpPr>
        <p:spPr>
          <a:xfrm>
            <a:off x="0" y="9371285"/>
            <a:ext cx="2918143" cy="493316"/>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14474" y="9371285"/>
            <a:ext cx="2918143" cy="493316"/>
          </a:xfrm>
          <a:prstGeom prst="rect">
            <a:avLst/>
          </a:prstGeom>
        </p:spPr>
        <p:txBody>
          <a:bodyPr vert="horz" lIns="91440" tIns="45720" rIns="91440" bIns="45720" rtlCol="0" anchor="b"/>
          <a:lstStyle>
            <a:lvl1pPr algn="r">
              <a:defRPr sz="1200"/>
            </a:lvl1pPr>
          </a:lstStyle>
          <a:p>
            <a:fld id="{B631833E-4472-4DAB-A31C-03EE2B55298C}"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143" cy="493316"/>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14474" y="0"/>
            <a:ext cx="2918143" cy="493316"/>
          </a:xfrm>
          <a:prstGeom prst="rect">
            <a:avLst/>
          </a:prstGeom>
        </p:spPr>
        <p:txBody>
          <a:bodyPr vert="horz" lIns="91440" tIns="45720" rIns="91440" bIns="45720" rtlCol="0"/>
          <a:lstStyle>
            <a:lvl1pPr algn="r">
              <a:defRPr sz="1200"/>
            </a:lvl1pPr>
          </a:lstStyle>
          <a:p>
            <a:fld id="{5F66816A-9870-4707-923E-9A960BC958BF}" type="datetimeFigureOut">
              <a:rPr kumimoji="1" lang="ja-JP" altLang="en-US" smtClean="0"/>
              <a:pPr/>
              <a:t>2010/2/23</a:t>
            </a:fld>
            <a:endParaRPr kumimoji="1" lang="ja-JP" altLang="en-US" dirty="0"/>
          </a:p>
        </p:txBody>
      </p:sp>
      <p:sp>
        <p:nvSpPr>
          <p:cNvPr id="4" name="スライド イメージ プレースホルダ 3"/>
          <p:cNvSpPr>
            <a:spLocks noGrp="1" noRot="1" noChangeAspect="1"/>
          </p:cNvSpPr>
          <p:nvPr>
            <p:ph type="sldImg" idx="2"/>
          </p:nvPr>
        </p:nvSpPr>
        <p:spPr>
          <a:xfrm>
            <a:off x="900113" y="739775"/>
            <a:ext cx="4933950" cy="37004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73418" y="4686499"/>
            <a:ext cx="538734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143" cy="493316"/>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14474" y="9371285"/>
            <a:ext cx="2918143" cy="493316"/>
          </a:xfrm>
          <a:prstGeom prst="rect">
            <a:avLst/>
          </a:prstGeom>
        </p:spPr>
        <p:txBody>
          <a:bodyPr vert="horz" lIns="91440" tIns="45720" rIns="91440" bIns="45720" rtlCol="0" anchor="b"/>
          <a:lstStyle>
            <a:lvl1pPr algn="r">
              <a:defRPr sz="1200"/>
            </a:lvl1pPr>
          </a:lstStyle>
          <a:p>
            <a:fld id="{3F27FFFF-74F8-4F42-B188-24DB9CC5A3B5}"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次に，東側水路における生息状況です．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東側水路においても，メダカ・カワバタモロコの両種ともに，調査を通して多数の個体と，☆多数の稚魚が採捕されました． </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10</a:t>
            </a:fld>
            <a:endParaRPr kumimoji="1"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続いて，東西水路における生息状況です． </a:t>
            </a:r>
          </a:p>
          <a:p>
            <a:r>
              <a:rPr kumimoji="1" lang="ja-JP" altLang="en-US" sz="1200" kern="1200" dirty="0" smtClean="0">
                <a:solidFill>
                  <a:schemeClr val="tx1"/>
                </a:solidFill>
                <a:latin typeface="+mn-lt"/>
                <a:ea typeface="+mn-ea"/>
                <a:cs typeface="+mn-cs"/>
              </a:rPr>
              <a:t>東西水路における体長分布図は，</a:t>
            </a:r>
            <a:r>
              <a:rPr kumimoji="1" lang="en-US" altLang="ja-JP" sz="1200" kern="1200" dirty="0" smtClean="0">
                <a:solidFill>
                  <a:schemeClr val="tx1"/>
                </a:solidFill>
                <a:latin typeface="+mn-lt"/>
                <a:ea typeface="+mn-ea"/>
                <a:cs typeface="+mn-cs"/>
              </a:rPr>
              <a:t>14</a:t>
            </a:r>
            <a:r>
              <a:rPr kumimoji="1" lang="ja-JP" altLang="en-US" sz="1200" kern="1200" dirty="0" smtClean="0">
                <a:solidFill>
                  <a:schemeClr val="tx1"/>
                </a:solidFill>
                <a:latin typeface="+mn-lt"/>
                <a:ea typeface="+mn-ea"/>
                <a:cs typeface="+mn-cs"/>
              </a:rPr>
              <a:t>地点を合計した累計採捕数を示します．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東西水路においても，メダカは調査期間を通して多数の個体と，☆稚魚が採捕されました．</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また，写真のようなタマゴを保有した個体も確認されました． </a:t>
            </a:r>
          </a:p>
          <a:p>
            <a:r>
              <a:rPr kumimoji="1" lang="ja-JP" altLang="en-US" sz="1200" kern="1200" dirty="0" smtClean="0">
                <a:solidFill>
                  <a:schemeClr val="tx1"/>
                </a:solidFill>
                <a:latin typeface="+mn-lt"/>
                <a:ea typeface="+mn-ea"/>
                <a:cs typeface="+mn-cs"/>
              </a:rPr>
              <a:t>☆ </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一方，カワバタモロコは，稚魚が確認されたものの，採捕数はメダカと比較すると非常に少数でした．</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11</a:t>
            </a:fld>
            <a:endParaRPr kumimoji="1"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生息状況のまとめです．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たいしょう池・東側水路においては，メダカ・カワバタモロコの生息数が多く，両地点で繁殖しているものと考えられます．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これは，これら２地点が止水域であり，植生が豊富であるためと考えられます．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また，東西水路においても，メダカは生息数が多く，繁殖しているものと考えられます．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一方で，カワバタモロコの生息数は少数であり，また，繁殖も少なかったものと考えられます．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カワバタモロコの生息数は少なかったものの，東西水路のような，コンクリート三面張り水路においても，</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魚類が生息していたという結果は，水路内に設置されたＵ字溝や礫，</a:t>
            </a:r>
            <a:r>
              <a:rPr kumimoji="1" lang="ja-JP" altLang="en-US" dirty="0" smtClean="0"/>
              <a:t>植生など</a:t>
            </a:r>
            <a:r>
              <a:rPr kumimoji="1" lang="ja-JP" altLang="en-US" sz="1200" kern="1200" dirty="0" smtClean="0">
                <a:solidFill>
                  <a:schemeClr val="tx1"/>
                </a:solidFill>
                <a:latin typeface="+mn-lt"/>
                <a:ea typeface="+mn-ea"/>
                <a:cs typeface="+mn-cs"/>
              </a:rPr>
              <a:t>の効果によるものであると考えられます．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しかし，調査地点によって，生息数に差がみられました．</a:t>
            </a:r>
            <a:endParaRPr kumimoji="1" lang="en-US" altLang="ja-JP"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n-ea"/>
              </a:rPr>
              <a:t>そこで，東西水路におけるどのような</a:t>
            </a:r>
            <a:r>
              <a:rPr kumimoji="1" lang="ja-JP" altLang="en-US" sz="1200" kern="1200" dirty="0" smtClean="0">
                <a:solidFill>
                  <a:schemeClr val="tx1"/>
                </a:solidFill>
                <a:latin typeface="+mn-lt"/>
                <a:ea typeface="+mn-ea"/>
                <a:cs typeface="+mn-cs"/>
              </a:rPr>
              <a:t>地点で，魚類が多く生息していたかについて詳しくみていきます．</a:t>
            </a:r>
            <a:endParaRPr lang="en-US" altLang="ja-JP" sz="1200" dirty="0" smtClean="0">
              <a:solidFill>
                <a:schemeClr val="tx1"/>
              </a:solidFill>
              <a:latin typeface="+mn-ea"/>
            </a:endParaRPr>
          </a:p>
          <a:p>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12</a:t>
            </a:fld>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東西水路における各地点の，調査１回あたりのメダカ・カワバタモロコの平均採捕個体数密度グラフに示します． </a:t>
            </a:r>
          </a:p>
          <a:p>
            <a:r>
              <a:rPr kumimoji="1" lang="ja-JP" altLang="en-US" sz="1200" kern="1200" dirty="0" smtClean="0">
                <a:solidFill>
                  <a:schemeClr val="tx1"/>
                </a:solidFill>
                <a:latin typeface="+mn-lt"/>
                <a:ea typeface="+mn-ea"/>
                <a:cs typeface="+mn-cs"/>
              </a:rPr>
              <a:t>東西水路は，植生設置地点と，植生非設置地点の２つに大きく分けられます．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さらに，植生設置地点は，☆マコモ，カサスゲ，ミソハギ設置地点に，</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☆植生非設置地点はＵ次溝と，水路内に何も設置されていない対照区に分けられます．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全</a:t>
            </a:r>
            <a:r>
              <a:rPr kumimoji="1" lang="en-US" sz="1200" kern="1200" dirty="0" smtClean="0">
                <a:solidFill>
                  <a:schemeClr val="tx1"/>
                </a:solidFill>
                <a:latin typeface="+mn-lt"/>
                <a:ea typeface="+mn-ea"/>
                <a:cs typeface="+mn-cs"/>
              </a:rPr>
              <a:t>14</a:t>
            </a:r>
            <a:r>
              <a:rPr kumimoji="1" lang="ja-JP" altLang="en-US" sz="1200" kern="1200" dirty="0" smtClean="0">
                <a:solidFill>
                  <a:schemeClr val="tx1"/>
                </a:solidFill>
                <a:latin typeface="+mn-lt"/>
                <a:ea typeface="+mn-ea"/>
                <a:cs typeface="+mn-cs"/>
              </a:rPr>
              <a:t>地点のうち，植生設置地点は個体数密度が高い傾向があり，☆特にマコモ設置地点においてその傾向が顕著でした．</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 </a:t>
            </a:r>
          </a:p>
          <a:p>
            <a:r>
              <a:rPr kumimoji="1" lang="ja-JP" altLang="en-US" sz="1200" kern="1200" dirty="0" smtClean="0">
                <a:solidFill>
                  <a:schemeClr val="tx1"/>
                </a:solidFill>
                <a:latin typeface="+mn-lt"/>
                <a:ea typeface="+mn-ea"/>
                <a:cs typeface="+mn-cs"/>
              </a:rPr>
              <a:t>一方，植生非設置地点では，個体数密度は低い結果となりました．</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また，地点５，６では，礫を設置したことで間隙ができ，外来種であり，魚類を捕食するアメリカザリガニが多く生息することが問題となりました．</a:t>
            </a:r>
          </a:p>
          <a:p>
            <a:r>
              <a:rPr kumimoji="1" lang="ja-JP" altLang="en-US" sz="1200" kern="1200" dirty="0" smtClean="0">
                <a:solidFill>
                  <a:schemeClr val="tx1"/>
                </a:solidFill>
                <a:latin typeface="+mn-lt"/>
                <a:ea typeface="+mn-ea"/>
                <a:cs typeface="+mn-cs"/>
              </a:rPr>
              <a:t>☆</a:t>
            </a:r>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13</a:t>
            </a:fld>
            <a:endParaRPr kumimoji="1"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以上より，マコモ設置地点において，魚類の生息が多く，植生非設置地点において，魚類の生息は少ない傾向がみられました．</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このため，水路へマコモを設置することの有用性が示唆されました．</a:t>
            </a:r>
            <a:endParaRPr kumimoji="1" lang="en-US" altLang="ja-JP" sz="1200" kern="1200" dirty="0" smtClean="0">
              <a:solidFill>
                <a:schemeClr val="tx1"/>
              </a:solidFill>
              <a:latin typeface="+mn-lt"/>
              <a:ea typeface="+mn-ea"/>
              <a:cs typeface="+mn-cs"/>
            </a:endParaRPr>
          </a:p>
          <a:p>
            <a:r>
              <a:rPr lang="ja-JP" altLang="en-US" sz="1200" dirty="0" smtClean="0">
                <a:latin typeface="+mn-ea"/>
              </a:rPr>
              <a:t>☆</a:t>
            </a:r>
            <a:endParaRPr lang="en-US" altLang="ja-JP" sz="1200" dirty="0" smtClean="0">
              <a:latin typeface="+mn-ea"/>
            </a:endParaRPr>
          </a:p>
          <a:p>
            <a:pPr>
              <a:buNone/>
            </a:pPr>
            <a:r>
              <a:rPr lang="ja-JP" altLang="en-US" sz="1200" dirty="0" smtClean="0">
                <a:latin typeface="+mn-ea"/>
              </a:rPr>
              <a:t>マコモが魚類に好まれる理由としては，茎が太く，水面下で多く分</a:t>
            </a:r>
            <a:r>
              <a:rPr lang="ja-JP" altLang="en-US" sz="1200" dirty="0" err="1" smtClean="0">
                <a:latin typeface="+mn-ea"/>
              </a:rPr>
              <a:t>げつ</a:t>
            </a:r>
            <a:r>
              <a:rPr lang="ja-JP" altLang="en-US" sz="1200" dirty="0" smtClean="0">
                <a:latin typeface="+mn-ea"/>
              </a:rPr>
              <a:t>することで，</a:t>
            </a:r>
            <a:endParaRPr lang="en-US" altLang="ja-JP" sz="1200" dirty="0" smtClean="0">
              <a:latin typeface="+mn-ea"/>
            </a:endParaRPr>
          </a:p>
          <a:p>
            <a:pPr>
              <a:buNone/>
            </a:pPr>
            <a:r>
              <a:rPr lang="ja-JP" altLang="en-US" sz="1200" dirty="0" smtClean="0">
                <a:latin typeface="+mn-ea"/>
              </a:rPr>
              <a:t>流速が緩和されること，隠れ場となる間隙が多くなること，</a:t>
            </a:r>
            <a:endParaRPr lang="en-US" altLang="ja-JP" sz="1200" dirty="0" smtClean="0">
              <a:latin typeface="+mn-ea"/>
            </a:endParaRPr>
          </a:p>
          <a:p>
            <a:pPr>
              <a:buNone/>
            </a:pPr>
            <a:r>
              <a:rPr lang="ja-JP" altLang="en-US" sz="1200" dirty="0" smtClean="0">
                <a:latin typeface="+mn-ea"/>
              </a:rPr>
              <a:t>魚類のエサとなる藻類が，多く付着することがあげられます．</a:t>
            </a:r>
            <a:endParaRPr lang="en-US" altLang="ja-JP" sz="1200" dirty="0" smtClean="0">
              <a:latin typeface="+mn-ea"/>
            </a:endParaRPr>
          </a:p>
          <a:p>
            <a:pPr>
              <a:buNone/>
            </a:pPr>
            <a:r>
              <a:rPr kumimoji="1" lang="ja-JP" altLang="en-US" sz="1200" kern="1200" dirty="0" smtClean="0">
                <a:solidFill>
                  <a:schemeClr val="tx1"/>
                </a:solidFill>
                <a:latin typeface="+mn-ea"/>
                <a:ea typeface="+mn-ea"/>
                <a:cs typeface="+mn-cs"/>
              </a:rPr>
              <a:t>また，マコモの根が魚類に好まれるともいわれています．</a:t>
            </a:r>
            <a:endParaRPr kumimoji="1" lang="en-US" altLang="ja-JP" sz="1200" kern="1200" dirty="0" smtClean="0">
              <a:solidFill>
                <a:schemeClr val="tx1"/>
              </a:solidFill>
              <a:latin typeface="+mn-ea"/>
              <a:ea typeface="+mn-ea"/>
              <a:cs typeface="+mn-cs"/>
            </a:endParaRPr>
          </a:p>
          <a:p>
            <a:pPr>
              <a:buNone/>
            </a:pPr>
            <a:r>
              <a:rPr kumimoji="1" lang="ja-JP" altLang="en-US" sz="1200" kern="1200" dirty="0" smtClean="0">
                <a:solidFill>
                  <a:schemeClr val="tx1"/>
                </a:solidFill>
                <a:latin typeface="+mn-ea"/>
                <a:ea typeface="+mn-ea"/>
                <a:cs typeface="+mn-cs"/>
              </a:rPr>
              <a:t>ただし，マコモは夏期において茎が過密になり，魚類が間隙に入り込めなくなる可能性があるため，定期的に間引きをすることが必要です．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 </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14</a:t>
            </a:fld>
            <a:endParaRPr kumimoji="1"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しかし，水路における魚類の保全には，植生の有無だけでなく，水路間の移動が可能であることや，</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水深を確保すること，流速を緩和することなど，考慮すべき点が他にもあります．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そのため，魚類の生息に配慮した水路の総合的な整備が必要です．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最後に，本調査区における課題としては，東西水路では降雨の際，流速が増大し，生息する魚類が下流へ流されている可能性が考えられるため，</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水路内の流速を緩和する対策が必要と</a:t>
            </a:r>
            <a:r>
              <a:rPr kumimoji="1" lang="ja-JP" altLang="en-US" sz="1200" kern="1200" dirty="0" smtClean="0">
                <a:solidFill>
                  <a:schemeClr val="tx1"/>
                </a:solidFill>
                <a:latin typeface="+mn-lt"/>
                <a:ea typeface="+mn-ea"/>
                <a:cs typeface="+mn-cs"/>
              </a:rPr>
              <a:t>考えられました．特</a:t>
            </a:r>
            <a:r>
              <a:rPr kumimoji="1" lang="ja-JP" altLang="en-US" sz="1200" kern="1200" dirty="0" smtClean="0">
                <a:solidFill>
                  <a:schemeClr val="tx1"/>
                </a:solidFill>
                <a:latin typeface="+mn-lt"/>
                <a:ea typeface="+mn-ea"/>
                <a:cs typeface="+mn-cs"/>
              </a:rPr>
              <a:t>にカワバタモロコ</a:t>
            </a:r>
            <a:r>
              <a:rPr kumimoji="1" lang="ja-JP" altLang="en-US" sz="1200" kern="1200" dirty="0" smtClean="0">
                <a:solidFill>
                  <a:schemeClr val="tx1"/>
                </a:solidFill>
                <a:latin typeface="+mn-lt"/>
                <a:ea typeface="+mn-ea"/>
                <a:cs typeface="+mn-cs"/>
              </a:rPr>
              <a:t>は，遊泳能力が低く，止水域</a:t>
            </a:r>
            <a:r>
              <a:rPr kumimoji="1" lang="ja-JP" altLang="en-US" sz="1200" kern="1200" dirty="0" smtClean="0">
                <a:solidFill>
                  <a:schemeClr val="tx1"/>
                </a:solidFill>
                <a:latin typeface="+mn-lt"/>
                <a:ea typeface="+mn-ea"/>
                <a:cs typeface="+mn-cs"/>
              </a:rPr>
              <a:t>を好む傾向が強いため，</a:t>
            </a:r>
            <a:r>
              <a:rPr kumimoji="1" lang="ja-JP" altLang="en-US" sz="1200" kern="1200" dirty="0" smtClean="0">
                <a:solidFill>
                  <a:schemeClr val="tx1"/>
                </a:solidFill>
                <a:latin typeface="+mn-lt"/>
                <a:ea typeface="+mn-ea"/>
                <a:cs typeface="+mn-cs"/>
              </a:rPr>
              <a:t>流速緩和に関する対策は重要であります．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15</a:t>
            </a:fld>
            <a:endParaRPr kumimoji="1"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ご清聴ありがとうございました． </a:t>
            </a: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16</a:t>
            </a:fld>
            <a:endParaRPr kumimoji="1"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最後に全体的なまとめです．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本研究では，環境配慮型水路である東西水路において</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魚類の生息が確認されました．</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これは，水路へマコモなどの植生を設置した効果が大きいと考えられました．</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しかし，魚類の保全には，水路間の移動が可能であることや，水深，流速など，考慮すべき点が他にもあります．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そのため，魚類の保全には，魚類の生息に配慮した総合的な水路の整備が必要です．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また，安定した魚類の保全を行うには，整備や，維持・管理に大変労力がかかるため，地域住民らの理解や協力を得ることも必要です．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なお，本調査地である輪之内町では，今年４月より，カワバタモロコの保護条例の施行が決定され，地域住民らの保全活動意識が高まるものと考えられます．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17</a:t>
            </a:fld>
            <a:endParaRPr kumimoji="1"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18</a:t>
            </a:fld>
            <a:endParaRPr kumimoji="1" lang="ja-JP"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まず，地点７ですが，地点７はマコモ設置区画であり，☆魚類の採捕数が多かった地点３・４とほぼ同じ環境です．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地点７では，たいしょう池につながる水路があります．水色の矢印が水の流れです．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地点７のすぐ下流側にはたいしょう池へ接続する水路と合流しているため，</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魚類はたいしょう池へ遡上し，向かう傾向にあるのではと考えられます．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（昨年度の調査報告によって実際に遡上していることは確認されています）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19</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本調査の背景および目的です．</a:t>
            </a:r>
          </a:p>
          <a:p>
            <a:r>
              <a:rPr kumimoji="1" lang="ja-JP" altLang="en-US" sz="1200" kern="1200" dirty="0" smtClean="0">
                <a:solidFill>
                  <a:schemeClr val="tx1"/>
                </a:solidFill>
                <a:latin typeface="+mn-lt"/>
                <a:ea typeface="+mn-ea"/>
                <a:cs typeface="+mn-cs"/>
              </a:rPr>
              <a:t>わが国では，昭和</a:t>
            </a:r>
            <a:r>
              <a:rPr kumimoji="1" lang="en-US" altLang="ja-JP" sz="1200" kern="1200" dirty="0" smtClean="0">
                <a:solidFill>
                  <a:schemeClr val="tx1"/>
                </a:solidFill>
                <a:latin typeface="+mn-lt"/>
                <a:ea typeface="+mn-ea"/>
                <a:cs typeface="+mn-cs"/>
              </a:rPr>
              <a:t>30</a:t>
            </a:r>
            <a:r>
              <a:rPr kumimoji="1" lang="ja-JP" altLang="en-US" sz="1200" kern="1200" dirty="0" smtClean="0">
                <a:solidFill>
                  <a:schemeClr val="tx1"/>
                </a:solidFill>
                <a:latin typeface="+mn-lt"/>
                <a:ea typeface="+mn-ea"/>
                <a:cs typeface="+mn-cs"/>
              </a:rPr>
              <a:t>年代以降，水田地帯において，作物の生産性を向上させるため，圃場整備が実施されるようになりました．</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圃場整備が実施された地域では，コンクリート三面張り水路の形成，用排水路の分離，水田の乾田化などが行われ，生息環境を失った生物は減少しました．</a:t>
            </a:r>
          </a:p>
          <a:p>
            <a:pPr>
              <a:buNone/>
            </a:pPr>
            <a:r>
              <a:rPr kumimoji="1" lang="ja-JP" altLang="en-US" sz="1200" kern="1200" dirty="0" smtClean="0">
                <a:solidFill>
                  <a:schemeClr val="tx1"/>
                </a:solidFill>
                <a:latin typeface="+mn-lt"/>
                <a:ea typeface="+mn-ea"/>
                <a:cs typeface="+mn-cs"/>
              </a:rPr>
              <a:t>そこで本研究では，</a:t>
            </a:r>
            <a:r>
              <a:rPr lang="ja-JP" altLang="en-US" sz="1200" dirty="0" smtClean="0">
                <a:solidFill>
                  <a:schemeClr val="tx1"/>
                </a:solidFill>
              </a:rPr>
              <a:t>圃場整備が実施され，水路の一部がコンクリート三面張りに改修された地域の調査を通して，魚類の保全に有効な環境配慮型水路について検討を行うことを目的としました．</a:t>
            </a:r>
            <a:endParaRPr lang="en-US" altLang="ja-JP" sz="1200" dirty="0" smtClean="0">
              <a:solidFill>
                <a:schemeClr val="tx1"/>
              </a:solidFill>
              <a:latin typeface="+mn-ea"/>
            </a:endParaRPr>
          </a:p>
          <a:p>
            <a:r>
              <a:rPr kumimoji="1" lang="ja-JP" altLang="en-US" sz="1200" kern="1200" dirty="0" smtClean="0">
                <a:solidFill>
                  <a:schemeClr val="tx1"/>
                </a:solidFill>
                <a:latin typeface="+mn-lt"/>
                <a:ea typeface="+mn-ea"/>
                <a:cs typeface="+mn-cs"/>
              </a:rPr>
              <a:t>☆</a:t>
            </a:r>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2</a:t>
            </a:fld>
            <a:endParaRPr kumimoji="1"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地点</a:t>
            </a:r>
            <a:r>
              <a:rPr kumimoji="1" lang="en-US" altLang="ja-JP" sz="1200" kern="1200" dirty="0" smtClean="0">
                <a:solidFill>
                  <a:schemeClr val="tx1"/>
                </a:solidFill>
                <a:latin typeface="+mn-lt"/>
                <a:ea typeface="+mn-ea"/>
                <a:cs typeface="+mn-cs"/>
              </a:rPr>
              <a:t>13</a:t>
            </a:r>
            <a:r>
              <a:rPr kumimoji="1" lang="ja-JP" altLang="en-US" sz="1200" kern="1200" dirty="0" smtClean="0">
                <a:solidFill>
                  <a:schemeClr val="tx1"/>
                </a:solidFill>
                <a:latin typeface="+mn-lt"/>
                <a:ea typeface="+mn-ea"/>
                <a:cs typeface="+mn-cs"/>
              </a:rPr>
              <a:t>はマコモが設置された区画であり，また水路の合流部で，</a:t>
            </a:r>
            <a:r>
              <a:rPr kumimoji="1" lang="en-US" altLang="ja-JP" sz="1200" kern="1200" dirty="0" smtClean="0">
                <a:solidFill>
                  <a:schemeClr val="tx1"/>
                </a:solidFill>
                <a:latin typeface="+mn-lt"/>
                <a:ea typeface="+mn-ea"/>
                <a:cs typeface="+mn-cs"/>
              </a:rPr>
              <a:t>10cm</a:t>
            </a:r>
            <a:r>
              <a:rPr kumimoji="1" lang="ja-JP" altLang="en-US" sz="1200" kern="1200" dirty="0" err="1" smtClean="0">
                <a:solidFill>
                  <a:schemeClr val="tx1"/>
                </a:solidFill>
                <a:latin typeface="+mn-lt"/>
                <a:ea typeface="+mn-ea"/>
                <a:cs typeface="+mn-cs"/>
              </a:rPr>
              <a:t>ほど</a:t>
            </a:r>
            <a:r>
              <a:rPr kumimoji="1" lang="ja-JP" altLang="en-US" sz="1200" kern="1200" dirty="0" smtClean="0">
                <a:solidFill>
                  <a:schemeClr val="tx1"/>
                </a:solidFill>
                <a:latin typeface="+mn-lt"/>
                <a:ea typeface="+mn-ea"/>
                <a:cs typeface="+mn-cs"/>
              </a:rPr>
              <a:t>水路が掘り下げられているため，水深が深くなっています．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右下の図はマコモ設置区画の簡単な図になり，水色が水の流れ，緑色がマコモを示します．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地点</a:t>
            </a:r>
            <a:r>
              <a:rPr kumimoji="1" lang="en-US" altLang="ja-JP" sz="1200" kern="1200" dirty="0" smtClean="0">
                <a:solidFill>
                  <a:schemeClr val="tx1"/>
                </a:solidFill>
                <a:latin typeface="+mn-lt"/>
                <a:ea typeface="+mn-ea"/>
                <a:cs typeface="+mn-cs"/>
              </a:rPr>
              <a:t>13</a:t>
            </a:r>
            <a:r>
              <a:rPr kumimoji="1" lang="ja-JP" altLang="en-US" sz="1200" kern="1200" dirty="0" smtClean="0">
                <a:solidFill>
                  <a:schemeClr val="tx1"/>
                </a:solidFill>
                <a:latin typeface="+mn-lt"/>
                <a:ea typeface="+mn-ea"/>
                <a:cs typeface="+mn-cs"/>
              </a:rPr>
              <a:t>は他のマコモ設置区画と異なり，水路の合流点に位置するため，マコモの側面方向へ水の流れが向かい，</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マコモ内に水が流れ込むことが，魚類の生息に影響しているのではないかと考えられました．</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しかし，２地点とも実際のところ要因は不明であるため，今後の調査によって明らかにすることが必要だと思われます．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20</a:t>
            </a:fld>
            <a:endParaRPr kumimoji="1"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本調査区では，カサスゲ，ミソハギ，マコモの３種類が設置されています．</a:t>
            </a:r>
          </a:p>
          <a:p>
            <a:r>
              <a:rPr kumimoji="1" lang="ja-JP" altLang="en-US" sz="1200" kern="1200" dirty="0" smtClean="0">
                <a:solidFill>
                  <a:schemeClr val="tx1"/>
                </a:solidFill>
                <a:latin typeface="+mn-lt"/>
                <a:ea typeface="+mn-ea"/>
                <a:cs typeface="+mn-cs"/>
              </a:rPr>
              <a:t>その他の植生としては，マコモのような，水面を覆うだけでなく，水底に根を張り，茎や葉の一部が水上につき出る抽水植物が有効だと考えられます．</a:t>
            </a:r>
          </a:p>
          <a:p>
            <a:r>
              <a:rPr kumimoji="1" lang="ja-JP" altLang="en-US" sz="1200" kern="1200" dirty="0" smtClean="0">
                <a:solidFill>
                  <a:schemeClr val="tx1"/>
                </a:solidFill>
                <a:latin typeface="+mn-lt"/>
                <a:ea typeface="+mn-ea"/>
                <a:cs typeface="+mn-cs"/>
              </a:rPr>
              <a:t>（間隙があるため）</a:t>
            </a:r>
          </a:p>
          <a:p>
            <a:r>
              <a:rPr kumimoji="1" lang="ja-JP" altLang="en-US" sz="1200" kern="1200" dirty="0" smtClean="0">
                <a:solidFill>
                  <a:schemeClr val="tx1"/>
                </a:solidFill>
                <a:latin typeface="+mn-lt"/>
                <a:ea typeface="+mn-ea"/>
                <a:cs typeface="+mn-cs"/>
              </a:rPr>
              <a:t>例</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ヨシ，ガマ、マコモ、コウホネなど</a:t>
            </a:r>
          </a:p>
          <a:p>
            <a:r>
              <a:rPr kumimoji="1" lang="ja-JP" altLang="en-US" sz="1200" kern="1200" dirty="0" smtClean="0">
                <a:solidFill>
                  <a:schemeClr val="tx1"/>
                </a:solidFill>
                <a:latin typeface="+mn-lt"/>
                <a:ea typeface="+mn-ea"/>
                <a:cs typeface="+mn-cs"/>
              </a:rPr>
              <a:t>マコモは分</a:t>
            </a:r>
            <a:r>
              <a:rPr kumimoji="1" lang="ja-JP" altLang="en-US" sz="1200" kern="1200" dirty="0" err="1" smtClean="0">
                <a:solidFill>
                  <a:schemeClr val="tx1"/>
                </a:solidFill>
                <a:latin typeface="+mn-lt"/>
                <a:ea typeface="+mn-ea"/>
                <a:cs typeface="+mn-cs"/>
              </a:rPr>
              <a:t>げつ</a:t>
            </a:r>
            <a:r>
              <a:rPr kumimoji="1" lang="ja-JP" altLang="en-US" sz="1200" kern="1200" dirty="0" smtClean="0">
                <a:solidFill>
                  <a:schemeClr val="tx1"/>
                </a:solidFill>
                <a:latin typeface="+mn-lt"/>
                <a:ea typeface="+mn-ea"/>
                <a:cs typeface="+mn-cs"/>
              </a:rPr>
              <a:t>位置が非常に低いため，適した植生であると考えられます． </a:t>
            </a:r>
          </a:p>
          <a:p>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21</a:t>
            </a:fld>
            <a:endParaRPr kumimoji="1"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さきほどのグラフと異なり，地点１が最下流，地点</a:t>
            </a:r>
            <a:r>
              <a:rPr kumimoji="1" lang="en-US" altLang="ja-JP" sz="1200" kern="1200" dirty="0" smtClean="0">
                <a:solidFill>
                  <a:schemeClr val="tx1"/>
                </a:solidFill>
                <a:latin typeface="+mn-lt"/>
                <a:ea typeface="+mn-ea"/>
                <a:cs typeface="+mn-cs"/>
              </a:rPr>
              <a:t>14</a:t>
            </a:r>
            <a:r>
              <a:rPr kumimoji="1" lang="ja-JP" altLang="en-US" sz="1200" kern="1200" dirty="0" smtClean="0">
                <a:solidFill>
                  <a:schemeClr val="tx1"/>
                </a:solidFill>
                <a:latin typeface="+mn-lt"/>
                <a:ea typeface="+mn-ea"/>
                <a:cs typeface="+mn-cs"/>
              </a:rPr>
              <a:t>が最上流の地点を示します．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このグラフからは分らないことですが，時期や魚種によって生息場所が著しく変化することはありませんでした．</a:t>
            </a:r>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22</a:t>
            </a:fld>
            <a:endParaRPr kumimoji="1"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メダカ</a:t>
            </a:r>
            <a:r>
              <a:rPr kumimoji="1" lang="en-US" sz="1200" i="1" kern="1200" dirty="0" err="1" smtClean="0">
                <a:solidFill>
                  <a:schemeClr val="tx1"/>
                </a:solidFill>
                <a:latin typeface="+mn-lt"/>
                <a:ea typeface="+mn-ea"/>
                <a:cs typeface="+mn-cs"/>
              </a:rPr>
              <a:t>Oryzias</a:t>
            </a:r>
            <a:r>
              <a:rPr kumimoji="1" lang="en-US" sz="1200" i="1" kern="1200" dirty="0" smtClean="0">
                <a:solidFill>
                  <a:schemeClr val="tx1"/>
                </a:solidFill>
                <a:latin typeface="+mn-lt"/>
                <a:ea typeface="+mn-ea"/>
                <a:cs typeface="+mn-cs"/>
              </a:rPr>
              <a:t> </a:t>
            </a:r>
            <a:r>
              <a:rPr kumimoji="1" lang="en-US" sz="1200" i="1" kern="1200" dirty="0" err="1" smtClean="0">
                <a:solidFill>
                  <a:schemeClr val="tx1"/>
                </a:solidFill>
                <a:latin typeface="+mn-lt"/>
                <a:ea typeface="+mn-ea"/>
                <a:cs typeface="+mn-cs"/>
              </a:rPr>
              <a:t>latipes</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（ダツ目 メダカ科 メダカ属）</a:t>
            </a:r>
          </a:p>
          <a:p>
            <a:r>
              <a:rPr kumimoji="1" lang="ja-JP" altLang="en-US" sz="1200" kern="1200" dirty="0" smtClean="0">
                <a:solidFill>
                  <a:schemeClr val="tx1"/>
                </a:solidFill>
                <a:latin typeface="+mn-lt"/>
                <a:ea typeface="+mn-ea"/>
                <a:cs typeface="+mn-cs"/>
              </a:rPr>
              <a:t>本州，四国，九州，琉球列島に自然分布し，北海道においても放流されたメダカが確認されている．平地部の池沼，水路，小川などに生息し，緩流・止水域を好む．産卵は４月から</a:t>
            </a:r>
            <a:r>
              <a:rPr kumimoji="1" lang="en-US" sz="1200" kern="1200" dirty="0" smtClean="0">
                <a:solidFill>
                  <a:schemeClr val="tx1"/>
                </a:solidFill>
                <a:latin typeface="+mn-lt"/>
                <a:ea typeface="+mn-ea"/>
                <a:cs typeface="+mn-cs"/>
              </a:rPr>
              <a:t>10</a:t>
            </a:r>
            <a:r>
              <a:rPr kumimoji="1" lang="ja-JP" altLang="en-US" sz="1200" kern="1200" dirty="0" smtClean="0">
                <a:solidFill>
                  <a:schemeClr val="tx1"/>
                </a:solidFill>
                <a:latin typeface="+mn-lt"/>
                <a:ea typeface="+mn-ea"/>
                <a:cs typeface="+mn-cs"/>
              </a:rPr>
              <a:t>月と長い期間にかけて行われ，卵を水草などに産着させる．全長は約</a:t>
            </a:r>
            <a:r>
              <a:rPr kumimoji="1" lang="en-US" sz="1200" kern="1200" dirty="0" smtClean="0">
                <a:solidFill>
                  <a:schemeClr val="tx1"/>
                </a:solidFill>
                <a:latin typeface="+mn-lt"/>
                <a:ea typeface="+mn-ea"/>
                <a:cs typeface="+mn-cs"/>
              </a:rPr>
              <a:t>40.0mm</a:t>
            </a:r>
            <a:r>
              <a:rPr kumimoji="1" lang="ja-JP" altLang="en-US" sz="1200" kern="1200" dirty="0" smtClean="0">
                <a:solidFill>
                  <a:schemeClr val="tx1"/>
                </a:solidFill>
                <a:latin typeface="+mn-lt"/>
                <a:ea typeface="+mn-ea"/>
                <a:cs typeface="+mn-cs"/>
              </a:rPr>
              <a:t>である．北日本集団と南日本集団に大きく分けられ，２つの集団の間には遺伝的な多様性がみられる．環境省レッドデータブック絶滅危惧</a:t>
            </a:r>
            <a:r>
              <a:rPr kumimoji="1" lang="en-US" altLang="ja-JP" sz="1200" kern="1200" dirty="0" smtClean="0">
                <a:solidFill>
                  <a:schemeClr val="tx1"/>
                </a:solidFill>
                <a:latin typeface="+mn-lt"/>
                <a:ea typeface="+mn-ea"/>
                <a:cs typeface="+mn-cs"/>
              </a:rPr>
              <a:t>Ⅱ</a:t>
            </a:r>
            <a:r>
              <a:rPr kumimoji="1" lang="ja-JP" altLang="en-US" sz="1200" kern="1200" dirty="0" smtClean="0">
                <a:solidFill>
                  <a:schemeClr val="tx1"/>
                </a:solidFill>
                <a:latin typeface="+mn-lt"/>
                <a:ea typeface="+mn-ea"/>
                <a:cs typeface="+mn-cs"/>
              </a:rPr>
              <a:t>類には，メダカ北日本集団</a:t>
            </a:r>
            <a:r>
              <a:rPr kumimoji="1" lang="en-US" sz="1200" i="1" kern="1200" dirty="0" err="1" smtClean="0">
                <a:solidFill>
                  <a:schemeClr val="tx1"/>
                </a:solidFill>
                <a:latin typeface="+mn-lt"/>
                <a:ea typeface="+mn-ea"/>
                <a:cs typeface="+mn-cs"/>
              </a:rPr>
              <a:t>Oryzias</a:t>
            </a:r>
            <a:r>
              <a:rPr kumimoji="1" lang="en-US" sz="1200" i="1" kern="1200" dirty="0" smtClean="0">
                <a:solidFill>
                  <a:schemeClr val="tx1"/>
                </a:solidFill>
                <a:latin typeface="+mn-lt"/>
                <a:ea typeface="+mn-ea"/>
                <a:cs typeface="+mn-cs"/>
              </a:rPr>
              <a:t> </a:t>
            </a:r>
            <a:r>
              <a:rPr kumimoji="1" lang="en-US" sz="1200" i="1" kern="1200" dirty="0" err="1" smtClean="0">
                <a:solidFill>
                  <a:schemeClr val="tx1"/>
                </a:solidFill>
                <a:latin typeface="+mn-lt"/>
                <a:ea typeface="+mn-ea"/>
                <a:cs typeface="+mn-cs"/>
              </a:rPr>
              <a:t>latipes</a:t>
            </a:r>
            <a:r>
              <a:rPr kumimoji="1" lang="en-US" sz="1200" i="1" kern="1200" dirty="0" smtClean="0">
                <a:solidFill>
                  <a:schemeClr val="tx1"/>
                </a:solidFill>
                <a:latin typeface="+mn-lt"/>
                <a:ea typeface="+mn-ea"/>
                <a:cs typeface="+mn-cs"/>
              </a:rPr>
              <a:t> </a:t>
            </a:r>
            <a:r>
              <a:rPr kumimoji="1" lang="en-US" sz="1200" i="1" kern="1200" dirty="0" err="1" smtClean="0">
                <a:solidFill>
                  <a:schemeClr val="tx1"/>
                </a:solidFill>
                <a:latin typeface="+mn-lt"/>
                <a:ea typeface="+mn-ea"/>
                <a:cs typeface="+mn-cs"/>
              </a:rPr>
              <a:t>subsp</a:t>
            </a:r>
            <a:r>
              <a:rPr kumimoji="1" lang="ja-JP" altLang="en-US" sz="1200" kern="1200" dirty="0" smtClean="0">
                <a:solidFill>
                  <a:schemeClr val="tx1"/>
                </a:solidFill>
                <a:latin typeface="+mn-lt"/>
                <a:ea typeface="+mn-ea"/>
                <a:cs typeface="+mn-cs"/>
              </a:rPr>
              <a:t>とメダカ南日本集団</a:t>
            </a:r>
            <a:r>
              <a:rPr kumimoji="1" lang="en-US" sz="1200" i="1" kern="1200" dirty="0" err="1" smtClean="0">
                <a:solidFill>
                  <a:schemeClr val="tx1"/>
                </a:solidFill>
                <a:latin typeface="+mn-lt"/>
                <a:ea typeface="+mn-ea"/>
                <a:cs typeface="+mn-cs"/>
              </a:rPr>
              <a:t>Oryzias</a:t>
            </a:r>
            <a:r>
              <a:rPr kumimoji="1" lang="en-US" sz="1200" i="1" kern="1200" dirty="0" smtClean="0">
                <a:solidFill>
                  <a:schemeClr val="tx1"/>
                </a:solidFill>
                <a:latin typeface="+mn-lt"/>
                <a:ea typeface="+mn-ea"/>
                <a:cs typeface="+mn-cs"/>
              </a:rPr>
              <a:t> </a:t>
            </a:r>
            <a:r>
              <a:rPr kumimoji="1" lang="en-US" sz="1200" i="1" kern="1200" dirty="0" err="1" smtClean="0">
                <a:solidFill>
                  <a:schemeClr val="tx1"/>
                </a:solidFill>
                <a:latin typeface="+mn-lt"/>
                <a:ea typeface="+mn-ea"/>
                <a:cs typeface="+mn-cs"/>
              </a:rPr>
              <a:t>latipes</a:t>
            </a:r>
            <a:r>
              <a:rPr kumimoji="1" lang="en-US" sz="1200" i="1" kern="1200" dirty="0" smtClean="0">
                <a:solidFill>
                  <a:schemeClr val="tx1"/>
                </a:solidFill>
                <a:latin typeface="+mn-lt"/>
                <a:ea typeface="+mn-ea"/>
                <a:cs typeface="+mn-cs"/>
              </a:rPr>
              <a:t> </a:t>
            </a:r>
            <a:r>
              <a:rPr kumimoji="1" lang="en-US" sz="1200" i="1" kern="1200" dirty="0" err="1" smtClean="0">
                <a:solidFill>
                  <a:schemeClr val="tx1"/>
                </a:solidFill>
                <a:latin typeface="+mn-lt"/>
                <a:ea typeface="+mn-ea"/>
                <a:cs typeface="+mn-cs"/>
              </a:rPr>
              <a:t>latipes</a:t>
            </a:r>
            <a:r>
              <a:rPr kumimoji="1" lang="ja-JP" altLang="en-US" sz="1200" kern="1200" dirty="0" smtClean="0">
                <a:solidFill>
                  <a:schemeClr val="tx1"/>
                </a:solidFill>
                <a:latin typeface="+mn-lt"/>
                <a:ea typeface="+mn-ea"/>
                <a:cs typeface="+mn-cs"/>
              </a:rPr>
              <a:t>の２種類に分けて指定されている．</a:t>
            </a:r>
          </a:p>
          <a:p>
            <a:r>
              <a:rPr kumimoji="1" lang="en-US" sz="1200" kern="1200" dirty="0" smtClean="0">
                <a:solidFill>
                  <a:schemeClr val="tx1"/>
                </a:solidFill>
                <a:latin typeface="+mn-lt"/>
                <a:ea typeface="+mn-ea"/>
                <a:cs typeface="+mn-cs"/>
              </a:rPr>
              <a:t> </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カワバタモロコ</a:t>
            </a:r>
            <a:r>
              <a:rPr kumimoji="1" lang="en-US" sz="1200" i="1" kern="1200" dirty="0" err="1" smtClean="0">
                <a:solidFill>
                  <a:schemeClr val="tx1"/>
                </a:solidFill>
                <a:latin typeface="+mn-lt"/>
                <a:ea typeface="+mn-ea"/>
                <a:cs typeface="+mn-cs"/>
              </a:rPr>
              <a:t>Hemigrammocypris</a:t>
            </a:r>
            <a:r>
              <a:rPr kumimoji="1" lang="en-US" sz="1200" i="1" kern="1200" dirty="0" smtClean="0">
                <a:solidFill>
                  <a:schemeClr val="tx1"/>
                </a:solidFill>
                <a:latin typeface="+mn-lt"/>
                <a:ea typeface="+mn-ea"/>
                <a:cs typeface="+mn-cs"/>
              </a:rPr>
              <a:t> </a:t>
            </a:r>
            <a:r>
              <a:rPr kumimoji="1" lang="en-US" sz="1200" i="1" kern="1200" dirty="0" err="1" smtClean="0">
                <a:solidFill>
                  <a:schemeClr val="tx1"/>
                </a:solidFill>
                <a:latin typeface="+mn-lt"/>
                <a:ea typeface="+mn-ea"/>
                <a:cs typeface="+mn-cs"/>
              </a:rPr>
              <a:t>rasborella</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（コイ目 コイ科 カワバタモロコ属）</a:t>
            </a:r>
          </a:p>
          <a:p>
            <a:r>
              <a:rPr kumimoji="1" lang="ja-JP" altLang="en-US" sz="1200" kern="1200" dirty="0" smtClean="0">
                <a:solidFill>
                  <a:schemeClr val="tx1"/>
                </a:solidFill>
                <a:latin typeface="+mn-lt"/>
                <a:ea typeface="+mn-ea"/>
                <a:cs typeface="+mn-cs"/>
              </a:rPr>
              <a:t>　日本固有種であり、本州の中部地方以西，四国の瀬戸内海側，九州北西部に分布している．平地部の池沼，水路，小川などに生息し，緩流・止水域を好む．産卵は５月から７月にかけて行われ，卵を水草などに産着させる．全長は約</a:t>
            </a:r>
            <a:r>
              <a:rPr kumimoji="1" lang="en-US" sz="1200" kern="1200" dirty="0" smtClean="0">
                <a:solidFill>
                  <a:schemeClr val="tx1"/>
                </a:solidFill>
                <a:latin typeface="+mn-lt"/>
                <a:ea typeface="+mn-ea"/>
                <a:cs typeface="+mn-cs"/>
              </a:rPr>
              <a:t>50.0mm</a:t>
            </a:r>
            <a:r>
              <a:rPr kumimoji="1" lang="ja-JP" altLang="en-US" sz="1200" kern="1200" dirty="0" smtClean="0">
                <a:solidFill>
                  <a:schemeClr val="tx1"/>
                </a:solidFill>
                <a:latin typeface="+mn-lt"/>
                <a:ea typeface="+mn-ea"/>
                <a:cs typeface="+mn-cs"/>
              </a:rPr>
              <a:t>である．環境省レッドデータブックでは絶滅危惧</a:t>
            </a:r>
            <a:r>
              <a:rPr kumimoji="1" lang="en-US" sz="1200" kern="1200" dirty="0" smtClean="0">
                <a:solidFill>
                  <a:schemeClr val="tx1"/>
                </a:solidFill>
                <a:latin typeface="+mn-lt"/>
                <a:ea typeface="+mn-ea"/>
                <a:cs typeface="+mn-cs"/>
              </a:rPr>
              <a:t>IB</a:t>
            </a:r>
            <a:r>
              <a:rPr kumimoji="1" lang="ja-JP" altLang="en-US" sz="1200" kern="1200" dirty="0" smtClean="0">
                <a:solidFill>
                  <a:schemeClr val="tx1"/>
                </a:solidFill>
                <a:latin typeface="+mn-lt"/>
                <a:ea typeface="+mn-ea"/>
                <a:cs typeface="+mn-cs"/>
              </a:rPr>
              <a:t>類に指定されている．</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23</a:t>
            </a:fld>
            <a:endParaRPr kumimoji="1" lang="ja-JP"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東西水路においてカワバタモロコの生息数が少ない要因は，</a:t>
            </a:r>
            <a:endParaRPr kumimoji="1" lang="en-US" altLang="ja-JP" dirty="0" smtClean="0"/>
          </a:p>
          <a:p>
            <a:r>
              <a:rPr kumimoji="1" lang="ja-JP" altLang="en-US" sz="1200" dirty="0" smtClean="0"/>
              <a:t>カワバタモロコよりもメダカの適応力，繁殖力</a:t>
            </a:r>
            <a:r>
              <a:rPr lang="ja-JP" altLang="en-US" sz="1200" dirty="0" smtClean="0"/>
              <a:t>が強いこと，</a:t>
            </a:r>
            <a:endParaRPr lang="en-US" altLang="ja-JP" sz="1200" dirty="0" smtClean="0"/>
          </a:p>
          <a:p>
            <a:r>
              <a:rPr kumimoji="1" lang="ja-JP" altLang="en-US" sz="1200" dirty="0" smtClean="0"/>
              <a:t>東西水路にてカワバタモロコの生息数が少ない</a:t>
            </a:r>
            <a:r>
              <a:rPr lang="ja-JP" altLang="en-US" sz="1200" dirty="0" smtClean="0"/>
              <a:t>⇒東西水路は流れ（秒速</a:t>
            </a:r>
            <a:r>
              <a:rPr lang="en-US" altLang="ja-JP" sz="1200" dirty="0" smtClean="0"/>
              <a:t>10cm</a:t>
            </a:r>
            <a:r>
              <a:rPr lang="ja-JP" altLang="en-US" sz="1200" dirty="0" smtClean="0"/>
              <a:t>以下）があるため，止水域を好む傾向がメダカよりも強い</a:t>
            </a:r>
            <a:endParaRPr kumimoji="1" lang="ja-JP" altLang="en-US" sz="120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24</a:t>
            </a:fld>
            <a:endParaRPr kumimoji="1" lang="ja-JP"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25</a:t>
            </a:fld>
            <a:endParaRPr kumimoji="1" lang="ja-JP"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ヤシロールヤシ繊維不織布を巻きヤシロープで結束した植生基盤材</a:t>
            </a:r>
            <a:endParaRPr lang="en-US" altLang="ja-JP" dirty="0" smtClean="0"/>
          </a:p>
          <a:p>
            <a:endParaRPr kumimoji="1" lang="en-US" altLang="ja-JP" dirty="0" smtClean="0"/>
          </a:p>
          <a:p>
            <a:r>
              <a:rPr kumimoji="1" lang="ja-JP" altLang="en-US" dirty="0" smtClean="0"/>
              <a:t>コンクリート三面張り水路</a:t>
            </a:r>
            <a:endParaRPr kumimoji="1" lang="en-US" altLang="ja-JP" dirty="0" smtClean="0"/>
          </a:p>
          <a:p>
            <a:r>
              <a:rPr kumimoji="1" lang="ja-JP" altLang="en-US" dirty="0" smtClean="0"/>
              <a:t>流速が早い</a:t>
            </a:r>
            <a:endParaRPr kumimoji="1" lang="en-US" altLang="ja-JP" dirty="0" smtClean="0"/>
          </a:p>
          <a:p>
            <a:r>
              <a:rPr kumimoji="1" lang="ja-JP" altLang="en-US" dirty="0" smtClean="0"/>
              <a:t>植生がない</a:t>
            </a:r>
            <a:endParaRPr kumimoji="1" lang="en-US" altLang="ja-JP" dirty="0" smtClean="0"/>
          </a:p>
          <a:p>
            <a:r>
              <a:rPr kumimoji="1" lang="ja-JP" altLang="en-US" dirty="0" smtClean="0"/>
              <a:t>泥がほとんどない（カイ類）</a:t>
            </a:r>
            <a:endParaRPr kumimoji="1" lang="en-US" altLang="ja-JP" dirty="0" smtClean="0"/>
          </a:p>
          <a:p>
            <a:r>
              <a:rPr kumimoji="1" lang="ja-JP" altLang="en-US" dirty="0" smtClean="0"/>
              <a:t>水路に落ちた生物（カエル，昆虫）が陸へあがれない</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悪影響</a:t>
            </a:r>
            <a:endParaRPr kumimoji="1" lang="ja-JP" altLang="en-US" dirty="0"/>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26</a:t>
            </a:fld>
            <a:endParaRPr kumimoji="1"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ヤシロール・・・ヤシ繊維不織布を巻きヤシロープで結束した植生基盤材</a:t>
            </a:r>
            <a:endParaRPr lang="en-US" altLang="ja-JP" dirty="0" smtClean="0"/>
          </a:p>
          <a:p>
            <a:endParaRPr kumimoji="1" lang="en-US" altLang="ja-JP" dirty="0" smtClean="0"/>
          </a:p>
          <a:p>
            <a:r>
              <a:rPr kumimoji="1" lang="ja-JP" altLang="en-US" dirty="0" smtClean="0"/>
              <a:t>コンクリート三面張り水路</a:t>
            </a:r>
            <a:endParaRPr kumimoji="1" lang="en-US" altLang="ja-JP" dirty="0" smtClean="0"/>
          </a:p>
          <a:p>
            <a:r>
              <a:rPr kumimoji="1" lang="ja-JP" altLang="en-US" dirty="0" smtClean="0"/>
              <a:t>流速が早い</a:t>
            </a:r>
            <a:endParaRPr kumimoji="1" lang="en-US" altLang="ja-JP" dirty="0" smtClean="0"/>
          </a:p>
          <a:p>
            <a:r>
              <a:rPr kumimoji="1" lang="ja-JP" altLang="en-US" dirty="0" smtClean="0"/>
              <a:t>植生がない</a:t>
            </a:r>
            <a:endParaRPr kumimoji="1" lang="en-US" altLang="ja-JP" dirty="0" smtClean="0"/>
          </a:p>
          <a:p>
            <a:r>
              <a:rPr kumimoji="1" lang="ja-JP" altLang="en-US" dirty="0" smtClean="0"/>
              <a:t>泥がほとんどない（カイ類）</a:t>
            </a:r>
            <a:endParaRPr kumimoji="1" lang="en-US" altLang="ja-JP" dirty="0" smtClean="0"/>
          </a:p>
          <a:p>
            <a:r>
              <a:rPr kumimoji="1" lang="ja-JP" altLang="en-US" dirty="0" smtClean="0"/>
              <a:t>水路に落ちた生物（カエル，昆虫）が陸へあがれない</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ja-JP" altLang="en-US" dirty="0" smtClean="0"/>
              <a:t>悪影響</a:t>
            </a:r>
            <a:endParaRPr kumimoji="1" lang="ja-JP" altLang="en-US" dirty="0"/>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27</a:t>
            </a:fld>
            <a:endParaRPr kumimoji="1" lang="ja-JP"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28</a:t>
            </a:fld>
            <a:endParaRPr kumimoji="1" lang="ja-JP"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29</a:t>
            </a:fld>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本調査は，岐阜県，安八郡，輪之内町の北部に位置する，本戸地区で行いました． </a:t>
            </a:r>
          </a:p>
          <a:p>
            <a:r>
              <a:rPr kumimoji="1" lang="ja-JP" altLang="en-US" sz="1200" kern="1200" dirty="0" smtClean="0">
                <a:solidFill>
                  <a:schemeClr val="tx1"/>
                </a:solidFill>
                <a:latin typeface="+mn-lt"/>
                <a:ea typeface="+mn-ea"/>
                <a:cs typeface="+mn-cs"/>
              </a:rPr>
              <a:t>この地域では，平成に入ってから圃場整備が進められ，魚類などの生物の減少が確認されました．</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そのような生物を保全するための施設が設置されています．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3</a:t>
            </a:fld>
            <a:endParaRPr kumimoji="1" lang="ja-JP"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30</a:t>
            </a:fld>
            <a:endParaRPr kumimoji="1" lang="ja-JP"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31</a:t>
            </a:fld>
            <a:endParaRPr kumimoji="1" lang="ja-JP"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32</a:t>
            </a:fld>
            <a:endParaRPr kumimoji="1" lang="ja-JP"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33</a:t>
            </a:fld>
            <a:endParaRPr kumimoji="1" lang="ja-JP"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34</a:t>
            </a:fld>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本調査地点は全</a:t>
            </a:r>
            <a:r>
              <a:rPr kumimoji="1" lang="en-US" sz="1200" kern="1200" dirty="0" smtClean="0">
                <a:solidFill>
                  <a:schemeClr val="tx1"/>
                </a:solidFill>
                <a:latin typeface="+mn-lt"/>
                <a:ea typeface="+mn-ea"/>
                <a:cs typeface="+mn-cs"/>
              </a:rPr>
              <a:t>16</a:t>
            </a:r>
            <a:r>
              <a:rPr kumimoji="1" lang="ja-JP" altLang="en-US" sz="1200" kern="1200" dirty="0" smtClean="0">
                <a:solidFill>
                  <a:schemeClr val="tx1"/>
                </a:solidFill>
                <a:latin typeface="+mn-lt"/>
                <a:ea typeface="+mn-ea"/>
                <a:cs typeface="+mn-cs"/>
              </a:rPr>
              <a:t>地点であり，環境の違いによって，たいしょう池，東側水路，東西水路の３種類に，大きく分けられます．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これらの地点は連続しているため，地区内の水路は魚類が自由に行き来することができます．</a:t>
            </a:r>
          </a:p>
          <a:p>
            <a:r>
              <a:rPr kumimoji="1" lang="ja-JP" altLang="en-US" sz="1200" kern="1200" dirty="0" smtClean="0">
                <a:solidFill>
                  <a:schemeClr val="tx1"/>
                </a:solidFill>
                <a:latin typeface="+mn-lt"/>
                <a:ea typeface="+mn-ea"/>
                <a:cs typeface="+mn-cs"/>
              </a:rPr>
              <a:t>☆ </a:t>
            </a:r>
          </a:p>
          <a:p>
            <a:r>
              <a:rPr kumimoji="1" lang="ja-JP" altLang="en-US" sz="1200" kern="1200" dirty="0" smtClean="0">
                <a:solidFill>
                  <a:schemeClr val="tx1"/>
                </a:solidFill>
                <a:latin typeface="+mn-lt"/>
                <a:ea typeface="+mn-ea"/>
                <a:cs typeface="+mn-cs"/>
              </a:rPr>
              <a:t>たいしょう池は，魚類の保全のため造成された人口池で，止水域であり，池内には豊富な植生があります． </a:t>
            </a:r>
          </a:p>
          <a:p>
            <a:r>
              <a:rPr kumimoji="1" lang="ja-JP" altLang="en-US" sz="1200" kern="1200" dirty="0" smtClean="0">
                <a:solidFill>
                  <a:schemeClr val="tx1"/>
                </a:solidFill>
                <a:latin typeface="+mn-lt"/>
                <a:ea typeface="+mn-ea"/>
                <a:cs typeface="+mn-cs"/>
              </a:rPr>
              <a:t>☆ </a:t>
            </a:r>
          </a:p>
          <a:p>
            <a:r>
              <a:rPr kumimoji="1" lang="ja-JP" altLang="en-US" sz="1200" kern="1200" dirty="0" smtClean="0">
                <a:solidFill>
                  <a:schemeClr val="tx1"/>
                </a:solidFill>
                <a:latin typeface="+mn-lt"/>
                <a:ea typeface="+mn-ea"/>
                <a:cs typeface="+mn-cs"/>
              </a:rPr>
              <a:t>東側水路は，コンクリート二面張りで水底に泥が堆積し，止水域であり，自然植生が繁茂している水路です． </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また，地図上水色で示されている東西水路は，圃場整備によってコンクリート三面張りに改修されたで</a:t>
            </a:r>
            <a:r>
              <a:rPr kumimoji="1" lang="ja-JP" altLang="en-US" sz="1200" kern="1200" dirty="0" err="1" smtClean="0">
                <a:solidFill>
                  <a:schemeClr val="tx1"/>
                </a:solidFill>
                <a:latin typeface="+mn-lt"/>
                <a:ea typeface="+mn-ea"/>
                <a:cs typeface="+mn-cs"/>
              </a:rPr>
              <a:t>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図中の矢印は傾斜を示し，東西水路の水は南東へ流下します．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東西水路は物理的な環境がほぼ一様な，コンクリート三面張りのため，魚類の生息には適していない環境です．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しかし，水路の一部に，流速を緩和し，魚類の隠れ場，エサ場などの生息場所を提供すると考えられるＵ字溝や礫，</a:t>
            </a:r>
            <a:r>
              <a:rPr kumimoji="1" lang="ja-JP" altLang="en-US" dirty="0" smtClean="0"/>
              <a:t>植生などが設置され，魚類の保全に対する試みがなされている環境配慮型水路です．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東西水路では，このような設置物のある区画など，計</a:t>
            </a:r>
            <a:r>
              <a:rPr kumimoji="1" lang="en-US" altLang="ja-JP" sz="1200" kern="1200" dirty="0" smtClean="0">
                <a:solidFill>
                  <a:schemeClr val="tx1"/>
                </a:solidFill>
                <a:latin typeface="+mn-lt"/>
                <a:ea typeface="+mn-ea"/>
                <a:cs typeface="+mn-cs"/>
              </a:rPr>
              <a:t>1</a:t>
            </a:r>
            <a:r>
              <a:rPr kumimoji="1" lang="en-US" sz="1200" kern="1200" dirty="0" smtClean="0">
                <a:solidFill>
                  <a:schemeClr val="tx1"/>
                </a:solidFill>
                <a:latin typeface="+mn-lt"/>
                <a:ea typeface="+mn-ea"/>
                <a:cs typeface="+mn-cs"/>
              </a:rPr>
              <a:t>4</a:t>
            </a:r>
            <a:r>
              <a:rPr kumimoji="1" lang="ja-JP" altLang="en-US" sz="1200" kern="1200" dirty="0" smtClean="0">
                <a:solidFill>
                  <a:schemeClr val="tx1"/>
                </a:solidFill>
                <a:latin typeface="+mn-lt"/>
                <a:ea typeface="+mn-ea"/>
                <a:cs typeface="+mn-cs"/>
              </a:rPr>
              <a:t>地点で調査を行いました． </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 </a:t>
            </a: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4</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これらが東西水路内への設置物の写真になります．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上段左がＵ字溝，上段中央がＵ字溝とともに沈められている礫の写真です．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また，植生については，輪之内町内の水域に自生しているカサスゲ，ミソハギ，マコモの３種類が設置されています．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また東西水路内には，魚道付きの板堰が数ヵ所に設置されており，一定の水深が保たれているとともに，魚類の移動が可能となっています．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5</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次に，調査方法です．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本調査では，各地点において魚類を採捕し，生息状況を確認しました．</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魚類の採捕はサデ網を用いた追い込みによって行いましたが，たいしょう池においては，追い込みが困難であったためカゴ網を用いました．</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また，採捕した魚類は，魚種を識別し，体長を計測しました．</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endParaRPr kumimoji="1" lang="en-US" altLang="ja-JP" dirty="0" smtClean="0"/>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6</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これより調査結果です． </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調査は</a:t>
            </a:r>
            <a:r>
              <a:rPr kumimoji="1" lang="en-US" altLang="ja-JP" sz="1200" kern="1200" dirty="0" smtClean="0">
                <a:solidFill>
                  <a:schemeClr val="tx1"/>
                </a:solidFill>
                <a:latin typeface="+mn-lt"/>
                <a:ea typeface="+mn-ea"/>
                <a:cs typeface="+mn-cs"/>
              </a:rPr>
              <a:t>2009</a:t>
            </a:r>
            <a:r>
              <a:rPr kumimoji="1" lang="ja-JP" altLang="en-US" sz="1200" kern="1200" dirty="0" smtClean="0">
                <a:solidFill>
                  <a:schemeClr val="tx1"/>
                </a:solidFill>
                <a:latin typeface="+mn-lt"/>
                <a:ea typeface="+mn-ea"/>
                <a:cs typeface="+mn-cs"/>
              </a:rPr>
              <a:t>年４月から</a:t>
            </a:r>
            <a:r>
              <a:rPr kumimoji="1" lang="en-US" altLang="ja-JP" sz="1200" kern="1200" dirty="0" smtClean="0">
                <a:solidFill>
                  <a:schemeClr val="tx1"/>
                </a:solidFill>
                <a:latin typeface="+mn-lt"/>
                <a:ea typeface="+mn-ea"/>
                <a:cs typeface="+mn-cs"/>
              </a:rPr>
              <a:t>2010</a:t>
            </a:r>
            <a:r>
              <a:rPr kumimoji="1" lang="ja-JP" altLang="en-US" sz="1200" kern="1200" dirty="0" smtClean="0">
                <a:solidFill>
                  <a:schemeClr val="tx1"/>
                </a:solidFill>
                <a:latin typeface="+mn-lt"/>
                <a:ea typeface="+mn-ea"/>
                <a:cs typeface="+mn-cs"/>
              </a:rPr>
              <a:t>年１月にかけて計</a:t>
            </a:r>
            <a:r>
              <a:rPr kumimoji="1" lang="en-US" altLang="ja-JP" sz="1200" kern="1200" dirty="0" smtClean="0">
                <a:solidFill>
                  <a:schemeClr val="tx1"/>
                </a:solidFill>
                <a:latin typeface="+mn-lt"/>
                <a:ea typeface="+mn-ea"/>
                <a:cs typeface="+mn-cs"/>
              </a:rPr>
              <a:t>12</a:t>
            </a:r>
            <a:r>
              <a:rPr kumimoji="1" lang="ja-JP" altLang="en-US" sz="1200" kern="1200" dirty="0" smtClean="0">
                <a:solidFill>
                  <a:schemeClr val="tx1"/>
                </a:solidFill>
                <a:latin typeface="+mn-lt"/>
                <a:ea typeface="+mn-ea"/>
                <a:cs typeface="+mn-cs"/>
              </a:rPr>
              <a:t>回行いました．</a:t>
            </a:r>
          </a:p>
          <a:p>
            <a:r>
              <a:rPr kumimoji="1" lang="ja-JP" altLang="en-US" sz="1200" kern="1200" dirty="0" smtClean="0">
                <a:solidFill>
                  <a:schemeClr val="tx1"/>
                </a:solidFill>
                <a:latin typeface="+mn-lt"/>
                <a:ea typeface="+mn-ea"/>
                <a:cs typeface="+mn-cs"/>
              </a:rPr>
              <a:t>このグラフは，縦軸に採捕数をとった，各調査日における，全調査地点での採捕数の合計を示したものです．</a:t>
            </a:r>
          </a:p>
          <a:p>
            <a:r>
              <a:rPr kumimoji="1" lang="ja-JP" altLang="en-US" sz="1200" kern="1200" dirty="0" smtClean="0">
                <a:solidFill>
                  <a:schemeClr val="tx1"/>
                </a:solidFill>
                <a:latin typeface="+mn-lt"/>
                <a:ea typeface="+mn-ea"/>
                <a:cs typeface="+mn-cs"/>
              </a:rPr>
              <a:t>本調査ではメダカ，カワバタモロコ，モツゴ，ギンブナ，オイカワなど，３科</a:t>
            </a:r>
            <a:r>
              <a:rPr kumimoji="1" lang="en-US" sz="1200" kern="1200" dirty="0" smtClean="0">
                <a:solidFill>
                  <a:schemeClr val="tx1"/>
                </a:solidFill>
                <a:latin typeface="+mn-lt"/>
                <a:ea typeface="+mn-ea"/>
                <a:cs typeface="+mn-cs"/>
              </a:rPr>
              <a:t>12</a:t>
            </a:r>
            <a:r>
              <a:rPr kumimoji="1" lang="ja-JP" altLang="en-US" sz="1200" kern="1200" dirty="0" smtClean="0">
                <a:solidFill>
                  <a:schemeClr val="tx1"/>
                </a:solidFill>
                <a:latin typeface="+mn-lt"/>
                <a:ea typeface="+mn-ea"/>
                <a:cs typeface="+mn-cs"/>
              </a:rPr>
              <a:t>種の魚類が確認されました．</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その中でもグラフ中に青色で示されているメダカ，赤色で示されているカワバタモロコの２種が多く採捕されました．</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メダカおよびカワバタモロコはそれぞれ，環境省レッドデータブックに絶滅危惧種として記載されている魚種であるため，</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本調査区は希少な生物が生息している地域であるといえます．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ただし，これら２種の生息状況は一様でなく，各調査地点により異なっていました．</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7</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そのため，たいしょう池，東側水路，東西水路に分けて結果をみてみます．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a:t>
            </a: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8</a:t>
            </a:fld>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まずは，たいしょう池における生息状況です．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上のグラフはメダカ，下のグラフはカワバタモロコの体長分布図を示します．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体長分布図は，縦軸に累計採捕数，横軸に体長をとり，</a:t>
            </a:r>
          </a:p>
          <a:p>
            <a:r>
              <a:rPr kumimoji="1" lang="ja-JP" altLang="en-US" sz="1200" kern="1200" dirty="0" smtClean="0">
                <a:solidFill>
                  <a:schemeClr val="tx1"/>
                </a:solidFill>
                <a:latin typeface="+mn-lt"/>
                <a:ea typeface="+mn-ea"/>
                <a:cs typeface="+mn-cs"/>
              </a:rPr>
              <a:t>メダカは体長</a:t>
            </a:r>
            <a:r>
              <a:rPr kumimoji="1" lang="en-US" altLang="ja-JP" sz="1200" kern="1200" dirty="0" smtClean="0">
                <a:solidFill>
                  <a:schemeClr val="tx1"/>
                </a:solidFill>
                <a:latin typeface="+mn-lt"/>
                <a:ea typeface="+mn-ea"/>
                <a:cs typeface="+mn-cs"/>
              </a:rPr>
              <a:t>20mm</a:t>
            </a:r>
            <a:r>
              <a:rPr kumimoji="1" lang="ja-JP" altLang="en-US" sz="1200" kern="1200" dirty="0" err="1"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カワバタモロコは体長</a:t>
            </a:r>
            <a:r>
              <a:rPr kumimoji="1" lang="en-US" altLang="ja-JP" sz="1200" kern="1200" dirty="0" smtClean="0">
                <a:solidFill>
                  <a:schemeClr val="tx1"/>
                </a:solidFill>
                <a:latin typeface="+mn-lt"/>
                <a:ea typeface="+mn-ea"/>
                <a:cs typeface="+mn-cs"/>
              </a:rPr>
              <a:t>30mm</a:t>
            </a:r>
            <a:r>
              <a:rPr kumimoji="1" lang="ja-JP" altLang="en-US" sz="1200" kern="1200" dirty="0" smtClean="0">
                <a:solidFill>
                  <a:schemeClr val="tx1"/>
                </a:solidFill>
                <a:latin typeface="+mn-lt"/>
                <a:ea typeface="+mn-ea"/>
                <a:cs typeface="+mn-cs"/>
              </a:rPr>
              <a:t>未満の個体を稚魚，それ以上の体長の個体を，未成魚・成魚としました．</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たいしょう池においては，メダカ・カワバタモロコの両種ともに，調査期間を通して多数の個体が採捕され，☆また，稚魚も確認されました． </a:t>
            </a:r>
          </a:p>
          <a:p>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3F27FFFF-74F8-4F42-B188-24DB9CC5A3B5}" type="slidenum">
              <a:rPr kumimoji="1" lang="ja-JP" altLang="en-US" smtClean="0"/>
              <a:pPr/>
              <a:t>9</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7764621" y="1174097"/>
            <a:ext cx="2286000" cy="381000"/>
          </a:xfrm>
        </p:spPr>
        <p:txBody>
          <a:bodyPr/>
          <a:lstStyle/>
          <a:p>
            <a:fld id="{CC70C623-DBCE-4C26-8B9D-A73FE982F24F}" type="datetimeFigureOut">
              <a:rPr kumimoji="1" lang="ja-JP" altLang="en-US" smtClean="0"/>
              <a:pPr/>
              <a:t>2010/2/23</a:t>
            </a:fld>
            <a:endParaRPr kumimoji="1" lang="ja-JP" altLang="en-US" dirty="0"/>
          </a:p>
        </p:txBody>
      </p:sp>
      <p:sp>
        <p:nvSpPr>
          <p:cNvPr id="17" name="フッター プレースホルダ 16"/>
          <p:cNvSpPr>
            <a:spLocks noGrp="1"/>
          </p:cNvSpPr>
          <p:nvPr>
            <p:ph type="ftr" sz="quarter" idx="11"/>
          </p:nvPr>
        </p:nvSpPr>
        <p:spPr bwMode="auto">
          <a:xfrm rot="5400000">
            <a:off x="7077269" y="4181669"/>
            <a:ext cx="3657600" cy="384048"/>
          </a:xfrm>
        </p:spPr>
        <p:txBody>
          <a:bodyPr/>
          <a:lstStyle/>
          <a:p>
            <a:endParaRPr kumimoji="1" lang="ja-JP" altLang="en-US" dirty="0"/>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325544" y="4928702"/>
            <a:ext cx="609600" cy="517524"/>
          </a:xfrm>
        </p:spPr>
        <p:txBody>
          <a:bodyPr/>
          <a:lstStyle/>
          <a:p>
            <a:fld id="{74EE76FA-1447-459E-93EA-57A46CA81A16}" type="slidenum">
              <a:rPr kumimoji="1" lang="ja-JP" altLang="en-US" smtClean="0"/>
              <a:pPr/>
              <a:t>&lt;#&gt;</a:t>
            </a:fld>
            <a:endParaRPr kumimoji="1" lang="ja-JP"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457200" y="1600200"/>
            <a:ext cx="7467600" cy="487375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CC70C623-DBCE-4C26-8B9D-A73FE982F24F}" type="datetimeFigureOut">
              <a:rPr kumimoji="1" lang="ja-JP" altLang="en-US" smtClean="0"/>
              <a:pPr/>
              <a:t>2010/2/23</a:t>
            </a:fld>
            <a:endParaRPr kumimoji="1" lang="ja-JP" altLang="en-US" dirty="0"/>
          </a:p>
        </p:txBody>
      </p:sp>
      <p:sp>
        <p:nvSpPr>
          <p:cNvPr id="9" name="スライド番号プレースホルダ 8"/>
          <p:cNvSpPr>
            <a:spLocks noGrp="1"/>
          </p:cNvSpPr>
          <p:nvPr>
            <p:ph type="sldNum" sz="quarter" idx="15"/>
          </p:nvPr>
        </p:nvSpPr>
        <p:spPr/>
        <p:txBody>
          <a:bodyPr rtlCol="0"/>
          <a:lstStyle/>
          <a:p>
            <a:fld id="{74EE76FA-1447-459E-93EA-57A46CA81A16}" type="slidenum">
              <a:rPr kumimoji="1" lang="ja-JP" altLang="en-US" smtClean="0"/>
              <a:pPr/>
              <a:t>&lt;#&gt;</a:t>
            </a:fld>
            <a:endParaRPr kumimoji="1" lang="ja-JP" altLang="en-US" dirty="0"/>
          </a:p>
        </p:txBody>
      </p:sp>
      <p:sp>
        <p:nvSpPr>
          <p:cNvPr id="10" name="フッター プレースホルダ 9"/>
          <p:cNvSpPr>
            <a:spLocks noGrp="1"/>
          </p:cNvSpPr>
          <p:nvPr>
            <p:ph type="ftr" sz="quarter" idx="16"/>
          </p:nvPr>
        </p:nvSpPr>
        <p:spPr/>
        <p:txBody>
          <a:bodyPr rtlCol="0"/>
          <a:lstStyle/>
          <a:p>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04800" y="274320"/>
            <a:ext cx="56388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CC70C623-DBCE-4C26-8B9D-A73FE982F24F}" type="datetimeFigureOut">
              <a:rPr kumimoji="1" lang="ja-JP" altLang="en-US" smtClean="0"/>
              <a:pPr/>
              <a:t>2010/2/23</a:t>
            </a:fld>
            <a:endParaRPr kumimoji="1" lang="ja-JP" altLang="en-US" dirty="0"/>
          </a:p>
        </p:txBody>
      </p:sp>
      <p:sp>
        <p:nvSpPr>
          <p:cNvPr id="22" name="スライド番号プレースホルダ 21"/>
          <p:cNvSpPr>
            <a:spLocks noGrp="1"/>
          </p:cNvSpPr>
          <p:nvPr>
            <p:ph type="sldNum" sz="quarter" idx="15"/>
          </p:nvPr>
        </p:nvSpPr>
        <p:spPr/>
        <p:txBody>
          <a:bodyPr rtlCol="0"/>
          <a:lstStyle/>
          <a:p>
            <a:fld id="{74EE76FA-1447-459E-93EA-57A46CA81A16}" type="slidenum">
              <a:rPr kumimoji="1" lang="ja-JP" altLang="en-US" smtClean="0"/>
              <a:pPr/>
              <a:t>&lt;#&gt;</a:t>
            </a:fld>
            <a:endParaRPr kumimoji="1" lang="ja-JP" altLang="en-US" dirty="0"/>
          </a:p>
        </p:txBody>
      </p:sp>
      <p:sp>
        <p:nvSpPr>
          <p:cNvPr id="23" name="フッター プレースホルダ 22"/>
          <p:cNvSpPr>
            <a:spLocks noGrp="1"/>
          </p:cNvSpPr>
          <p:nvPr>
            <p:ph type="ftr" sz="quarter" idx="16"/>
          </p:nvPr>
        </p:nvSpPr>
        <p:spPr/>
        <p:txBody>
          <a:bodyPr rtlCol="0"/>
          <a:lstStyle/>
          <a:p>
            <a:endParaRPr kumimoji="1" lang="ja-JP" alt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C70C623-DBCE-4C26-8B9D-A73FE982F24F}" type="datetimeFigureOut">
              <a:rPr kumimoji="1" lang="ja-JP" altLang="en-US" smtClean="0"/>
              <a:pPr/>
              <a:t>2010/2/23</a:t>
            </a:fld>
            <a:endParaRPr kumimoji="1" lang="ja-JP" altLang="en-US" dirty="0"/>
          </a:p>
        </p:txBody>
      </p:sp>
      <p:sp>
        <p:nvSpPr>
          <p:cNvPr id="3" name="フッター プレースホル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dirty="0"/>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4EE76FA-1447-459E-93EA-57A46CA81A16}"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92" r:id="rId3"/>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6.xml"/><Relationship Id="rId3" Type="http://schemas.openxmlformats.org/officeDocument/2006/relationships/chart" Target="../charts/chart16.xml"/><Relationship Id="rId7" Type="http://schemas.openxmlformats.org/officeDocument/2006/relationships/chart" Target="../charts/chart20.xml"/><Relationship Id="rId12" Type="http://schemas.openxmlformats.org/officeDocument/2006/relationships/chart" Target="../charts/chart25.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chart" Target="../charts/chart19.xml"/><Relationship Id="rId11" Type="http://schemas.openxmlformats.org/officeDocument/2006/relationships/chart" Target="../charts/chart24.xml"/><Relationship Id="rId5" Type="http://schemas.openxmlformats.org/officeDocument/2006/relationships/chart" Target="../charts/chart18.xml"/><Relationship Id="rId15" Type="http://schemas.openxmlformats.org/officeDocument/2006/relationships/chart" Target="../charts/chart28.xml"/><Relationship Id="rId10" Type="http://schemas.openxmlformats.org/officeDocument/2006/relationships/chart" Target="../charts/chart23.xml"/><Relationship Id="rId4" Type="http://schemas.openxmlformats.org/officeDocument/2006/relationships/chart" Target="../charts/chart17.xml"/><Relationship Id="rId9" Type="http://schemas.openxmlformats.org/officeDocument/2006/relationships/chart" Target="../charts/chart22.xml"/><Relationship Id="rId14" Type="http://schemas.openxmlformats.org/officeDocument/2006/relationships/chart" Target="../charts/chart2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8" Type="http://schemas.openxmlformats.org/officeDocument/2006/relationships/chart" Target="../charts/chart34.xml"/><Relationship Id="rId13" Type="http://schemas.openxmlformats.org/officeDocument/2006/relationships/chart" Target="../charts/chart39.xml"/><Relationship Id="rId3" Type="http://schemas.openxmlformats.org/officeDocument/2006/relationships/chart" Target="../charts/chart29.xml"/><Relationship Id="rId7" Type="http://schemas.openxmlformats.org/officeDocument/2006/relationships/chart" Target="../charts/chart33.xml"/><Relationship Id="rId12" Type="http://schemas.openxmlformats.org/officeDocument/2006/relationships/chart" Target="../charts/chart38.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chart" Target="../charts/chart32.xml"/><Relationship Id="rId11" Type="http://schemas.openxmlformats.org/officeDocument/2006/relationships/chart" Target="../charts/chart37.xml"/><Relationship Id="rId5" Type="http://schemas.openxmlformats.org/officeDocument/2006/relationships/chart" Target="../charts/chart31.xml"/><Relationship Id="rId15" Type="http://schemas.openxmlformats.org/officeDocument/2006/relationships/chart" Target="../charts/chart41.xml"/><Relationship Id="rId10" Type="http://schemas.openxmlformats.org/officeDocument/2006/relationships/chart" Target="../charts/chart36.xml"/><Relationship Id="rId4" Type="http://schemas.openxmlformats.org/officeDocument/2006/relationships/chart" Target="../charts/chart30.xml"/><Relationship Id="rId9" Type="http://schemas.openxmlformats.org/officeDocument/2006/relationships/chart" Target="../charts/chart35.xml"/><Relationship Id="rId14" Type="http://schemas.openxmlformats.org/officeDocument/2006/relationships/chart" Target="../charts/chart40.xml"/></Relationships>
</file>

<file path=ppt/slides/_rels/slide31.xml.rels><?xml version="1.0" encoding="UTF-8" standalone="yes"?>
<Relationships xmlns="http://schemas.openxmlformats.org/package/2006/relationships"><Relationship Id="rId8" Type="http://schemas.openxmlformats.org/officeDocument/2006/relationships/chart" Target="../charts/chart47.xml"/><Relationship Id="rId13" Type="http://schemas.openxmlformats.org/officeDocument/2006/relationships/chart" Target="../charts/chart52.xml"/><Relationship Id="rId3" Type="http://schemas.openxmlformats.org/officeDocument/2006/relationships/chart" Target="../charts/chart42.xml"/><Relationship Id="rId7" Type="http://schemas.openxmlformats.org/officeDocument/2006/relationships/chart" Target="../charts/chart46.xml"/><Relationship Id="rId12" Type="http://schemas.openxmlformats.org/officeDocument/2006/relationships/chart" Target="../charts/chart51.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chart" Target="../charts/chart45.xml"/><Relationship Id="rId11" Type="http://schemas.openxmlformats.org/officeDocument/2006/relationships/chart" Target="../charts/chart50.xml"/><Relationship Id="rId5" Type="http://schemas.openxmlformats.org/officeDocument/2006/relationships/chart" Target="../charts/chart44.xml"/><Relationship Id="rId15" Type="http://schemas.openxmlformats.org/officeDocument/2006/relationships/chart" Target="../charts/chart54.xml"/><Relationship Id="rId10" Type="http://schemas.openxmlformats.org/officeDocument/2006/relationships/chart" Target="../charts/chart49.xml"/><Relationship Id="rId4" Type="http://schemas.openxmlformats.org/officeDocument/2006/relationships/chart" Target="../charts/chart43.xml"/><Relationship Id="rId9" Type="http://schemas.openxmlformats.org/officeDocument/2006/relationships/chart" Target="../charts/chart48.xml"/><Relationship Id="rId14" Type="http://schemas.openxmlformats.org/officeDocument/2006/relationships/chart" Target="../charts/chart53.xml"/></Relationships>
</file>

<file path=ppt/slides/_rels/slide32.xml.rels><?xml version="1.0" encoding="UTF-8" standalone="yes"?>
<Relationships xmlns="http://schemas.openxmlformats.org/package/2006/relationships"><Relationship Id="rId8" Type="http://schemas.openxmlformats.org/officeDocument/2006/relationships/chart" Target="../charts/chart60.xml"/><Relationship Id="rId13" Type="http://schemas.openxmlformats.org/officeDocument/2006/relationships/chart" Target="../charts/chart65.xml"/><Relationship Id="rId3" Type="http://schemas.openxmlformats.org/officeDocument/2006/relationships/chart" Target="../charts/chart55.xml"/><Relationship Id="rId7" Type="http://schemas.openxmlformats.org/officeDocument/2006/relationships/chart" Target="../charts/chart59.xml"/><Relationship Id="rId12" Type="http://schemas.openxmlformats.org/officeDocument/2006/relationships/chart" Target="../charts/chart64.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chart" Target="../charts/chart58.xml"/><Relationship Id="rId11" Type="http://schemas.openxmlformats.org/officeDocument/2006/relationships/chart" Target="../charts/chart63.xml"/><Relationship Id="rId5" Type="http://schemas.openxmlformats.org/officeDocument/2006/relationships/chart" Target="../charts/chart57.xml"/><Relationship Id="rId15" Type="http://schemas.openxmlformats.org/officeDocument/2006/relationships/chart" Target="../charts/chart67.xml"/><Relationship Id="rId10" Type="http://schemas.openxmlformats.org/officeDocument/2006/relationships/chart" Target="../charts/chart62.xml"/><Relationship Id="rId4" Type="http://schemas.openxmlformats.org/officeDocument/2006/relationships/chart" Target="../charts/chart56.xml"/><Relationship Id="rId9" Type="http://schemas.openxmlformats.org/officeDocument/2006/relationships/chart" Target="../charts/chart61.xml"/><Relationship Id="rId14" Type="http://schemas.openxmlformats.org/officeDocument/2006/relationships/chart" Target="../charts/chart66.xml"/></Relationships>
</file>

<file path=ppt/slides/_rels/slide33.xml.rels><?xml version="1.0" encoding="UTF-8" standalone="yes"?>
<Relationships xmlns="http://schemas.openxmlformats.org/package/2006/relationships"><Relationship Id="rId8" Type="http://schemas.openxmlformats.org/officeDocument/2006/relationships/chart" Target="../charts/chart73.xml"/><Relationship Id="rId13" Type="http://schemas.openxmlformats.org/officeDocument/2006/relationships/chart" Target="../charts/chart78.xml"/><Relationship Id="rId3" Type="http://schemas.openxmlformats.org/officeDocument/2006/relationships/chart" Target="../charts/chart68.xml"/><Relationship Id="rId7" Type="http://schemas.openxmlformats.org/officeDocument/2006/relationships/chart" Target="../charts/chart72.xml"/><Relationship Id="rId12" Type="http://schemas.openxmlformats.org/officeDocument/2006/relationships/chart" Target="../charts/chart77.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chart" Target="../charts/chart71.xml"/><Relationship Id="rId11" Type="http://schemas.openxmlformats.org/officeDocument/2006/relationships/chart" Target="../charts/chart76.xml"/><Relationship Id="rId5" Type="http://schemas.openxmlformats.org/officeDocument/2006/relationships/chart" Target="../charts/chart70.xml"/><Relationship Id="rId15" Type="http://schemas.openxmlformats.org/officeDocument/2006/relationships/chart" Target="../charts/chart80.xml"/><Relationship Id="rId10" Type="http://schemas.openxmlformats.org/officeDocument/2006/relationships/chart" Target="../charts/chart75.xml"/><Relationship Id="rId4" Type="http://schemas.openxmlformats.org/officeDocument/2006/relationships/chart" Target="../charts/chart69.xml"/><Relationship Id="rId9" Type="http://schemas.openxmlformats.org/officeDocument/2006/relationships/chart" Target="../charts/chart74.xml"/><Relationship Id="rId14" Type="http://schemas.openxmlformats.org/officeDocument/2006/relationships/chart" Target="../charts/chart79.xml"/></Relationships>
</file>

<file path=ppt/slides/_rels/slide34.xml.rels><?xml version="1.0" encoding="UTF-8" standalone="yes"?>
<Relationships xmlns="http://schemas.openxmlformats.org/package/2006/relationships"><Relationship Id="rId8" Type="http://schemas.openxmlformats.org/officeDocument/2006/relationships/chart" Target="../charts/chart86.xml"/><Relationship Id="rId13" Type="http://schemas.openxmlformats.org/officeDocument/2006/relationships/chart" Target="../charts/chart91.xml"/><Relationship Id="rId3" Type="http://schemas.openxmlformats.org/officeDocument/2006/relationships/chart" Target="../charts/chart81.xml"/><Relationship Id="rId7" Type="http://schemas.openxmlformats.org/officeDocument/2006/relationships/chart" Target="../charts/chart85.xml"/><Relationship Id="rId12" Type="http://schemas.openxmlformats.org/officeDocument/2006/relationships/chart" Target="../charts/chart90.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chart" Target="../charts/chart84.xml"/><Relationship Id="rId11" Type="http://schemas.openxmlformats.org/officeDocument/2006/relationships/chart" Target="../charts/chart89.xml"/><Relationship Id="rId5" Type="http://schemas.openxmlformats.org/officeDocument/2006/relationships/chart" Target="../charts/chart83.xml"/><Relationship Id="rId15" Type="http://schemas.openxmlformats.org/officeDocument/2006/relationships/chart" Target="../charts/chart93.xml"/><Relationship Id="rId10" Type="http://schemas.openxmlformats.org/officeDocument/2006/relationships/chart" Target="../charts/chart88.xml"/><Relationship Id="rId4" Type="http://schemas.openxmlformats.org/officeDocument/2006/relationships/chart" Target="../charts/chart82.xml"/><Relationship Id="rId9" Type="http://schemas.openxmlformats.org/officeDocument/2006/relationships/chart" Target="../charts/chart87.xml"/><Relationship Id="rId14" Type="http://schemas.openxmlformats.org/officeDocument/2006/relationships/chart" Target="../charts/chart9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descr="DSCN0882.JPG"/>
          <p:cNvPicPr>
            <a:picLocks noChangeAspect="1"/>
          </p:cNvPicPr>
          <p:nvPr/>
        </p:nvPicPr>
        <p:blipFill>
          <a:blip r:embed="rId3" cstate="print"/>
          <a:stretch>
            <a:fillRect/>
          </a:stretch>
        </p:blipFill>
        <p:spPr>
          <a:xfrm>
            <a:off x="0" y="0"/>
            <a:ext cx="9144000" cy="6858000"/>
          </a:xfrm>
          <a:prstGeom prst="rect">
            <a:avLst/>
          </a:prstGeom>
        </p:spPr>
      </p:pic>
      <p:sp>
        <p:nvSpPr>
          <p:cNvPr id="3" name="サブタイトル 2"/>
          <p:cNvSpPr>
            <a:spLocks noGrp="1"/>
          </p:cNvSpPr>
          <p:nvPr>
            <p:ph type="subTitle" idx="1"/>
          </p:nvPr>
        </p:nvSpPr>
        <p:spPr>
          <a:xfrm>
            <a:off x="3000364" y="5929330"/>
            <a:ext cx="5715040" cy="571504"/>
          </a:xfrm>
        </p:spPr>
        <p:txBody>
          <a:bodyPr>
            <a:noAutofit/>
          </a:bodyPr>
          <a:lstStyle/>
          <a:p>
            <a:r>
              <a:rPr kumimoji="1" lang="ja-JP" altLang="en-US" sz="3200" b="0" dirty="0" smtClean="0">
                <a:solidFill>
                  <a:schemeClr val="bg1"/>
                </a:solidFill>
              </a:rPr>
              <a:t>水利環境学研究室</a:t>
            </a:r>
            <a:r>
              <a:rPr lang="ja-JP" altLang="en-US" sz="3200" b="0" dirty="0" smtClean="0">
                <a:solidFill>
                  <a:schemeClr val="bg1"/>
                </a:solidFill>
              </a:rPr>
              <a:t>　塚本敏博</a:t>
            </a:r>
            <a:endParaRPr kumimoji="1" lang="ja-JP" altLang="en-US" sz="3200" dirty="0">
              <a:solidFill>
                <a:schemeClr val="bg1"/>
              </a:solidFill>
            </a:endParaRPr>
          </a:p>
        </p:txBody>
      </p:sp>
      <p:sp>
        <p:nvSpPr>
          <p:cNvPr id="5" name="正方形/長方形 4"/>
          <p:cNvSpPr/>
          <p:nvPr/>
        </p:nvSpPr>
        <p:spPr>
          <a:xfrm>
            <a:off x="857224" y="357166"/>
            <a:ext cx="7858180" cy="1323439"/>
          </a:xfrm>
          <a:prstGeom prst="rect">
            <a:avLst/>
          </a:prstGeom>
          <a:noFill/>
        </p:spPr>
        <p:txBody>
          <a:bodyPr wrap="square" lIns="91440" tIns="45720" rIns="91440" bIns="45720">
            <a:spAutoFit/>
          </a:bodyPr>
          <a:lstStyle/>
          <a:p>
            <a:r>
              <a:rPr lang="ja-JP" altLang="en-US" sz="4000" b="1" cap="none" spc="0" dirty="0" smtClean="0">
                <a:ln w="10541" cmpd="sng">
                  <a:solidFill>
                    <a:schemeClr val="accent1">
                      <a:shade val="88000"/>
                      <a:satMod val="110000"/>
                    </a:schemeClr>
                  </a:solidFill>
                  <a:prstDash val="solid"/>
                </a:ln>
                <a:solidFill>
                  <a:srgbClr val="0F0FC7"/>
                </a:solidFill>
                <a:effectLst/>
                <a:latin typeface="+mj-ea"/>
                <a:ea typeface="+mj-ea"/>
              </a:rPr>
              <a:t>環境配慮型水路における</a:t>
            </a:r>
            <a:endParaRPr lang="en-US" altLang="ja-JP" sz="4000" b="1" cap="none" spc="0" dirty="0" smtClean="0">
              <a:ln w="10541" cmpd="sng">
                <a:solidFill>
                  <a:schemeClr val="accent1">
                    <a:shade val="88000"/>
                    <a:satMod val="110000"/>
                  </a:schemeClr>
                </a:solidFill>
                <a:prstDash val="solid"/>
              </a:ln>
              <a:solidFill>
                <a:srgbClr val="0F0FC7"/>
              </a:solidFill>
              <a:effectLst/>
              <a:latin typeface="+mj-ea"/>
              <a:ea typeface="+mj-ea"/>
            </a:endParaRPr>
          </a:p>
          <a:p>
            <a:pPr algn="ctr"/>
            <a:r>
              <a:rPr lang="ja-JP" altLang="en-US" sz="4000" b="1" dirty="0" smtClean="0">
                <a:ln w="10541" cmpd="sng">
                  <a:solidFill>
                    <a:schemeClr val="accent1">
                      <a:shade val="88000"/>
                      <a:satMod val="110000"/>
                    </a:schemeClr>
                  </a:solidFill>
                  <a:prstDash val="solid"/>
                </a:ln>
                <a:solidFill>
                  <a:srgbClr val="0F0FC7"/>
                </a:solidFill>
                <a:latin typeface="+mj-ea"/>
                <a:ea typeface="+mj-ea"/>
              </a:rPr>
              <a:t>　　魚類の好適生息環境の検討</a:t>
            </a:r>
            <a:endParaRPr lang="ja-JP" altLang="en-US" sz="4000" b="1" cap="none" spc="0" dirty="0">
              <a:ln w="10541" cmpd="sng">
                <a:solidFill>
                  <a:schemeClr val="accent1">
                    <a:shade val="88000"/>
                    <a:satMod val="110000"/>
                  </a:schemeClr>
                </a:solidFill>
                <a:prstDash val="solid"/>
              </a:ln>
              <a:solidFill>
                <a:srgbClr val="0F0FC7"/>
              </a:solidFill>
              <a:effectLst/>
              <a:latin typeface="+mj-ea"/>
              <a:ea typeface="+mj-e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正方形/長方形 30"/>
          <p:cNvSpPr/>
          <p:nvPr/>
        </p:nvSpPr>
        <p:spPr>
          <a:xfrm>
            <a:off x="4000496" y="3071810"/>
            <a:ext cx="5143504" cy="2857520"/>
          </a:xfrm>
          <a:prstGeom prst="rect">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4000496" y="142852"/>
            <a:ext cx="5143504" cy="2857520"/>
          </a:xfrm>
          <a:prstGeom prst="rect">
            <a:avLst/>
          </a:prstGeom>
          <a:solidFill>
            <a:schemeClr val="accent1">
              <a:alpha val="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二等辺三角形 56"/>
          <p:cNvSpPr/>
          <p:nvPr/>
        </p:nvSpPr>
        <p:spPr>
          <a:xfrm rot="16200000">
            <a:off x="6286512" y="3500438"/>
            <a:ext cx="285752" cy="3571900"/>
          </a:xfrm>
          <a:prstGeom prst="triangle">
            <a:avLst>
              <a:gd name="adj" fmla="val 50000"/>
            </a:avLst>
          </a:prstGeom>
          <a:solidFill>
            <a:srgbClr val="2BD558">
              <a:alpha val="70000"/>
            </a:srgbClr>
          </a:solidFill>
          <a:ln>
            <a:solidFill>
              <a:srgbClr val="2BD55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二等辺三角形 35"/>
          <p:cNvSpPr/>
          <p:nvPr/>
        </p:nvSpPr>
        <p:spPr>
          <a:xfrm rot="16200000">
            <a:off x="6286512" y="642918"/>
            <a:ext cx="285752" cy="3571900"/>
          </a:xfrm>
          <a:prstGeom prst="triangle">
            <a:avLst>
              <a:gd name="adj" fmla="val 50000"/>
            </a:avLst>
          </a:prstGeom>
          <a:solidFill>
            <a:srgbClr val="2BD558">
              <a:alpha val="70000"/>
            </a:srgbClr>
          </a:solidFill>
          <a:ln>
            <a:solidFill>
              <a:srgbClr val="2BD55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74" name="グラフ 73"/>
          <p:cNvGraphicFramePr/>
          <p:nvPr/>
        </p:nvGraphicFramePr>
        <p:xfrm>
          <a:off x="4214810" y="2857496"/>
          <a:ext cx="4214811" cy="2762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3" name="グラフ 72"/>
          <p:cNvGraphicFramePr/>
          <p:nvPr/>
        </p:nvGraphicFramePr>
        <p:xfrm>
          <a:off x="4214810" y="0"/>
          <a:ext cx="4214810" cy="2762250"/>
        </p:xfrm>
        <a:graphic>
          <a:graphicData uri="http://schemas.openxmlformats.org/drawingml/2006/chart">
            <c:chart xmlns:c="http://schemas.openxmlformats.org/drawingml/2006/chart" xmlns:r="http://schemas.openxmlformats.org/officeDocument/2006/relationships" r:id="rId4"/>
          </a:graphicData>
        </a:graphic>
      </p:graphicFrame>
      <p:sp>
        <p:nvSpPr>
          <p:cNvPr id="46" name="テキスト ボックス 45"/>
          <p:cNvSpPr txBox="1"/>
          <p:nvPr/>
        </p:nvSpPr>
        <p:spPr>
          <a:xfrm>
            <a:off x="7429520" y="428628"/>
            <a:ext cx="761747" cy="369332"/>
          </a:xfrm>
          <a:prstGeom prst="rect">
            <a:avLst/>
          </a:prstGeom>
          <a:noFill/>
        </p:spPr>
        <p:txBody>
          <a:bodyPr wrap="none" rtlCol="0">
            <a:spAutoFit/>
          </a:bodyPr>
          <a:lstStyle/>
          <a:p>
            <a:r>
              <a:rPr kumimoji="1" lang="en-US" altLang="ja-JP" dirty="0" smtClean="0">
                <a:latin typeface="+mn-ea"/>
              </a:rPr>
              <a:t>N=411</a:t>
            </a:r>
            <a:endParaRPr kumimoji="1" lang="ja-JP" altLang="en-US" dirty="0">
              <a:latin typeface="+mn-ea"/>
            </a:endParaRPr>
          </a:p>
        </p:txBody>
      </p:sp>
      <p:sp>
        <p:nvSpPr>
          <p:cNvPr id="41" name="正方形/長方形 40"/>
          <p:cNvSpPr/>
          <p:nvPr/>
        </p:nvSpPr>
        <p:spPr>
          <a:xfrm>
            <a:off x="8215338" y="500066"/>
            <a:ext cx="785818" cy="1714512"/>
          </a:xfrm>
          <a:prstGeom prst="rect">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8215306" y="785794"/>
            <a:ext cx="928694" cy="369332"/>
          </a:xfrm>
          <a:prstGeom prst="rect">
            <a:avLst/>
          </a:prstGeom>
          <a:noFill/>
        </p:spPr>
        <p:txBody>
          <a:bodyPr wrap="square" rtlCol="0">
            <a:spAutoFit/>
          </a:bodyPr>
          <a:lstStyle/>
          <a:p>
            <a:r>
              <a:rPr lang="ja-JP" altLang="en-US" dirty="0" smtClean="0"/>
              <a:t>稚魚</a:t>
            </a:r>
            <a:endParaRPr kumimoji="1" lang="ja-JP" altLang="en-US" dirty="0"/>
          </a:p>
        </p:txBody>
      </p:sp>
      <p:sp>
        <p:nvSpPr>
          <p:cNvPr id="43" name="テキスト ボックス 42"/>
          <p:cNvSpPr txBox="1"/>
          <p:nvPr/>
        </p:nvSpPr>
        <p:spPr>
          <a:xfrm>
            <a:off x="8215338" y="1500174"/>
            <a:ext cx="1071602" cy="646331"/>
          </a:xfrm>
          <a:prstGeom prst="rect">
            <a:avLst/>
          </a:prstGeom>
          <a:noFill/>
        </p:spPr>
        <p:txBody>
          <a:bodyPr wrap="square" rtlCol="0">
            <a:spAutoFit/>
          </a:bodyPr>
          <a:lstStyle/>
          <a:p>
            <a:r>
              <a:rPr kumimoji="1" lang="ja-JP" altLang="en-US" dirty="0" smtClean="0"/>
              <a:t>未成魚</a:t>
            </a:r>
            <a:endParaRPr kumimoji="1" lang="en-US" altLang="ja-JP" dirty="0" smtClean="0"/>
          </a:p>
          <a:p>
            <a:r>
              <a:rPr kumimoji="1" lang="ja-JP" altLang="en-US" dirty="0" smtClean="0"/>
              <a:t>･成魚</a:t>
            </a:r>
            <a:endParaRPr kumimoji="1" lang="ja-JP" altLang="en-US" dirty="0"/>
          </a:p>
        </p:txBody>
      </p:sp>
      <p:sp>
        <p:nvSpPr>
          <p:cNvPr id="44" name="正方形/長方形 43"/>
          <p:cNvSpPr/>
          <p:nvPr/>
        </p:nvSpPr>
        <p:spPr>
          <a:xfrm>
            <a:off x="8286744" y="642942"/>
            <a:ext cx="285752" cy="142876"/>
          </a:xfrm>
          <a:prstGeom prst="rect">
            <a:avLst/>
          </a:prstGeom>
          <a:solidFill>
            <a:srgbClr val="00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8286744" y="1357322"/>
            <a:ext cx="285752" cy="142876"/>
          </a:xfrm>
          <a:prstGeom prst="rect">
            <a:avLst/>
          </a:prstGeom>
          <a:solidFill>
            <a:srgbClr val="0F0FC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サブタイトル 2"/>
          <p:cNvSpPr txBox="1">
            <a:spLocks/>
          </p:cNvSpPr>
          <p:nvPr/>
        </p:nvSpPr>
        <p:spPr>
          <a:xfrm>
            <a:off x="357158" y="357166"/>
            <a:ext cx="3857652" cy="1285884"/>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生息状況</a:t>
            </a:r>
            <a:endParaRPr kumimoji="1" lang="en-US" altLang="ja-JP" sz="4000" b="0" i="0" u="none" strike="noStrike" kern="1200" cap="none" spc="0" normalizeH="0" baseline="0" noProof="0" dirty="0" smtClean="0">
              <a:ln>
                <a:noFill/>
              </a:ln>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en-US" altLang="ja-JP" sz="2400" dirty="0" smtClean="0">
                <a:latin typeface="+mn-ea"/>
              </a:rPr>
              <a:t>(</a:t>
            </a:r>
            <a:r>
              <a:rPr lang="ja-JP" altLang="en-US" sz="2400" dirty="0" smtClean="0">
                <a:latin typeface="+mn-ea"/>
              </a:rPr>
              <a:t>２</a:t>
            </a:r>
            <a:r>
              <a:rPr kumimoji="1" lang="en-US" altLang="ja-JP" sz="2400" b="0" i="0" u="none" strike="noStrike" kern="1200" cap="none" spc="0" normalizeH="0" baseline="0" noProof="0" dirty="0" smtClean="0">
                <a:ln>
                  <a:noFill/>
                </a:ln>
                <a:effectLst/>
                <a:uLnTx/>
                <a:uFillTx/>
                <a:latin typeface="+mn-ea"/>
                <a:cs typeface="+mn-cs"/>
              </a:rPr>
              <a:t>)</a:t>
            </a:r>
            <a:r>
              <a:rPr kumimoji="1" lang="ja-JP" altLang="en-US" sz="2400" b="0" i="0" u="none" strike="noStrike" kern="1200" cap="none" spc="0" normalizeH="0" baseline="0" noProof="0" dirty="0" smtClean="0">
                <a:ln>
                  <a:noFill/>
                </a:ln>
                <a:effectLst/>
                <a:uLnTx/>
                <a:uFillTx/>
                <a:latin typeface="+mn-lt"/>
                <a:ea typeface="+mn-ea"/>
                <a:cs typeface="+mn-cs"/>
              </a:rPr>
              <a:t>東側水路</a:t>
            </a:r>
            <a:endParaRPr kumimoji="1" lang="ja-JP" altLang="en-US" sz="2400" b="0" i="0" u="none" strike="noStrike" kern="1200" cap="none" spc="0" normalizeH="0" baseline="0" noProof="0" dirty="0">
              <a:ln>
                <a:noFill/>
              </a:ln>
              <a:effectLst/>
              <a:uLnTx/>
              <a:uFillTx/>
              <a:latin typeface="+mn-lt"/>
              <a:ea typeface="+mn-ea"/>
              <a:cs typeface="+mn-cs"/>
            </a:endParaRPr>
          </a:p>
        </p:txBody>
      </p:sp>
      <p:sp>
        <p:nvSpPr>
          <p:cNvPr id="48" name="テキスト ボックス 47"/>
          <p:cNvSpPr txBox="1"/>
          <p:nvPr/>
        </p:nvSpPr>
        <p:spPr>
          <a:xfrm>
            <a:off x="7429520" y="3286124"/>
            <a:ext cx="761747" cy="369332"/>
          </a:xfrm>
          <a:prstGeom prst="rect">
            <a:avLst/>
          </a:prstGeom>
          <a:noFill/>
        </p:spPr>
        <p:txBody>
          <a:bodyPr wrap="none" rtlCol="0">
            <a:spAutoFit/>
          </a:bodyPr>
          <a:lstStyle/>
          <a:p>
            <a:r>
              <a:rPr kumimoji="1" lang="en-US" altLang="ja-JP" dirty="0" smtClean="0">
                <a:latin typeface="+mn-ea"/>
              </a:rPr>
              <a:t>N=184</a:t>
            </a:r>
            <a:endParaRPr kumimoji="1" lang="ja-JP" altLang="en-US" dirty="0">
              <a:latin typeface="+mn-ea"/>
            </a:endParaRPr>
          </a:p>
        </p:txBody>
      </p:sp>
      <p:sp>
        <p:nvSpPr>
          <p:cNvPr id="50" name="正方形/長方形 49"/>
          <p:cNvSpPr/>
          <p:nvPr/>
        </p:nvSpPr>
        <p:spPr>
          <a:xfrm>
            <a:off x="8215338" y="3357562"/>
            <a:ext cx="785818" cy="1714512"/>
          </a:xfrm>
          <a:prstGeom prst="rect">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8215306" y="3643314"/>
            <a:ext cx="928694" cy="369332"/>
          </a:xfrm>
          <a:prstGeom prst="rect">
            <a:avLst/>
          </a:prstGeom>
          <a:noFill/>
        </p:spPr>
        <p:txBody>
          <a:bodyPr wrap="square" rtlCol="0">
            <a:spAutoFit/>
          </a:bodyPr>
          <a:lstStyle/>
          <a:p>
            <a:r>
              <a:rPr lang="ja-JP" altLang="en-US" dirty="0" smtClean="0"/>
              <a:t>稚魚</a:t>
            </a:r>
            <a:endParaRPr kumimoji="1" lang="ja-JP" altLang="en-US" dirty="0"/>
          </a:p>
        </p:txBody>
      </p:sp>
      <p:sp>
        <p:nvSpPr>
          <p:cNvPr id="52" name="テキスト ボックス 51"/>
          <p:cNvSpPr txBox="1"/>
          <p:nvPr/>
        </p:nvSpPr>
        <p:spPr>
          <a:xfrm>
            <a:off x="8215306" y="4357694"/>
            <a:ext cx="928694" cy="646331"/>
          </a:xfrm>
          <a:prstGeom prst="rect">
            <a:avLst/>
          </a:prstGeom>
          <a:noFill/>
        </p:spPr>
        <p:txBody>
          <a:bodyPr wrap="square" rtlCol="0">
            <a:spAutoFit/>
          </a:bodyPr>
          <a:lstStyle/>
          <a:p>
            <a:r>
              <a:rPr kumimoji="1" lang="ja-JP" altLang="en-US" dirty="0" smtClean="0"/>
              <a:t>未成魚</a:t>
            </a:r>
            <a:endParaRPr kumimoji="1" lang="en-US" altLang="ja-JP" dirty="0" smtClean="0"/>
          </a:p>
          <a:p>
            <a:r>
              <a:rPr kumimoji="1" lang="ja-JP" altLang="en-US" dirty="0" smtClean="0"/>
              <a:t>･成魚</a:t>
            </a:r>
            <a:endParaRPr kumimoji="1" lang="ja-JP" altLang="en-US" dirty="0"/>
          </a:p>
        </p:txBody>
      </p:sp>
      <p:sp>
        <p:nvSpPr>
          <p:cNvPr id="53" name="正方形/長方形 52"/>
          <p:cNvSpPr/>
          <p:nvPr/>
        </p:nvSpPr>
        <p:spPr>
          <a:xfrm>
            <a:off x="8286744" y="3500438"/>
            <a:ext cx="285752" cy="142876"/>
          </a:xfrm>
          <a:prstGeom prst="rect">
            <a:avLst/>
          </a:prstGeom>
          <a:solidFill>
            <a:srgbClr val="00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8286744" y="4214818"/>
            <a:ext cx="285752" cy="142876"/>
          </a:xfrm>
          <a:prstGeom prst="rect">
            <a:avLst/>
          </a:prstGeom>
          <a:solidFill>
            <a:srgbClr val="0F0FC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6000760" y="2643182"/>
            <a:ext cx="954107" cy="400110"/>
          </a:xfrm>
          <a:prstGeom prst="rect">
            <a:avLst/>
          </a:prstGeom>
          <a:noFill/>
        </p:spPr>
        <p:txBody>
          <a:bodyPr wrap="none" rtlCol="0">
            <a:spAutoFit/>
          </a:bodyPr>
          <a:lstStyle/>
          <a:p>
            <a:r>
              <a:rPr kumimoji="1" lang="ja-JP" altLang="en-US" sz="2000" dirty="0" smtClean="0">
                <a:latin typeface="+mn-ea"/>
              </a:rPr>
              <a:t>メダカ</a:t>
            </a:r>
            <a:endParaRPr kumimoji="1" lang="ja-JP" altLang="en-US" sz="2000" dirty="0">
              <a:latin typeface="+mn-ea"/>
            </a:endParaRPr>
          </a:p>
        </p:txBody>
      </p:sp>
      <p:sp>
        <p:nvSpPr>
          <p:cNvPr id="56" name="テキスト ボックス 55"/>
          <p:cNvSpPr txBox="1"/>
          <p:nvPr/>
        </p:nvSpPr>
        <p:spPr>
          <a:xfrm>
            <a:off x="5500694" y="5500702"/>
            <a:ext cx="1980029" cy="400110"/>
          </a:xfrm>
          <a:prstGeom prst="rect">
            <a:avLst/>
          </a:prstGeom>
          <a:noFill/>
        </p:spPr>
        <p:txBody>
          <a:bodyPr wrap="none" rtlCol="0">
            <a:spAutoFit/>
          </a:bodyPr>
          <a:lstStyle/>
          <a:p>
            <a:r>
              <a:rPr kumimoji="1" lang="ja-JP" altLang="en-US" sz="2000" dirty="0" smtClean="0">
                <a:latin typeface="+mn-ea"/>
              </a:rPr>
              <a:t>カワバタモロコ</a:t>
            </a:r>
            <a:endParaRPr kumimoji="1" lang="ja-JP" altLang="en-US" sz="2000" dirty="0">
              <a:latin typeface="+mn-ea"/>
            </a:endParaRPr>
          </a:p>
        </p:txBody>
      </p:sp>
      <p:sp>
        <p:nvSpPr>
          <p:cNvPr id="77" name="円/楕円 76"/>
          <p:cNvSpPr/>
          <p:nvPr/>
        </p:nvSpPr>
        <p:spPr>
          <a:xfrm>
            <a:off x="4714876" y="3714752"/>
            <a:ext cx="1500198" cy="142876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5072066" y="500042"/>
            <a:ext cx="1214446" cy="1785950"/>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9" name="コンテンツ プレースホルダ 3" descr="DSCN0892.JPG"/>
          <p:cNvPicPr>
            <a:picLocks noChangeAspect="1"/>
          </p:cNvPicPr>
          <p:nvPr/>
        </p:nvPicPr>
        <p:blipFill>
          <a:blip r:embed="rId5" cstate="print"/>
          <a:stretch>
            <a:fillRect/>
          </a:stretch>
        </p:blipFill>
        <p:spPr>
          <a:xfrm>
            <a:off x="642910" y="4500570"/>
            <a:ext cx="3000397" cy="2135875"/>
          </a:xfrm>
          <a:prstGeom prst="rect">
            <a:avLst/>
          </a:prstGeom>
          <a:ln>
            <a:noFill/>
          </a:ln>
          <a:effectLst>
            <a:softEdge rad="112500"/>
          </a:effectLst>
        </p:spPr>
      </p:pic>
      <p:sp>
        <p:nvSpPr>
          <p:cNvPr id="38" name="正方形/長方形 37"/>
          <p:cNvSpPr/>
          <p:nvPr/>
        </p:nvSpPr>
        <p:spPr>
          <a:xfrm>
            <a:off x="142844" y="2285992"/>
            <a:ext cx="3643338" cy="1643074"/>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タイトル 4"/>
          <p:cNvSpPr txBox="1">
            <a:spLocks/>
          </p:cNvSpPr>
          <p:nvPr/>
        </p:nvSpPr>
        <p:spPr>
          <a:xfrm>
            <a:off x="214282" y="2500306"/>
            <a:ext cx="3429024" cy="714380"/>
          </a:xfrm>
          <a:prstGeom prst="rect">
            <a:avLst/>
          </a:prstGeom>
          <a:ln>
            <a:noFill/>
          </a:ln>
        </p:spPr>
        <p:txBody>
          <a:bodyPr vert="horz" lIns="0" rIns="0" bIns="0" anchor="b">
            <a:noAutofit/>
          </a:bodyPr>
          <a:lstStyle/>
          <a:p>
            <a:r>
              <a:rPr lang="ja-JP" altLang="en-US" sz="2400" dirty="0" smtClean="0">
                <a:latin typeface="+mn-ea"/>
              </a:rPr>
              <a:t>メダカ･カワバタモロコ</a:t>
            </a:r>
            <a:endParaRPr lang="en-US" altLang="ja-JP" sz="2400" dirty="0" smtClean="0">
              <a:latin typeface="+mn-ea"/>
            </a:endParaRPr>
          </a:p>
          <a:p>
            <a:r>
              <a:rPr lang="ja-JP" altLang="en-US" sz="2400" dirty="0" smtClean="0">
                <a:latin typeface="+mn-ea"/>
              </a:rPr>
              <a:t>･･･多数の個体の採捕</a:t>
            </a:r>
            <a:endParaRPr lang="en-US" altLang="ja-JP" sz="2400" dirty="0" smtClean="0">
              <a:latin typeface="+mn-ea"/>
            </a:endParaRPr>
          </a:p>
        </p:txBody>
      </p:sp>
      <p:sp>
        <p:nvSpPr>
          <p:cNvPr id="49" name="テキスト ボックス 48"/>
          <p:cNvSpPr txBox="1"/>
          <p:nvPr/>
        </p:nvSpPr>
        <p:spPr>
          <a:xfrm>
            <a:off x="5072066" y="6000768"/>
            <a:ext cx="3000396" cy="707886"/>
          </a:xfrm>
          <a:prstGeom prst="rect">
            <a:avLst/>
          </a:prstGeom>
          <a:noFill/>
          <a:ln>
            <a:solidFill>
              <a:schemeClr val="tx1"/>
            </a:solidFill>
          </a:ln>
        </p:spPr>
        <p:txBody>
          <a:bodyPr wrap="square" rtlCol="0">
            <a:spAutoFit/>
          </a:bodyPr>
          <a:lstStyle/>
          <a:p>
            <a:r>
              <a:rPr kumimoji="1" lang="ja-JP" altLang="en-US" sz="2000" dirty="0" smtClean="0">
                <a:latin typeface="+mn-ea"/>
              </a:rPr>
              <a:t>縦軸：累計採捕数</a:t>
            </a:r>
            <a:r>
              <a:rPr kumimoji="1" lang="en-US" altLang="ja-JP" sz="2000" dirty="0" smtClean="0">
                <a:latin typeface="+mn-ea"/>
              </a:rPr>
              <a:t>(</a:t>
            </a:r>
            <a:r>
              <a:rPr kumimoji="1" lang="ja-JP" altLang="en-US" sz="2000" dirty="0" smtClean="0">
                <a:latin typeface="+mn-ea"/>
              </a:rPr>
              <a:t>個体</a:t>
            </a:r>
            <a:r>
              <a:rPr lang="en-US" altLang="ja-JP" sz="2000" dirty="0" smtClean="0">
                <a:latin typeface="+mn-ea"/>
              </a:rPr>
              <a:t>)</a:t>
            </a:r>
            <a:endParaRPr kumimoji="1" lang="en-US" altLang="ja-JP" sz="2000" dirty="0" smtClean="0">
              <a:latin typeface="+mn-ea"/>
            </a:endParaRPr>
          </a:p>
          <a:p>
            <a:r>
              <a:rPr lang="ja-JP" altLang="en-US" sz="2000" dirty="0" smtClean="0">
                <a:latin typeface="+mn-ea"/>
              </a:rPr>
              <a:t>横軸：体長</a:t>
            </a:r>
            <a:r>
              <a:rPr lang="en-US" altLang="ja-JP" sz="2000" dirty="0" smtClean="0">
                <a:latin typeface="+mn-ea"/>
              </a:rPr>
              <a:t>(mm)</a:t>
            </a:r>
            <a:endParaRPr kumimoji="1" lang="ja-JP" altLang="en-US" sz="2000" dirty="0">
              <a:latin typeface="+mn-ea"/>
            </a:endParaRPr>
          </a:p>
        </p:txBody>
      </p:sp>
      <p:sp>
        <p:nvSpPr>
          <p:cNvPr id="32" name="タイトル 4"/>
          <p:cNvSpPr txBox="1">
            <a:spLocks/>
          </p:cNvSpPr>
          <p:nvPr/>
        </p:nvSpPr>
        <p:spPr>
          <a:xfrm>
            <a:off x="214282" y="3357562"/>
            <a:ext cx="3429024" cy="357190"/>
          </a:xfrm>
          <a:prstGeom prst="rect">
            <a:avLst/>
          </a:prstGeom>
          <a:ln>
            <a:noFill/>
          </a:ln>
        </p:spPr>
        <p:txBody>
          <a:bodyPr vert="horz" lIns="0" rIns="0" bIns="0" anchor="b">
            <a:noAutofit/>
          </a:bodyPr>
          <a:lstStyle/>
          <a:p>
            <a:r>
              <a:rPr lang="ja-JP" altLang="en-US" sz="2400" dirty="0" smtClean="0">
                <a:latin typeface="+mn-ea"/>
              </a:rPr>
              <a:t>　 稚魚個体の確認</a:t>
            </a:r>
            <a:endParaRPr lang="en-US" altLang="ja-JP" sz="2400" dirty="0" smtClean="0">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正方形/長方形 38"/>
          <p:cNvSpPr/>
          <p:nvPr/>
        </p:nvSpPr>
        <p:spPr>
          <a:xfrm>
            <a:off x="4000496" y="3071810"/>
            <a:ext cx="5143504" cy="2857520"/>
          </a:xfrm>
          <a:prstGeom prst="rect">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4000496" y="142852"/>
            <a:ext cx="5143504" cy="2857520"/>
          </a:xfrm>
          <a:prstGeom prst="rect">
            <a:avLst/>
          </a:prstGeom>
          <a:solidFill>
            <a:schemeClr val="accent1">
              <a:alpha val="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8215338" y="500066"/>
            <a:ext cx="785818" cy="1714512"/>
          </a:xfrm>
          <a:prstGeom prst="rect">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8286744" y="1357322"/>
            <a:ext cx="285752" cy="142876"/>
          </a:xfrm>
          <a:prstGeom prst="rect">
            <a:avLst/>
          </a:prstGeom>
          <a:solidFill>
            <a:srgbClr val="0F0FC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42844" y="2500306"/>
            <a:ext cx="3643338" cy="3571900"/>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16200000">
            <a:off x="6286512" y="3500438"/>
            <a:ext cx="285752" cy="3571900"/>
          </a:xfrm>
          <a:prstGeom prst="triangle">
            <a:avLst>
              <a:gd name="adj" fmla="val 50000"/>
            </a:avLst>
          </a:prstGeom>
          <a:solidFill>
            <a:srgbClr val="2BD558">
              <a:alpha val="70000"/>
            </a:srgbClr>
          </a:solidFill>
          <a:ln>
            <a:solidFill>
              <a:srgbClr val="2BD55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8" name="グラフ 37"/>
          <p:cNvGraphicFramePr/>
          <p:nvPr/>
        </p:nvGraphicFramePr>
        <p:xfrm>
          <a:off x="4143372" y="2857496"/>
          <a:ext cx="4214811" cy="2762250"/>
        </p:xfrm>
        <a:graphic>
          <a:graphicData uri="http://schemas.openxmlformats.org/drawingml/2006/chart">
            <c:chart xmlns:c="http://schemas.openxmlformats.org/drawingml/2006/chart" xmlns:r="http://schemas.openxmlformats.org/officeDocument/2006/relationships" r:id="rId3"/>
          </a:graphicData>
        </a:graphic>
      </p:graphicFrame>
      <p:sp>
        <p:nvSpPr>
          <p:cNvPr id="29" name="二等辺三角形 28"/>
          <p:cNvSpPr/>
          <p:nvPr/>
        </p:nvSpPr>
        <p:spPr>
          <a:xfrm rot="16200000">
            <a:off x="6286512" y="642918"/>
            <a:ext cx="285752" cy="3571900"/>
          </a:xfrm>
          <a:prstGeom prst="triangle">
            <a:avLst>
              <a:gd name="adj" fmla="val 50000"/>
            </a:avLst>
          </a:prstGeom>
          <a:solidFill>
            <a:srgbClr val="2BD558">
              <a:alpha val="70000"/>
            </a:srgbClr>
          </a:solidFill>
          <a:ln>
            <a:solidFill>
              <a:srgbClr val="2BD55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4" name="グラフ 33"/>
          <p:cNvGraphicFramePr/>
          <p:nvPr/>
        </p:nvGraphicFramePr>
        <p:xfrm>
          <a:off x="4143372" y="0"/>
          <a:ext cx="4214810" cy="2762250"/>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p:cNvSpPr txBox="1"/>
          <p:nvPr/>
        </p:nvSpPr>
        <p:spPr>
          <a:xfrm>
            <a:off x="7286644" y="428628"/>
            <a:ext cx="877163" cy="369332"/>
          </a:xfrm>
          <a:prstGeom prst="rect">
            <a:avLst/>
          </a:prstGeom>
          <a:noFill/>
        </p:spPr>
        <p:txBody>
          <a:bodyPr wrap="none" rtlCol="0">
            <a:spAutoFit/>
          </a:bodyPr>
          <a:lstStyle/>
          <a:p>
            <a:r>
              <a:rPr kumimoji="1" lang="en-US" altLang="ja-JP" dirty="0" smtClean="0">
                <a:latin typeface="+mn-ea"/>
              </a:rPr>
              <a:t>N=1315</a:t>
            </a:r>
            <a:endParaRPr kumimoji="1" lang="ja-JP" altLang="en-US" dirty="0">
              <a:latin typeface="+mn-ea"/>
            </a:endParaRPr>
          </a:p>
        </p:txBody>
      </p:sp>
      <p:sp>
        <p:nvSpPr>
          <p:cNvPr id="51" name="円/楕円 50"/>
          <p:cNvSpPr/>
          <p:nvPr/>
        </p:nvSpPr>
        <p:spPr>
          <a:xfrm>
            <a:off x="4786314" y="1285860"/>
            <a:ext cx="1643074" cy="928694"/>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4786314" y="4572008"/>
            <a:ext cx="3286148" cy="500066"/>
          </a:xfrm>
          <a:prstGeom prst="rect">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8215306" y="785794"/>
            <a:ext cx="928694" cy="369332"/>
          </a:xfrm>
          <a:prstGeom prst="rect">
            <a:avLst/>
          </a:prstGeom>
          <a:noFill/>
        </p:spPr>
        <p:txBody>
          <a:bodyPr wrap="square" rtlCol="0">
            <a:spAutoFit/>
          </a:bodyPr>
          <a:lstStyle/>
          <a:p>
            <a:r>
              <a:rPr lang="ja-JP" altLang="en-US" dirty="0" smtClean="0"/>
              <a:t>稚魚</a:t>
            </a:r>
            <a:endParaRPr kumimoji="1" lang="ja-JP" altLang="en-US" dirty="0"/>
          </a:p>
        </p:txBody>
      </p:sp>
      <p:sp>
        <p:nvSpPr>
          <p:cNvPr id="44" name="テキスト ボックス 43"/>
          <p:cNvSpPr txBox="1"/>
          <p:nvPr/>
        </p:nvSpPr>
        <p:spPr>
          <a:xfrm>
            <a:off x="8215338" y="1500174"/>
            <a:ext cx="1071602" cy="646331"/>
          </a:xfrm>
          <a:prstGeom prst="rect">
            <a:avLst/>
          </a:prstGeom>
          <a:noFill/>
        </p:spPr>
        <p:txBody>
          <a:bodyPr wrap="square" rtlCol="0">
            <a:spAutoFit/>
          </a:bodyPr>
          <a:lstStyle/>
          <a:p>
            <a:r>
              <a:rPr kumimoji="1" lang="ja-JP" altLang="en-US" dirty="0" smtClean="0"/>
              <a:t>未成魚</a:t>
            </a:r>
            <a:endParaRPr kumimoji="1" lang="en-US" altLang="ja-JP" dirty="0" smtClean="0"/>
          </a:p>
          <a:p>
            <a:r>
              <a:rPr kumimoji="1" lang="ja-JP" altLang="en-US" dirty="0" smtClean="0"/>
              <a:t>･成魚</a:t>
            </a:r>
            <a:endParaRPr kumimoji="1" lang="ja-JP" altLang="en-US" dirty="0"/>
          </a:p>
        </p:txBody>
      </p:sp>
      <p:sp>
        <p:nvSpPr>
          <p:cNvPr id="45" name="正方形/長方形 44"/>
          <p:cNvSpPr/>
          <p:nvPr/>
        </p:nvSpPr>
        <p:spPr>
          <a:xfrm>
            <a:off x="8286744" y="642942"/>
            <a:ext cx="285752" cy="142876"/>
          </a:xfrm>
          <a:prstGeom prst="rect">
            <a:avLst/>
          </a:prstGeom>
          <a:solidFill>
            <a:srgbClr val="00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8215338" y="3357562"/>
            <a:ext cx="785818" cy="1714512"/>
          </a:xfrm>
          <a:prstGeom prst="rect">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8215306" y="3643314"/>
            <a:ext cx="928694" cy="369332"/>
          </a:xfrm>
          <a:prstGeom prst="rect">
            <a:avLst/>
          </a:prstGeom>
          <a:noFill/>
        </p:spPr>
        <p:txBody>
          <a:bodyPr wrap="square" rtlCol="0">
            <a:spAutoFit/>
          </a:bodyPr>
          <a:lstStyle/>
          <a:p>
            <a:r>
              <a:rPr lang="ja-JP" altLang="en-US" dirty="0" smtClean="0"/>
              <a:t>稚魚</a:t>
            </a:r>
            <a:endParaRPr kumimoji="1" lang="ja-JP" altLang="en-US" dirty="0"/>
          </a:p>
        </p:txBody>
      </p:sp>
      <p:sp>
        <p:nvSpPr>
          <p:cNvPr id="57" name="テキスト ボックス 56"/>
          <p:cNvSpPr txBox="1"/>
          <p:nvPr/>
        </p:nvSpPr>
        <p:spPr>
          <a:xfrm>
            <a:off x="8215306" y="4357694"/>
            <a:ext cx="928694" cy="646331"/>
          </a:xfrm>
          <a:prstGeom prst="rect">
            <a:avLst/>
          </a:prstGeom>
          <a:noFill/>
        </p:spPr>
        <p:txBody>
          <a:bodyPr wrap="square" rtlCol="0">
            <a:spAutoFit/>
          </a:bodyPr>
          <a:lstStyle/>
          <a:p>
            <a:r>
              <a:rPr kumimoji="1" lang="ja-JP" altLang="en-US" dirty="0" smtClean="0"/>
              <a:t>未成魚</a:t>
            </a:r>
            <a:endParaRPr kumimoji="1" lang="en-US" altLang="ja-JP" dirty="0" smtClean="0"/>
          </a:p>
          <a:p>
            <a:r>
              <a:rPr kumimoji="1" lang="ja-JP" altLang="en-US" dirty="0" smtClean="0"/>
              <a:t>･成魚</a:t>
            </a:r>
            <a:endParaRPr kumimoji="1" lang="ja-JP" altLang="en-US" dirty="0"/>
          </a:p>
        </p:txBody>
      </p:sp>
      <p:sp>
        <p:nvSpPr>
          <p:cNvPr id="58" name="正方形/長方形 57"/>
          <p:cNvSpPr/>
          <p:nvPr/>
        </p:nvSpPr>
        <p:spPr>
          <a:xfrm>
            <a:off x="8286744" y="3500438"/>
            <a:ext cx="285752" cy="142876"/>
          </a:xfrm>
          <a:prstGeom prst="rect">
            <a:avLst/>
          </a:prstGeom>
          <a:solidFill>
            <a:srgbClr val="00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8286744" y="4214818"/>
            <a:ext cx="285752" cy="142876"/>
          </a:xfrm>
          <a:prstGeom prst="rect">
            <a:avLst/>
          </a:prstGeom>
          <a:solidFill>
            <a:srgbClr val="0F0FC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6000760" y="2643182"/>
            <a:ext cx="954107" cy="400110"/>
          </a:xfrm>
          <a:prstGeom prst="rect">
            <a:avLst/>
          </a:prstGeom>
          <a:noFill/>
        </p:spPr>
        <p:txBody>
          <a:bodyPr wrap="none" rtlCol="0">
            <a:spAutoFit/>
          </a:bodyPr>
          <a:lstStyle/>
          <a:p>
            <a:r>
              <a:rPr kumimoji="1" lang="ja-JP" altLang="en-US" sz="2000" dirty="0" smtClean="0">
                <a:latin typeface="+mn-ea"/>
              </a:rPr>
              <a:t>メダカ</a:t>
            </a:r>
            <a:endParaRPr kumimoji="1" lang="ja-JP" altLang="en-US" sz="2000" dirty="0">
              <a:latin typeface="+mn-ea"/>
            </a:endParaRPr>
          </a:p>
        </p:txBody>
      </p:sp>
      <p:sp>
        <p:nvSpPr>
          <p:cNvPr id="61" name="テキスト ボックス 60"/>
          <p:cNvSpPr txBox="1"/>
          <p:nvPr/>
        </p:nvSpPr>
        <p:spPr>
          <a:xfrm>
            <a:off x="5500694" y="5500702"/>
            <a:ext cx="1980029" cy="400110"/>
          </a:xfrm>
          <a:prstGeom prst="rect">
            <a:avLst/>
          </a:prstGeom>
          <a:noFill/>
        </p:spPr>
        <p:txBody>
          <a:bodyPr wrap="none" rtlCol="0">
            <a:spAutoFit/>
          </a:bodyPr>
          <a:lstStyle/>
          <a:p>
            <a:r>
              <a:rPr kumimoji="1" lang="ja-JP" altLang="en-US" sz="2000" dirty="0" smtClean="0">
                <a:latin typeface="+mn-ea"/>
              </a:rPr>
              <a:t>カワバタモロコ</a:t>
            </a:r>
            <a:endParaRPr kumimoji="1" lang="ja-JP" altLang="en-US" sz="2000" dirty="0">
              <a:latin typeface="+mn-ea"/>
            </a:endParaRPr>
          </a:p>
        </p:txBody>
      </p:sp>
      <p:sp>
        <p:nvSpPr>
          <p:cNvPr id="35" name="テキスト ボックス 34"/>
          <p:cNvSpPr txBox="1"/>
          <p:nvPr/>
        </p:nvSpPr>
        <p:spPr>
          <a:xfrm>
            <a:off x="7429520" y="3286124"/>
            <a:ext cx="761747" cy="369332"/>
          </a:xfrm>
          <a:prstGeom prst="rect">
            <a:avLst/>
          </a:prstGeom>
          <a:noFill/>
        </p:spPr>
        <p:txBody>
          <a:bodyPr wrap="none" rtlCol="0">
            <a:spAutoFit/>
          </a:bodyPr>
          <a:lstStyle/>
          <a:p>
            <a:r>
              <a:rPr kumimoji="1" lang="en-US" altLang="ja-JP" dirty="0" smtClean="0">
                <a:latin typeface="+mn-ea"/>
              </a:rPr>
              <a:t>N=112</a:t>
            </a:r>
            <a:endParaRPr kumimoji="1" lang="ja-JP" altLang="en-US" dirty="0">
              <a:latin typeface="+mn-ea"/>
            </a:endParaRPr>
          </a:p>
        </p:txBody>
      </p:sp>
      <p:sp>
        <p:nvSpPr>
          <p:cNvPr id="31" name="サブタイトル 2"/>
          <p:cNvSpPr txBox="1">
            <a:spLocks/>
          </p:cNvSpPr>
          <p:nvPr/>
        </p:nvSpPr>
        <p:spPr>
          <a:xfrm>
            <a:off x="357158" y="357166"/>
            <a:ext cx="3857652" cy="1500198"/>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生息状況</a:t>
            </a:r>
            <a:endParaRPr kumimoji="1" lang="en-US" altLang="ja-JP" sz="4000" b="0" i="0" u="none" strike="noStrike" kern="1200" cap="none" spc="0" normalizeH="0" baseline="0" noProof="0" dirty="0" smtClean="0">
              <a:ln>
                <a:noFill/>
              </a:ln>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en-US" altLang="ja-JP" sz="2400" dirty="0" smtClean="0">
                <a:latin typeface="+mn-ea"/>
              </a:rPr>
              <a:t>(</a:t>
            </a:r>
            <a:r>
              <a:rPr lang="ja-JP" altLang="en-US" sz="2400" dirty="0" smtClean="0">
                <a:latin typeface="+mn-ea"/>
              </a:rPr>
              <a:t>３</a:t>
            </a:r>
            <a:r>
              <a:rPr kumimoji="1" lang="en-US" altLang="ja-JP" sz="2400" b="0" i="0" u="none" strike="noStrike" kern="1200" cap="none" spc="0" normalizeH="0" baseline="0" noProof="0" dirty="0" smtClean="0">
                <a:ln>
                  <a:noFill/>
                </a:ln>
                <a:effectLst/>
                <a:uLnTx/>
                <a:uFillTx/>
                <a:latin typeface="+mn-ea"/>
                <a:cs typeface="+mn-cs"/>
              </a:rPr>
              <a:t>)</a:t>
            </a:r>
            <a:r>
              <a:rPr kumimoji="1" lang="ja-JP" altLang="en-US" sz="2400" b="0" i="0" u="none" strike="noStrike" kern="1200" cap="none" spc="0" normalizeH="0" baseline="0" noProof="0" dirty="0" smtClean="0">
                <a:ln>
                  <a:noFill/>
                </a:ln>
                <a:effectLst/>
                <a:uLnTx/>
                <a:uFillTx/>
                <a:latin typeface="+mn-ea"/>
                <a:cs typeface="+mn-cs"/>
              </a:rPr>
              <a:t>東西水路</a:t>
            </a:r>
            <a:endParaRPr kumimoji="1" lang="en-US" altLang="ja-JP" sz="2400" b="0" i="0" u="none" strike="noStrike" kern="1200" cap="none" spc="0" normalizeH="0" baseline="0" noProof="0" dirty="0" smtClean="0">
              <a:ln>
                <a:noFill/>
              </a:ln>
              <a:effectLst/>
              <a:uLnTx/>
              <a:uFillTx/>
              <a:latin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ja-JP" altLang="en-US" sz="2400" dirty="0" smtClean="0">
                <a:latin typeface="+mn-ea"/>
              </a:rPr>
              <a:t>　 </a:t>
            </a:r>
            <a:r>
              <a:rPr kumimoji="1" lang="en-US" altLang="ja-JP" sz="2400" b="0" i="0" u="none" strike="noStrike" kern="1200" cap="none" spc="0" normalizeH="0" baseline="0" noProof="0" dirty="0" smtClean="0">
                <a:ln>
                  <a:noFill/>
                </a:ln>
                <a:effectLst/>
                <a:uLnTx/>
                <a:uFillTx/>
                <a:latin typeface="+mn-ea"/>
                <a:cs typeface="+mn-cs"/>
              </a:rPr>
              <a:t>(</a:t>
            </a:r>
            <a:r>
              <a:rPr kumimoji="1" lang="ja-JP" altLang="en-US" sz="2400" b="0" i="0" u="none" strike="noStrike" kern="1200" cap="none" spc="0" normalizeH="0" baseline="0" noProof="0" dirty="0" smtClean="0">
                <a:ln>
                  <a:noFill/>
                </a:ln>
                <a:effectLst/>
                <a:uLnTx/>
                <a:uFillTx/>
                <a:latin typeface="+mn-ea"/>
                <a:cs typeface="+mn-cs"/>
              </a:rPr>
              <a:t>環境配慮型水路</a:t>
            </a:r>
            <a:r>
              <a:rPr kumimoji="1" lang="en-US" altLang="ja-JP" sz="2400" b="0" i="0" u="none" strike="noStrike" kern="1200" cap="none" spc="0" normalizeH="0" baseline="0" noProof="0" dirty="0" smtClean="0">
                <a:ln>
                  <a:noFill/>
                </a:ln>
                <a:effectLst/>
                <a:uLnTx/>
                <a:uFillTx/>
                <a:latin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2000" b="0" i="0" u="none" strike="noStrike" kern="1200" cap="none" spc="0" normalizeH="0" baseline="0" noProof="0" dirty="0" smtClean="0">
                <a:ln>
                  <a:noFill/>
                </a:ln>
                <a:effectLst/>
                <a:uLnTx/>
                <a:uFillTx/>
                <a:latin typeface="+mn-ea"/>
                <a:cs typeface="+mn-cs"/>
              </a:rPr>
              <a:t>　　　　　　　　</a:t>
            </a:r>
            <a:r>
              <a:rPr kumimoji="1" lang="en-US" altLang="ja-JP" sz="2000" b="0" i="0" u="none" strike="noStrike" kern="1200" cap="none" spc="0" normalizeH="0" baseline="0" noProof="0" dirty="0" smtClean="0">
                <a:ln>
                  <a:noFill/>
                </a:ln>
                <a:effectLst/>
                <a:uLnTx/>
                <a:uFillTx/>
                <a:latin typeface="+mn-ea"/>
                <a:cs typeface="+mn-cs"/>
              </a:rPr>
              <a:t>(14</a:t>
            </a:r>
            <a:r>
              <a:rPr kumimoji="1" lang="ja-JP" altLang="en-US" sz="2000" b="0" i="0" u="none" strike="noStrike" kern="1200" cap="none" spc="0" normalizeH="0" baseline="0" noProof="0" dirty="0" smtClean="0">
                <a:ln>
                  <a:noFill/>
                </a:ln>
                <a:effectLst/>
                <a:uLnTx/>
                <a:uFillTx/>
                <a:latin typeface="+mn-ea"/>
                <a:cs typeface="+mn-cs"/>
              </a:rPr>
              <a:t>地点合計</a:t>
            </a:r>
            <a:r>
              <a:rPr kumimoji="1" lang="en-US" altLang="ja-JP" sz="2000" b="0" i="0" u="none" strike="noStrike" kern="1200" cap="none" spc="0" normalizeH="0" baseline="0" noProof="0" dirty="0" smtClean="0">
                <a:ln>
                  <a:noFill/>
                </a:ln>
                <a:effectLst/>
                <a:uLnTx/>
                <a:uFillTx/>
                <a:latin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1" lang="ja-JP" altLang="en-US" sz="4000" b="0" i="0" u="none" strike="noStrike" kern="1200" cap="none" spc="0" normalizeH="0" baseline="0" noProof="0" dirty="0">
              <a:ln>
                <a:noFill/>
              </a:ln>
              <a:effectLst/>
              <a:uLnTx/>
              <a:uFillTx/>
              <a:latin typeface="+mn-lt"/>
              <a:ea typeface="+mn-ea"/>
              <a:cs typeface="+mn-cs"/>
            </a:endParaRPr>
          </a:p>
        </p:txBody>
      </p:sp>
      <p:sp>
        <p:nvSpPr>
          <p:cNvPr id="36" name="タイトル 4"/>
          <p:cNvSpPr txBox="1">
            <a:spLocks/>
          </p:cNvSpPr>
          <p:nvPr/>
        </p:nvSpPr>
        <p:spPr>
          <a:xfrm>
            <a:off x="214282" y="4857760"/>
            <a:ext cx="3571900" cy="1143008"/>
          </a:xfrm>
          <a:prstGeom prst="rect">
            <a:avLst/>
          </a:prstGeom>
          <a:ln>
            <a:noFill/>
          </a:ln>
        </p:spPr>
        <p:txBody>
          <a:bodyPr vert="horz" lIns="0" rIns="0" bIns="0" anchor="b">
            <a:noAutofit/>
          </a:bodyPr>
          <a:lstStyle/>
          <a:p>
            <a:r>
              <a:rPr lang="ja-JP" altLang="en-US" sz="2400" dirty="0" smtClean="0">
                <a:latin typeface="+mn-ea"/>
              </a:rPr>
              <a:t>カワバタモロコ</a:t>
            </a:r>
            <a:endParaRPr lang="en-US" altLang="ja-JP" sz="2400" dirty="0" smtClean="0">
              <a:latin typeface="+mn-ea"/>
            </a:endParaRPr>
          </a:p>
          <a:p>
            <a:r>
              <a:rPr lang="ja-JP" altLang="en-US" sz="2400" dirty="0" smtClean="0">
                <a:latin typeface="+mn-ea"/>
              </a:rPr>
              <a:t>･･･メダカと比較して</a:t>
            </a:r>
            <a:endParaRPr lang="en-US" altLang="ja-JP" sz="2400" dirty="0" smtClean="0">
              <a:latin typeface="+mn-ea"/>
            </a:endParaRPr>
          </a:p>
          <a:p>
            <a:r>
              <a:rPr lang="ja-JP" altLang="en-US" sz="2400" dirty="0" smtClean="0">
                <a:latin typeface="+mn-ea"/>
              </a:rPr>
              <a:t>     　　生息数は少数</a:t>
            </a:r>
            <a:endParaRPr lang="en-US" altLang="ja-JP" sz="2400" dirty="0" smtClean="0">
              <a:latin typeface="+mn-ea"/>
            </a:endParaRPr>
          </a:p>
        </p:txBody>
      </p:sp>
      <p:sp>
        <p:nvSpPr>
          <p:cNvPr id="40" name="テキスト ボックス 39"/>
          <p:cNvSpPr txBox="1"/>
          <p:nvPr/>
        </p:nvSpPr>
        <p:spPr>
          <a:xfrm>
            <a:off x="6215074" y="214290"/>
            <a:ext cx="377026" cy="246221"/>
          </a:xfrm>
          <a:prstGeom prst="rect">
            <a:avLst/>
          </a:prstGeom>
          <a:noFill/>
        </p:spPr>
        <p:txBody>
          <a:bodyPr wrap="none" rtlCol="0">
            <a:spAutoFit/>
          </a:bodyPr>
          <a:lstStyle/>
          <a:p>
            <a:r>
              <a:rPr kumimoji="1" lang="en-US" altLang="ja-JP" sz="1000" dirty="0" smtClean="0">
                <a:latin typeface="+mn-ea"/>
              </a:rPr>
              <a:t>165</a:t>
            </a:r>
            <a:endParaRPr kumimoji="1" lang="ja-JP" altLang="en-US" sz="1000" dirty="0">
              <a:latin typeface="+mn-ea"/>
            </a:endParaRPr>
          </a:p>
        </p:txBody>
      </p:sp>
      <p:pic>
        <p:nvPicPr>
          <p:cNvPr id="48" name="Picture 2" descr="C:\Documents and Settings\Mari　Kikuchi\デスクトップ\調査写真\DSCN1500.JPG"/>
          <p:cNvPicPr>
            <a:picLocks noChangeAspect="1" noChangeArrowheads="1"/>
          </p:cNvPicPr>
          <p:nvPr/>
        </p:nvPicPr>
        <p:blipFill>
          <a:blip r:embed="rId5" cstate="print"/>
          <a:srcRect/>
          <a:stretch>
            <a:fillRect/>
          </a:stretch>
        </p:blipFill>
        <p:spPr bwMode="auto">
          <a:xfrm>
            <a:off x="142844" y="5143512"/>
            <a:ext cx="4100218" cy="1519873"/>
          </a:xfrm>
          <a:prstGeom prst="ellipse">
            <a:avLst/>
          </a:prstGeom>
          <a:ln w="63500" cap="rnd">
            <a:solidFill>
              <a:srgbClr val="333333"/>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sp>
        <p:nvSpPr>
          <p:cNvPr id="49" name="テキスト ボックス 48"/>
          <p:cNvSpPr txBox="1"/>
          <p:nvPr/>
        </p:nvSpPr>
        <p:spPr>
          <a:xfrm>
            <a:off x="5072066" y="6000768"/>
            <a:ext cx="3000396" cy="707886"/>
          </a:xfrm>
          <a:prstGeom prst="rect">
            <a:avLst/>
          </a:prstGeom>
          <a:noFill/>
          <a:ln>
            <a:solidFill>
              <a:schemeClr val="tx1"/>
            </a:solidFill>
          </a:ln>
        </p:spPr>
        <p:txBody>
          <a:bodyPr wrap="square" rtlCol="0">
            <a:spAutoFit/>
          </a:bodyPr>
          <a:lstStyle/>
          <a:p>
            <a:r>
              <a:rPr kumimoji="1" lang="ja-JP" altLang="en-US" sz="2000" dirty="0" smtClean="0">
                <a:latin typeface="+mn-ea"/>
              </a:rPr>
              <a:t>縦軸：累計採捕数</a:t>
            </a:r>
            <a:r>
              <a:rPr kumimoji="1" lang="en-US" altLang="ja-JP" sz="2000" dirty="0" smtClean="0">
                <a:latin typeface="+mn-ea"/>
              </a:rPr>
              <a:t>(</a:t>
            </a:r>
            <a:r>
              <a:rPr kumimoji="1" lang="ja-JP" altLang="en-US" sz="2000" dirty="0" smtClean="0">
                <a:latin typeface="+mn-ea"/>
              </a:rPr>
              <a:t>個体</a:t>
            </a:r>
            <a:r>
              <a:rPr lang="en-US" altLang="ja-JP" sz="2000" dirty="0" smtClean="0">
                <a:latin typeface="+mn-ea"/>
              </a:rPr>
              <a:t>)</a:t>
            </a:r>
            <a:endParaRPr kumimoji="1" lang="en-US" altLang="ja-JP" sz="2000" dirty="0" smtClean="0">
              <a:latin typeface="+mn-ea"/>
            </a:endParaRPr>
          </a:p>
          <a:p>
            <a:r>
              <a:rPr lang="ja-JP" altLang="en-US" sz="2000" dirty="0" smtClean="0">
                <a:latin typeface="+mn-ea"/>
              </a:rPr>
              <a:t>横軸：体長</a:t>
            </a:r>
            <a:r>
              <a:rPr lang="en-US" altLang="ja-JP" sz="2000" dirty="0" smtClean="0">
                <a:latin typeface="+mn-ea"/>
              </a:rPr>
              <a:t>(mm)</a:t>
            </a:r>
            <a:endParaRPr kumimoji="1" lang="ja-JP" altLang="en-US" sz="2000" dirty="0">
              <a:latin typeface="+mn-ea"/>
            </a:endParaRPr>
          </a:p>
        </p:txBody>
      </p:sp>
      <p:sp>
        <p:nvSpPr>
          <p:cNvPr id="37" name="タイトル 4"/>
          <p:cNvSpPr txBox="1">
            <a:spLocks/>
          </p:cNvSpPr>
          <p:nvPr/>
        </p:nvSpPr>
        <p:spPr>
          <a:xfrm>
            <a:off x="214282" y="2714620"/>
            <a:ext cx="3429024" cy="714380"/>
          </a:xfrm>
          <a:prstGeom prst="rect">
            <a:avLst/>
          </a:prstGeom>
          <a:ln>
            <a:noFill/>
          </a:ln>
        </p:spPr>
        <p:txBody>
          <a:bodyPr vert="horz" lIns="0" rIns="0" bIns="0" anchor="b">
            <a:noAutofit/>
          </a:bodyPr>
          <a:lstStyle/>
          <a:p>
            <a:r>
              <a:rPr lang="ja-JP" altLang="en-US" sz="2400" dirty="0" smtClean="0">
                <a:latin typeface="+mn-ea"/>
              </a:rPr>
              <a:t>メダカ</a:t>
            </a:r>
            <a:endParaRPr lang="en-US" altLang="ja-JP" sz="2400" dirty="0" smtClean="0">
              <a:latin typeface="+mn-ea"/>
            </a:endParaRPr>
          </a:p>
          <a:p>
            <a:r>
              <a:rPr lang="ja-JP" altLang="en-US" sz="2400" dirty="0" smtClean="0">
                <a:latin typeface="+mn-ea"/>
              </a:rPr>
              <a:t>･･･多数の個体の採捕</a:t>
            </a:r>
            <a:endParaRPr lang="en-US" altLang="ja-JP" sz="2400" dirty="0" smtClean="0">
              <a:latin typeface="+mn-ea"/>
            </a:endParaRPr>
          </a:p>
        </p:txBody>
      </p:sp>
      <p:sp>
        <p:nvSpPr>
          <p:cNvPr id="52" name="タイトル 4"/>
          <p:cNvSpPr txBox="1">
            <a:spLocks/>
          </p:cNvSpPr>
          <p:nvPr/>
        </p:nvSpPr>
        <p:spPr>
          <a:xfrm>
            <a:off x="214282" y="4071942"/>
            <a:ext cx="3429024" cy="714380"/>
          </a:xfrm>
          <a:prstGeom prst="rect">
            <a:avLst/>
          </a:prstGeom>
          <a:ln>
            <a:noFill/>
          </a:ln>
        </p:spPr>
        <p:txBody>
          <a:bodyPr vert="horz" lIns="0" rIns="0" bIns="0" anchor="b">
            <a:noAutofit/>
          </a:bodyPr>
          <a:lstStyle/>
          <a:p>
            <a:r>
              <a:rPr lang="ja-JP" altLang="en-US" sz="2400" dirty="0" smtClean="0">
                <a:latin typeface="+mn-ea"/>
              </a:rPr>
              <a:t>　　</a:t>
            </a:r>
            <a:r>
              <a:rPr lang="en-US" altLang="ja-JP" sz="2400" dirty="0" smtClean="0">
                <a:latin typeface="+mn-ea"/>
              </a:rPr>
              <a:t>+</a:t>
            </a:r>
            <a:r>
              <a:rPr lang="ja-JP" altLang="en-US" sz="2400" dirty="0" smtClean="0">
                <a:latin typeface="+mn-ea"/>
              </a:rPr>
              <a:t>タマゴを保有した</a:t>
            </a:r>
            <a:endParaRPr lang="en-US" altLang="ja-JP" sz="2400" dirty="0" smtClean="0">
              <a:latin typeface="+mn-ea"/>
            </a:endParaRPr>
          </a:p>
          <a:p>
            <a:r>
              <a:rPr lang="ja-JP" altLang="en-US" sz="2400" dirty="0" smtClean="0">
                <a:latin typeface="+mn-ea"/>
              </a:rPr>
              <a:t>　　　　　 個体の確認</a:t>
            </a:r>
            <a:endParaRPr lang="en-US" altLang="ja-JP" sz="2400" dirty="0" smtClean="0">
              <a:latin typeface="+mn-ea"/>
            </a:endParaRPr>
          </a:p>
        </p:txBody>
      </p:sp>
      <p:sp>
        <p:nvSpPr>
          <p:cNvPr id="42" name="タイトル 4"/>
          <p:cNvSpPr txBox="1">
            <a:spLocks/>
          </p:cNvSpPr>
          <p:nvPr/>
        </p:nvSpPr>
        <p:spPr>
          <a:xfrm>
            <a:off x="214282" y="3714752"/>
            <a:ext cx="3429024" cy="357190"/>
          </a:xfrm>
          <a:prstGeom prst="rect">
            <a:avLst/>
          </a:prstGeom>
          <a:ln>
            <a:noFill/>
          </a:ln>
        </p:spPr>
        <p:txBody>
          <a:bodyPr vert="horz" lIns="0" rIns="0" bIns="0" anchor="b">
            <a:noAutofit/>
          </a:bodyPr>
          <a:lstStyle/>
          <a:p>
            <a:r>
              <a:rPr lang="ja-JP" altLang="en-US" sz="2400" dirty="0" smtClean="0">
                <a:latin typeface="+mn-ea"/>
              </a:rPr>
              <a:t>　 稚魚個体の確認</a:t>
            </a:r>
            <a:endParaRPr lang="en-US" altLang="ja-JP" sz="2400" dirty="0" smtClean="0">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5" grpId="0" animBg="1"/>
      <p:bldP spid="36" grpId="0"/>
      <p:bldP spid="52"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214282" y="1142984"/>
            <a:ext cx="8715436" cy="5572164"/>
          </a:xfrm>
          <a:prstGeom prst="rect">
            <a:avLst/>
          </a:prstGeom>
          <a:solidFill>
            <a:srgbClr val="92D05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285720" y="1214422"/>
            <a:ext cx="8572560" cy="461665"/>
          </a:xfrm>
          <a:prstGeom prst="rect">
            <a:avLst/>
          </a:prstGeom>
          <a:noFill/>
        </p:spPr>
        <p:txBody>
          <a:bodyPr wrap="square" rtlCol="0">
            <a:spAutoFit/>
          </a:bodyPr>
          <a:lstStyle/>
          <a:p>
            <a:pPr>
              <a:buNone/>
            </a:pPr>
            <a:r>
              <a:rPr lang="ja-JP" altLang="en-US" sz="2400" dirty="0" smtClean="0">
                <a:latin typeface="+mn-ea"/>
              </a:rPr>
              <a:t>　</a:t>
            </a:r>
            <a:r>
              <a:rPr lang="en-US" altLang="ja-JP" sz="2400" dirty="0" smtClean="0">
                <a:latin typeface="+mn-ea"/>
              </a:rPr>
              <a:t>&lt;</a:t>
            </a:r>
            <a:r>
              <a:rPr lang="ja-JP" altLang="en-US" sz="2400" dirty="0" smtClean="0">
                <a:latin typeface="+mn-ea"/>
              </a:rPr>
              <a:t>たいしょう池＆東側水路</a:t>
            </a:r>
            <a:r>
              <a:rPr lang="en-US" altLang="ja-JP" sz="2400" dirty="0" smtClean="0">
                <a:latin typeface="+mn-ea"/>
              </a:rPr>
              <a:t>&gt;</a:t>
            </a:r>
          </a:p>
        </p:txBody>
      </p:sp>
      <p:sp>
        <p:nvSpPr>
          <p:cNvPr id="4" name="テキスト ボックス 3"/>
          <p:cNvSpPr txBox="1"/>
          <p:nvPr/>
        </p:nvSpPr>
        <p:spPr>
          <a:xfrm>
            <a:off x="428596" y="3857628"/>
            <a:ext cx="8572560" cy="830997"/>
          </a:xfrm>
          <a:prstGeom prst="rect">
            <a:avLst/>
          </a:prstGeom>
          <a:noFill/>
        </p:spPr>
        <p:txBody>
          <a:bodyPr wrap="square" rtlCol="0">
            <a:spAutoFit/>
          </a:bodyPr>
          <a:lstStyle/>
          <a:p>
            <a:pPr>
              <a:buNone/>
            </a:pPr>
            <a:r>
              <a:rPr lang="ja-JP" altLang="en-US" sz="2400" dirty="0" smtClean="0"/>
              <a:t>　　メダカ･･･生息数が多く，繁殖している</a:t>
            </a:r>
            <a:endParaRPr lang="en-US" altLang="ja-JP" sz="2400" dirty="0" smtClean="0"/>
          </a:p>
          <a:p>
            <a:pPr>
              <a:buNone/>
            </a:pPr>
            <a:r>
              <a:rPr lang="ja-JP" altLang="en-US" sz="2400" dirty="0" smtClean="0"/>
              <a:t>　　カワバタモロコ･･･生息数は</a:t>
            </a:r>
            <a:r>
              <a:rPr lang="ja-JP" altLang="en-US" sz="2400" dirty="0" smtClean="0">
                <a:latin typeface="+mn-ea"/>
              </a:rPr>
              <a:t>少ない･繁殖が少ない</a:t>
            </a:r>
            <a:endParaRPr lang="en-US" altLang="ja-JP" sz="2400" dirty="0" smtClean="0">
              <a:latin typeface="+mn-ea"/>
            </a:endParaRPr>
          </a:p>
        </p:txBody>
      </p:sp>
      <p:sp>
        <p:nvSpPr>
          <p:cNvPr id="15" name="サブタイトル 2"/>
          <p:cNvSpPr txBox="1">
            <a:spLocks/>
          </p:cNvSpPr>
          <p:nvPr/>
        </p:nvSpPr>
        <p:spPr>
          <a:xfrm>
            <a:off x="285720" y="357166"/>
            <a:ext cx="3071834" cy="642942"/>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3200" b="0" i="0" u="none" strike="noStrike" kern="1200" cap="none" spc="0" normalizeH="0" baseline="0" noProof="0" dirty="0" smtClean="0">
                <a:ln>
                  <a:noFill/>
                </a:ln>
                <a:effectLst/>
                <a:uLnTx/>
                <a:uFillTx/>
                <a:latin typeface="+mn-lt"/>
                <a:ea typeface="+mn-ea"/>
                <a:cs typeface="+mn-cs"/>
              </a:rPr>
              <a:t>生息状況まとめ</a:t>
            </a:r>
            <a:endParaRPr kumimoji="1" lang="ja-JP" altLang="en-US" sz="3200" b="0" i="0" u="none" strike="noStrike" kern="1200" cap="none" spc="0" normalizeH="0" baseline="0" noProof="0" dirty="0">
              <a:ln>
                <a:noFill/>
              </a:ln>
              <a:effectLst/>
              <a:uLnTx/>
              <a:uFillTx/>
              <a:latin typeface="+mn-lt"/>
              <a:ea typeface="+mn-ea"/>
              <a:cs typeface="+mn-cs"/>
            </a:endParaRPr>
          </a:p>
        </p:txBody>
      </p:sp>
      <p:sp>
        <p:nvSpPr>
          <p:cNvPr id="12" name="テキスト ボックス 11"/>
          <p:cNvSpPr txBox="1"/>
          <p:nvPr/>
        </p:nvSpPr>
        <p:spPr>
          <a:xfrm>
            <a:off x="428596" y="1714488"/>
            <a:ext cx="8572560" cy="1354217"/>
          </a:xfrm>
          <a:prstGeom prst="rect">
            <a:avLst/>
          </a:prstGeom>
          <a:noFill/>
        </p:spPr>
        <p:txBody>
          <a:bodyPr wrap="square" rtlCol="0">
            <a:spAutoFit/>
          </a:bodyPr>
          <a:lstStyle/>
          <a:p>
            <a:pPr marL="274320" lvl="0" indent="-274320">
              <a:spcBef>
                <a:spcPts val="600"/>
              </a:spcBef>
              <a:buClr>
                <a:schemeClr val="accent1"/>
              </a:buClr>
              <a:buSzPct val="70000"/>
            </a:pPr>
            <a:r>
              <a:rPr lang="ja-JP" altLang="en-US" sz="2400" dirty="0" smtClean="0">
                <a:latin typeface="+mn-ea"/>
              </a:rPr>
              <a:t>　　メダカ･カワバタモロコ</a:t>
            </a:r>
            <a:endParaRPr lang="en-US" altLang="ja-JP" sz="2400" dirty="0" smtClean="0">
              <a:latin typeface="+mn-ea"/>
            </a:endParaRPr>
          </a:p>
          <a:p>
            <a:pPr marL="274320" indent="-274320">
              <a:spcBef>
                <a:spcPts val="600"/>
              </a:spcBef>
              <a:buClr>
                <a:schemeClr val="accent1"/>
              </a:buClr>
              <a:buSzPct val="70000"/>
            </a:pPr>
            <a:r>
              <a:rPr lang="ja-JP" altLang="en-US" sz="2400" dirty="0" smtClean="0">
                <a:latin typeface="+mn-ea"/>
              </a:rPr>
              <a:t>　　　･･･</a:t>
            </a:r>
            <a:r>
              <a:rPr lang="ja-JP" altLang="en-US" sz="2400" dirty="0" smtClean="0"/>
              <a:t>生息数が多く，繁殖している</a:t>
            </a:r>
            <a:endParaRPr lang="en-US" altLang="ja-JP" sz="2400" dirty="0" smtClean="0">
              <a:latin typeface="+mn-ea"/>
            </a:endParaRPr>
          </a:p>
          <a:p>
            <a:pPr marL="274320" lvl="0" indent="-274320">
              <a:spcBef>
                <a:spcPts val="600"/>
              </a:spcBef>
              <a:buClr>
                <a:schemeClr val="accent1"/>
              </a:buClr>
              <a:buSzPct val="70000"/>
            </a:pPr>
            <a:r>
              <a:rPr lang="ja-JP" altLang="en-US" sz="2400" dirty="0" smtClean="0">
                <a:latin typeface="+mn-ea"/>
              </a:rPr>
              <a:t>  　　⇒止水域，豊富な植生</a:t>
            </a:r>
          </a:p>
        </p:txBody>
      </p:sp>
      <p:sp>
        <p:nvSpPr>
          <p:cNvPr id="13" name="テキスト ボックス 12"/>
          <p:cNvSpPr txBox="1"/>
          <p:nvPr/>
        </p:nvSpPr>
        <p:spPr>
          <a:xfrm>
            <a:off x="285720" y="3286124"/>
            <a:ext cx="7072362" cy="461665"/>
          </a:xfrm>
          <a:prstGeom prst="rect">
            <a:avLst/>
          </a:prstGeom>
          <a:noFill/>
        </p:spPr>
        <p:txBody>
          <a:bodyPr wrap="square" rtlCol="0">
            <a:spAutoFit/>
          </a:bodyPr>
          <a:lstStyle/>
          <a:p>
            <a:pPr>
              <a:buNone/>
            </a:pPr>
            <a:r>
              <a:rPr lang="ja-JP" altLang="en-US" sz="2400" dirty="0" smtClean="0">
                <a:latin typeface="+mn-ea"/>
              </a:rPr>
              <a:t>　</a:t>
            </a:r>
            <a:r>
              <a:rPr lang="en-US" altLang="ja-JP" sz="2400" dirty="0" smtClean="0">
                <a:latin typeface="+mn-ea"/>
              </a:rPr>
              <a:t>&lt;</a:t>
            </a:r>
            <a:r>
              <a:rPr lang="ja-JP" altLang="en-US" sz="2400" dirty="0" smtClean="0">
                <a:latin typeface="+mn-ea"/>
              </a:rPr>
              <a:t>東西水路</a:t>
            </a:r>
            <a:r>
              <a:rPr lang="en-US" altLang="ja-JP" sz="2400" dirty="0" smtClean="0">
                <a:latin typeface="+mn-ea"/>
              </a:rPr>
              <a:t>(</a:t>
            </a:r>
            <a:r>
              <a:rPr lang="ja-JP" altLang="en-US" sz="2400" dirty="0" smtClean="0">
                <a:latin typeface="+mn-ea"/>
              </a:rPr>
              <a:t>環境配慮型水路</a:t>
            </a:r>
            <a:r>
              <a:rPr lang="en-US" altLang="ja-JP" sz="2400" dirty="0" smtClean="0">
                <a:latin typeface="+mn-ea"/>
              </a:rPr>
              <a:t>)&gt;</a:t>
            </a:r>
            <a:endParaRPr lang="en-US" altLang="ja-JP" sz="2400" dirty="0" smtClean="0"/>
          </a:p>
        </p:txBody>
      </p:sp>
      <p:sp>
        <p:nvSpPr>
          <p:cNvPr id="16" name="テキスト ボックス 15"/>
          <p:cNvSpPr txBox="1"/>
          <p:nvPr/>
        </p:nvSpPr>
        <p:spPr>
          <a:xfrm>
            <a:off x="428596" y="4786322"/>
            <a:ext cx="8929686" cy="1354217"/>
          </a:xfrm>
          <a:prstGeom prst="rect">
            <a:avLst/>
          </a:prstGeom>
          <a:noFill/>
        </p:spPr>
        <p:txBody>
          <a:bodyPr wrap="square" rtlCol="0">
            <a:spAutoFit/>
          </a:bodyPr>
          <a:lstStyle/>
          <a:p>
            <a:pPr marL="274320" indent="-274320">
              <a:spcBef>
                <a:spcPts val="600"/>
              </a:spcBef>
              <a:buClr>
                <a:schemeClr val="accent1"/>
              </a:buClr>
              <a:buSzPct val="70000"/>
            </a:pPr>
            <a:r>
              <a:rPr lang="ja-JP" altLang="en-US" sz="2400" dirty="0" smtClean="0">
                <a:latin typeface="+mn-ea"/>
              </a:rPr>
              <a:t>　　魚類の生息が確認⇒Ｕ字溝や植生の効果</a:t>
            </a:r>
            <a:endParaRPr lang="en-US" altLang="ja-JP" sz="2400" dirty="0" smtClean="0">
              <a:latin typeface="+mn-ea"/>
            </a:endParaRPr>
          </a:p>
          <a:p>
            <a:pPr marL="274320" lvl="0" indent="-274320">
              <a:spcBef>
                <a:spcPts val="600"/>
              </a:spcBef>
              <a:buClr>
                <a:schemeClr val="accent1"/>
              </a:buClr>
              <a:buSzPct val="70000"/>
            </a:pPr>
            <a:r>
              <a:rPr lang="ja-JP" altLang="en-US" sz="2400" dirty="0" smtClean="0">
                <a:latin typeface="+mn-ea"/>
              </a:rPr>
              <a:t>　　しかし，地点によって生息数に差がある</a:t>
            </a:r>
            <a:endParaRPr lang="en-US" altLang="ja-JP" sz="2400" dirty="0" smtClean="0">
              <a:latin typeface="+mn-ea"/>
            </a:endParaRPr>
          </a:p>
          <a:p>
            <a:pPr marL="274320" lvl="0" indent="-274320">
              <a:spcBef>
                <a:spcPts val="600"/>
              </a:spcBef>
              <a:buClr>
                <a:schemeClr val="accent1"/>
              </a:buClr>
              <a:buSzPct val="70000"/>
            </a:pPr>
            <a:r>
              <a:rPr lang="ja-JP" altLang="en-US" sz="2400" dirty="0" smtClean="0">
                <a:solidFill>
                  <a:srgbClr val="0F0FC7"/>
                </a:solidFill>
                <a:latin typeface="+mn-ea"/>
              </a:rPr>
              <a:t>　　⇒どのような地点において生息しているのか</a:t>
            </a:r>
            <a:endParaRPr lang="en-US" altLang="ja-JP" sz="2400" dirty="0" smtClean="0">
              <a:solidFill>
                <a:srgbClr val="0F0FC7"/>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グラフ 16"/>
          <p:cNvGraphicFramePr/>
          <p:nvPr/>
        </p:nvGraphicFramePr>
        <p:xfrm>
          <a:off x="642910" y="1643050"/>
          <a:ext cx="6725350" cy="4259036"/>
        </p:xfrm>
        <a:graphic>
          <a:graphicData uri="http://schemas.openxmlformats.org/drawingml/2006/chart">
            <c:chart xmlns:c="http://schemas.openxmlformats.org/drawingml/2006/chart" xmlns:r="http://schemas.openxmlformats.org/officeDocument/2006/relationships" r:id="rId3"/>
          </a:graphicData>
        </a:graphic>
      </p:graphicFrame>
      <p:pic>
        <p:nvPicPr>
          <p:cNvPr id="25" name="コンテンツ プレースホルダ 3" descr="DSCN0892.JPG"/>
          <p:cNvPicPr>
            <a:picLocks noChangeAspect="1"/>
          </p:cNvPicPr>
          <p:nvPr/>
        </p:nvPicPr>
        <p:blipFill>
          <a:blip r:embed="rId4" cstate="print"/>
          <a:stretch>
            <a:fillRect/>
          </a:stretch>
        </p:blipFill>
        <p:spPr>
          <a:xfrm>
            <a:off x="3500430" y="1500174"/>
            <a:ext cx="3120000" cy="2340000"/>
          </a:xfrm>
          <a:prstGeom prst="rect">
            <a:avLst/>
          </a:prstGeom>
          <a:ln>
            <a:noFill/>
          </a:ln>
          <a:effectLst>
            <a:softEdge rad="112500"/>
          </a:effectLst>
        </p:spPr>
      </p:pic>
      <p:pic>
        <p:nvPicPr>
          <p:cNvPr id="26" name="コンテンツ プレースホルダ 3" descr="DSCN0892.JPG"/>
          <p:cNvPicPr>
            <a:picLocks noChangeAspect="1"/>
          </p:cNvPicPr>
          <p:nvPr/>
        </p:nvPicPr>
        <p:blipFill>
          <a:blip r:embed="rId5"/>
          <a:stretch>
            <a:fillRect/>
          </a:stretch>
        </p:blipFill>
        <p:spPr>
          <a:xfrm>
            <a:off x="3500430" y="1500174"/>
            <a:ext cx="3147806" cy="2340000"/>
          </a:xfrm>
          <a:prstGeom prst="rect">
            <a:avLst/>
          </a:prstGeom>
          <a:ln>
            <a:noFill/>
          </a:ln>
          <a:effectLst>
            <a:softEdge rad="112500"/>
          </a:effectLst>
        </p:spPr>
      </p:pic>
      <p:sp>
        <p:nvSpPr>
          <p:cNvPr id="37" name="テキスト ボックス 36"/>
          <p:cNvSpPr txBox="1"/>
          <p:nvPr/>
        </p:nvSpPr>
        <p:spPr>
          <a:xfrm>
            <a:off x="4786314" y="5357826"/>
            <a:ext cx="1847864"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植生非設置地点</a:t>
            </a:r>
            <a:endParaRPr kumimoji="1" lang="ja-JP" altLang="en-US" dirty="0"/>
          </a:p>
        </p:txBody>
      </p:sp>
      <p:sp>
        <p:nvSpPr>
          <p:cNvPr id="18" name="正方形/長方形 17"/>
          <p:cNvSpPr/>
          <p:nvPr/>
        </p:nvSpPr>
        <p:spPr>
          <a:xfrm>
            <a:off x="6858016" y="1285860"/>
            <a:ext cx="1928826" cy="4429156"/>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428596" y="357166"/>
            <a:ext cx="8072494" cy="523220"/>
          </a:xfrm>
          <a:prstGeom prst="rect">
            <a:avLst/>
          </a:prstGeom>
          <a:noFill/>
        </p:spPr>
        <p:txBody>
          <a:bodyPr wrap="square" rtlCol="0">
            <a:spAutoFit/>
          </a:bodyPr>
          <a:lstStyle/>
          <a:p>
            <a:r>
              <a:rPr lang="ja-JP" altLang="en-US" sz="2800" dirty="0" smtClean="0"/>
              <a:t>平均採捕個体数密度</a:t>
            </a:r>
            <a:r>
              <a:rPr lang="en-US" altLang="ja-JP" sz="2800" dirty="0" smtClean="0"/>
              <a:t>(</a:t>
            </a:r>
            <a:r>
              <a:rPr lang="ja-JP" altLang="en-US" sz="2800" dirty="0" smtClean="0"/>
              <a:t>メダカ･カワバタモロコ</a:t>
            </a:r>
            <a:r>
              <a:rPr lang="en-US" altLang="ja-JP" sz="2800" dirty="0" smtClean="0"/>
              <a:t>)</a:t>
            </a:r>
            <a:endParaRPr kumimoji="1" lang="ja-JP" altLang="en-US" sz="2800" dirty="0"/>
          </a:p>
        </p:txBody>
      </p:sp>
      <p:cxnSp>
        <p:nvCxnSpPr>
          <p:cNvPr id="30" name="直線コネクタ 29"/>
          <p:cNvCxnSpPr/>
          <p:nvPr/>
        </p:nvCxnSpPr>
        <p:spPr>
          <a:xfrm>
            <a:off x="5072066" y="5286388"/>
            <a:ext cx="1214446" cy="158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5400000">
            <a:off x="1607323" y="5179231"/>
            <a:ext cx="215902" cy="1588"/>
          </a:xfrm>
          <a:prstGeom prst="line">
            <a:avLst/>
          </a:prstGeom>
          <a:ln w="38100">
            <a:solidFill>
              <a:srgbClr val="0F0FC7"/>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5400000">
            <a:off x="4893471" y="5179231"/>
            <a:ext cx="215902" cy="1588"/>
          </a:xfrm>
          <a:prstGeom prst="line">
            <a:avLst/>
          </a:prstGeom>
          <a:ln w="38100">
            <a:solidFill>
              <a:srgbClr val="0F0FC7"/>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500298" y="5357826"/>
            <a:ext cx="1643074"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植生設置地点</a:t>
            </a:r>
            <a:endParaRPr kumimoji="1" lang="ja-JP" altLang="en-US" dirty="0"/>
          </a:p>
        </p:txBody>
      </p:sp>
      <p:cxnSp>
        <p:nvCxnSpPr>
          <p:cNvPr id="34" name="直線コネクタ 33"/>
          <p:cNvCxnSpPr/>
          <p:nvPr/>
        </p:nvCxnSpPr>
        <p:spPr>
          <a:xfrm>
            <a:off x="1714480" y="5286388"/>
            <a:ext cx="3286148" cy="1588"/>
          </a:xfrm>
          <a:prstGeom prst="line">
            <a:avLst/>
          </a:prstGeom>
          <a:ln w="38100">
            <a:solidFill>
              <a:srgbClr val="0F0FC7"/>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5400000">
            <a:off x="4964909" y="5179231"/>
            <a:ext cx="215902" cy="158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rot="5400000">
            <a:off x="6179355" y="5179231"/>
            <a:ext cx="215902" cy="158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21" name="円/楕円 20"/>
          <p:cNvSpPr/>
          <p:nvPr/>
        </p:nvSpPr>
        <p:spPr>
          <a:xfrm>
            <a:off x="1367468" y="1915180"/>
            <a:ext cx="1918648" cy="2728266"/>
          </a:xfrm>
          <a:prstGeom prst="ellipse">
            <a:avLst/>
          </a:prstGeom>
          <a:solidFill>
            <a:srgbClr val="FF0000">
              <a:alpha val="0"/>
            </a:srgbClr>
          </a:solidFill>
          <a:ln w="38100">
            <a:solidFill>
              <a:srgbClr val="0F0F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4857752" y="3929066"/>
            <a:ext cx="1643074" cy="714380"/>
          </a:xfrm>
          <a:prstGeom prst="ellipse">
            <a:avLst/>
          </a:prstGeom>
          <a:solidFill>
            <a:schemeClr val="accent1">
              <a:alpha val="0"/>
            </a:schemeClr>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4929190" y="4500570"/>
            <a:ext cx="500066" cy="785818"/>
          </a:xfrm>
          <a:prstGeom prst="ellipse">
            <a:avLst/>
          </a:prstGeom>
          <a:solidFill>
            <a:srgbClr val="FF0000">
              <a:alpha val="0"/>
            </a:srgbClr>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5572132" y="4500570"/>
            <a:ext cx="500066" cy="785818"/>
          </a:xfrm>
          <a:prstGeom prst="ellipse">
            <a:avLst/>
          </a:prstGeom>
          <a:solidFill>
            <a:srgbClr val="FF0000">
              <a:alpha val="0"/>
            </a:srgbClr>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571868" y="1571612"/>
            <a:ext cx="1785950" cy="369332"/>
          </a:xfrm>
          <a:prstGeom prst="rect">
            <a:avLst/>
          </a:prstGeom>
          <a:solidFill>
            <a:schemeClr val="bg1"/>
          </a:solidFill>
          <a:ln>
            <a:solidFill>
              <a:schemeClr val="tx1"/>
            </a:solidFill>
          </a:ln>
        </p:spPr>
        <p:txBody>
          <a:bodyPr wrap="square" rtlCol="0">
            <a:spAutoFit/>
          </a:bodyPr>
          <a:lstStyle/>
          <a:p>
            <a:r>
              <a:rPr kumimoji="1" lang="ja-JP" altLang="en-US" dirty="0" smtClean="0"/>
              <a:t>マコモ設置地点</a:t>
            </a:r>
            <a:endParaRPr kumimoji="1" lang="ja-JP" altLang="en-US" dirty="0"/>
          </a:p>
        </p:txBody>
      </p:sp>
      <p:sp>
        <p:nvSpPr>
          <p:cNvPr id="27" name="テキスト ボックス 26"/>
          <p:cNvSpPr txBox="1"/>
          <p:nvPr/>
        </p:nvSpPr>
        <p:spPr>
          <a:xfrm>
            <a:off x="3571868" y="1571612"/>
            <a:ext cx="928694"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礫</a:t>
            </a:r>
            <a:endParaRPr kumimoji="1" lang="ja-JP" altLang="en-US" dirty="0"/>
          </a:p>
        </p:txBody>
      </p:sp>
      <p:cxnSp>
        <p:nvCxnSpPr>
          <p:cNvPr id="28" name="直線コネクタ 27"/>
          <p:cNvCxnSpPr/>
          <p:nvPr/>
        </p:nvCxnSpPr>
        <p:spPr>
          <a:xfrm rot="16200000" flipH="1">
            <a:off x="4107653" y="2107397"/>
            <a:ext cx="642942" cy="42862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4286248" y="2571744"/>
            <a:ext cx="1714512" cy="785818"/>
          </a:xfrm>
          <a:prstGeom prst="ellipse">
            <a:avLst/>
          </a:prstGeom>
          <a:solidFill>
            <a:schemeClr val="accent1">
              <a:alpha val="0"/>
            </a:schemeClr>
          </a:solidFill>
          <a:ln w="508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タイトル 4"/>
          <p:cNvSpPr txBox="1">
            <a:spLocks/>
          </p:cNvSpPr>
          <p:nvPr/>
        </p:nvSpPr>
        <p:spPr>
          <a:xfrm>
            <a:off x="7000892" y="1214422"/>
            <a:ext cx="1714512" cy="4357694"/>
          </a:xfrm>
          <a:prstGeom prst="rect">
            <a:avLst/>
          </a:prstGeom>
        </p:spPr>
        <p:txBody>
          <a:bodyPr vert="horz" lIns="0" rIns="0" bIns="0" anchor="b">
            <a:noAutofit/>
          </a:bodyPr>
          <a:lstStyle/>
          <a:p>
            <a:pPr>
              <a:buNone/>
            </a:pPr>
            <a:r>
              <a:rPr lang="ja-JP" altLang="en-US" sz="2000" dirty="0" smtClean="0">
                <a:solidFill>
                  <a:srgbClr val="0F0FC7"/>
                </a:solidFill>
                <a:latin typeface="+mn-ea"/>
              </a:rPr>
              <a:t>■</a:t>
            </a:r>
            <a:r>
              <a:rPr lang="ja-JP" altLang="en-US" sz="2000" dirty="0" smtClean="0">
                <a:latin typeface="+mn-ea"/>
              </a:rPr>
              <a:t>マコモ</a:t>
            </a:r>
            <a:endParaRPr lang="en-US" altLang="ja-JP" sz="2000" dirty="0" smtClean="0">
              <a:latin typeface="+mn-ea"/>
            </a:endParaRPr>
          </a:p>
          <a:p>
            <a:pPr>
              <a:buNone/>
            </a:pPr>
            <a:r>
              <a:rPr lang="ja-JP" altLang="en-US" sz="2000" dirty="0" smtClean="0">
                <a:latin typeface="+mn-ea"/>
              </a:rPr>
              <a:t>　設置地点</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solidFill>
                  <a:srgbClr val="BC3094"/>
                </a:solidFill>
                <a:latin typeface="+mn-ea"/>
              </a:rPr>
              <a:t>■</a:t>
            </a:r>
            <a:r>
              <a:rPr lang="ja-JP" altLang="en-US" sz="2000" dirty="0" smtClean="0">
                <a:latin typeface="+mn-ea"/>
              </a:rPr>
              <a:t>カサスゲ</a:t>
            </a:r>
            <a:endParaRPr lang="en-US" altLang="ja-JP" sz="2000" dirty="0" smtClean="0">
              <a:latin typeface="+mn-ea"/>
            </a:endParaRPr>
          </a:p>
          <a:p>
            <a:pPr>
              <a:buNone/>
            </a:pPr>
            <a:r>
              <a:rPr lang="ja-JP" altLang="en-US" sz="2000" dirty="0" smtClean="0">
                <a:latin typeface="+mn-ea"/>
              </a:rPr>
              <a:t>　設置地点</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solidFill>
                  <a:srgbClr val="0099FF"/>
                </a:solidFill>
                <a:latin typeface="+mn-ea"/>
              </a:rPr>
              <a:t>■</a:t>
            </a:r>
            <a:r>
              <a:rPr lang="ja-JP" altLang="en-US" sz="2000" dirty="0" smtClean="0">
                <a:latin typeface="+mn-ea"/>
              </a:rPr>
              <a:t>ミソハギ</a:t>
            </a:r>
            <a:endParaRPr lang="en-US" altLang="ja-JP" sz="2000" dirty="0" smtClean="0">
              <a:latin typeface="+mn-ea"/>
            </a:endParaRPr>
          </a:p>
          <a:p>
            <a:pPr>
              <a:buNone/>
            </a:pPr>
            <a:r>
              <a:rPr lang="ja-JP" altLang="en-US" sz="2000" dirty="0" smtClean="0">
                <a:latin typeface="+mn-ea"/>
              </a:rPr>
              <a:t>　設置地点</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solidFill>
                  <a:srgbClr val="008000"/>
                </a:solidFill>
                <a:latin typeface="+mn-ea"/>
              </a:rPr>
              <a:t>■</a:t>
            </a:r>
            <a:r>
              <a:rPr lang="ja-JP" altLang="en-US" sz="2000" dirty="0" smtClean="0">
                <a:latin typeface="+mn-ea"/>
              </a:rPr>
              <a:t>Ｕ字溝</a:t>
            </a:r>
            <a:endParaRPr lang="en-US" altLang="ja-JP" sz="2000" dirty="0" smtClean="0">
              <a:latin typeface="+mn-ea"/>
            </a:endParaRPr>
          </a:p>
          <a:p>
            <a:pPr>
              <a:buNone/>
            </a:pPr>
            <a:r>
              <a:rPr lang="ja-JP" altLang="en-US" sz="2000" dirty="0" smtClean="0">
                <a:latin typeface="+mn-ea"/>
              </a:rPr>
              <a:t>　設置地点</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solidFill>
                  <a:srgbClr val="FF0000"/>
                </a:solidFill>
                <a:latin typeface="+mn-ea"/>
              </a:rPr>
              <a:t>■</a:t>
            </a:r>
            <a:r>
              <a:rPr lang="ja-JP" altLang="en-US" sz="2000" dirty="0" smtClean="0">
                <a:latin typeface="+mn-ea"/>
              </a:rPr>
              <a:t>対照区</a:t>
            </a:r>
            <a:endParaRPr lang="en-US" altLang="ja-JP" sz="2000" dirty="0" smtClean="0">
              <a:latin typeface="+mn-ea"/>
            </a:endParaRPr>
          </a:p>
          <a:p>
            <a:pPr>
              <a:buNone/>
            </a:pPr>
            <a:r>
              <a:rPr lang="en-US" altLang="ja-JP" sz="2000" dirty="0" smtClean="0">
                <a:latin typeface="+mn-ea"/>
              </a:rPr>
              <a:t>(</a:t>
            </a:r>
            <a:r>
              <a:rPr lang="ja-JP" altLang="en-US" sz="2000" dirty="0" smtClean="0">
                <a:latin typeface="+mn-ea"/>
              </a:rPr>
              <a:t>非設置地点）</a:t>
            </a:r>
            <a:endParaRPr lang="en-US" altLang="ja-JP" sz="2000" dirty="0" smtClean="0">
              <a:latin typeface="+mn-ea"/>
            </a:endParaRPr>
          </a:p>
        </p:txBody>
      </p:sp>
      <p:sp>
        <p:nvSpPr>
          <p:cNvPr id="14" name="円/楕円 13"/>
          <p:cNvSpPr/>
          <p:nvPr/>
        </p:nvSpPr>
        <p:spPr>
          <a:xfrm>
            <a:off x="6786578" y="1000108"/>
            <a:ext cx="1785950" cy="3286148"/>
          </a:xfrm>
          <a:prstGeom prst="ellipse">
            <a:avLst/>
          </a:prstGeom>
          <a:solidFill>
            <a:schemeClr val="accent1">
              <a:alpha val="0"/>
            </a:schemeClr>
          </a:solidFill>
          <a:ln w="38100">
            <a:solidFill>
              <a:srgbClr val="0F0F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858016" y="3786190"/>
            <a:ext cx="1785950" cy="2143140"/>
          </a:xfrm>
          <a:prstGeom prst="ellipse">
            <a:avLst/>
          </a:prstGeom>
          <a:solidFill>
            <a:schemeClr val="accent1">
              <a:alpha val="0"/>
            </a:schemeClr>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785918" y="1857364"/>
            <a:ext cx="3214710" cy="2714644"/>
          </a:xfrm>
          <a:prstGeom prst="rect">
            <a:avLst/>
          </a:prstGeom>
          <a:solidFill>
            <a:srgbClr val="0070C0">
              <a:alpha val="0"/>
            </a:srgbClr>
          </a:solidFill>
          <a:ln w="38100">
            <a:solidFill>
              <a:srgbClr val="0F0F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3"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 presetClass="exit" presetSubtype="0" fill="hold" grpId="4" nodeType="with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3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 presetClass="exit"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25"/>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1"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 presetClass="exit" presetSubtype="0" fill="hold" grpId="1" nodeType="withEffect">
                                  <p:stCondLst>
                                    <p:cond delay="0"/>
                                  </p:stCondLst>
                                  <p:childTnLst>
                                    <p:set>
                                      <p:cBhvr>
                                        <p:cTn id="52" dur="1" fill="hold">
                                          <p:stCondLst>
                                            <p:cond delay="0"/>
                                          </p:stCondLst>
                                        </p:cTn>
                                        <p:tgtEl>
                                          <p:spTgt spid="22"/>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2" grpId="1" animBg="1"/>
      <p:bldP spid="23" grpId="1" animBg="1"/>
      <p:bldP spid="24" grpId="1" animBg="1"/>
      <p:bldP spid="19" grpId="0" animBg="1"/>
      <p:bldP spid="27" grpId="0" animBg="1"/>
      <p:bldP spid="29" grpId="0" animBg="1"/>
      <p:bldP spid="14" grpId="0" animBg="1"/>
      <p:bldP spid="14" grpId="1" animBg="1"/>
      <p:bldP spid="15" grpId="3" animBg="1"/>
      <p:bldP spid="15" grpId="4" animBg="1"/>
      <p:bldP spid="38"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正方形/長方形 28"/>
          <p:cNvSpPr/>
          <p:nvPr/>
        </p:nvSpPr>
        <p:spPr>
          <a:xfrm>
            <a:off x="214282" y="1142984"/>
            <a:ext cx="8786874" cy="5572164"/>
          </a:xfrm>
          <a:prstGeom prst="rect">
            <a:avLst/>
          </a:prstGeom>
          <a:solidFill>
            <a:srgbClr val="92D05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サブタイトル 2"/>
          <p:cNvSpPr txBox="1">
            <a:spLocks/>
          </p:cNvSpPr>
          <p:nvPr/>
        </p:nvSpPr>
        <p:spPr>
          <a:xfrm>
            <a:off x="285720" y="357166"/>
            <a:ext cx="6786610" cy="571504"/>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3200" b="0" i="0" u="none" strike="noStrike" kern="1200" cap="none" spc="0" normalizeH="0" baseline="0" noProof="0" dirty="0" smtClean="0">
                <a:ln>
                  <a:noFill/>
                </a:ln>
                <a:effectLst/>
                <a:uLnTx/>
                <a:uFillTx/>
                <a:latin typeface="+mn-lt"/>
                <a:ea typeface="+mn-ea"/>
                <a:cs typeface="+mn-cs"/>
              </a:rPr>
              <a:t>東西水路（環境配慮型水路）まとめ</a:t>
            </a:r>
            <a:endParaRPr kumimoji="1" lang="ja-JP" altLang="en-US" sz="3200" b="0" i="0" u="none" strike="noStrike" kern="1200" cap="none" spc="0" normalizeH="0" baseline="0" noProof="0" dirty="0">
              <a:ln>
                <a:noFill/>
              </a:ln>
              <a:effectLst/>
              <a:uLnTx/>
              <a:uFillTx/>
              <a:latin typeface="+mn-lt"/>
              <a:ea typeface="+mn-ea"/>
              <a:cs typeface="+mn-cs"/>
            </a:endParaRPr>
          </a:p>
        </p:txBody>
      </p:sp>
      <p:sp>
        <p:nvSpPr>
          <p:cNvPr id="18" name="テキスト ボックス 17"/>
          <p:cNvSpPr txBox="1"/>
          <p:nvPr/>
        </p:nvSpPr>
        <p:spPr>
          <a:xfrm>
            <a:off x="785786" y="2500306"/>
            <a:ext cx="6715172" cy="461665"/>
          </a:xfrm>
          <a:prstGeom prst="rect">
            <a:avLst/>
          </a:prstGeom>
          <a:noFill/>
          <a:ln>
            <a:noFill/>
          </a:ln>
        </p:spPr>
        <p:txBody>
          <a:bodyPr wrap="square" rtlCol="0">
            <a:spAutoFit/>
          </a:bodyPr>
          <a:lstStyle/>
          <a:p>
            <a:pPr>
              <a:buNone/>
            </a:pPr>
            <a:r>
              <a:rPr lang="ja-JP" altLang="en-US" sz="2400" dirty="0" smtClean="0">
                <a:solidFill>
                  <a:srgbClr val="0F0FC7"/>
                </a:solidFill>
                <a:latin typeface="+mn-ea"/>
              </a:rPr>
              <a:t>⇒マコモを設置することの有用性が示唆</a:t>
            </a:r>
            <a:endParaRPr lang="en-US" altLang="ja-JP" sz="2400" dirty="0" smtClean="0">
              <a:solidFill>
                <a:srgbClr val="0F0FC7"/>
              </a:solidFill>
              <a:latin typeface="+mn-ea"/>
            </a:endParaRPr>
          </a:p>
        </p:txBody>
      </p:sp>
      <p:sp>
        <p:nvSpPr>
          <p:cNvPr id="9" name="テキスト ボックス 8"/>
          <p:cNvSpPr txBox="1"/>
          <p:nvPr/>
        </p:nvSpPr>
        <p:spPr>
          <a:xfrm>
            <a:off x="357158" y="3500438"/>
            <a:ext cx="8143932" cy="3046988"/>
          </a:xfrm>
          <a:prstGeom prst="rect">
            <a:avLst/>
          </a:prstGeom>
          <a:noFill/>
        </p:spPr>
        <p:txBody>
          <a:bodyPr wrap="square" rtlCol="0">
            <a:spAutoFit/>
          </a:bodyPr>
          <a:lstStyle/>
          <a:p>
            <a:pPr>
              <a:buNone/>
            </a:pPr>
            <a:r>
              <a:rPr lang="en-US" altLang="ja-JP" sz="2400" dirty="0" smtClean="0">
                <a:latin typeface="+mn-ea"/>
              </a:rPr>
              <a:t>&lt;</a:t>
            </a:r>
            <a:r>
              <a:rPr lang="ja-JP" altLang="en-US" sz="2400" dirty="0" smtClean="0">
                <a:latin typeface="+mn-ea"/>
              </a:rPr>
              <a:t>マコモが好まれる理由</a:t>
            </a:r>
            <a:r>
              <a:rPr lang="en-US" altLang="ja-JP" sz="2400" dirty="0" smtClean="0">
                <a:latin typeface="+mn-ea"/>
              </a:rPr>
              <a:t>&gt;</a:t>
            </a:r>
          </a:p>
          <a:p>
            <a:pPr>
              <a:buNone/>
            </a:pPr>
            <a:r>
              <a:rPr lang="ja-JP" altLang="en-US" sz="2400" dirty="0" smtClean="0">
                <a:latin typeface="+mn-ea"/>
              </a:rPr>
              <a:t>　･茎が太く，分</a:t>
            </a:r>
            <a:r>
              <a:rPr lang="ja-JP" altLang="en-US" sz="2400" dirty="0" err="1" smtClean="0">
                <a:latin typeface="+mn-ea"/>
              </a:rPr>
              <a:t>げつ</a:t>
            </a:r>
            <a:r>
              <a:rPr lang="en-US" altLang="ja-JP" sz="2400" dirty="0" smtClean="0">
                <a:latin typeface="+mn-ea"/>
              </a:rPr>
              <a:t>(</a:t>
            </a:r>
            <a:r>
              <a:rPr lang="ja-JP" altLang="en-US" sz="2400" dirty="0" smtClean="0">
                <a:latin typeface="+mn-ea"/>
              </a:rPr>
              <a:t>茎が分かれること･分枝</a:t>
            </a:r>
            <a:r>
              <a:rPr lang="en-US" altLang="ja-JP" sz="2400" dirty="0" smtClean="0">
                <a:latin typeface="+mn-ea"/>
              </a:rPr>
              <a:t>)</a:t>
            </a:r>
          </a:p>
          <a:p>
            <a:pPr>
              <a:buNone/>
            </a:pPr>
            <a:r>
              <a:rPr lang="ja-JP" altLang="en-US" sz="2400" dirty="0" smtClean="0">
                <a:latin typeface="+mn-ea"/>
              </a:rPr>
              <a:t>　 が水面下で多い</a:t>
            </a:r>
            <a:endParaRPr lang="en-US" altLang="ja-JP" sz="2400" dirty="0" smtClean="0">
              <a:latin typeface="+mn-ea"/>
            </a:endParaRPr>
          </a:p>
          <a:p>
            <a:pPr>
              <a:buNone/>
            </a:pPr>
            <a:r>
              <a:rPr lang="ja-JP" altLang="en-US" sz="2400" dirty="0" smtClean="0">
                <a:latin typeface="+mn-ea"/>
              </a:rPr>
              <a:t>　 ⇒流速の緩和，隠れ場となる間隙が多い</a:t>
            </a:r>
            <a:endParaRPr lang="en-US" altLang="ja-JP" sz="2400" dirty="0" smtClean="0">
              <a:latin typeface="+mn-ea"/>
            </a:endParaRPr>
          </a:p>
          <a:p>
            <a:pPr>
              <a:buNone/>
            </a:pPr>
            <a:r>
              <a:rPr lang="ja-JP" altLang="en-US" sz="2400" dirty="0" smtClean="0">
                <a:latin typeface="+mn-ea"/>
              </a:rPr>
              <a:t>　　 魚類のエサとなる藻類が多く付着</a:t>
            </a:r>
            <a:endParaRPr lang="en-US" altLang="ja-JP" sz="2400" dirty="0" smtClean="0">
              <a:latin typeface="+mn-ea"/>
            </a:endParaRPr>
          </a:p>
          <a:p>
            <a:pPr>
              <a:buNone/>
            </a:pPr>
            <a:r>
              <a:rPr lang="ja-JP" altLang="en-US" sz="2400" dirty="0" smtClean="0">
                <a:latin typeface="+mn-ea"/>
              </a:rPr>
              <a:t>　･根が魚類に好まれる</a:t>
            </a:r>
            <a:endParaRPr lang="en-US" altLang="ja-JP" sz="2400" dirty="0" smtClean="0">
              <a:latin typeface="+mn-ea"/>
            </a:endParaRPr>
          </a:p>
          <a:p>
            <a:pPr>
              <a:buNone/>
            </a:pPr>
            <a:r>
              <a:rPr lang="ja-JP" altLang="en-US" sz="2400" dirty="0" smtClean="0">
                <a:latin typeface="+mn-ea"/>
              </a:rPr>
              <a:t>　</a:t>
            </a:r>
            <a:endParaRPr lang="en-US" altLang="ja-JP" sz="2400" dirty="0" smtClean="0">
              <a:latin typeface="+mn-ea"/>
            </a:endParaRPr>
          </a:p>
          <a:p>
            <a:pPr>
              <a:buNone/>
            </a:pPr>
            <a:r>
              <a:rPr lang="ja-JP" altLang="en-US" sz="2400" dirty="0" smtClean="0">
                <a:latin typeface="+mn-ea"/>
              </a:rPr>
              <a:t>　　夏期に茎が過密になる⇒間引きが必要</a:t>
            </a:r>
            <a:endParaRPr lang="en-US" altLang="ja-JP" sz="2400" dirty="0" smtClean="0">
              <a:latin typeface="+mn-ea"/>
            </a:endParaRPr>
          </a:p>
        </p:txBody>
      </p:sp>
      <p:pic>
        <p:nvPicPr>
          <p:cNvPr id="13" name="コンテンツ プレースホルダ 3" descr="DSCN0892.JPG"/>
          <p:cNvPicPr>
            <a:picLocks noChangeAspect="1"/>
          </p:cNvPicPr>
          <p:nvPr/>
        </p:nvPicPr>
        <p:blipFill>
          <a:blip r:embed="rId3" cstate="print"/>
          <a:stretch>
            <a:fillRect/>
          </a:stretch>
        </p:blipFill>
        <p:spPr>
          <a:xfrm>
            <a:off x="6643702" y="2357430"/>
            <a:ext cx="2232436" cy="1674327"/>
          </a:xfrm>
          <a:prstGeom prst="rect">
            <a:avLst/>
          </a:prstGeom>
          <a:ln>
            <a:noFill/>
          </a:ln>
          <a:effectLst>
            <a:softEdge rad="112500"/>
          </a:effectLst>
        </p:spPr>
      </p:pic>
      <p:sp>
        <p:nvSpPr>
          <p:cNvPr id="10" name="角丸四角形 9"/>
          <p:cNvSpPr/>
          <p:nvPr/>
        </p:nvSpPr>
        <p:spPr>
          <a:xfrm>
            <a:off x="785786" y="1500174"/>
            <a:ext cx="6715172" cy="857256"/>
          </a:xfrm>
          <a:prstGeom prst="roundRect">
            <a:avLst/>
          </a:prstGeom>
          <a:solidFill>
            <a:srgbClr val="92D050"/>
          </a:solidFill>
          <a:ln>
            <a:solidFill>
              <a:srgbClr val="0F0F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0" indent="-274320">
              <a:spcBef>
                <a:spcPts val="600"/>
              </a:spcBef>
              <a:buClr>
                <a:schemeClr val="accent1"/>
              </a:buClr>
              <a:buSzPct val="70000"/>
            </a:pPr>
            <a:r>
              <a:rPr lang="ja-JP" altLang="en-US" sz="2400" dirty="0" smtClean="0">
                <a:solidFill>
                  <a:schemeClr val="tx1"/>
                </a:solidFill>
                <a:latin typeface="+mn-ea"/>
              </a:rPr>
              <a:t>　マコモ設置地点：魚類の生息数は多い傾向</a:t>
            </a:r>
            <a:endParaRPr lang="en-US" altLang="ja-JP" sz="2400" dirty="0" smtClean="0">
              <a:solidFill>
                <a:schemeClr val="tx1"/>
              </a:solidFill>
              <a:latin typeface="+mn-ea"/>
            </a:endParaRPr>
          </a:p>
          <a:p>
            <a:pPr marL="274320" lvl="0" indent="-274320">
              <a:spcBef>
                <a:spcPts val="600"/>
              </a:spcBef>
              <a:buClr>
                <a:schemeClr val="accent1"/>
              </a:buClr>
              <a:buSzPct val="70000"/>
            </a:pPr>
            <a:r>
              <a:rPr lang="ja-JP" altLang="en-US" sz="2400" dirty="0" smtClean="0">
                <a:solidFill>
                  <a:schemeClr val="tx1"/>
                </a:solidFill>
                <a:latin typeface="+mn-ea"/>
              </a:rPr>
              <a:t>　植生非設置地点：魚類の生息数は少ない傾向</a:t>
            </a:r>
            <a:endParaRPr lang="en-US" altLang="ja-JP" sz="2400" dirty="0" smtClean="0">
              <a:solidFill>
                <a:schemeClr val="tx1"/>
              </a:solidFill>
              <a:latin typeface="+mn-ea"/>
            </a:endParaRPr>
          </a:p>
        </p:txBody>
      </p:sp>
      <p:pic>
        <p:nvPicPr>
          <p:cNvPr id="11" name="コンテンツ プレースホルダ 3" descr="DSCN0892.JPG"/>
          <p:cNvPicPr>
            <a:picLocks noChangeAspect="1"/>
          </p:cNvPicPr>
          <p:nvPr/>
        </p:nvPicPr>
        <p:blipFill>
          <a:blip r:embed="rId4" cstate="print"/>
          <a:stretch>
            <a:fillRect/>
          </a:stretch>
        </p:blipFill>
        <p:spPr>
          <a:xfrm>
            <a:off x="6357950" y="4714884"/>
            <a:ext cx="2589625" cy="194221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214282" y="1142984"/>
            <a:ext cx="8786874" cy="5429288"/>
          </a:xfrm>
          <a:prstGeom prst="rect">
            <a:avLst/>
          </a:prstGeom>
          <a:solidFill>
            <a:srgbClr val="92D05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2000" dirty="0">
              <a:solidFill>
                <a:schemeClr val="tx1"/>
              </a:solidFill>
            </a:endParaRPr>
          </a:p>
        </p:txBody>
      </p:sp>
      <p:sp>
        <p:nvSpPr>
          <p:cNvPr id="10" name="角丸四角形 9"/>
          <p:cNvSpPr/>
          <p:nvPr/>
        </p:nvSpPr>
        <p:spPr>
          <a:xfrm>
            <a:off x="571472" y="4286256"/>
            <a:ext cx="8143932" cy="214314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71472" y="1643050"/>
            <a:ext cx="8143932" cy="2286016"/>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
        <p:nvSpPr>
          <p:cNvPr id="21" name="テキスト ボックス 20"/>
          <p:cNvSpPr txBox="1"/>
          <p:nvPr/>
        </p:nvSpPr>
        <p:spPr>
          <a:xfrm>
            <a:off x="642910" y="1857364"/>
            <a:ext cx="8501090" cy="1938992"/>
          </a:xfrm>
          <a:prstGeom prst="rect">
            <a:avLst/>
          </a:prstGeom>
          <a:noFill/>
        </p:spPr>
        <p:txBody>
          <a:bodyPr wrap="square" rtlCol="0">
            <a:spAutoFit/>
          </a:bodyPr>
          <a:lstStyle/>
          <a:p>
            <a:r>
              <a:rPr lang="ja-JP" altLang="en-US" sz="2400" dirty="0" smtClean="0"/>
              <a:t>　　魚類の保全には，</a:t>
            </a:r>
            <a:endParaRPr lang="en-US" altLang="ja-JP" sz="2400" dirty="0" smtClean="0"/>
          </a:p>
          <a:p>
            <a:r>
              <a:rPr lang="ja-JP" altLang="en-US" sz="2400" dirty="0" smtClean="0"/>
              <a:t>　　･水路間の移動が可能であること</a:t>
            </a:r>
            <a:endParaRPr lang="en-US" altLang="ja-JP" sz="2400" dirty="0" smtClean="0"/>
          </a:p>
          <a:p>
            <a:r>
              <a:rPr lang="ja-JP" altLang="en-US" sz="2400" dirty="0" smtClean="0"/>
              <a:t>　　･水深の確保</a:t>
            </a:r>
            <a:endParaRPr lang="en-US" altLang="ja-JP" sz="2400" dirty="0" smtClean="0"/>
          </a:p>
          <a:p>
            <a:r>
              <a:rPr lang="ja-JP" altLang="en-US" sz="2400" dirty="0" smtClean="0"/>
              <a:t>　　･流速の緩和　　　など･･･</a:t>
            </a:r>
            <a:endParaRPr lang="en-US" altLang="ja-JP" sz="2400" dirty="0" smtClean="0"/>
          </a:p>
          <a:p>
            <a:r>
              <a:rPr lang="ja-JP" altLang="en-US" sz="2400" dirty="0" smtClean="0"/>
              <a:t>　　を考慮した水路の総合的な整備が必要</a:t>
            </a:r>
            <a:endParaRPr lang="ja-JP" altLang="en-US" sz="2400" dirty="0"/>
          </a:p>
        </p:txBody>
      </p:sp>
      <p:sp>
        <p:nvSpPr>
          <p:cNvPr id="13" name="サブタイトル 2"/>
          <p:cNvSpPr txBox="1">
            <a:spLocks/>
          </p:cNvSpPr>
          <p:nvPr/>
        </p:nvSpPr>
        <p:spPr>
          <a:xfrm>
            <a:off x="285720" y="285728"/>
            <a:ext cx="3786214" cy="71438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しかし</a:t>
            </a:r>
            <a:r>
              <a:rPr kumimoji="1" lang="en-US" altLang="ja-JP" sz="4000" b="0" i="0" u="none" strike="noStrike" kern="1200" cap="none" spc="0" normalizeH="0" baseline="0" noProof="0" dirty="0" smtClean="0">
                <a:ln>
                  <a:noFill/>
                </a:ln>
                <a:effectLst/>
                <a:uLnTx/>
                <a:uFillTx/>
                <a:latin typeface="+mn-lt"/>
                <a:ea typeface="+mn-ea"/>
                <a:cs typeface="+mn-cs"/>
              </a:rPr>
              <a:t>...</a:t>
            </a:r>
            <a:endParaRPr kumimoji="1" lang="ja-JP" altLang="en-US" sz="4000" b="0" i="0" u="none" strike="noStrike" kern="1200" cap="none" spc="0" normalizeH="0" baseline="0" noProof="0" dirty="0">
              <a:ln>
                <a:noFill/>
              </a:ln>
              <a:effectLst/>
              <a:uLnTx/>
              <a:uFillTx/>
              <a:latin typeface="+mn-lt"/>
              <a:ea typeface="+mn-ea"/>
              <a:cs typeface="+mn-cs"/>
            </a:endParaRPr>
          </a:p>
        </p:txBody>
      </p:sp>
      <p:sp>
        <p:nvSpPr>
          <p:cNvPr id="24" name="テキスト ボックス 23"/>
          <p:cNvSpPr txBox="1"/>
          <p:nvPr/>
        </p:nvSpPr>
        <p:spPr>
          <a:xfrm>
            <a:off x="928662" y="4572008"/>
            <a:ext cx="8001056" cy="1569660"/>
          </a:xfrm>
          <a:prstGeom prst="rect">
            <a:avLst/>
          </a:prstGeom>
          <a:noFill/>
        </p:spPr>
        <p:txBody>
          <a:bodyPr wrap="square" rtlCol="0">
            <a:spAutoFit/>
          </a:bodyPr>
          <a:lstStyle/>
          <a:p>
            <a:r>
              <a:rPr lang="ja-JP" altLang="en-US" sz="2400" dirty="0" smtClean="0">
                <a:solidFill>
                  <a:srgbClr val="0F0FC7"/>
                </a:solidFill>
              </a:rPr>
              <a:t>　本調査区における課題</a:t>
            </a:r>
            <a:endParaRPr lang="en-US" altLang="ja-JP" sz="2400" dirty="0" smtClean="0">
              <a:solidFill>
                <a:srgbClr val="0F0FC7"/>
              </a:solidFill>
            </a:endParaRPr>
          </a:p>
          <a:p>
            <a:r>
              <a:rPr lang="ja-JP" altLang="en-US" sz="2400" dirty="0" smtClean="0"/>
              <a:t>　　・東西水路は降雨時に流速が増大</a:t>
            </a:r>
            <a:endParaRPr lang="en-US" altLang="ja-JP" sz="2400" dirty="0" smtClean="0"/>
          </a:p>
          <a:p>
            <a:r>
              <a:rPr lang="ja-JP" altLang="en-US" sz="2400" dirty="0" smtClean="0"/>
              <a:t>　　　⇒魚類が下流へ流されている可能性</a:t>
            </a:r>
            <a:endParaRPr lang="en-US" altLang="ja-JP" sz="2400" dirty="0" smtClean="0"/>
          </a:p>
          <a:p>
            <a:r>
              <a:rPr lang="ja-JP" altLang="en-US" sz="2400" dirty="0" smtClean="0"/>
              <a:t>　　　⇒流速を緩和する対策が必要</a:t>
            </a:r>
            <a:endParaRPr lang="en-US" altLang="ja-JP"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サブタイトル 2"/>
          <p:cNvSpPr txBox="1">
            <a:spLocks/>
          </p:cNvSpPr>
          <p:nvPr/>
        </p:nvSpPr>
        <p:spPr>
          <a:xfrm>
            <a:off x="785786" y="785794"/>
            <a:ext cx="7643866" cy="71438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ご清聴ありがとうございました</a:t>
            </a:r>
            <a:endParaRPr kumimoji="1" lang="ja-JP" altLang="en-US" sz="4000" b="0" i="0" u="none" strike="noStrike" kern="1200" cap="none" spc="0" normalizeH="0" baseline="0" noProof="0" dirty="0">
              <a:ln>
                <a:noFill/>
              </a:ln>
              <a:effectLst/>
              <a:uLnTx/>
              <a:uFillTx/>
              <a:latin typeface="+mn-lt"/>
              <a:ea typeface="+mn-ea"/>
              <a:cs typeface="+mn-cs"/>
            </a:endParaRPr>
          </a:p>
        </p:txBody>
      </p:sp>
      <p:pic>
        <p:nvPicPr>
          <p:cNvPr id="5" name="コンテンツ プレースホルダ 3" descr="DSCN0892.JPG"/>
          <p:cNvPicPr>
            <a:picLocks noChangeAspect="1"/>
          </p:cNvPicPr>
          <p:nvPr/>
        </p:nvPicPr>
        <p:blipFill>
          <a:blip r:embed="rId3" cstate="print"/>
          <a:stretch>
            <a:fillRect/>
          </a:stretch>
        </p:blipFill>
        <p:spPr>
          <a:xfrm>
            <a:off x="142844" y="1714488"/>
            <a:ext cx="3161130" cy="4214842"/>
          </a:xfrm>
          <a:prstGeom prst="rect">
            <a:avLst/>
          </a:prstGeom>
          <a:ln>
            <a:noFill/>
          </a:ln>
          <a:effectLst>
            <a:softEdge rad="112500"/>
          </a:effectLst>
        </p:spPr>
      </p:pic>
      <p:pic>
        <p:nvPicPr>
          <p:cNvPr id="6" name="コンテンツ プレースホルダ 3" descr="DSCN0892.JPG"/>
          <p:cNvPicPr>
            <a:picLocks noChangeAspect="1"/>
          </p:cNvPicPr>
          <p:nvPr/>
        </p:nvPicPr>
        <p:blipFill>
          <a:blip r:embed="rId4" cstate="print"/>
          <a:stretch>
            <a:fillRect/>
          </a:stretch>
        </p:blipFill>
        <p:spPr>
          <a:xfrm>
            <a:off x="3357554" y="1714488"/>
            <a:ext cx="5619792" cy="421484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214282" y="1142984"/>
            <a:ext cx="8786874" cy="5429288"/>
          </a:xfrm>
          <a:prstGeom prst="rect">
            <a:avLst/>
          </a:prstGeom>
          <a:solidFill>
            <a:srgbClr val="92D05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2000" dirty="0">
              <a:solidFill>
                <a:schemeClr val="tx1"/>
              </a:solidFill>
            </a:endParaRPr>
          </a:p>
        </p:txBody>
      </p:sp>
      <p:sp>
        <p:nvSpPr>
          <p:cNvPr id="10" name="角丸四角形 9"/>
          <p:cNvSpPr/>
          <p:nvPr/>
        </p:nvSpPr>
        <p:spPr>
          <a:xfrm>
            <a:off x="571472" y="4286256"/>
            <a:ext cx="8143932" cy="2143140"/>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サブタイトル 2"/>
          <p:cNvSpPr txBox="1">
            <a:spLocks/>
          </p:cNvSpPr>
          <p:nvPr/>
        </p:nvSpPr>
        <p:spPr>
          <a:xfrm>
            <a:off x="285720" y="285728"/>
            <a:ext cx="3786214" cy="71438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まとめ</a:t>
            </a:r>
            <a:endParaRPr kumimoji="1" lang="ja-JP" altLang="en-US" sz="4000" b="0" i="0" u="none" strike="noStrike" kern="1200" cap="none" spc="0" normalizeH="0" baseline="0" noProof="0" dirty="0">
              <a:ln>
                <a:noFill/>
              </a:ln>
              <a:effectLst/>
              <a:uLnTx/>
              <a:uFillTx/>
              <a:latin typeface="+mn-lt"/>
              <a:ea typeface="+mn-ea"/>
              <a:cs typeface="+mn-cs"/>
            </a:endParaRPr>
          </a:p>
        </p:txBody>
      </p:sp>
      <p:sp>
        <p:nvSpPr>
          <p:cNvPr id="22" name="テキスト ボックス 21"/>
          <p:cNvSpPr txBox="1"/>
          <p:nvPr/>
        </p:nvSpPr>
        <p:spPr>
          <a:xfrm>
            <a:off x="1000100" y="5357826"/>
            <a:ext cx="7263527" cy="830997"/>
          </a:xfrm>
          <a:prstGeom prst="rect">
            <a:avLst/>
          </a:prstGeom>
          <a:noFill/>
        </p:spPr>
        <p:txBody>
          <a:bodyPr wrap="none" rtlCol="0">
            <a:spAutoFit/>
          </a:bodyPr>
          <a:lstStyle/>
          <a:p>
            <a:r>
              <a:rPr lang="ja-JP" altLang="en-US" sz="2400" dirty="0" smtClean="0"/>
              <a:t>輪之内町では･･･</a:t>
            </a:r>
            <a:endParaRPr lang="en-US" altLang="ja-JP" sz="2400" dirty="0" smtClean="0"/>
          </a:p>
          <a:p>
            <a:r>
              <a:rPr lang="ja-JP" altLang="en-US" sz="2400" dirty="0" smtClean="0"/>
              <a:t>　　カワバタモロコ保護条例の施行</a:t>
            </a:r>
            <a:r>
              <a:rPr lang="en-US" altLang="ja-JP" sz="2400" dirty="0" smtClean="0">
                <a:latin typeface="+mn-ea"/>
              </a:rPr>
              <a:t>(2010</a:t>
            </a:r>
            <a:r>
              <a:rPr lang="ja-JP" altLang="en-US" sz="2400" dirty="0" smtClean="0">
                <a:latin typeface="+mn-ea"/>
              </a:rPr>
              <a:t>年４月～</a:t>
            </a:r>
            <a:r>
              <a:rPr lang="en-US" altLang="ja-JP" sz="2400" dirty="0" smtClean="0">
                <a:latin typeface="+mn-ea"/>
              </a:rPr>
              <a:t>)</a:t>
            </a:r>
            <a:endParaRPr lang="ja-JP" altLang="en-US" sz="2400" dirty="0">
              <a:latin typeface="+mn-ea"/>
            </a:endParaRPr>
          </a:p>
        </p:txBody>
      </p:sp>
      <p:sp>
        <p:nvSpPr>
          <p:cNvPr id="24" name="テキスト ボックス 23"/>
          <p:cNvSpPr txBox="1"/>
          <p:nvPr/>
        </p:nvSpPr>
        <p:spPr>
          <a:xfrm>
            <a:off x="428596" y="4500570"/>
            <a:ext cx="8501122" cy="830997"/>
          </a:xfrm>
          <a:prstGeom prst="rect">
            <a:avLst/>
          </a:prstGeom>
          <a:noFill/>
        </p:spPr>
        <p:txBody>
          <a:bodyPr wrap="square" rtlCol="0">
            <a:spAutoFit/>
          </a:bodyPr>
          <a:lstStyle/>
          <a:p>
            <a:r>
              <a:rPr lang="ja-JP" altLang="en-US" sz="2400" dirty="0" smtClean="0"/>
              <a:t>　安定した魚類の保全には労力がかかる</a:t>
            </a:r>
            <a:endParaRPr lang="en-US" altLang="ja-JP" sz="2400" dirty="0" smtClean="0"/>
          </a:p>
          <a:p>
            <a:r>
              <a:rPr lang="ja-JP" altLang="en-US" sz="2400" dirty="0" smtClean="0"/>
              <a:t>　 ⇒地域住民の理解や協力が必要</a:t>
            </a:r>
            <a:endParaRPr lang="en-US" altLang="ja-JP" sz="2400" dirty="0" smtClean="0"/>
          </a:p>
        </p:txBody>
      </p:sp>
      <p:sp>
        <p:nvSpPr>
          <p:cNvPr id="9" name="角丸四角形 8"/>
          <p:cNvSpPr/>
          <p:nvPr/>
        </p:nvSpPr>
        <p:spPr>
          <a:xfrm>
            <a:off x="571472" y="1357298"/>
            <a:ext cx="8143932" cy="2643206"/>
          </a:xfrm>
          <a:prstGeom prst="round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
        <p:nvSpPr>
          <p:cNvPr id="11" name="テキスト ボックス 10"/>
          <p:cNvSpPr txBox="1"/>
          <p:nvPr/>
        </p:nvSpPr>
        <p:spPr>
          <a:xfrm>
            <a:off x="285720" y="1714488"/>
            <a:ext cx="8858280" cy="1938992"/>
          </a:xfrm>
          <a:prstGeom prst="rect">
            <a:avLst/>
          </a:prstGeom>
          <a:noFill/>
        </p:spPr>
        <p:txBody>
          <a:bodyPr wrap="square" rtlCol="0">
            <a:spAutoFit/>
          </a:bodyPr>
          <a:lstStyle/>
          <a:p>
            <a:r>
              <a:rPr lang="ja-JP" altLang="en-US" sz="2400" dirty="0" smtClean="0">
                <a:latin typeface="+mn-ea"/>
              </a:rPr>
              <a:t>　東西水路</a:t>
            </a:r>
            <a:r>
              <a:rPr lang="en-US" altLang="ja-JP" sz="2400" dirty="0" smtClean="0">
                <a:latin typeface="+mn-ea"/>
              </a:rPr>
              <a:t>(</a:t>
            </a:r>
            <a:r>
              <a:rPr lang="ja-JP" altLang="en-US" sz="2400" dirty="0" smtClean="0">
                <a:latin typeface="+mn-ea"/>
              </a:rPr>
              <a:t>環境配慮型水路</a:t>
            </a:r>
            <a:r>
              <a:rPr lang="en-US" altLang="ja-JP" sz="2400" dirty="0" smtClean="0">
                <a:latin typeface="+mn-ea"/>
              </a:rPr>
              <a:t>)</a:t>
            </a:r>
            <a:r>
              <a:rPr lang="ja-JP" altLang="en-US" sz="2400" dirty="0" smtClean="0">
                <a:latin typeface="+mn-ea"/>
              </a:rPr>
              <a:t>における</a:t>
            </a:r>
            <a:r>
              <a:rPr lang="ja-JP" altLang="en-US" sz="2400" dirty="0" smtClean="0"/>
              <a:t>魚類が生息</a:t>
            </a:r>
            <a:endParaRPr lang="en-US" altLang="ja-JP" sz="2400" dirty="0" smtClean="0"/>
          </a:p>
          <a:p>
            <a:r>
              <a:rPr lang="ja-JP" altLang="en-US" sz="2400" dirty="0" smtClean="0"/>
              <a:t>　　⇒水路へ植生を設置した効果</a:t>
            </a:r>
            <a:endParaRPr lang="en-US" altLang="ja-JP" sz="2400" dirty="0" smtClean="0"/>
          </a:p>
          <a:p>
            <a:endParaRPr lang="en-US" altLang="ja-JP" sz="2400" dirty="0" smtClean="0"/>
          </a:p>
          <a:p>
            <a:r>
              <a:rPr lang="ja-JP" altLang="en-US" sz="2400" dirty="0" smtClean="0"/>
              <a:t>　　しかし，魚類の保全には，水路間の移動･水深･流速など</a:t>
            </a:r>
            <a:endParaRPr lang="en-US" altLang="ja-JP" sz="2400" dirty="0" smtClean="0"/>
          </a:p>
          <a:p>
            <a:r>
              <a:rPr lang="ja-JP" altLang="en-US" sz="2400" dirty="0" smtClean="0"/>
              <a:t>　　を考慮した水路の総合的な整備が必要</a:t>
            </a:r>
            <a:endParaRPr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グラフ 16"/>
          <p:cNvGraphicFramePr/>
          <p:nvPr/>
        </p:nvGraphicFramePr>
        <p:xfrm>
          <a:off x="642910" y="1643050"/>
          <a:ext cx="6725350" cy="4259036"/>
        </p:xfrm>
        <a:graphic>
          <a:graphicData uri="http://schemas.openxmlformats.org/drawingml/2006/chart">
            <c:chart xmlns:c="http://schemas.openxmlformats.org/drawingml/2006/chart" xmlns:r="http://schemas.openxmlformats.org/officeDocument/2006/relationships" r:id="rId3"/>
          </a:graphicData>
        </a:graphic>
      </p:graphicFrame>
      <p:sp>
        <p:nvSpPr>
          <p:cNvPr id="37" name="テキスト ボックス 36"/>
          <p:cNvSpPr txBox="1"/>
          <p:nvPr/>
        </p:nvSpPr>
        <p:spPr>
          <a:xfrm>
            <a:off x="4786314" y="5286388"/>
            <a:ext cx="1847864"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植生非設置区画</a:t>
            </a:r>
            <a:endParaRPr kumimoji="1" lang="ja-JP" altLang="en-US" dirty="0"/>
          </a:p>
        </p:txBody>
      </p:sp>
      <p:sp>
        <p:nvSpPr>
          <p:cNvPr id="18" name="正方形/長方形 17"/>
          <p:cNvSpPr/>
          <p:nvPr/>
        </p:nvSpPr>
        <p:spPr>
          <a:xfrm>
            <a:off x="6858016" y="1285860"/>
            <a:ext cx="1928826" cy="4429156"/>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428596" y="357166"/>
            <a:ext cx="8072494" cy="954107"/>
          </a:xfrm>
          <a:prstGeom prst="rect">
            <a:avLst/>
          </a:prstGeom>
          <a:noFill/>
        </p:spPr>
        <p:txBody>
          <a:bodyPr wrap="square" rtlCol="0">
            <a:spAutoFit/>
          </a:bodyPr>
          <a:lstStyle/>
          <a:p>
            <a:r>
              <a:rPr kumimoji="1" lang="ja-JP" altLang="en-US" sz="2800" dirty="0" smtClean="0"/>
              <a:t>東西水路各</a:t>
            </a:r>
            <a:r>
              <a:rPr lang="ja-JP" altLang="en-US" sz="2800" dirty="0" smtClean="0"/>
              <a:t>地点における調査１回あたりの</a:t>
            </a:r>
            <a:endParaRPr lang="en-US" altLang="ja-JP" sz="2800" dirty="0" smtClean="0"/>
          </a:p>
          <a:p>
            <a:r>
              <a:rPr lang="ja-JP" altLang="en-US" sz="2800" dirty="0" smtClean="0"/>
              <a:t>平均採捕個体数密度</a:t>
            </a:r>
            <a:r>
              <a:rPr lang="en-US" altLang="ja-JP" sz="2800" dirty="0" smtClean="0"/>
              <a:t>(</a:t>
            </a:r>
            <a:r>
              <a:rPr lang="ja-JP" altLang="en-US" sz="2800" dirty="0" smtClean="0"/>
              <a:t>メダカ・カワバタモロコ</a:t>
            </a:r>
            <a:r>
              <a:rPr lang="en-US" altLang="ja-JP" sz="2800" dirty="0" smtClean="0"/>
              <a:t>)</a:t>
            </a:r>
            <a:endParaRPr kumimoji="1" lang="ja-JP" altLang="en-US" sz="2800" dirty="0"/>
          </a:p>
        </p:txBody>
      </p:sp>
      <p:cxnSp>
        <p:nvCxnSpPr>
          <p:cNvPr id="30" name="直線コネクタ 29"/>
          <p:cNvCxnSpPr/>
          <p:nvPr/>
        </p:nvCxnSpPr>
        <p:spPr>
          <a:xfrm>
            <a:off x="5072066" y="5286388"/>
            <a:ext cx="1214446" cy="158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5400000">
            <a:off x="1607323" y="5179231"/>
            <a:ext cx="215902" cy="1588"/>
          </a:xfrm>
          <a:prstGeom prst="line">
            <a:avLst/>
          </a:prstGeom>
          <a:ln w="38100">
            <a:solidFill>
              <a:srgbClr val="0F0FC7"/>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5400000">
            <a:off x="4893471" y="5179231"/>
            <a:ext cx="215902" cy="1588"/>
          </a:xfrm>
          <a:prstGeom prst="line">
            <a:avLst/>
          </a:prstGeom>
          <a:ln w="38100">
            <a:solidFill>
              <a:srgbClr val="0F0FC7"/>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500298" y="5286388"/>
            <a:ext cx="1643074"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植生設置区画</a:t>
            </a:r>
            <a:endParaRPr kumimoji="1" lang="ja-JP" altLang="en-US" dirty="0"/>
          </a:p>
        </p:txBody>
      </p:sp>
      <p:cxnSp>
        <p:nvCxnSpPr>
          <p:cNvPr id="34" name="直線コネクタ 33"/>
          <p:cNvCxnSpPr/>
          <p:nvPr/>
        </p:nvCxnSpPr>
        <p:spPr>
          <a:xfrm>
            <a:off x="1714480" y="5286388"/>
            <a:ext cx="3286148" cy="1588"/>
          </a:xfrm>
          <a:prstGeom prst="line">
            <a:avLst/>
          </a:prstGeom>
          <a:ln w="38100">
            <a:solidFill>
              <a:srgbClr val="0F0FC7"/>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5400000">
            <a:off x="4964909" y="5179231"/>
            <a:ext cx="215902" cy="158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rot="5400000">
            <a:off x="6179355" y="5179231"/>
            <a:ext cx="215902" cy="158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40" name="円/楕円 39"/>
          <p:cNvSpPr/>
          <p:nvPr/>
        </p:nvSpPr>
        <p:spPr>
          <a:xfrm>
            <a:off x="3071802" y="4071942"/>
            <a:ext cx="714380" cy="513688"/>
          </a:xfrm>
          <a:prstGeom prst="ellipse">
            <a:avLst/>
          </a:prstGeom>
          <a:solidFill>
            <a:srgbClr val="FF0000">
              <a:alpha val="0"/>
            </a:srgbClr>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1796096" y="1986618"/>
            <a:ext cx="1928826" cy="2571768"/>
          </a:xfrm>
          <a:prstGeom prst="rect">
            <a:avLst/>
          </a:prstGeom>
          <a:solidFill>
            <a:schemeClr val="accent1">
              <a:alpha val="0"/>
            </a:schemeClr>
          </a:solidFill>
          <a:ln w="38100">
            <a:solidFill>
              <a:srgbClr val="0F0F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1928794" y="1643050"/>
            <a:ext cx="1800493" cy="369332"/>
          </a:xfrm>
          <a:prstGeom prst="rect">
            <a:avLst/>
          </a:prstGeom>
          <a:noFill/>
        </p:spPr>
        <p:txBody>
          <a:bodyPr wrap="none" rtlCol="0">
            <a:spAutoFit/>
          </a:bodyPr>
          <a:lstStyle/>
          <a:p>
            <a:r>
              <a:rPr kumimoji="1" lang="ja-JP" altLang="en-US" dirty="0" smtClean="0"/>
              <a:t>マコモ設置区画</a:t>
            </a:r>
            <a:endParaRPr kumimoji="1" lang="ja-JP" altLang="en-US" dirty="0"/>
          </a:p>
        </p:txBody>
      </p:sp>
      <p:sp>
        <p:nvSpPr>
          <p:cNvPr id="19" name="タイトル 4"/>
          <p:cNvSpPr txBox="1">
            <a:spLocks/>
          </p:cNvSpPr>
          <p:nvPr/>
        </p:nvSpPr>
        <p:spPr>
          <a:xfrm>
            <a:off x="7000892" y="1214422"/>
            <a:ext cx="1714512" cy="4357694"/>
          </a:xfrm>
          <a:prstGeom prst="rect">
            <a:avLst/>
          </a:prstGeom>
        </p:spPr>
        <p:txBody>
          <a:bodyPr vert="horz" lIns="0" rIns="0" bIns="0" anchor="b">
            <a:noAutofit/>
          </a:bodyPr>
          <a:lstStyle/>
          <a:p>
            <a:pPr>
              <a:buNone/>
            </a:pPr>
            <a:r>
              <a:rPr lang="ja-JP" altLang="en-US" sz="2000" dirty="0" smtClean="0">
                <a:solidFill>
                  <a:srgbClr val="0F0FC7"/>
                </a:solidFill>
                <a:latin typeface="+mn-ea"/>
              </a:rPr>
              <a:t>■</a:t>
            </a:r>
            <a:r>
              <a:rPr lang="ja-JP" altLang="en-US" sz="2000" dirty="0" smtClean="0">
                <a:latin typeface="+mn-ea"/>
              </a:rPr>
              <a:t>マコモ</a:t>
            </a:r>
            <a:endParaRPr lang="en-US" altLang="ja-JP" sz="2000" dirty="0" smtClean="0">
              <a:latin typeface="+mn-ea"/>
            </a:endParaRPr>
          </a:p>
          <a:p>
            <a:pPr>
              <a:buNone/>
            </a:pPr>
            <a:r>
              <a:rPr lang="ja-JP" altLang="en-US" sz="2000" dirty="0" smtClean="0">
                <a:latin typeface="+mn-ea"/>
              </a:rPr>
              <a:t>　設置区画</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solidFill>
                  <a:srgbClr val="BC3094"/>
                </a:solidFill>
                <a:latin typeface="+mn-ea"/>
              </a:rPr>
              <a:t>■</a:t>
            </a:r>
            <a:r>
              <a:rPr lang="ja-JP" altLang="en-US" sz="2000" dirty="0" smtClean="0">
                <a:latin typeface="+mn-ea"/>
              </a:rPr>
              <a:t>カサスゲ</a:t>
            </a:r>
            <a:endParaRPr lang="en-US" altLang="ja-JP" sz="2000" dirty="0" smtClean="0">
              <a:latin typeface="+mn-ea"/>
            </a:endParaRPr>
          </a:p>
          <a:p>
            <a:pPr>
              <a:buNone/>
            </a:pPr>
            <a:r>
              <a:rPr lang="ja-JP" altLang="en-US" sz="2000" dirty="0" smtClean="0">
                <a:latin typeface="+mn-ea"/>
              </a:rPr>
              <a:t>　設置区画</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solidFill>
                  <a:srgbClr val="0099FF"/>
                </a:solidFill>
                <a:latin typeface="+mn-ea"/>
              </a:rPr>
              <a:t>■</a:t>
            </a:r>
            <a:r>
              <a:rPr lang="ja-JP" altLang="en-US" sz="2000" dirty="0" smtClean="0">
                <a:latin typeface="+mn-ea"/>
              </a:rPr>
              <a:t>ミソハギ</a:t>
            </a:r>
            <a:endParaRPr lang="en-US" altLang="ja-JP" sz="2000" dirty="0" smtClean="0">
              <a:latin typeface="+mn-ea"/>
            </a:endParaRPr>
          </a:p>
          <a:p>
            <a:pPr>
              <a:buNone/>
            </a:pPr>
            <a:r>
              <a:rPr lang="ja-JP" altLang="en-US" sz="2000" dirty="0" smtClean="0">
                <a:latin typeface="+mn-ea"/>
              </a:rPr>
              <a:t>　設置区画</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solidFill>
                  <a:srgbClr val="008000"/>
                </a:solidFill>
                <a:latin typeface="+mn-ea"/>
              </a:rPr>
              <a:t>■</a:t>
            </a:r>
            <a:r>
              <a:rPr lang="ja-JP" altLang="en-US" sz="2000" dirty="0" smtClean="0">
                <a:latin typeface="+mn-ea"/>
              </a:rPr>
              <a:t>Ｕ字溝</a:t>
            </a:r>
            <a:endParaRPr lang="en-US" altLang="ja-JP" sz="2000" dirty="0" smtClean="0">
              <a:latin typeface="+mn-ea"/>
            </a:endParaRPr>
          </a:p>
          <a:p>
            <a:pPr>
              <a:buNone/>
            </a:pPr>
            <a:r>
              <a:rPr lang="ja-JP" altLang="en-US" sz="2000" dirty="0" smtClean="0">
                <a:latin typeface="+mn-ea"/>
              </a:rPr>
              <a:t>　設置区画</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solidFill>
                  <a:srgbClr val="FF0000"/>
                </a:solidFill>
                <a:latin typeface="+mn-ea"/>
              </a:rPr>
              <a:t>■</a:t>
            </a:r>
            <a:r>
              <a:rPr lang="ja-JP" altLang="en-US" sz="2000" dirty="0" smtClean="0">
                <a:latin typeface="+mn-ea"/>
              </a:rPr>
              <a:t>対照区</a:t>
            </a:r>
            <a:endParaRPr lang="en-US" altLang="ja-JP" sz="2000" dirty="0" smtClean="0">
              <a:latin typeface="+mn-ea"/>
            </a:endParaRPr>
          </a:p>
          <a:p>
            <a:pPr>
              <a:buNone/>
            </a:pPr>
            <a:r>
              <a:rPr lang="en-US" altLang="ja-JP" sz="2000" dirty="0" smtClean="0">
                <a:latin typeface="+mn-ea"/>
              </a:rPr>
              <a:t>(</a:t>
            </a:r>
            <a:r>
              <a:rPr lang="ja-JP" altLang="en-US" sz="2000" dirty="0" smtClean="0">
                <a:latin typeface="+mn-ea"/>
              </a:rPr>
              <a:t>非設置区画）</a:t>
            </a:r>
            <a:endParaRPr lang="en-US" altLang="ja-JP" sz="2000" dirty="0" smtClean="0">
              <a:latin typeface="+mn-ea"/>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正方形/長方形 34"/>
          <p:cNvSpPr/>
          <p:nvPr/>
        </p:nvSpPr>
        <p:spPr>
          <a:xfrm>
            <a:off x="142844" y="3786190"/>
            <a:ext cx="3286148" cy="2571768"/>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コンテンツ プレースホルダ 3" descr="DSCN0892.JPG"/>
          <p:cNvPicPr>
            <a:picLocks noGrp="1" noChangeAspect="1"/>
          </p:cNvPicPr>
          <p:nvPr>
            <p:ph sz="quarter" idx="1"/>
          </p:nvPr>
        </p:nvPicPr>
        <p:blipFill>
          <a:blip r:embed="rId3"/>
          <a:stretch>
            <a:fillRect/>
          </a:stretch>
        </p:blipFill>
        <p:spPr>
          <a:xfrm>
            <a:off x="3428992" y="1357298"/>
            <a:ext cx="5162978" cy="5267735"/>
          </a:xfrm>
          <a:prstGeom prst="rect">
            <a:avLst/>
          </a:prstGeom>
          <a:ln>
            <a:noFill/>
          </a:ln>
          <a:effectLst>
            <a:softEdge rad="112500"/>
          </a:effectLst>
        </p:spPr>
      </p:pic>
      <p:sp>
        <p:nvSpPr>
          <p:cNvPr id="44" name="円/楕円 43"/>
          <p:cNvSpPr/>
          <p:nvPr/>
        </p:nvSpPr>
        <p:spPr>
          <a:xfrm>
            <a:off x="6072198" y="5143512"/>
            <a:ext cx="500066" cy="428628"/>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p:cNvSpPr txBox="1"/>
          <p:nvPr/>
        </p:nvSpPr>
        <p:spPr>
          <a:xfrm>
            <a:off x="6643702" y="1071546"/>
            <a:ext cx="2262158" cy="369332"/>
          </a:xfrm>
          <a:prstGeom prst="rect">
            <a:avLst/>
          </a:prstGeom>
          <a:solidFill>
            <a:schemeClr val="bg1"/>
          </a:solidFill>
          <a:ln>
            <a:solidFill>
              <a:schemeClr val="tx1"/>
            </a:solidFill>
          </a:ln>
        </p:spPr>
        <p:txBody>
          <a:bodyPr wrap="none" rtlCol="0">
            <a:spAutoFit/>
          </a:bodyPr>
          <a:lstStyle/>
          <a:p>
            <a:r>
              <a:rPr kumimoji="1" lang="ja-JP" altLang="en-US" dirty="0" smtClean="0"/>
              <a:t>たいしょう池へ</a:t>
            </a:r>
            <a:r>
              <a:rPr lang="ja-JP" altLang="en-US" dirty="0" smtClean="0"/>
              <a:t>遡上</a:t>
            </a:r>
            <a:endParaRPr kumimoji="1" lang="ja-JP" altLang="en-US" dirty="0"/>
          </a:p>
        </p:txBody>
      </p:sp>
      <p:sp>
        <p:nvSpPr>
          <p:cNvPr id="26" name="テキスト ボックス 25"/>
          <p:cNvSpPr txBox="1"/>
          <p:nvPr/>
        </p:nvSpPr>
        <p:spPr>
          <a:xfrm>
            <a:off x="5143504" y="5143512"/>
            <a:ext cx="954107" cy="400110"/>
          </a:xfrm>
          <a:prstGeom prst="rect">
            <a:avLst/>
          </a:prstGeom>
          <a:solidFill>
            <a:schemeClr val="bg1"/>
          </a:solidFill>
          <a:ln>
            <a:solidFill>
              <a:schemeClr val="tx1"/>
            </a:solidFill>
          </a:ln>
        </p:spPr>
        <p:txBody>
          <a:bodyPr wrap="none" rtlCol="0">
            <a:spAutoFit/>
          </a:bodyPr>
          <a:lstStyle/>
          <a:p>
            <a:r>
              <a:rPr kumimoji="1" lang="ja-JP" altLang="en-US" sz="2000" dirty="0" smtClean="0">
                <a:latin typeface="+mn-ea"/>
              </a:rPr>
              <a:t>地点７</a:t>
            </a:r>
            <a:endParaRPr kumimoji="1" lang="ja-JP" altLang="en-US" sz="2000" dirty="0">
              <a:latin typeface="+mn-ea"/>
            </a:endParaRPr>
          </a:p>
        </p:txBody>
      </p:sp>
      <p:sp>
        <p:nvSpPr>
          <p:cNvPr id="27" name="下矢印 26"/>
          <p:cNvSpPr/>
          <p:nvPr/>
        </p:nvSpPr>
        <p:spPr>
          <a:xfrm rot="11761163">
            <a:off x="7098822" y="1422001"/>
            <a:ext cx="428628" cy="3876462"/>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サブタイトル 2"/>
          <p:cNvSpPr txBox="1">
            <a:spLocks/>
          </p:cNvSpPr>
          <p:nvPr/>
        </p:nvSpPr>
        <p:spPr>
          <a:xfrm>
            <a:off x="214282" y="1500174"/>
            <a:ext cx="3214710" cy="1643074"/>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2800" b="0" i="0" u="none" strike="noStrike" kern="1200" cap="none" spc="0" normalizeH="0" baseline="0" noProof="0" dirty="0" smtClean="0">
                <a:ln>
                  <a:noFill/>
                </a:ln>
                <a:effectLst/>
                <a:uLnTx/>
                <a:uFillTx/>
                <a:latin typeface="+mn-ea"/>
                <a:cs typeface="+mn-cs"/>
              </a:rPr>
              <a:t>･マコモ設置区画</a:t>
            </a:r>
            <a:endParaRPr kumimoji="1" lang="en-US" altLang="ja-JP" sz="2800" b="0" i="0" u="none" strike="noStrike" kern="1200" cap="none" spc="0" normalizeH="0" baseline="0" noProof="0" dirty="0" smtClean="0">
              <a:ln>
                <a:noFill/>
              </a:ln>
              <a:effectLst/>
              <a:uLnTx/>
              <a:uFillTx/>
              <a:latin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ja-JP" altLang="en-US" sz="2800" dirty="0" smtClean="0">
                <a:latin typeface="+mn-ea"/>
              </a:rPr>
              <a:t>･地点３･４と</a:t>
            </a:r>
            <a:endParaRPr lang="en-US" altLang="ja-JP" sz="2800" dirty="0" smtClean="0">
              <a:latin typeface="+mn-ea"/>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ja-JP" altLang="en-US" sz="2800" dirty="0" smtClean="0">
                <a:latin typeface="+mn-ea"/>
              </a:rPr>
              <a:t> ほぼ同じ環境</a:t>
            </a:r>
            <a:endParaRPr lang="en-US" altLang="ja-JP" sz="2800" dirty="0" smtClean="0">
              <a:latin typeface="+mn-ea"/>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1" lang="en-US" altLang="ja-JP" sz="2800" b="0" i="0" u="none" strike="noStrike" kern="1200" cap="none" spc="0" normalizeH="0" baseline="0" noProof="0" dirty="0" smtClean="0">
              <a:ln>
                <a:noFill/>
              </a:ln>
              <a:effectLst/>
              <a:uLnTx/>
              <a:uFillTx/>
              <a:latin typeface="+mn-ea"/>
              <a:cs typeface="+mn-cs"/>
            </a:endParaRPr>
          </a:p>
        </p:txBody>
      </p:sp>
      <p:sp>
        <p:nvSpPr>
          <p:cNvPr id="36" name="サブタイトル 2"/>
          <p:cNvSpPr txBox="1">
            <a:spLocks/>
          </p:cNvSpPr>
          <p:nvPr/>
        </p:nvSpPr>
        <p:spPr>
          <a:xfrm>
            <a:off x="142844" y="1000108"/>
            <a:ext cx="1285884" cy="500066"/>
          </a:xfrm>
          <a:prstGeom prst="rect">
            <a:avLst/>
          </a:prstGeom>
          <a:ln>
            <a:solidFill>
              <a:schemeClr val="tx1"/>
            </a:solidFill>
          </a:ln>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ja-JP" altLang="en-US" sz="2800" dirty="0" smtClean="0">
                <a:latin typeface="+mn-ea"/>
              </a:rPr>
              <a:t>地点７</a:t>
            </a:r>
            <a:endParaRPr kumimoji="1" lang="ja-JP" altLang="en-US" sz="2800" b="0" i="0" u="none" strike="noStrike" kern="1200" cap="none" spc="0" normalizeH="0" baseline="0" noProof="0" dirty="0">
              <a:ln>
                <a:noFill/>
              </a:ln>
              <a:effectLst/>
              <a:uLnTx/>
              <a:uFillTx/>
              <a:latin typeface="+mn-ea"/>
              <a:cs typeface="+mn-cs"/>
            </a:endParaRPr>
          </a:p>
        </p:txBody>
      </p:sp>
      <p:sp>
        <p:nvSpPr>
          <p:cNvPr id="37" name="円/楕円 36"/>
          <p:cNvSpPr/>
          <p:nvPr/>
        </p:nvSpPr>
        <p:spPr>
          <a:xfrm>
            <a:off x="7143768" y="5500702"/>
            <a:ext cx="500066" cy="428628"/>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円/楕円 45"/>
          <p:cNvSpPr/>
          <p:nvPr/>
        </p:nvSpPr>
        <p:spPr>
          <a:xfrm>
            <a:off x="7715272" y="5715016"/>
            <a:ext cx="500066" cy="428628"/>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テキスト ボックス 46"/>
          <p:cNvSpPr txBox="1"/>
          <p:nvPr/>
        </p:nvSpPr>
        <p:spPr>
          <a:xfrm>
            <a:off x="7500958" y="5214950"/>
            <a:ext cx="954107" cy="400110"/>
          </a:xfrm>
          <a:prstGeom prst="rect">
            <a:avLst/>
          </a:prstGeom>
          <a:solidFill>
            <a:schemeClr val="bg1"/>
          </a:solidFill>
          <a:ln>
            <a:solidFill>
              <a:schemeClr val="tx1"/>
            </a:solidFill>
          </a:ln>
        </p:spPr>
        <p:txBody>
          <a:bodyPr wrap="none" rtlCol="0">
            <a:spAutoFit/>
          </a:bodyPr>
          <a:lstStyle/>
          <a:p>
            <a:r>
              <a:rPr kumimoji="1" lang="ja-JP" altLang="en-US" sz="2000" dirty="0" smtClean="0">
                <a:latin typeface="+mn-ea"/>
              </a:rPr>
              <a:t>地点４</a:t>
            </a:r>
            <a:endParaRPr kumimoji="1" lang="ja-JP" altLang="en-US" sz="2000" dirty="0">
              <a:latin typeface="+mn-ea"/>
            </a:endParaRPr>
          </a:p>
        </p:txBody>
      </p:sp>
      <p:sp>
        <p:nvSpPr>
          <p:cNvPr id="48" name="テキスト ボックス 47"/>
          <p:cNvSpPr txBox="1"/>
          <p:nvPr/>
        </p:nvSpPr>
        <p:spPr>
          <a:xfrm>
            <a:off x="8001024" y="6072206"/>
            <a:ext cx="954107" cy="400110"/>
          </a:xfrm>
          <a:prstGeom prst="rect">
            <a:avLst/>
          </a:prstGeom>
          <a:solidFill>
            <a:schemeClr val="bg1"/>
          </a:solidFill>
          <a:ln>
            <a:solidFill>
              <a:schemeClr val="tx1"/>
            </a:solidFill>
          </a:ln>
        </p:spPr>
        <p:txBody>
          <a:bodyPr wrap="none" rtlCol="0">
            <a:spAutoFit/>
          </a:bodyPr>
          <a:lstStyle/>
          <a:p>
            <a:r>
              <a:rPr kumimoji="1" lang="ja-JP" altLang="en-US" sz="2000" dirty="0" smtClean="0">
                <a:latin typeface="+mn-ea"/>
              </a:rPr>
              <a:t>地点３</a:t>
            </a:r>
            <a:endParaRPr kumimoji="1" lang="ja-JP" altLang="en-US" sz="2000" dirty="0">
              <a:latin typeface="+mn-ea"/>
            </a:endParaRPr>
          </a:p>
        </p:txBody>
      </p:sp>
      <p:pic>
        <p:nvPicPr>
          <p:cNvPr id="21" name="コンテンツ プレースホルダ 3" descr="DSCN0892.JPG"/>
          <p:cNvPicPr>
            <a:picLocks noChangeAspect="1"/>
          </p:cNvPicPr>
          <p:nvPr/>
        </p:nvPicPr>
        <p:blipFill>
          <a:blip r:embed="rId4" cstate="print"/>
          <a:stretch>
            <a:fillRect/>
          </a:stretch>
        </p:blipFill>
        <p:spPr>
          <a:xfrm>
            <a:off x="3428992" y="1357298"/>
            <a:ext cx="3071834" cy="2303875"/>
          </a:xfrm>
          <a:prstGeom prst="rect">
            <a:avLst/>
          </a:prstGeom>
          <a:ln>
            <a:noFill/>
          </a:ln>
          <a:effectLst>
            <a:softEdge rad="112500"/>
          </a:effectLst>
        </p:spPr>
      </p:pic>
      <p:sp>
        <p:nvSpPr>
          <p:cNvPr id="23" name="下矢印 22"/>
          <p:cNvSpPr/>
          <p:nvPr/>
        </p:nvSpPr>
        <p:spPr>
          <a:xfrm>
            <a:off x="1500166" y="4572008"/>
            <a:ext cx="720673" cy="642941"/>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142844" y="3714752"/>
            <a:ext cx="3643338" cy="830997"/>
          </a:xfrm>
          <a:prstGeom prst="rect">
            <a:avLst/>
          </a:prstGeom>
          <a:noFill/>
        </p:spPr>
        <p:txBody>
          <a:bodyPr wrap="square" rtlCol="0">
            <a:spAutoFit/>
          </a:bodyPr>
          <a:lstStyle/>
          <a:p>
            <a:r>
              <a:rPr kumimoji="1" lang="ja-JP" altLang="en-US" sz="2400" dirty="0" smtClean="0"/>
              <a:t>下流にたいしょう池へ</a:t>
            </a:r>
            <a:endParaRPr kumimoji="1" lang="en-US" altLang="ja-JP" sz="2400" dirty="0" smtClean="0"/>
          </a:p>
          <a:p>
            <a:r>
              <a:rPr kumimoji="1" lang="ja-JP" altLang="en-US" sz="2400" dirty="0" smtClean="0"/>
              <a:t>接続する水路が存在</a:t>
            </a:r>
            <a:endParaRPr kumimoji="1" lang="ja-JP" altLang="en-US" sz="2400" dirty="0"/>
          </a:p>
        </p:txBody>
      </p:sp>
      <p:sp>
        <p:nvSpPr>
          <p:cNvPr id="28" name="テキスト ボックス 27"/>
          <p:cNvSpPr txBox="1"/>
          <p:nvPr/>
        </p:nvSpPr>
        <p:spPr>
          <a:xfrm>
            <a:off x="214282" y="5286388"/>
            <a:ext cx="3286148" cy="830997"/>
          </a:xfrm>
          <a:prstGeom prst="rect">
            <a:avLst/>
          </a:prstGeom>
          <a:noFill/>
        </p:spPr>
        <p:txBody>
          <a:bodyPr wrap="square" rtlCol="0">
            <a:spAutoFit/>
          </a:bodyPr>
          <a:lstStyle/>
          <a:p>
            <a:r>
              <a:rPr kumimoji="1" lang="ja-JP" altLang="en-US" sz="2400" dirty="0" smtClean="0"/>
              <a:t>魚類はたいしょう池へ</a:t>
            </a:r>
            <a:endParaRPr kumimoji="1" lang="en-US" altLang="ja-JP" sz="2400" dirty="0" smtClean="0"/>
          </a:p>
          <a:p>
            <a:r>
              <a:rPr kumimoji="1" lang="ja-JP" altLang="en-US" sz="2400" dirty="0" smtClean="0"/>
              <a:t>向かう傾向にある？</a:t>
            </a:r>
            <a:endParaRPr kumimoji="1" lang="ja-JP" altLang="en-US" sz="2400" dirty="0"/>
          </a:p>
        </p:txBody>
      </p:sp>
      <p:cxnSp>
        <p:nvCxnSpPr>
          <p:cNvPr id="33" name="直線矢印コネクタ 32"/>
          <p:cNvCxnSpPr/>
          <p:nvPr/>
        </p:nvCxnSpPr>
        <p:spPr>
          <a:xfrm rot="5400000">
            <a:off x="5786446" y="2857496"/>
            <a:ext cx="3786214" cy="107157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endCxn id="48" idx="1"/>
          </p:cNvCxnSpPr>
          <p:nvPr/>
        </p:nvCxnSpPr>
        <p:spPr>
          <a:xfrm>
            <a:off x="6072198" y="5643578"/>
            <a:ext cx="1928826" cy="628683"/>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trips(upLeft)">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2" grpId="0" animBg="1"/>
      <p:bldP spid="27" grpId="0" animBg="1"/>
      <p:bldP spid="47" grpId="0" animBg="1"/>
      <p:bldP spid="48" grpId="0" animBg="1"/>
      <p:bldP spid="23" grpId="0" animBg="1"/>
      <p:bldP spid="24"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角丸四角形 5"/>
          <p:cNvSpPr/>
          <p:nvPr/>
        </p:nvSpPr>
        <p:spPr>
          <a:xfrm>
            <a:off x="142844" y="5929330"/>
            <a:ext cx="8858312" cy="642942"/>
          </a:xfrm>
          <a:prstGeom prst="roundRect">
            <a:avLst/>
          </a:prstGeom>
          <a:solidFill>
            <a:srgbClr val="92D050"/>
          </a:solidFill>
          <a:ln>
            <a:solidFill>
              <a:srgbClr val="0F0F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smtClean="0">
              <a:solidFill>
                <a:schemeClr val="tx1"/>
              </a:solidFill>
              <a:latin typeface="+mn-ea"/>
            </a:endParaRPr>
          </a:p>
          <a:p>
            <a:endParaRPr lang="ja-JP" altLang="en-US" sz="2400" dirty="0">
              <a:solidFill>
                <a:schemeClr val="tx1"/>
              </a:solidFill>
              <a:latin typeface="+mn-ea"/>
            </a:endParaRPr>
          </a:p>
        </p:txBody>
      </p:sp>
      <p:sp>
        <p:nvSpPr>
          <p:cNvPr id="16" name="正方形/長方形 15"/>
          <p:cNvSpPr/>
          <p:nvPr/>
        </p:nvSpPr>
        <p:spPr>
          <a:xfrm>
            <a:off x="2714612" y="1643050"/>
            <a:ext cx="3714776" cy="500066"/>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下矢印 16"/>
          <p:cNvSpPr/>
          <p:nvPr/>
        </p:nvSpPr>
        <p:spPr>
          <a:xfrm rot="16200000">
            <a:off x="4140226" y="2789204"/>
            <a:ext cx="720673" cy="71438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 2"/>
          <p:cNvSpPr>
            <a:spLocks noGrp="1"/>
          </p:cNvSpPr>
          <p:nvPr>
            <p:ph sz="quarter" idx="1"/>
          </p:nvPr>
        </p:nvSpPr>
        <p:spPr>
          <a:xfrm>
            <a:off x="142844" y="2428868"/>
            <a:ext cx="3857652" cy="1357322"/>
          </a:xfrm>
          <a:ln w="38100">
            <a:solidFill>
              <a:srgbClr val="0070C0"/>
            </a:solidFill>
          </a:ln>
        </p:spPr>
        <p:txBody>
          <a:bodyPr>
            <a:noAutofit/>
          </a:bodyPr>
          <a:lstStyle/>
          <a:p>
            <a:pPr>
              <a:buNone/>
            </a:pPr>
            <a:r>
              <a:rPr lang="ja-JP" altLang="en-US" dirty="0" smtClean="0">
                <a:latin typeface="+mn-ea"/>
              </a:rPr>
              <a:t>コンクリート三面張り水路</a:t>
            </a:r>
            <a:endParaRPr lang="en-US" altLang="ja-JP" dirty="0" smtClean="0">
              <a:latin typeface="+mn-ea"/>
            </a:endParaRPr>
          </a:p>
          <a:p>
            <a:pPr>
              <a:buNone/>
            </a:pPr>
            <a:r>
              <a:rPr lang="ja-JP" altLang="en-US" dirty="0" smtClean="0">
                <a:latin typeface="+mn-ea"/>
              </a:rPr>
              <a:t>用排水路の分離</a:t>
            </a:r>
            <a:endParaRPr lang="en-US" altLang="ja-JP" dirty="0" smtClean="0">
              <a:latin typeface="+mn-ea"/>
            </a:endParaRPr>
          </a:p>
          <a:p>
            <a:pPr>
              <a:buNone/>
            </a:pPr>
            <a:r>
              <a:rPr lang="ja-JP" altLang="en-US" dirty="0" smtClean="0">
                <a:latin typeface="+mn-ea"/>
              </a:rPr>
              <a:t>水田の乾田化　など</a:t>
            </a:r>
            <a:r>
              <a:rPr lang="en-US" altLang="ja-JP" dirty="0" smtClean="0">
                <a:latin typeface="+mn-ea"/>
              </a:rPr>
              <a:t>…</a:t>
            </a:r>
            <a:endParaRPr lang="ja-JP" altLang="en-US" dirty="0">
              <a:latin typeface="+mn-ea"/>
            </a:endParaRPr>
          </a:p>
        </p:txBody>
      </p:sp>
      <p:sp>
        <p:nvSpPr>
          <p:cNvPr id="13" name="テキスト ボックス 12"/>
          <p:cNvSpPr txBox="1"/>
          <p:nvPr/>
        </p:nvSpPr>
        <p:spPr>
          <a:xfrm>
            <a:off x="2714612" y="1643050"/>
            <a:ext cx="3714776" cy="461665"/>
          </a:xfrm>
          <a:prstGeom prst="rect">
            <a:avLst/>
          </a:prstGeom>
          <a:solidFill>
            <a:schemeClr val="bg1">
              <a:alpha val="0"/>
            </a:schemeClr>
          </a:solidFill>
          <a:ln w="38100">
            <a:solidFill>
              <a:schemeClr val="tx1">
                <a:alpha val="0"/>
              </a:schemeClr>
            </a:solidFill>
          </a:ln>
        </p:spPr>
        <p:txBody>
          <a:bodyPr wrap="square" rtlCol="0">
            <a:spAutoFit/>
          </a:bodyPr>
          <a:lstStyle/>
          <a:p>
            <a:pPr algn="ctr">
              <a:buNone/>
            </a:pPr>
            <a:r>
              <a:rPr lang="ja-JP" altLang="en-US" sz="2400" dirty="0" smtClean="0">
                <a:solidFill>
                  <a:srgbClr val="0F0FC7"/>
                </a:solidFill>
                <a:latin typeface="+mn-ea"/>
              </a:rPr>
              <a:t>圃場整備</a:t>
            </a:r>
            <a:r>
              <a:rPr lang="en-US" altLang="ja-JP" sz="2400" dirty="0" smtClean="0">
                <a:latin typeface="+mn-ea"/>
              </a:rPr>
              <a:t>(</a:t>
            </a:r>
            <a:r>
              <a:rPr lang="ja-JP" altLang="en-US" sz="2400" dirty="0" smtClean="0">
                <a:latin typeface="+mn-ea"/>
              </a:rPr>
              <a:t>昭和</a:t>
            </a:r>
            <a:r>
              <a:rPr lang="en-US" altLang="ja-JP" sz="2400" dirty="0" smtClean="0">
                <a:latin typeface="+mn-ea"/>
              </a:rPr>
              <a:t>30</a:t>
            </a:r>
            <a:r>
              <a:rPr lang="ja-JP" altLang="en-US" sz="2400" dirty="0" smtClean="0">
                <a:latin typeface="+mn-ea"/>
              </a:rPr>
              <a:t>年代～</a:t>
            </a:r>
            <a:r>
              <a:rPr lang="en-US" altLang="ja-JP" sz="2400" dirty="0" smtClean="0">
                <a:latin typeface="+mn-ea"/>
              </a:rPr>
              <a:t>)</a:t>
            </a:r>
          </a:p>
        </p:txBody>
      </p:sp>
      <p:sp>
        <p:nvSpPr>
          <p:cNvPr id="19" name="サブタイトル 2"/>
          <p:cNvSpPr txBox="1">
            <a:spLocks/>
          </p:cNvSpPr>
          <p:nvPr/>
        </p:nvSpPr>
        <p:spPr>
          <a:xfrm>
            <a:off x="428596" y="357166"/>
            <a:ext cx="2786082" cy="71438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背景・目的</a:t>
            </a:r>
            <a:endParaRPr kumimoji="1" lang="ja-JP" altLang="en-US" sz="4000" b="0" i="0" u="none" strike="noStrike" kern="1200" cap="none" spc="0" normalizeH="0" baseline="0" noProof="0" dirty="0">
              <a:ln>
                <a:noFill/>
              </a:ln>
              <a:effectLst/>
              <a:uLnTx/>
              <a:uFillTx/>
              <a:latin typeface="+mn-lt"/>
              <a:ea typeface="+mn-ea"/>
              <a:cs typeface="+mn-cs"/>
            </a:endParaRPr>
          </a:p>
        </p:txBody>
      </p:sp>
      <p:sp>
        <p:nvSpPr>
          <p:cNvPr id="10" name="コンテンツ プレースホルダ 2"/>
          <p:cNvSpPr txBox="1">
            <a:spLocks/>
          </p:cNvSpPr>
          <p:nvPr/>
        </p:nvSpPr>
        <p:spPr>
          <a:xfrm>
            <a:off x="4929190" y="2643182"/>
            <a:ext cx="4214810" cy="1071570"/>
          </a:xfrm>
          <a:prstGeom prst="rect">
            <a:avLst/>
          </a:prstGeom>
        </p:spPr>
        <p:txBody>
          <a:bodyPr vert="horz">
            <a:noAutofit/>
          </a:bodyPr>
          <a:lstStyle/>
          <a:p>
            <a:pPr marL="274320" lvl="0" indent="-274320">
              <a:spcBef>
                <a:spcPct val="20000"/>
              </a:spcBef>
              <a:buClr>
                <a:schemeClr val="accent3"/>
              </a:buClr>
              <a:buSzPct val="95000"/>
              <a:defRPr/>
            </a:pPr>
            <a:r>
              <a:rPr lang="ja-JP" altLang="en-US" sz="2400" dirty="0" smtClean="0">
                <a:latin typeface="+mn-ea"/>
              </a:rPr>
              <a:t>水田に地帯に生息していた</a:t>
            </a:r>
            <a:endParaRPr lang="en-US" altLang="ja-JP" sz="2400" dirty="0" smtClean="0">
              <a:latin typeface="+mn-ea"/>
            </a:endParaRPr>
          </a:p>
          <a:p>
            <a:pPr marL="274320" lvl="0" indent="-274320">
              <a:spcBef>
                <a:spcPct val="20000"/>
              </a:spcBef>
              <a:buClr>
                <a:schemeClr val="accent3"/>
              </a:buClr>
              <a:buSzPct val="95000"/>
              <a:defRPr/>
            </a:pPr>
            <a:r>
              <a:rPr lang="ja-JP" altLang="en-US" sz="2400" dirty="0" smtClean="0">
                <a:latin typeface="+mn-ea"/>
              </a:rPr>
              <a:t>生物は生息環境を失い</a:t>
            </a:r>
            <a:r>
              <a:rPr kumimoji="1" lang="ja-JP" altLang="en-US" sz="2400" b="0" i="0" u="none" strike="noStrike" kern="1200" cap="none" spc="0" normalizeH="0" baseline="0" noProof="0" dirty="0" smtClean="0">
                <a:ln>
                  <a:noFill/>
                </a:ln>
                <a:effectLst/>
                <a:uLnTx/>
                <a:uFillTx/>
                <a:latin typeface="+mn-ea"/>
                <a:ea typeface="+mn-ea"/>
                <a:cs typeface="+mn-cs"/>
              </a:rPr>
              <a:t>減少</a:t>
            </a:r>
            <a:endParaRPr kumimoji="1" lang="ja-JP" altLang="en-US" sz="2400" b="0" i="0" u="none" strike="noStrike" kern="1200" cap="none" spc="0" normalizeH="0" baseline="0" noProof="0" dirty="0">
              <a:ln>
                <a:noFill/>
              </a:ln>
              <a:effectLst/>
              <a:uLnTx/>
              <a:uFillTx/>
              <a:latin typeface="+mn-ea"/>
              <a:ea typeface="+mn-ea"/>
              <a:cs typeface="+mn-cs"/>
            </a:endParaRPr>
          </a:p>
        </p:txBody>
      </p:sp>
      <p:sp>
        <p:nvSpPr>
          <p:cNvPr id="12" name="下矢印 11"/>
          <p:cNvSpPr/>
          <p:nvPr/>
        </p:nvSpPr>
        <p:spPr>
          <a:xfrm>
            <a:off x="4214810" y="5286388"/>
            <a:ext cx="720673" cy="500066"/>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コンテンツ プレースホルダ 2"/>
          <p:cNvSpPr txBox="1">
            <a:spLocks/>
          </p:cNvSpPr>
          <p:nvPr/>
        </p:nvSpPr>
        <p:spPr>
          <a:xfrm>
            <a:off x="4929190" y="2428868"/>
            <a:ext cx="4071966" cy="1357322"/>
          </a:xfrm>
          <a:prstGeom prst="rect">
            <a:avLst/>
          </a:prstGeom>
          <a:ln w="38100">
            <a:solidFill>
              <a:srgbClr val="0070C0"/>
            </a:solidFill>
          </a:ln>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1" lang="ja-JP"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18" name="テキスト ボックス 17"/>
          <p:cNvSpPr txBox="1"/>
          <p:nvPr/>
        </p:nvSpPr>
        <p:spPr>
          <a:xfrm>
            <a:off x="500034" y="4714884"/>
            <a:ext cx="8186857" cy="461665"/>
          </a:xfrm>
          <a:prstGeom prst="rect">
            <a:avLst/>
          </a:prstGeom>
          <a:noFill/>
        </p:spPr>
        <p:txBody>
          <a:bodyPr wrap="none" rtlCol="0">
            <a:spAutoFit/>
          </a:bodyPr>
          <a:lstStyle/>
          <a:p>
            <a:r>
              <a:rPr lang="ja-JP" altLang="en-US" sz="2400" dirty="0" smtClean="0">
                <a:latin typeface="+mn-ea"/>
              </a:rPr>
              <a:t>圃場整備が実施され，水路の一部が改修された地域の調査</a:t>
            </a:r>
            <a:endParaRPr lang="en-US" altLang="ja-JP" sz="2400" dirty="0" smtClean="0">
              <a:latin typeface="+mn-ea"/>
            </a:endParaRPr>
          </a:p>
        </p:txBody>
      </p:sp>
      <p:sp>
        <p:nvSpPr>
          <p:cNvPr id="20" name="テキスト ボックス 19"/>
          <p:cNvSpPr txBox="1"/>
          <p:nvPr/>
        </p:nvSpPr>
        <p:spPr>
          <a:xfrm>
            <a:off x="1071538" y="6000768"/>
            <a:ext cx="6955750" cy="461665"/>
          </a:xfrm>
          <a:prstGeom prst="rect">
            <a:avLst/>
          </a:prstGeom>
          <a:noFill/>
        </p:spPr>
        <p:txBody>
          <a:bodyPr wrap="none" rtlCol="0">
            <a:spAutoFit/>
          </a:bodyPr>
          <a:lstStyle/>
          <a:p>
            <a:r>
              <a:rPr lang="ja-JP" altLang="en-US" sz="2400" dirty="0" smtClean="0">
                <a:latin typeface="+mn-ea"/>
              </a:rPr>
              <a:t>魚類の保全に有効な環境配慮型水路について検討</a:t>
            </a:r>
            <a:endParaRPr lang="en-US" altLang="ja-JP" sz="2400" dirty="0" smtClean="0">
              <a:latin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コンテンツ プレースホルダ 3" descr="DSCN0892.JPG"/>
          <p:cNvPicPr>
            <a:picLocks noGrp="1" noChangeAspect="1"/>
          </p:cNvPicPr>
          <p:nvPr>
            <p:ph sz="quarter" idx="1"/>
          </p:nvPr>
        </p:nvPicPr>
        <p:blipFill>
          <a:blip r:embed="rId3"/>
          <a:stretch>
            <a:fillRect/>
          </a:stretch>
        </p:blipFill>
        <p:spPr>
          <a:xfrm>
            <a:off x="3428992" y="1357298"/>
            <a:ext cx="5162978" cy="5267735"/>
          </a:xfrm>
          <a:prstGeom prst="rect">
            <a:avLst/>
          </a:prstGeom>
          <a:ln>
            <a:noFill/>
          </a:ln>
          <a:effectLst>
            <a:softEdge rad="112500"/>
          </a:effectLst>
        </p:spPr>
      </p:pic>
      <p:sp>
        <p:nvSpPr>
          <p:cNvPr id="27" name="正方形/長方形 26"/>
          <p:cNvSpPr/>
          <p:nvPr/>
        </p:nvSpPr>
        <p:spPr>
          <a:xfrm>
            <a:off x="4714876" y="3286124"/>
            <a:ext cx="4286280" cy="342902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42844" y="4500570"/>
            <a:ext cx="3286148" cy="1143008"/>
          </a:xfrm>
          <a:prstGeom prst="rect">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4214810" y="1928802"/>
            <a:ext cx="500066" cy="428628"/>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サブタイトル 2"/>
          <p:cNvSpPr txBox="1">
            <a:spLocks/>
          </p:cNvSpPr>
          <p:nvPr/>
        </p:nvSpPr>
        <p:spPr>
          <a:xfrm>
            <a:off x="142844" y="1000108"/>
            <a:ext cx="1285884" cy="500066"/>
          </a:xfrm>
          <a:prstGeom prst="rect">
            <a:avLst/>
          </a:prstGeom>
          <a:ln>
            <a:solidFill>
              <a:schemeClr val="tx1"/>
            </a:solidFill>
          </a:ln>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ja-JP" altLang="en-US" sz="2800" dirty="0" smtClean="0">
                <a:latin typeface="+mn-ea"/>
              </a:rPr>
              <a:t>地点</a:t>
            </a:r>
            <a:r>
              <a:rPr lang="en-US" altLang="ja-JP" sz="2800" dirty="0" smtClean="0">
                <a:latin typeface="+mn-ea"/>
              </a:rPr>
              <a:t>13</a:t>
            </a:r>
            <a:endParaRPr kumimoji="1" lang="ja-JP" altLang="en-US" sz="2800" b="0" i="0" u="none" strike="noStrike" kern="1200" cap="none" spc="0" normalizeH="0" baseline="0" noProof="0" dirty="0">
              <a:ln>
                <a:noFill/>
              </a:ln>
              <a:effectLst/>
              <a:uLnTx/>
              <a:uFillTx/>
              <a:latin typeface="+mn-ea"/>
              <a:cs typeface="+mn-cs"/>
            </a:endParaRPr>
          </a:p>
        </p:txBody>
      </p:sp>
      <p:sp>
        <p:nvSpPr>
          <p:cNvPr id="25" name="テキスト ボックス 24"/>
          <p:cNvSpPr txBox="1"/>
          <p:nvPr/>
        </p:nvSpPr>
        <p:spPr>
          <a:xfrm>
            <a:off x="3929058" y="2357430"/>
            <a:ext cx="954107" cy="400110"/>
          </a:xfrm>
          <a:prstGeom prst="rect">
            <a:avLst/>
          </a:prstGeom>
          <a:solidFill>
            <a:schemeClr val="bg1"/>
          </a:solidFill>
          <a:ln>
            <a:solidFill>
              <a:schemeClr val="tx1"/>
            </a:solidFill>
          </a:ln>
        </p:spPr>
        <p:txBody>
          <a:bodyPr wrap="none" rtlCol="0">
            <a:spAutoFit/>
          </a:bodyPr>
          <a:lstStyle/>
          <a:p>
            <a:r>
              <a:rPr kumimoji="1" lang="ja-JP" altLang="en-US" sz="2000" dirty="0" smtClean="0">
                <a:latin typeface="+mn-ea"/>
              </a:rPr>
              <a:t>地点</a:t>
            </a:r>
            <a:r>
              <a:rPr kumimoji="1" lang="en-US" altLang="ja-JP" sz="2000" dirty="0" smtClean="0">
                <a:latin typeface="+mn-ea"/>
              </a:rPr>
              <a:t>13</a:t>
            </a:r>
            <a:endParaRPr kumimoji="1" lang="ja-JP" altLang="en-US" sz="2000" dirty="0">
              <a:latin typeface="+mn-ea"/>
            </a:endParaRPr>
          </a:p>
        </p:txBody>
      </p:sp>
      <p:pic>
        <p:nvPicPr>
          <p:cNvPr id="30" name="コンテンツ プレースホルダ 3" descr="DSCN0892.JPG"/>
          <p:cNvPicPr>
            <a:picLocks noChangeAspect="1"/>
          </p:cNvPicPr>
          <p:nvPr/>
        </p:nvPicPr>
        <p:blipFill>
          <a:blip r:embed="rId4" cstate="print"/>
          <a:stretch>
            <a:fillRect/>
          </a:stretch>
        </p:blipFill>
        <p:spPr>
          <a:xfrm>
            <a:off x="5500694" y="714356"/>
            <a:ext cx="3071834" cy="2303876"/>
          </a:xfrm>
          <a:prstGeom prst="rect">
            <a:avLst/>
          </a:prstGeom>
          <a:ln>
            <a:noFill/>
          </a:ln>
          <a:effectLst>
            <a:softEdge rad="112500"/>
          </a:effectLst>
        </p:spPr>
      </p:pic>
      <p:sp>
        <p:nvSpPr>
          <p:cNvPr id="50" name="サブタイトル 2"/>
          <p:cNvSpPr txBox="1">
            <a:spLocks/>
          </p:cNvSpPr>
          <p:nvPr/>
        </p:nvSpPr>
        <p:spPr>
          <a:xfrm>
            <a:off x="214282" y="1500174"/>
            <a:ext cx="3357586" cy="2000264"/>
          </a:xfrm>
          <a:prstGeom prst="rect">
            <a:avLst/>
          </a:prstGeom>
        </p:spPr>
        <p:txBody>
          <a:bodyPr vert="horz">
            <a:noAutofit/>
          </a:bodyPr>
          <a:lstStyle/>
          <a:p>
            <a:pPr marL="274320" indent="-274320">
              <a:spcBef>
                <a:spcPts val="600"/>
              </a:spcBef>
              <a:buClr>
                <a:schemeClr val="accent1"/>
              </a:buClr>
              <a:buSzPct val="70000"/>
              <a:defRPr/>
            </a:pPr>
            <a:r>
              <a:rPr lang="ja-JP" altLang="en-US" sz="2800" dirty="0" smtClean="0">
                <a:latin typeface="+mn-ea"/>
              </a:rPr>
              <a:t>･マコモ設置区画</a:t>
            </a:r>
            <a:endParaRPr lang="en-US" altLang="ja-JP" sz="2800" dirty="0" smtClean="0">
              <a:latin typeface="+mn-ea"/>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2800" b="0" i="0" u="none" strike="noStrike" kern="1200" cap="none" spc="0" normalizeH="0" baseline="0" noProof="0" dirty="0" smtClean="0">
                <a:ln>
                  <a:noFill/>
                </a:ln>
                <a:effectLst/>
                <a:uLnTx/>
                <a:uFillTx/>
                <a:latin typeface="+mn-ea"/>
                <a:cs typeface="+mn-cs"/>
              </a:rPr>
              <a:t>･水路</a:t>
            </a:r>
            <a:r>
              <a:rPr lang="ja-JP" altLang="en-US" sz="2800" dirty="0" smtClean="0">
                <a:latin typeface="+mn-ea"/>
              </a:rPr>
              <a:t>の</a:t>
            </a:r>
            <a:r>
              <a:rPr kumimoji="1" lang="ja-JP" altLang="en-US" sz="2800" b="0" i="0" u="none" strike="noStrike" kern="1200" cap="none" spc="0" normalizeH="0" baseline="0" noProof="0" dirty="0" smtClean="0">
                <a:ln>
                  <a:noFill/>
                </a:ln>
                <a:effectLst/>
                <a:uLnTx/>
                <a:uFillTx/>
                <a:latin typeface="+mn-ea"/>
                <a:cs typeface="+mn-cs"/>
              </a:rPr>
              <a:t>合流点</a:t>
            </a:r>
            <a:endParaRPr kumimoji="1" lang="en-US" altLang="ja-JP" sz="2800" b="0" i="0" u="none" strike="noStrike" kern="1200" cap="none" spc="0" normalizeH="0" baseline="0" noProof="0" dirty="0" smtClean="0">
              <a:ln>
                <a:noFill/>
              </a:ln>
              <a:effectLst/>
              <a:uLnTx/>
              <a:uFillTx/>
              <a:latin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ja-JP" altLang="en-US" sz="2800" dirty="0" smtClean="0">
                <a:latin typeface="+mn-ea"/>
              </a:rPr>
              <a:t>･水深が</a:t>
            </a:r>
            <a:r>
              <a:rPr lang="en-US" altLang="ja-JP" sz="2800" dirty="0" smtClean="0">
                <a:latin typeface="+mn-ea"/>
              </a:rPr>
              <a:t>10.0cm</a:t>
            </a:r>
            <a:r>
              <a:rPr lang="ja-JP" altLang="en-US" sz="2800" dirty="0" err="1" smtClean="0">
                <a:latin typeface="+mn-ea"/>
              </a:rPr>
              <a:t>ほど</a:t>
            </a:r>
            <a:endParaRPr lang="en-US" altLang="ja-JP" sz="2800" dirty="0" smtClean="0">
              <a:latin typeface="+mn-ea"/>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ja-JP" altLang="en-US" sz="2800" dirty="0" smtClean="0">
                <a:latin typeface="+mn-ea"/>
              </a:rPr>
              <a:t> 深い</a:t>
            </a:r>
            <a:r>
              <a:rPr lang="en-US" altLang="ja-JP" sz="2800" dirty="0" smtClean="0">
                <a:latin typeface="+mn-ea"/>
              </a:rPr>
              <a:t>(</a:t>
            </a:r>
            <a:r>
              <a:rPr lang="ja-JP" altLang="en-US" sz="2800" dirty="0" smtClean="0">
                <a:latin typeface="+mn-ea"/>
              </a:rPr>
              <a:t>約</a:t>
            </a:r>
            <a:r>
              <a:rPr lang="en-US" altLang="ja-JP" sz="2800" dirty="0" smtClean="0">
                <a:latin typeface="+mn-ea"/>
              </a:rPr>
              <a:t>50.0cm)</a:t>
            </a:r>
            <a:endParaRPr kumimoji="1" lang="en-US" altLang="ja-JP" sz="2800" b="0" i="0" u="none" strike="noStrike" kern="1200" cap="none" spc="0" normalizeH="0" baseline="0" noProof="0" dirty="0" smtClean="0">
              <a:ln>
                <a:noFill/>
              </a:ln>
              <a:effectLst/>
              <a:uLnTx/>
              <a:uFillTx/>
              <a:latin typeface="+mn-ea"/>
              <a:cs typeface="+mn-cs"/>
            </a:endParaRPr>
          </a:p>
        </p:txBody>
      </p:sp>
      <p:cxnSp>
        <p:nvCxnSpPr>
          <p:cNvPr id="19" name="直線矢印コネクタ 18"/>
          <p:cNvCxnSpPr/>
          <p:nvPr/>
        </p:nvCxnSpPr>
        <p:spPr>
          <a:xfrm>
            <a:off x="3357554" y="1785926"/>
            <a:ext cx="785818" cy="21431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5400000">
            <a:off x="4357686" y="1500174"/>
            <a:ext cx="571504" cy="142876"/>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5"/>
          <a:stretch>
            <a:fillRect/>
          </a:stretch>
        </p:blipFill>
        <p:spPr bwMode="auto">
          <a:xfrm>
            <a:off x="5786446" y="3429000"/>
            <a:ext cx="2786082" cy="1357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p:cNvPicPr>
            <a:picLocks noChangeAspect="1" noChangeArrowheads="1"/>
          </p:cNvPicPr>
          <p:nvPr/>
        </p:nvPicPr>
        <p:blipFill>
          <a:blip r:embed="rId6"/>
          <a:stretch>
            <a:fillRect/>
          </a:stretch>
        </p:blipFill>
        <p:spPr bwMode="auto">
          <a:xfrm>
            <a:off x="6286512" y="4929198"/>
            <a:ext cx="2212456" cy="1663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4" name="直線矢印コネクタ 13"/>
          <p:cNvCxnSpPr/>
          <p:nvPr/>
        </p:nvCxnSpPr>
        <p:spPr>
          <a:xfrm>
            <a:off x="5929322" y="3786190"/>
            <a:ext cx="2500330"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929322" y="4071942"/>
            <a:ext cx="2500330"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rot="5400000">
            <a:off x="6644099" y="5643181"/>
            <a:ext cx="1000132" cy="79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rot="5400000">
            <a:off x="7001289" y="5643181"/>
            <a:ext cx="1000132" cy="79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6500826" y="5786454"/>
            <a:ext cx="1856594"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6500826" y="6215082"/>
            <a:ext cx="1856594"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36" name="円/楕円 35"/>
          <p:cNvSpPr/>
          <p:nvPr/>
        </p:nvSpPr>
        <p:spPr>
          <a:xfrm>
            <a:off x="6715140" y="6286496"/>
            <a:ext cx="1285884" cy="428628"/>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7" name="直線矢印コネクタ 36"/>
          <p:cNvCxnSpPr/>
          <p:nvPr/>
        </p:nvCxnSpPr>
        <p:spPr>
          <a:xfrm>
            <a:off x="5929322" y="4357694"/>
            <a:ext cx="357158"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8" name="サブタイトル 2"/>
          <p:cNvSpPr txBox="1">
            <a:spLocks/>
          </p:cNvSpPr>
          <p:nvPr/>
        </p:nvSpPr>
        <p:spPr>
          <a:xfrm>
            <a:off x="214282" y="4572008"/>
            <a:ext cx="3286148" cy="1000132"/>
          </a:xfrm>
          <a:prstGeom prst="rect">
            <a:avLst/>
          </a:prstGeom>
        </p:spPr>
        <p:txBody>
          <a:bodyPr vert="horz">
            <a:noAutofit/>
          </a:bodyPr>
          <a:lstStyle/>
          <a:p>
            <a:pPr marL="274320" indent="-274320">
              <a:spcBef>
                <a:spcPts val="600"/>
              </a:spcBef>
              <a:buClr>
                <a:schemeClr val="accent1"/>
              </a:buClr>
              <a:buSzPct val="70000"/>
              <a:defRPr/>
            </a:pPr>
            <a:r>
              <a:rPr kumimoji="1" lang="ja-JP" altLang="en-US" sz="2400" b="0" i="0" u="none" strike="noStrike" kern="1200" cap="none" spc="0" normalizeH="0" baseline="0" noProof="0" dirty="0" smtClean="0">
                <a:ln>
                  <a:noFill/>
                </a:ln>
                <a:effectLst/>
                <a:uLnTx/>
                <a:uFillTx/>
                <a:latin typeface="+mn-ea"/>
                <a:cs typeface="+mn-cs"/>
              </a:rPr>
              <a:t>マコモ内に水が</a:t>
            </a:r>
            <a:endParaRPr kumimoji="1" lang="en-US" altLang="ja-JP" sz="2400" b="0" i="0" u="none" strike="noStrike" kern="1200" cap="none" spc="0" normalizeH="0" baseline="0" noProof="0" dirty="0" smtClean="0">
              <a:ln>
                <a:noFill/>
              </a:ln>
              <a:effectLst/>
              <a:uLnTx/>
              <a:uFillTx/>
              <a:latin typeface="+mn-ea"/>
              <a:cs typeface="+mn-cs"/>
            </a:endParaRPr>
          </a:p>
          <a:p>
            <a:pPr marL="274320" indent="-274320">
              <a:spcBef>
                <a:spcPts val="600"/>
              </a:spcBef>
              <a:buClr>
                <a:schemeClr val="accent1"/>
              </a:buClr>
              <a:buSzPct val="70000"/>
              <a:defRPr/>
            </a:pPr>
            <a:r>
              <a:rPr kumimoji="1" lang="ja-JP" altLang="en-US" sz="2400" b="0" i="0" u="none" strike="noStrike" kern="1200" cap="none" spc="0" normalizeH="0" baseline="0" noProof="0" dirty="0" smtClean="0">
                <a:ln>
                  <a:noFill/>
                </a:ln>
                <a:effectLst/>
                <a:uLnTx/>
                <a:uFillTx/>
                <a:latin typeface="+mn-ea"/>
                <a:cs typeface="+mn-cs"/>
              </a:rPr>
              <a:t>流れ込むことが影響？</a:t>
            </a:r>
            <a:endParaRPr kumimoji="1" lang="en-US" altLang="ja-JP" sz="2400" b="0" i="0" u="none" strike="noStrike" kern="1200" cap="none" spc="0" normalizeH="0" baseline="0" noProof="0" dirty="0" smtClean="0">
              <a:ln>
                <a:noFill/>
              </a:ln>
              <a:effectLst/>
              <a:uLnTx/>
              <a:uFillTx/>
              <a:latin typeface="+mn-ea"/>
              <a:cs typeface="+mn-cs"/>
            </a:endParaRPr>
          </a:p>
        </p:txBody>
      </p:sp>
      <p:sp>
        <p:nvSpPr>
          <p:cNvPr id="49" name="テキスト ボックス 48"/>
          <p:cNvSpPr txBox="1"/>
          <p:nvPr/>
        </p:nvSpPr>
        <p:spPr>
          <a:xfrm>
            <a:off x="4714876" y="3429000"/>
            <a:ext cx="697627" cy="707886"/>
          </a:xfrm>
          <a:prstGeom prst="rect">
            <a:avLst/>
          </a:prstGeom>
          <a:solidFill>
            <a:schemeClr val="bg1"/>
          </a:solidFill>
          <a:ln>
            <a:solidFill>
              <a:schemeClr val="tx1"/>
            </a:solidFill>
          </a:ln>
        </p:spPr>
        <p:txBody>
          <a:bodyPr wrap="none" rtlCol="0">
            <a:spAutoFit/>
          </a:bodyPr>
          <a:lstStyle/>
          <a:p>
            <a:r>
              <a:rPr kumimoji="1" lang="ja-JP" altLang="en-US" sz="2000" dirty="0" smtClean="0">
                <a:latin typeface="+mn-ea"/>
              </a:rPr>
              <a:t>他の</a:t>
            </a:r>
            <a:endParaRPr kumimoji="1" lang="en-US" altLang="ja-JP" sz="2000" dirty="0" smtClean="0">
              <a:latin typeface="+mn-ea"/>
            </a:endParaRPr>
          </a:p>
          <a:p>
            <a:r>
              <a:rPr kumimoji="1" lang="ja-JP" altLang="en-US" sz="2000" dirty="0" smtClean="0">
                <a:latin typeface="+mn-ea"/>
              </a:rPr>
              <a:t>区画</a:t>
            </a:r>
            <a:endParaRPr kumimoji="1" lang="ja-JP" altLang="en-US" sz="2000" dirty="0">
              <a:latin typeface="+mn-ea"/>
            </a:endParaRPr>
          </a:p>
        </p:txBody>
      </p:sp>
      <p:sp>
        <p:nvSpPr>
          <p:cNvPr id="51" name="テキスト ボックス 50"/>
          <p:cNvSpPr txBox="1"/>
          <p:nvPr/>
        </p:nvSpPr>
        <p:spPr>
          <a:xfrm>
            <a:off x="4714876" y="4857760"/>
            <a:ext cx="954107" cy="400110"/>
          </a:xfrm>
          <a:prstGeom prst="rect">
            <a:avLst/>
          </a:prstGeom>
          <a:solidFill>
            <a:schemeClr val="bg1"/>
          </a:solidFill>
          <a:ln>
            <a:solidFill>
              <a:schemeClr val="tx1"/>
            </a:solidFill>
          </a:ln>
        </p:spPr>
        <p:txBody>
          <a:bodyPr wrap="none" rtlCol="0">
            <a:spAutoFit/>
          </a:bodyPr>
          <a:lstStyle/>
          <a:p>
            <a:r>
              <a:rPr kumimoji="1" lang="ja-JP" altLang="en-US" sz="2000" dirty="0" smtClean="0">
                <a:latin typeface="+mn-ea"/>
              </a:rPr>
              <a:t>地点</a:t>
            </a:r>
            <a:r>
              <a:rPr kumimoji="1" lang="en-US" altLang="ja-JP" sz="2000" dirty="0" smtClean="0">
                <a:latin typeface="+mn-ea"/>
              </a:rPr>
              <a:t>13</a:t>
            </a:r>
            <a:endParaRPr kumimoji="1" lang="ja-JP" altLang="en-US" sz="2000" dirty="0">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animBg="1"/>
      <p:bldP spid="36" grpId="0" animBg="1"/>
      <p:bldP spid="28" grpId="0"/>
      <p:bldP spid="49" grpId="0" animBg="1"/>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コンテンツ プレースホルダ 3" descr="DSCN0892.JPG"/>
          <p:cNvPicPr>
            <a:picLocks noChangeAspect="1"/>
          </p:cNvPicPr>
          <p:nvPr/>
        </p:nvPicPr>
        <p:blipFill>
          <a:blip r:embed="rId3" cstate="print"/>
          <a:stretch>
            <a:fillRect/>
          </a:stretch>
        </p:blipFill>
        <p:spPr>
          <a:xfrm>
            <a:off x="642910" y="928670"/>
            <a:ext cx="4000528" cy="3000396"/>
          </a:xfrm>
          <a:prstGeom prst="rect">
            <a:avLst/>
          </a:prstGeom>
          <a:ln>
            <a:noFill/>
          </a:ln>
          <a:effectLst>
            <a:softEdge rad="112500"/>
          </a:effectLst>
        </p:spPr>
      </p:pic>
      <p:pic>
        <p:nvPicPr>
          <p:cNvPr id="21" name="コンテンツ プレースホルダ 3" descr="DSCN0892.JPG"/>
          <p:cNvPicPr>
            <a:picLocks noChangeAspect="1"/>
          </p:cNvPicPr>
          <p:nvPr/>
        </p:nvPicPr>
        <p:blipFill>
          <a:blip r:embed="rId4" cstate="print"/>
          <a:stretch>
            <a:fillRect/>
          </a:stretch>
        </p:blipFill>
        <p:spPr>
          <a:xfrm>
            <a:off x="4429124" y="928670"/>
            <a:ext cx="4000528" cy="3000396"/>
          </a:xfrm>
          <a:prstGeom prst="rect">
            <a:avLst/>
          </a:prstGeom>
          <a:ln>
            <a:noFill/>
          </a:ln>
          <a:effectLst>
            <a:softEdge rad="112500"/>
          </a:effectLst>
        </p:spPr>
      </p:pic>
      <p:pic>
        <p:nvPicPr>
          <p:cNvPr id="22" name="コンテンツ プレースホルダ 3" descr="DSCN0892.JPG"/>
          <p:cNvPicPr>
            <a:picLocks noChangeAspect="1"/>
          </p:cNvPicPr>
          <p:nvPr/>
        </p:nvPicPr>
        <p:blipFill>
          <a:blip r:embed="rId5" cstate="print"/>
          <a:stretch>
            <a:fillRect/>
          </a:stretch>
        </p:blipFill>
        <p:spPr>
          <a:xfrm>
            <a:off x="642910" y="3714752"/>
            <a:ext cx="4000528" cy="3000396"/>
          </a:xfrm>
          <a:prstGeom prst="rect">
            <a:avLst/>
          </a:prstGeom>
          <a:ln>
            <a:noFill/>
          </a:ln>
          <a:effectLst>
            <a:softEdge rad="112500"/>
          </a:effectLst>
        </p:spPr>
      </p:pic>
      <p:pic>
        <p:nvPicPr>
          <p:cNvPr id="23" name="コンテンツ プレースホルダ 3" descr="DSCN0892.JPG"/>
          <p:cNvPicPr>
            <a:picLocks noChangeAspect="1"/>
          </p:cNvPicPr>
          <p:nvPr/>
        </p:nvPicPr>
        <p:blipFill>
          <a:blip r:embed="rId6" cstate="print"/>
          <a:stretch>
            <a:fillRect/>
          </a:stretch>
        </p:blipFill>
        <p:spPr>
          <a:xfrm>
            <a:off x="4429124" y="3714752"/>
            <a:ext cx="4000528" cy="3000396"/>
          </a:xfrm>
          <a:prstGeom prst="rect">
            <a:avLst/>
          </a:prstGeom>
          <a:ln>
            <a:noFill/>
          </a:ln>
          <a:effectLst>
            <a:softEdge rad="112500"/>
          </a:effectLst>
        </p:spPr>
      </p:pic>
      <p:sp>
        <p:nvSpPr>
          <p:cNvPr id="24" name="テキスト ボックス 23"/>
          <p:cNvSpPr txBox="1"/>
          <p:nvPr/>
        </p:nvSpPr>
        <p:spPr>
          <a:xfrm>
            <a:off x="714348" y="1000108"/>
            <a:ext cx="928694"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Ｕ字溝</a:t>
            </a:r>
            <a:endParaRPr kumimoji="1" lang="ja-JP" altLang="en-US" dirty="0"/>
          </a:p>
        </p:txBody>
      </p:sp>
      <p:sp>
        <p:nvSpPr>
          <p:cNvPr id="25" name="テキスト ボックス 24"/>
          <p:cNvSpPr txBox="1"/>
          <p:nvPr/>
        </p:nvSpPr>
        <p:spPr>
          <a:xfrm>
            <a:off x="714348" y="3786190"/>
            <a:ext cx="1143008"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ミソハギ</a:t>
            </a:r>
            <a:endParaRPr kumimoji="1" lang="ja-JP" altLang="en-US" dirty="0"/>
          </a:p>
        </p:txBody>
      </p:sp>
      <p:sp>
        <p:nvSpPr>
          <p:cNvPr id="26" name="テキスト ボックス 25"/>
          <p:cNvSpPr txBox="1"/>
          <p:nvPr/>
        </p:nvSpPr>
        <p:spPr>
          <a:xfrm>
            <a:off x="4500562" y="1000108"/>
            <a:ext cx="1143008"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カサスゲ</a:t>
            </a:r>
            <a:endParaRPr kumimoji="1" lang="ja-JP" altLang="en-US" dirty="0"/>
          </a:p>
        </p:txBody>
      </p:sp>
      <p:sp>
        <p:nvSpPr>
          <p:cNvPr id="27" name="テキスト ボックス 26"/>
          <p:cNvSpPr txBox="1"/>
          <p:nvPr/>
        </p:nvSpPr>
        <p:spPr>
          <a:xfrm>
            <a:off x="4572000" y="3786190"/>
            <a:ext cx="928694" cy="369332"/>
          </a:xfrm>
          <a:prstGeom prst="rect">
            <a:avLst/>
          </a:prstGeom>
          <a:solidFill>
            <a:schemeClr val="bg1"/>
          </a:solidFill>
          <a:ln>
            <a:solidFill>
              <a:schemeClr val="tx1"/>
            </a:solidFill>
          </a:ln>
        </p:spPr>
        <p:txBody>
          <a:bodyPr wrap="square" rtlCol="0">
            <a:spAutoFit/>
          </a:bodyPr>
          <a:lstStyle/>
          <a:p>
            <a:pPr algn="ctr"/>
            <a:r>
              <a:rPr lang="ja-JP" altLang="en-US" dirty="0" smtClean="0"/>
              <a:t>マコモ</a:t>
            </a:r>
            <a:endParaRPr kumimoji="1" lang="ja-JP" altLang="en-US" dirty="0"/>
          </a:p>
        </p:txBody>
      </p:sp>
      <p:sp>
        <p:nvSpPr>
          <p:cNvPr id="10" name="サブタイトル 2"/>
          <p:cNvSpPr txBox="1">
            <a:spLocks/>
          </p:cNvSpPr>
          <p:nvPr/>
        </p:nvSpPr>
        <p:spPr>
          <a:xfrm>
            <a:off x="142844" y="357166"/>
            <a:ext cx="3714776" cy="71438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2800" b="0" i="0" u="none" strike="noStrike" kern="1200" cap="none" spc="0" normalizeH="0" baseline="0" noProof="0" dirty="0" smtClean="0">
                <a:ln>
                  <a:noFill/>
                </a:ln>
                <a:effectLst/>
                <a:uLnTx/>
                <a:uFillTx/>
                <a:latin typeface="+mn-lt"/>
                <a:ea typeface="+mn-ea"/>
                <a:cs typeface="+mn-cs"/>
              </a:rPr>
              <a:t>東西水路への設置物</a:t>
            </a:r>
            <a:endParaRPr kumimoji="1" lang="ja-JP" altLang="en-US" sz="2800" b="0" i="0" u="none" strike="noStrike" kern="1200" cap="none" spc="0" normalizeH="0" baseline="0" noProof="0" dirty="0">
              <a:ln>
                <a:noFill/>
              </a:ln>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9" name="グラフ 18"/>
          <p:cNvGraphicFramePr/>
          <p:nvPr/>
        </p:nvGraphicFramePr>
        <p:xfrm>
          <a:off x="642910" y="1428736"/>
          <a:ext cx="7878536" cy="4272658"/>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857224" y="357166"/>
            <a:ext cx="7143800" cy="954107"/>
          </a:xfrm>
          <a:prstGeom prst="rect">
            <a:avLst/>
          </a:prstGeom>
          <a:noFill/>
        </p:spPr>
        <p:txBody>
          <a:bodyPr wrap="square" rtlCol="0">
            <a:spAutoFit/>
          </a:bodyPr>
          <a:lstStyle/>
          <a:p>
            <a:r>
              <a:rPr kumimoji="1" lang="ja-JP" altLang="en-US" sz="2800" dirty="0" smtClean="0"/>
              <a:t>調査</a:t>
            </a:r>
            <a:r>
              <a:rPr lang="ja-JP" altLang="en-US" sz="2800" dirty="0" smtClean="0"/>
              <a:t>１回</a:t>
            </a:r>
            <a:r>
              <a:rPr kumimoji="1" lang="ja-JP" altLang="en-US" sz="2800" dirty="0" smtClean="0"/>
              <a:t>あたりの東西水路各</a:t>
            </a:r>
            <a:r>
              <a:rPr lang="ja-JP" altLang="en-US" sz="2800" dirty="0" smtClean="0"/>
              <a:t>地点における</a:t>
            </a:r>
            <a:endParaRPr lang="en-US" altLang="ja-JP" sz="2800" dirty="0" smtClean="0"/>
          </a:p>
          <a:p>
            <a:r>
              <a:rPr lang="ja-JP" altLang="en-US" sz="2800" dirty="0" smtClean="0"/>
              <a:t>平均採捕個体数密度</a:t>
            </a:r>
            <a:r>
              <a:rPr lang="en-US" altLang="ja-JP" sz="2800" dirty="0" smtClean="0"/>
              <a:t>(</a:t>
            </a:r>
            <a:r>
              <a:rPr lang="ja-JP" altLang="en-US" sz="2800" dirty="0" smtClean="0"/>
              <a:t>全魚種</a:t>
            </a:r>
            <a:r>
              <a:rPr lang="en-US" altLang="ja-JP" sz="2800" dirty="0" smtClean="0"/>
              <a:t>)</a:t>
            </a:r>
            <a:endParaRPr kumimoji="1" lang="ja-JP" altLang="en-US" sz="2800" dirty="0"/>
          </a:p>
        </p:txBody>
      </p:sp>
      <p:sp>
        <p:nvSpPr>
          <p:cNvPr id="4" name="正方形/長方形 3"/>
          <p:cNvSpPr/>
          <p:nvPr/>
        </p:nvSpPr>
        <p:spPr>
          <a:xfrm>
            <a:off x="6858016" y="1285860"/>
            <a:ext cx="1928826" cy="4429156"/>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タイトル 4"/>
          <p:cNvSpPr txBox="1">
            <a:spLocks/>
          </p:cNvSpPr>
          <p:nvPr/>
        </p:nvSpPr>
        <p:spPr>
          <a:xfrm>
            <a:off x="7000892" y="1214422"/>
            <a:ext cx="1714512" cy="4357694"/>
          </a:xfrm>
          <a:prstGeom prst="rect">
            <a:avLst/>
          </a:prstGeom>
        </p:spPr>
        <p:txBody>
          <a:bodyPr vert="horz" lIns="0" rIns="0" bIns="0" anchor="b">
            <a:noAutofit/>
          </a:bodyPr>
          <a:lstStyle/>
          <a:p>
            <a:pPr>
              <a:buNone/>
            </a:pPr>
            <a:r>
              <a:rPr lang="ja-JP" altLang="en-US" sz="2000" dirty="0" smtClean="0">
                <a:solidFill>
                  <a:srgbClr val="0F0FC7"/>
                </a:solidFill>
                <a:latin typeface="+mn-ea"/>
              </a:rPr>
              <a:t>■</a:t>
            </a:r>
            <a:r>
              <a:rPr lang="ja-JP" altLang="en-US" sz="2000" dirty="0" smtClean="0">
                <a:latin typeface="+mn-ea"/>
              </a:rPr>
              <a:t>マコモ</a:t>
            </a:r>
            <a:endParaRPr lang="en-US" altLang="ja-JP" sz="2000" dirty="0" smtClean="0">
              <a:latin typeface="+mn-ea"/>
            </a:endParaRPr>
          </a:p>
          <a:p>
            <a:pPr>
              <a:buNone/>
            </a:pPr>
            <a:r>
              <a:rPr lang="ja-JP" altLang="en-US" sz="2000" dirty="0" smtClean="0">
                <a:latin typeface="+mn-ea"/>
              </a:rPr>
              <a:t>　設置区画</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solidFill>
                  <a:srgbClr val="BC3094"/>
                </a:solidFill>
                <a:latin typeface="+mn-ea"/>
              </a:rPr>
              <a:t>■</a:t>
            </a:r>
            <a:r>
              <a:rPr lang="ja-JP" altLang="en-US" sz="2000" dirty="0" smtClean="0">
                <a:latin typeface="+mn-ea"/>
              </a:rPr>
              <a:t>カサスゲ</a:t>
            </a:r>
            <a:endParaRPr lang="en-US" altLang="ja-JP" sz="2000" dirty="0" smtClean="0">
              <a:latin typeface="+mn-ea"/>
            </a:endParaRPr>
          </a:p>
          <a:p>
            <a:pPr>
              <a:buNone/>
            </a:pPr>
            <a:r>
              <a:rPr lang="ja-JP" altLang="en-US" sz="2000" dirty="0" smtClean="0">
                <a:latin typeface="+mn-ea"/>
              </a:rPr>
              <a:t>　設置区画</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solidFill>
                  <a:srgbClr val="0099FF"/>
                </a:solidFill>
                <a:latin typeface="+mn-ea"/>
              </a:rPr>
              <a:t>■</a:t>
            </a:r>
            <a:r>
              <a:rPr lang="ja-JP" altLang="en-US" sz="2000" dirty="0" smtClean="0">
                <a:latin typeface="+mn-ea"/>
              </a:rPr>
              <a:t>ミソハギ</a:t>
            </a:r>
            <a:endParaRPr lang="en-US" altLang="ja-JP" sz="2000" dirty="0" smtClean="0">
              <a:latin typeface="+mn-ea"/>
            </a:endParaRPr>
          </a:p>
          <a:p>
            <a:pPr>
              <a:buNone/>
            </a:pPr>
            <a:r>
              <a:rPr lang="ja-JP" altLang="en-US" sz="2000" dirty="0" smtClean="0">
                <a:latin typeface="+mn-ea"/>
              </a:rPr>
              <a:t>　設置区画</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solidFill>
                  <a:srgbClr val="008000"/>
                </a:solidFill>
                <a:latin typeface="+mn-ea"/>
              </a:rPr>
              <a:t>■</a:t>
            </a:r>
            <a:r>
              <a:rPr lang="ja-JP" altLang="en-US" sz="2000" dirty="0" smtClean="0">
                <a:latin typeface="+mn-ea"/>
              </a:rPr>
              <a:t>Ｕ字溝</a:t>
            </a:r>
            <a:endParaRPr lang="en-US" altLang="ja-JP" sz="2000" dirty="0" smtClean="0">
              <a:latin typeface="+mn-ea"/>
            </a:endParaRPr>
          </a:p>
          <a:p>
            <a:pPr>
              <a:buNone/>
            </a:pPr>
            <a:r>
              <a:rPr lang="ja-JP" altLang="en-US" sz="2000" dirty="0" smtClean="0">
                <a:latin typeface="+mn-ea"/>
              </a:rPr>
              <a:t>　設置区画</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solidFill>
                  <a:srgbClr val="FF0000"/>
                </a:solidFill>
                <a:latin typeface="+mn-ea"/>
              </a:rPr>
              <a:t>■</a:t>
            </a:r>
            <a:r>
              <a:rPr lang="ja-JP" altLang="en-US" sz="2000" dirty="0" smtClean="0">
                <a:latin typeface="+mn-ea"/>
              </a:rPr>
              <a:t>対照区</a:t>
            </a:r>
            <a:endParaRPr lang="en-US" altLang="ja-JP" sz="2000" dirty="0" smtClean="0">
              <a:latin typeface="+mn-ea"/>
            </a:endParaRPr>
          </a:p>
          <a:p>
            <a:pPr>
              <a:buNone/>
            </a:pPr>
            <a:r>
              <a:rPr lang="en-US" altLang="ja-JP" sz="2000" dirty="0" smtClean="0">
                <a:latin typeface="+mn-ea"/>
              </a:rPr>
              <a:t>(</a:t>
            </a:r>
            <a:r>
              <a:rPr lang="ja-JP" altLang="en-US" sz="2000" dirty="0" smtClean="0">
                <a:latin typeface="+mn-ea"/>
              </a:rPr>
              <a:t>非設置区画）</a:t>
            </a:r>
            <a:endParaRPr lang="en-US" altLang="ja-JP" sz="2000" dirty="0" smtClean="0">
              <a:latin typeface="+mn-ea"/>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DSCN1379.JPG"/>
          <p:cNvPicPr>
            <a:picLocks noChangeAspect="1"/>
          </p:cNvPicPr>
          <p:nvPr/>
        </p:nvPicPr>
        <p:blipFill>
          <a:blip r:embed="rId3" cstate="print"/>
          <a:stretch>
            <a:fillRect/>
          </a:stretch>
        </p:blipFill>
        <p:spPr>
          <a:xfrm>
            <a:off x="357158" y="3857628"/>
            <a:ext cx="2714644" cy="2035983"/>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4" name="図 13" descr="DSCN1386.JPG"/>
          <p:cNvPicPr>
            <a:picLocks noChangeAspect="1"/>
          </p:cNvPicPr>
          <p:nvPr/>
        </p:nvPicPr>
        <p:blipFill>
          <a:blip r:embed="rId4" cstate="print"/>
          <a:stretch>
            <a:fillRect/>
          </a:stretch>
        </p:blipFill>
        <p:spPr>
          <a:xfrm>
            <a:off x="357158" y="1000108"/>
            <a:ext cx="2714644" cy="2035983"/>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7" name="テキスト ボックス 26"/>
          <p:cNvSpPr txBox="1"/>
          <p:nvPr/>
        </p:nvSpPr>
        <p:spPr>
          <a:xfrm>
            <a:off x="3714744" y="1071546"/>
            <a:ext cx="4857784" cy="1938992"/>
          </a:xfrm>
          <a:prstGeom prst="rect">
            <a:avLst/>
          </a:prstGeom>
          <a:solidFill>
            <a:schemeClr val="bg1">
              <a:alpha val="0"/>
            </a:schemeClr>
          </a:solidFill>
          <a:ln>
            <a:noFill/>
          </a:ln>
        </p:spPr>
        <p:txBody>
          <a:bodyPr wrap="square" rtlCol="0">
            <a:spAutoFit/>
          </a:bodyPr>
          <a:lstStyle/>
          <a:p>
            <a:r>
              <a:rPr lang="ja-JP" altLang="en-US" sz="2000" dirty="0" smtClean="0"/>
              <a:t>メダカ</a:t>
            </a:r>
            <a:endParaRPr lang="en-US" altLang="ja-JP" sz="2000" dirty="0" smtClean="0"/>
          </a:p>
          <a:p>
            <a:r>
              <a:rPr lang="en-US" sz="2000" i="1" dirty="0" err="1" smtClean="0">
                <a:latin typeface="Century" pitchFamily="18" charset="0"/>
              </a:rPr>
              <a:t>Oryzias</a:t>
            </a:r>
            <a:r>
              <a:rPr lang="en-US" sz="2000" i="1" dirty="0" smtClean="0">
                <a:latin typeface="Century" pitchFamily="18" charset="0"/>
              </a:rPr>
              <a:t> </a:t>
            </a:r>
            <a:r>
              <a:rPr lang="en-US" sz="2000" i="1" dirty="0" err="1" smtClean="0">
                <a:latin typeface="Century" pitchFamily="18" charset="0"/>
              </a:rPr>
              <a:t>latipes</a:t>
            </a:r>
            <a:endParaRPr lang="ja-JP" altLang="en-US" sz="2000" dirty="0" smtClean="0">
              <a:latin typeface="Century" pitchFamily="18" charset="0"/>
            </a:endParaRPr>
          </a:p>
          <a:p>
            <a:r>
              <a:rPr lang="ja-JP" altLang="en-US" sz="2000" dirty="0" smtClean="0">
                <a:latin typeface="+mn-ea"/>
              </a:rPr>
              <a:t>本州，四国，九州，琉球列島に自然分布止水域を好む</a:t>
            </a:r>
            <a:endParaRPr lang="en-US" altLang="ja-JP" sz="2000" dirty="0" smtClean="0">
              <a:latin typeface="+mn-ea"/>
            </a:endParaRPr>
          </a:p>
          <a:p>
            <a:r>
              <a:rPr lang="ja-JP" altLang="en-US" sz="2000" dirty="0" smtClean="0">
                <a:latin typeface="+mn-ea"/>
              </a:rPr>
              <a:t>繁殖期は４月～</a:t>
            </a:r>
            <a:r>
              <a:rPr lang="en-US" sz="2000" dirty="0" smtClean="0">
                <a:latin typeface="+mn-ea"/>
              </a:rPr>
              <a:t>10</a:t>
            </a:r>
            <a:r>
              <a:rPr lang="ja-JP" altLang="en-US" sz="2000" dirty="0" smtClean="0">
                <a:latin typeface="+mn-ea"/>
              </a:rPr>
              <a:t>月，卵を水草に産着</a:t>
            </a:r>
            <a:endParaRPr lang="en-US" altLang="ja-JP" sz="2000" dirty="0" smtClean="0">
              <a:latin typeface="+mn-ea"/>
            </a:endParaRPr>
          </a:p>
          <a:p>
            <a:r>
              <a:rPr lang="ja-JP" altLang="en-US" sz="2000" dirty="0" smtClean="0">
                <a:latin typeface="+mn-ea"/>
              </a:rPr>
              <a:t>全長は約</a:t>
            </a:r>
            <a:r>
              <a:rPr lang="en-US" sz="2000" dirty="0" smtClean="0">
                <a:latin typeface="+mn-ea"/>
              </a:rPr>
              <a:t>40.0mm</a:t>
            </a:r>
            <a:endParaRPr lang="ja-JP" altLang="en-US" sz="2000" dirty="0">
              <a:latin typeface="+mn-ea"/>
            </a:endParaRPr>
          </a:p>
        </p:txBody>
      </p:sp>
      <p:sp>
        <p:nvSpPr>
          <p:cNvPr id="15" name="テキスト ボックス 14"/>
          <p:cNvSpPr txBox="1"/>
          <p:nvPr/>
        </p:nvSpPr>
        <p:spPr>
          <a:xfrm>
            <a:off x="3786182" y="3714752"/>
            <a:ext cx="4857784" cy="2246769"/>
          </a:xfrm>
          <a:prstGeom prst="rect">
            <a:avLst/>
          </a:prstGeom>
          <a:solidFill>
            <a:schemeClr val="bg1">
              <a:alpha val="0"/>
            </a:schemeClr>
          </a:solidFill>
          <a:ln>
            <a:noFill/>
          </a:ln>
        </p:spPr>
        <p:txBody>
          <a:bodyPr wrap="square" rtlCol="0">
            <a:spAutoFit/>
          </a:bodyPr>
          <a:lstStyle/>
          <a:p>
            <a:r>
              <a:rPr lang="ja-JP" altLang="en-US" sz="2000" dirty="0" smtClean="0"/>
              <a:t>カワバタモロコ</a:t>
            </a:r>
            <a:endParaRPr lang="en-US" altLang="ja-JP" sz="2000" dirty="0" smtClean="0"/>
          </a:p>
          <a:p>
            <a:r>
              <a:rPr lang="en-US" sz="2000" i="1" dirty="0" err="1" smtClean="0">
                <a:latin typeface="Century" pitchFamily="18" charset="0"/>
              </a:rPr>
              <a:t>Hemigrammocypris</a:t>
            </a:r>
            <a:r>
              <a:rPr lang="en-US" sz="2000" i="1" dirty="0" smtClean="0">
                <a:latin typeface="Century" pitchFamily="18" charset="0"/>
              </a:rPr>
              <a:t> </a:t>
            </a:r>
            <a:r>
              <a:rPr lang="en-US" sz="2000" i="1" dirty="0" err="1" smtClean="0">
                <a:latin typeface="Century" pitchFamily="18" charset="0"/>
              </a:rPr>
              <a:t>rasborella</a:t>
            </a:r>
            <a:endParaRPr lang="ja-JP" altLang="en-US" sz="2000" dirty="0" smtClean="0">
              <a:latin typeface="Century" pitchFamily="18" charset="0"/>
            </a:endParaRPr>
          </a:p>
          <a:p>
            <a:r>
              <a:rPr lang="ja-JP" altLang="en-US" sz="2000" dirty="0" smtClean="0">
                <a:latin typeface="+mn-ea"/>
              </a:rPr>
              <a:t>本州の中部地方以西，四国の瀬戸内海側，九州北西部に分布</a:t>
            </a:r>
            <a:endParaRPr lang="en-US" altLang="ja-JP" sz="2000" dirty="0" smtClean="0">
              <a:latin typeface="+mn-ea"/>
            </a:endParaRPr>
          </a:p>
          <a:p>
            <a:r>
              <a:rPr lang="ja-JP" altLang="en-US" sz="2000" dirty="0" smtClean="0">
                <a:latin typeface="+mn-ea"/>
              </a:rPr>
              <a:t>止水域を好む</a:t>
            </a:r>
            <a:endParaRPr lang="en-US" altLang="ja-JP" sz="2000" dirty="0" smtClean="0">
              <a:latin typeface="+mn-ea"/>
            </a:endParaRPr>
          </a:p>
          <a:p>
            <a:r>
              <a:rPr lang="ja-JP" altLang="en-US" sz="2000" dirty="0" smtClean="0">
                <a:latin typeface="+mn-ea"/>
              </a:rPr>
              <a:t>繁殖期は５月～７月，卵を水草に産着</a:t>
            </a:r>
            <a:endParaRPr lang="en-US" altLang="ja-JP" sz="2000" dirty="0" smtClean="0">
              <a:latin typeface="+mn-ea"/>
            </a:endParaRPr>
          </a:p>
          <a:p>
            <a:r>
              <a:rPr lang="ja-JP" altLang="en-US" sz="2000" dirty="0" smtClean="0">
                <a:latin typeface="+mn-ea"/>
              </a:rPr>
              <a:t>全長は約</a:t>
            </a:r>
            <a:r>
              <a:rPr lang="en-US" sz="2000" dirty="0" smtClean="0">
                <a:latin typeface="+mn-ea"/>
              </a:rPr>
              <a:t>50.0mm</a:t>
            </a:r>
            <a:endParaRPr lang="en-US" altLang="ja-JP" sz="2000" dirty="0" smtClean="0">
              <a:latin typeface="+mn-ea"/>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nvGraphicFramePr>
        <p:xfrm>
          <a:off x="0" y="1928802"/>
          <a:ext cx="5214942" cy="2677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p:nvPr/>
        </p:nvGraphicFramePr>
        <p:xfrm>
          <a:off x="4643438" y="1928802"/>
          <a:ext cx="4357718" cy="2677205"/>
        </p:xfrm>
        <a:graphic>
          <a:graphicData uri="http://schemas.openxmlformats.org/drawingml/2006/chart">
            <c:chart xmlns:c="http://schemas.openxmlformats.org/drawingml/2006/chart" xmlns:r="http://schemas.openxmlformats.org/officeDocument/2006/relationships" r:id="rId4"/>
          </a:graphicData>
        </a:graphic>
      </p:graphicFrame>
      <p:sp>
        <p:nvSpPr>
          <p:cNvPr id="9" name="テキスト ボックス 8"/>
          <p:cNvSpPr txBox="1"/>
          <p:nvPr/>
        </p:nvSpPr>
        <p:spPr>
          <a:xfrm>
            <a:off x="2643174" y="1643050"/>
            <a:ext cx="954107" cy="400110"/>
          </a:xfrm>
          <a:prstGeom prst="rect">
            <a:avLst/>
          </a:prstGeom>
          <a:noFill/>
          <a:ln>
            <a:solidFill>
              <a:srgbClr val="0070C0"/>
            </a:solidFill>
          </a:ln>
        </p:spPr>
        <p:txBody>
          <a:bodyPr wrap="none" rtlCol="0">
            <a:spAutoFit/>
          </a:bodyPr>
          <a:lstStyle/>
          <a:p>
            <a:r>
              <a:rPr kumimoji="1" lang="ja-JP" altLang="en-US" sz="2000" dirty="0" smtClean="0">
                <a:latin typeface="+mn-ea"/>
              </a:rPr>
              <a:t>メダカ</a:t>
            </a:r>
            <a:endParaRPr kumimoji="1" lang="ja-JP" altLang="en-US" sz="2000" dirty="0">
              <a:latin typeface="+mn-ea"/>
            </a:endParaRPr>
          </a:p>
        </p:txBody>
      </p:sp>
      <p:sp>
        <p:nvSpPr>
          <p:cNvPr id="10" name="テキスト ボックス 9"/>
          <p:cNvSpPr txBox="1"/>
          <p:nvPr/>
        </p:nvSpPr>
        <p:spPr>
          <a:xfrm>
            <a:off x="6000760" y="1643050"/>
            <a:ext cx="1980029" cy="400110"/>
          </a:xfrm>
          <a:prstGeom prst="rect">
            <a:avLst/>
          </a:prstGeom>
          <a:noFill/>
          <a:ln>
            <a:solidFill>
              <a:srgbClr val="FF0000"/>
            </a:solidFill>
          </a:ln>
        </p:spPr>
        <p:txBody>
          <a:bodyPr wrap="none" rtlCol="0">
            <a:spAutoFit/>
          </a:bodyPr>
          <a:lstStyle/>
          <a:p>
            <a:r>
              <a:rPr kumimoji="1" lang="ja-JP" altLang="en-US" sz="2000" dirty="0" smtClean="0">
                <a:latin typeface="+mn-ea"/>
              </a:rPr>
              <a:t>カワバタモロコ</a:t>
            </a:r>
            <a:endParaRPr kumimoji="1" lang="ja-JP" altLang="en-US" sz="2000" dirty="0">
              <a:latin typeface="+mn-ea"/>
            </a:endParaRPr>
          </a:p>
        </p:txBody>
      </p:sp>
      <p:sp>
        <p:nvSpPr>
          <p:cNvPr id="12" name="正方形/長方形 11"/>
          <p:cNvSpPr/>
          <p:nvPr/>
        </p:nvSpPr>
        <p:spPr>
          <a:xfrm>
            <a:off x="857224" y="642918"/>
            <a:ext cx="6572296" cy="461665"/>
          </a:xfrm>
          <a:prstGeom prst="rect">
            <a:avLst/>
          </a:prstGeom>
        </p:spPr>
        <p:txBody>
          <a:bodyPr wrap="square">
            <a:spAutoFit/>
          </a:bodyPr>
          <a:lstStyle/>
          <a:p>
            <a:r>
              <a:rPr lang="ja-JP" altLang="en-US" sz="2400" dirty="0" smtClean="0">
                <a:latin typeface="+mn-ea"/>
              </a:rPr>
              <a:t>メダカの採捕地点数（全</a:t>
            </a:r>
            <a:r>
              <a:rPr lang="en-US" sz="2400" dirty="0" smtClean="0">
                <a:latin typeface="+mn-ea"/>
              </a:rPr>
              <a:t>16</a:t>
            </a:r>
            <a:r>
              <a:rPr lang="ja-JP" altLang="en-US" sz="2400" dirty="0" smtClean="0">
                <a:latin typeface="+mn-ea"/>
              </a:rPr>
              <a:t>調査地点中）</a:t>
            </a:r>
            <a:endParaRPr lang="ja-JP" altLang="en-US" sz="2400" dirty="0">
              <a:latin typeface="+mn-ea"/>
            </a:endParaRPr>
          </a:p>
        </p:txBody>
      </p:sp>
      <p:sp>
        <p:nvSpPr>
          <p:cNvPr id="13" name="テキスト ボックス 12"/>
          <p:cNvSpPr txBox="1"/>
          <p:nvPr/>
        </p:nvSpPr>
        <p:spPr>
          <a:xfrm>
            <a:off x="1357290" y="5286388"/>
            <a:ext cx="5570756" cy="1323439"/>
          </a:xfrm>
          <a:prstGeom prst="rect">
            <a:avLst/>
          </a:prstGeom>
          <a:noFill/>
        </p:spPr>
        <p:txBody>
          <a:bodyPr wrap="none" rtlCol="0">
            <a:spAutoFit/>
          </a:bodyPr>
          <a:lstStyle/>
          <a:p>
            <a:r>
              <a:rPr kumimoji="1" lang="ja-JP" altLang="en-US" sz="2000" dirty="0" smtClean="0"/>
              <a:t>メダカの適応力，繁殖力</a:t>
            </a:r>
            <a:r>
              <a:rPr lang="ja-JP" altLang="en-US" sz="2000" dirty="0" smtClean="0"/>
              <a:t>が強い</a:t>
            </a:r>
            <a:endParaRPr lang="en-US" altLang="ja-JP" sz="2000" dirty="0" smtClean="0"/>
          </a:p>
          <a:p>
            <a:endParaRPr lang="en-US" altLang="ja-JP" sz="2000" dirty="0" smtClean="0"/>
          </a:p>
          <a:p>
            <a:r>
              <a:rPr kumimoji="1" lang="ja-JP" altLang="en-US" sz="2000" dirty="0" smtClean="0"/>
              <a:t>東西水路にてカワバタモロコの生息数が少ない</a:t>
            </a:r>
            <a:endParaRPr kumimoji="1" lang="en-US" altLang="ja-JP" sz="2000" dirty="0" smtClean="0"/>
          </a:p>
          <a:p>
            <a:r>
              <a:rPr lang="ja-JP" altLang="en-US" sz="2000" dirty="0" smtClean="0"/>
              <a:t>⇒止水域を好む傾向</a:t>
            </a:r>
            <a:endParaRPr kumimoji="1" lang="ja-JP" altLang="en-US" sz="2000" dirty="0"/>
          </a:p>
        </p:txBody>
      </p:sp>
      <p:sp>
        <p:nvSpPr>
          <p:cNvPr id="16" name="テキスト ボックス 15"/>
          <p:cNvSpPr txBox="1"/>
          <p:nvPr/>
        </p:nvSpPr>
        <p:spPr>
          <a:xfrm>
            <a:off x="857224" y="4572008"/>
            <a:ext cx="7366119" cy="400110"/>
          </a:xfrm>
          <a:prstGeom prst="rect">
            <a:avLst/>
          </a:prstGeom>
          <a:noFill/>
          <a:ln>
            <a:solidFill>
              <a:srgbClr val="0070C0"/>
            </a:solidFill>
          </a:ln>
        </p:spPr>
        <p:txBody>
          <a:bodyPr wrap="none" rtlCol="0">
            <a:spAutoFit/>
          </a:bodyPr>
          <a:lstStyle/>
          <a:p>
            <a:r>
              <a:rPr kumimoji="1" lang="ja-JP" altLang="en-US" sz="2000" dirty="0" smtClean="0">
                <a:latin typeface="+mn-ea"/>
              </a:rPr>
              <a:t>平均採捕地点数：メダカ･･･</a:t>
            </a:r>
            <a:r>
              <a:rPr kumimoji="1" lang="en-US" altLang="ja-JP" sz="2000" dirty="0" smtClean="0">
                <a:latin typeface="+mn-ea"/>
              </a:rPr>
              <a:t>10</a:t>
            </a:r>
            <a:r>
              <a:rPr lang="en-US" altLang="ja-JP" sz="2000" dirty="0" smtClean="0">
                <a:latin typeface="+mn-ea"/>
              </a:rPr>
              <a:t>.0</a:t>
            </a:r>
            <a:r>
              <a:rPr lang="ja-JP" altLang="en-US" sz="2000" dirty="0" smtClean="0">
                <a:latin typeface="+mn-ea"/>
              </a:rPr>
              <a:t>ヶ所，カワバタモロコ</a:t>
            </a:r>
            <a:r>
              <a:rPr lang="en-US" altLang="ja-JP" sz="2000" dirty="0" smtClean="0">
                <a:latin typeface="+mn-ea"/>
              </a:rPr>
              <a:t>4.4</a:t>
            </a:r>
            <a:r>
              <a:rPr lang="ja-JP" altLang="en-US" sz="2000" dirty="0" smtClean="0">
                <a:latin typeface="+mn-ea"/>
              </a:rPr>
              <a:t>ヵ所</a:t>
            </a:r>
            <a:endParaRPr kumimoji="1" lang="ja-JP" altLang="en-US" sz="2000" dirty="0">
              <a:latin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正方形/長方形 38"/>
          <p:cNvSpPr/>
          <p:nvPr/>
        </p:nvSpPr>
        <p:spPr>
          <a:xfrm>
            <a:off x="4000496" y="3071810"/>
            <a:ext cx="5143504" cy="2857520"/>
          </a:xfrm>
          <a:prstGeom prst="rect">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4000496" y="142852"/>
            <a:ext cx="5143504" cy="2857520"/>
          </a:xfrm>
          <a:prstGeom prst="rect">
            <a:avLst/>
          </a:prstGeom>
          <a:solidFill>
            <a:schemeClr val="accent1">
              <a:alpha val="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8215338" y="500066"/>
            <a:ext cx="785818" cy="1714512"/>
          </a:xfrm>
          <a:prstGeom prst="rect">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8286744" y="1357322"/>
            <a:ext cx="285752" cy="142876"/>
          </a:xfrm>
          <a:prstGeom prst="rect">
            <a:avLst/>
          </a:prstGeom>
          <a:solidFill>
            <a:srgbClr val="0F0FC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42844" y="2500306"/>
            <a:ext cx="3643338" cy="3571900"/>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16200000">
            <a:off x="6286512" y="3500438"/>
            <a:ext cx="285752" cy="3571900"/>
          </a:xfrm>
          <a:prstGeom prst="triangle">
            <a:avLst>
              <a:gd name="adj" fmla="val 50000"/>
            </a:avLst>
          </a:prstGeom>
          <a:solidFill>
            <a:srgbClr val="2BD558">
              <a:alpha val="70000"/>
            </a:srgbClr>
          </a:solidFill>
          <a:ln>
            <a:solidFill>
              <a:srgbClr val="2BD55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8" name="グラフ 37"/>
          <p:cNvGraphicFramePr/>
          <p:nvPr/>
        </p:nvGraphicFramePr>
        <p:xfrm>
          <a:off x="4143372" y="2857496"/>
          <a:ext cx="4214811" cy="2762250"/>
        </p:xfrm>
        <a:graphic>
          <a:graphicData uri="http://schemas.openxmlformats.org/drawingml/2006/chart">
            <c:chart xmlns:c="http://schemas.openxmlformats.org/drawingml/2006/chart" xmlns:r="http://schemas.openxmlformats.org/officeDocument/2006/relationships" r:id="rId3"/>
          </a:graphicData>
        </a:graphic>
      </p:graphicFrame>
      <p:sp>
        <p:nvSpPr>
          <p:cNvPr id="29" name="二等辺三角形 28"/>
          <p:cNvSpPr/>
          <p:nvPr/>
        </p:nvSpPr>
        <p:spPr>
          <a:xfrm rot="16200000">
            <a:off x="6286512" y="642918"/>
            <a:ext cx="285752" cy="3571900"/>
          </a:xfrm>
          <a:prstGeom prst="triangle">
            <a:avLst>
              <a:gd name="adj" fmla="val 50000"/>
            </a:avLst>
          </a:prstGeom>
          <a:solidFill>
            <a:srgbClr val="2BD558">
              <a:alpha val="70000"/>
            </a:srgbClr>
          </a:solidFill>
          <a:ln>
            <a:solidFill>
              <a:srgbClr val="2BD55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4" name="グラフ 33"/>
          <p:cNvGraphicFramePr/>
          <p:nvPr/>
        </p:nvGraphicFramePr>
        <p:xfrm>
          <a:off x="4143372" y="0"/>
          <a:ext cx="4214810" cy="2762250"/>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p:cNvSpPr txBox="1"/>
          <p:nvPr/>
        </p:nvSpPr>
        <p:spPr>
          <a:xfrm>
            <a:off x="7286644" y="428628"/>
            <a:ext cx="877163" cy="369332"/>
          </a:xfrm>
          <a:prstGeom prst="rect">
            <a:avLst/>
          </a:prstGeom>
          <a:noFill/>
        </p:spPr>
        <p:txBody>
          <a:bodyPr wrap="none" rtlCol="0">
            <a:spAutoFit/>
          </a:bodyPr>
          <a:lstStyle/>
          <a:p>
            <a:r>
              <a:rPr kumimoji="1" lang="en-US" altLang="ja-JP" dirty="0" smtClean="0">
                <a:latin typeface="+mn-ea"/>
              </a:rPr>
              <a:t>N=1315</a:t>
            </a:r>
            <a:endParaRPr kumimoji="1" lang="ja-JP" altLang="en-US" dirty="0">
              <a:latin typeface="+mn-ea"/>
            </a:endParaRPr>
          </a:p>
        </p:txBody>
      </p:sp>
      <p:sp>
        <p:nvSpPr>
          <p:cNvPr id="43" name="テキスト ボックス 42"/>
          <p:cNvSpPr txBox="1"/>
          <p:nvPr/>
        </p:nvSpPr>
        <p:spPr>
          <a:xfrm>
            <a:off x="8215306" y="785794"/>
            <a:ext cx="928694" cy="369332"/>
          </a:xfrm>
          <a:prstGeom prst="rect">
            <a:avLst/>
          </a:prstGeom>
          <a:noFill/>
        </p:spPr>
        <p:txBody>
          <a:bodyPr wrap="square" rtlCol="0">
            <a:spAutoFit/>
          </a:bodyPr>
          <a:lstStyle/>
          <a:p>
            <a:r>
              <a:rPr lang="ja-JP" altLang="en-US" dirty="0" smtClean="0"/>
              <a:t>稚魚</a:t>
            </a:r>
            <a:endParaRPr kumimoji="1" lang="ja-JP" altLang="en-US" dirty="0"/>
          </a:p>
        </p:txBody>
      </p:sp>
      <p:sp>
        <p:nvSpPr>
          <p:cNvPr id="44" name="テキスト ボックス 43"/>
          <p:cNvSpPr txBox="1"/>
          <p:nvPr/>
        </p:nvSpPr>
        <p:spPr>
          <a:xfrm>
            <a:off x="8215338" y="1500174"/>
            <a:ext cx="1071602" cy="646331"/>
          </a:xfrm>
          <a:prstGeom prst="rect">
            <a:avLst/>
          </a:prstGeom>
          <a:noFill/>
        </p:spPr>
        <p:txBody>
          <a:bodyPr wrap="square" rtlCol="0">
            <a:spAutoFit/>
          </a:bodyPr>
          <a:lstStyle/>
          <a:p>
            <a:r>
              <a:rPr kumimoji="1" lang="ja-JP" altLang="en-US" dirty="0" smtClean="0"/>
              <a:t>未成魚</a:t>
            </a:r>
            <a:endParaRPr kumimoji="1" lang="en-US" altLang="ja-JP" dirty="0" smtClean="0"/>
          </a:p>
          <a:p>
            <a:r>
              <a:rPr kumimoji="1" lang="ja-JP" altLang="en-US" dirty="0" smtClean="0"/>
              <a:t>･成魚</a:t>
            </a:r>
            <a:endParaRPr kumimoji="1" lang="ja-JP" altLang="en-US" dirty="0"/>
          </a:p>
        </p:txBody>
      </p:sp>
      <p:sp>
        <p:nvSpPr>
          <p:cNvPr id="45" name="正方形/長方形 44"/>
          <p:cNvSpPr/>
          <p:nvPr/>
        </p:nvSpPr>
        <p:spPr>
          <a:xfrm>
            <a:off x="8286744" y="642942"/>
            <a:ext cx="285752" cy="142876"/>
          </a:xfrm>
          <a:prstGeom prst="rect">
            <a:avLst/>
          </a:prstGeom>
          <a:solidFill>
            <a:srgbClr val="00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8215338" y="3357562"/>
            <a:ext cx="785818" cy="1714512"/>
          </a:xfrm>
          <a:prstGeom prst="rect">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8215306" y="3643314"/>
            <a:ext cx="928694" cy="369332"/>
          </a:xfrm>
          <a:prstGeom prst="rect">
            <a:avLst/>
          </a:prstGeom>
          <a:noFill/>
        </p:spPr>
        <p:txBody>
          <a:bodyPr wrap="square" rtlCol="0">
            <a:spAutoFit/>
          </a:bodyPr>
          <a:lstStyle/>
          <a:p>
            <a:r>
              <a:rPr lang="ja-JP" altLang="en-US" dirty="0" smtClean="0"/>
              <a:t>稚魚</a:t>
            </a:r>
            <a:endParaRPr kumimoji="1" lang="ja-JP" altLang="en-US" dirty="0"/>
          </a:p>
        </p:txBody>
      </p:sp>
      <p:sp>
        <p:nvSpPr>
          <p:cNvPr id="57" name="テキスト ボックス 56"/>
          <p:cNvSpPr txBox="1"/>
          <p:nvPr/>
        </p:nvSpPr>
        <p:spPr>
          <a:xfrm>
            <a:off x="8215306" y="4357694"/>
            <a:ext cx="928694" cy="646331"/>
          </a:xfrm>
          <a:prstGeom prst="rect">
            <a:avLst/>
          </a:prstGeom>
          <a:noFill/>
        </p:spPr>
        <p:txBody>
          <a:bodyPr wrap="square" rtlCol="0">
            <a:spAutoFit/>
          </a:bodyPr>
          <a:lstStyle/>
          <a:p>
            <a:r>
              <a:rPr kumimoji="1" lang="ja-JP" altLang="en-US" dirty="0" smtClean="0"/>
              <a:t>未成魚</a:t>
            </a:r>
            <a:endParaRPr kumimoji="1" lang="en-US" altLang="ja-JP" dirty="0" smtClean="0"/>
          </a:p>
          <a:p>
            <a:r>
              <a:rPr kumimoji="1" lang="ja-JP" altLang="en-US" dirty="0" smtClean="0"/>
              <a:t>･成魚</a:t>
            </a:r>
            <a:endParaRPr kumimoji="1" lang="ja-JP" altLang="en-US" dirty="0"/>
          </a:p>
        </p:txBody>
      </p:sp>
      <p:sp>
        <p:nvSpPr>
          <p:cNvPr id="58" name="正方形/長方形 57"/>
          <p:cNvSpPr/>
          <p:nvPr/>
        </p:nvSpPr>
        <p:spPr>
          <a:xfrm>
            <a:off x="8286744" y="3500438"/>
            <a:ext cx="285752" cy="142876"/>
          </a:xfrm>
          <a:prstGeom prst="rect">
            <a:avLst/>
          </a:prstGeom>
          <a:solidFill>
            <a:srgbClr val="00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8286744" y="4214818"/>
            <a:ext cx="285752" cy="142876"/>
          </a:xfrm>
          <a:prstGeom prst="rect">
            <a:avLst/>
          </a:prstGeom>
          <a:solidFill>
            <a:srgbClr val="0F0FC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6000760" y="2643182"/>
            <a:ext cx="954107" cy="400110"/>
          </a:xfrm>
          <a:prstGeom prst="rect">
            <a:avLst/>
          </a:prstGeom>
          <a:noFill/>
        </p:spPr>
        <p:txBody>
          <a:bodyPr wrap="none" rtlCol="0">
            <a:spAutoFit/>
          </a:bodyPr>
          <a:lstStyle/>
          <a:p>
            <a:r>
              <a:rPr kumimoji="1" lang="ja-JP" altLang="en-US" sz="2000" dirty="0" smtClean="0">
                <a:latin typeface="+mn-ea"/>
              </a:rPr>
              <a:t>メダカ</a:t>
            </a:r>
            <a:endParaRPr kumimoji="1" lang="ja-JP" altLang="en-US" sz="2000" dirty="0">
              <a:latin typeface="+mn-ea"/>
            </a:endParaRPr>
          </a:p>
        </p:txBody>
      </p:sp>
      <p:sp>
        <p:nvSpPr>
          <p:cNvPr id="61" name="テキスト ボックス 60"/>
          <p:cNvSpPr txBox="1"/>
          <p:nvPr/>
        </p:nvSpPr>
        <p:spPr>
          <a:xfrm>
            <a:off x="5500694" y="5500702"/>
            <a:ext cx="1980029" cy="400110"/>
          </a:xfrm>
          <a:prstGeom prst="rect">
            <a:avLst/>
          </a:prstGeom>
          <a:noFill/>
        </p:spPr>
        <p:txBody>
          <a:bodyPr wrap="none" rtlCol="0">
            <a:spAutoFit/>
          </a:bodyPr>
          <a:lstStyle/>
          <a:p>
            <a:r>
              <a:rPr kumimoji="1" lang="ja-JP" altLang="en-US" sz="2000" dirty="0" smtClean="0">
                <a:latin typeface="+mn-ea"/>
              </a:rPr>
              <a:t>カワバタモロコ</a:t>
            </a:r>
            <a:endParaRPr kumimoji="1" lang="ja-JP" altLang="en-US" sz="2000" dirty="0">
              <a:latin typeface="+mn-ea"/>
            </a:endParaRPr>
          </a:p>
        </p:txBody>
      </p:sp>
      <p:sp>
        <p:nvSpPr>
          <p:cNvPr id="35" name="テキスト ボックス 34"/>
          <p:cNvSpPr txBox="1"/>
          <p:nvPr/>
        </p:nvSpPr>
        <p:spPr>
          <a:xfrm>
            <a:off x="7429520" y="3286124"/>
            <a:ext cx="761747" cy="369332"/>
          </a:xfrm>
          <a:prstGeom prst="rect">
            <a:avLst/>
          </a:prstGeom>
          <a:noFill/>
        </p:spPr>
        <p:txBody>
          <a:bodyPr wrap="none" rtlCol="0">
            <a:spAutoFit/>
          </a:bodyPr>
          <a:lstStyle/>
          <a:p>
            <a:r>
              <a:rPr kumimoji="1" lang="en-US" altLang="ja-JP" dirty="0" smtClean="0">
                <a:latin typeface="+mn-ea"/>
              </a:rPr>
              <a:t>N=112</a:t>
            </a:r>
            <a:endParaRPr kumimoji="1" lang="ja-JP" altLang="en-US" dirty="0">
              <a:latin typeface="+mn-ea"/>
            </a:endParaRPr>
          </a:p>
        </p:txBody>
      </p:sp>
      <p:sp>
        <p:nvSpPr>
          <p:cNvPr id="31" name="サブタイトル 2"/>
          <p:cNvSpPr txBox="1">
            <a:spLocks/>
          </p:cNvSpPr>
          <p:nvPr/>
        </p:nvSpPr>
        <p:spPr>
          <a:xfrm>
            <a:off x="357158" y="357166"/>
            <a:ext cx="3857652" cy="1500198"/>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生息状況</a:t>
            </a:r>
            <a:endParaRPr kumimoji="1" lang="en-US" altLang="ja-JP" sz="4000" b="0" i="0" u="none" strike="noStrike" kern="1200" cap="none" spc="0" normalizeH="0" baseline="0" noProof="0" dirty="0" smtClean="0">
              <a:ln>
                <a:noFill/>
              </a:ln>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en-US" altLang="ja-JP" sz="2400" dirty="0" smtClean="0">
                <a:latin typeface="+mn-ea"/>
              </a:rPr>
              <a:t>(</a:t>
            </a:r>
            <a:r>
              <a:rPr lang="ja-JP" altLang="en-US" sz="2400" dirty="0" smtClean="0">
                <a:latin typeface="+mn-ea"/>
              </a:rPr>
              <a:t>３</a:t>
            </a:r>
            <a:r>
              <a:rPr kumimoji="1" lang="en-US" altLang="ja-JP" sz="2400" b="0" i="0" u="none" strike="noStrike" kern="1200" cap="none" spc="0" normalizeH="0" baseline="0" noProof="0" dirty="0" smtClean="0">
                <a:ln>
                  <a:noFill/>
                </a:ln>
                <a:effectLst/>
                <a:uLnTx/>
                <a:uFillTx/>
                <a:latin typeface="+mn-ea"/>
                <a:cs typeface="+mn-cs"/>
              </a:rPr>
              <a:t>)</a:t>
            </a:r>
            <a:r>
              <a:rPr kumimoji="1" lang="ja-JP" altLang="en-US" sz="2400" b="0" i="0" u="none" strike="noStrike" kern="1200" cap="none" spc="0" normalizeH="0" baseline="0" noProof="0" dirty="0" smtClean="0">
                <a:ln>
                  <a:noFill/>
                </a:ln>
                <a:effectLst/>
                <a:uLnTx/>
                <a:uFillTx/>
                <a:latin typeface="+mn-ea"/>
                <a:cs typeface="+mn-cs"/>
              </a:rPr>
              <a:t>東西水路</a:t>
            </a:r>
            <a:endParaRPr kumimoji="1" lang="en-US" altLang="ja-JP" sz="2400" b="0" i="0" u="none" strike="noStrike" kern="1200" cap="none" spc="0" normalizeH="0" baseline="0" noProof="0" dirty="0" smtClean="0">
              <a:ln>
                <a:noFill/>
              </a:ln>
              <a:effectLst/>
              <a:uLnTx/>
              <a:uFillTx/>
              <a:latin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ja-JP" altLang="en-US" sz="2400" dirty="0" smtClean="0">
                <a:latin typeface="+mn-ea"/>
              </a:rPr>
              <a:t>　 </a:t>
            </a:r>
            <a:r>
              <a:rPr kumimoji="1" lang="en-US" altLang="ja-JP" sz="2400" b="0" i="0" u="none" strike="noStrike" kern="1200" cap="none" spc="0" normalizeH="0" baseline="0" noProof="0" dirty="0" smtClean="0">
                <a:ln>
                  <a:noFill/>
                </a:ln>
                <a:effectLst/>
                <a:uLnTx/>
                <a:uFillTx/>
                <a:latin typeface="+mn-ea"/>
                <a:cs typeface="+mn-cs"/>
              </a:rPr>
              <a:t>(</a:t>
            </a:r>
            <a:r>
              <a:rPr kumimoji="1" lang="ja-JP" altLang="en-US" sz="2400" b="0" i="0" u="none" strike="noStrike" kern="1200" cap="none" spc="0" normalizeH="0" baseline="0" noProof="0" dirty="0" smtClean="0">
                <a:ln>
                  <a:noFill/>
                </a:ln>
                <a:effectLst/>
                <a:uLnTx/>
                <a:uFillTx/>
                <a:latin typeface="+mn-ea"/>
                <a:cs typeface="+mn-cs"/>
              </a:rPr>
              <a:t>環境配慮型水路</a:t>
            </a:r>
            <a:r>
              <a:rPr kumimoji="1" lang="en-US" altLang="ja-JP" sz="2400" b="0" i="0" u="none" strike="noStrike" kern="1200" cap="none" spc="0" normalizeH="0" baseline="0" noProof="0" dirty="0" smtClean="0">
                <a:ln>
                  <a:noFill/>
                </a:ln>
                <a:effectLst/>
                <a:uLnTx/>
                <a:uFillTx/>
                <a:latin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2000" b="0" i="0" u="none" strike="noStrike" kern="1200" cap="none" spc="0" normalizeH="0" baseline="0" noProof="0" dirty="0" smtClean="0">
                <a:ln>
                  <a:noFill/>
                </a:ln>
                <a:effectLst/>
                <a:uLnTx/>
                <a:uFillTx/>
                <a:latin typeface="+mn-ea"/>
                <a:cs typeface="+mn-cs"/>
              </a:rPr>
              <a:t>　　　　　　　　</a:t>
            </a:r>
            <a:r>
              <a:rPr kumimoji="1" lang="en-US" altLang="ja-JP" sz="2000" b="0" i="0" u="none" strike="noStrike" kern="1200" cap="none" spc="0" normalizeH="0" baseline="0" noProof="0" dirty="0" smtClean="0">
                <a:ln>
                  <a:noFill/>
                </a:ln>
                <a:effectLst/>
                <a:uLnTx/>
                <a:uFillTx/>
                <a:latin typeface="+mn-ea"/>
                <a:cs typeface="+mn-cs"/>
              </a:rPr>
              <a:t>(14</a:t>
            </a:r>
            <a:r>
              <a:rPr kumimoji="1" lang="ja-JP" altLang="en-US" sz="2000" b="0" i="0" u="none" strike="noStrike" kern="1200" cap="none" spc="0" normalizeH="0" baseline="0" noProof="0" dirty="0" smtClean="0">
                <a:ln>
                  <a:noFill/>
                </a:ln>
                <a:effectLst/>
                <a:uLnTx/>
                <a:uFillTx/>
                <a:latin typeface="+mn-ea"/>
                <a:cs typeface="+mn-cs"/>
              </a:rPr>
              <a:t>地点合計</a:t>
            </a:r>
            <a:r>
              <a:rPr kumimoji="1" lang="en-US" altLang="ja-JP" sz="2000" b="0" i="0" u="none" strike="noStrike" kern="1200" cap="none" spc="0" normalizeH="0" baseline="0" noProof="0" dirty="0" smtClean="0">
                <a:ln>
                  <a:noFill/>
                </a:ln>
                <a:effectLst/>
                <a:uLnTx/>
                <a:uFillTx/>
                <a:latin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1" lang="ja-JP" altLang="en-US" sz="4000" b="0" i="0" u="none" strike="noStrike" kern="1200" cap="none" spc="0" normalizeH="0" baseline="0" noProof="0" dirty="0">
              <a:ln>
                <a:noFill/>
              </a:ln>
              <a:effectLst/>
              <a:uLnTx/>
              <a:uFillTx/>
              <a:latin typeface="+mn-lt"/>
              <a:ea typeface="+mn-ea"/>
              <a:cs typeface="+mn-cs"/>
            </a:endParaRPr>
          </a:p>
        </p:txBody>
      </p:sp>
      <p:sp>
        <p:nvSpPr>
          <p:cNvPr id="36" name="タイトル 4"/>
          <p:cNvSpPr txBox="1">
            <a:spLocks/>
          </p:cNvSpPr>
          <p:nvPr/>
        </p:nvSpPr>
        <p:spPr>
          <a:xfrm>
            <a:off x="214282" y="4857760"/>
            <a:ext cx="3571900" cy="1143008"/>
          </a:xfrm>
          <a:prstGeom prst="rect">
            <a:avLst/>
          </a:prstGeom>
          <a:ln>
            <a:noFill/>
          </a:ln>
        </p:spPr>
        <p:txBody>
          <a:bodyPr vert="horz" lIns="0" rIns="0" bIns="0" anchor="b">
            <a:noAutofit/>
          </a:bodyPr>
          <a:lstStyle/>
          <a:p>
            <a:r>
              <a:rPr lang="ja-JP" altLang="en-US" sz="2400" dirty="0" smtClean="0">
                <a:latin typeface="+mn-ea"/>
              </a:rPr>
              <a:t>カワバタモロコ</a:t>
            </a:r>
            <a:endParaRPr lang="en-US" altLang="ja-JP" sz="2400" dirty="0" smtClean="0">
              <a:latin typeface="+mn-ea"/>
            </a:endParaRPr>
          </a:p>
          <a:p>
            <a:r>
              <a:rPr lang="ja-JP" altLang="en-US" sz="2400" dirty="0" smtClean="0">
                <a:latin typeface="+mn-ea"/>
              </a:rPr>
              <a:t>･･･メダカと比較して</a:t>
            </a:r>
            <a:endParaRPr lang="en-US" altLang="ja-JP" sz="2400" dirty="0" smtClean="0">
              <a:latin typeface="+mn-ea"/>
            </a:endParaRPr>
          </a:p>
          <a:p>
            <a:r>
              <a:rPr lang="ja-JP" altLang="en-US" sz="2400" dirty="0" smtClean="0">
                <a:latin typeface="+mn-ea"/>
              </a:rPr>
              <a:t>     　　生息数は少数</a:t>
            </a:r>
            <a:endParaRPr lang="en-US" altLang="ja-JP" sz="2400" dirty="0" smtClean="0">
              <a:latin typeface="+mn-ea"/>
            </a:endParaRPr>
          </a:p>
        </p:txBody>
      </p:sp>
      <p:sp>
        <p:nvSpPr>
          <p:cNvPr id="40" name="テキスト ボックス 39"/>
          <p:cNvSpPr txBox="1"/>
          <p:nvPr/>
        </p:nvSpPr>
        <p:spPr>
          <a:xfrm>
            <a:off x="6215074" y="214290"/>
            <a:ext cx="377026" cy="246221"/>
          </a:xfrm>
          <a:prstGeom prst="rect">
            <a:avLst/>
          </a:prstGeom>
          <a:noFill/>
        </p:spPr>
        <p:txBody>
          <a:bodyPr wrap="none" rtlCol="0">
            <a:spAutoFit/>
          </a:bodyPr>
          <a:lstStyle/>
          <a:p>
            <a:r>
              <a:rPr kumimoji="1" lang="en-US" altLang="ja-JP" sz="1000" dirty="0" smtClean="0">
                <a:latin typeface="+mn-ea"/>
              </a:rPr>
              <a:t>165</a:t>
            </a:r>
            <a:endParaRPr kumimoji="1" lang="ja-JP" altLang="en-US" sz="1000" dirty="0">
              <a:latin typeface="+mn-ea"/>
            </a:endParaRPr>
          </a:p>
        </p:txBody>
      </p:sp>
      <p:sp>
        <p:nvSpPr>
          <p:cNvPr id="49" name="テキスト ボックス 48"/>
          <p:cNvSpPr txBox="1"/>
          <p:nvPr/>
        </p:nvSpPr>
        <p:spPr>
          <a:xfrm>
            <a:off x="5072066" y="6000768"/>
            <a:ext cx="3000396" cy="707886"/>
          </a:xfrm>
          <a:prstGeom prst="rect">
            <a:avLst/>
          </a:prstGeom>
          <a:noFill/>
          <a:ln>
            <a:solidFill>
              <a:schemeClr val="tx1"/>
            </a:solidFill>
          </a:ln>
        </p:spPr>
        <p:txBody>
          <a:bodyPr wrap="square" rtlCol="0">
            <a:spAutoFit/>
          </a:bodyPr>
          <a:lstStyle/>
          <a:p>
            <a:r>
              <a:rPr kumimoji="1" lang="ja-JP" altLang="en-US" sz="2000" dirty="0" smtClean="0">
                <a:latin typeface="+mn-ea"/>
              </a:rPr>
              <a:t>縦軸：累計採捕数</a:t>
            </a:r>
            <a:r>
              <a:rPr kumimoji="1" lang="en-US" altLang="ja-JP" sz="2000" dirty="0" smtClean="0">
                <a:latin typeface="+mn-ea"/>
              </a:rPr>
              <a:t>(</a:t>
            </a:r>
            <a:r>
              <a:rPr kumimoji="1" lang="ja-JP" altLang="en-US" sz="2000" dirty="0" smtClean="0">
                <a:latin typeface="+mn-ea"/>
              </a:rPr>
              <a:t>個体</a:t>
            </a:r>
            <a:r>
              <a:rPr lang="en-US" altLang="ja-JP" sz="2000" dirty="0" smtClean="0">
                <a:latin typeface="+mn-ea"/>
              </a:rPr>
              <a:t>)</a:t>
            </a:r>
            <a:endParaRPr kumimoji="1" lang="en-US" altLang="ja-JP" sz="2000" dirty="0" smtClean="0">
              <a:latin typeface="+mn-ea"/>
            </a:endParaRPr>
          </a:p>
          <a:p>
            <a:r>
              <a:rPr lang="ja-JP" altLang="en-US" sz="2000" dirty="0" smtClean="0">
                <a:latin typeface="+mn-ea"/>
              </a:rPr>
              <a:t>横軸：体長</a:t>
            </a:r>
            <a:r>
              <a:rPr lang="en-US" altLang="ja-JP" sz="2000" dirty="0" smtClean="0">
                <a:latin typeface="+mn-ea"/>
              </a:rPr>
              <a:t>(mm)</a:t>
            </a:r>
            <a:endParaRPr kumimoji="1" lang="ja-JP" altLang="en-US" sz="2000" dirty="0">
              <a:latin typeface="+mn-ea"/>
            </a:endParaRPr>
          </a:p>
        </p:txBody>
      </p:sp>
      <p:sp>
        <p:nvSpPr>
          <p:cNvPr id="37" name="タイトル 4"/>
          <p:cNvSpPr txBox="1">
            <a:spLocks/>
          </p:cNvSpPr>
          <p:nvPr/>
        </p:nvSpPr>
        <p:spPr>
          <a:xfrm>
            <a:off x="214282" y="2714620"/>
            <a:ext cx="3429024" cy="714380"/>
          </a:xfrm>
          <a:prstGeom prst="rect">
            <a:avLst/>
          </a:prstGeom>
          <a:ln>
            <a:noFill/>
          </a:ln>
        </p:spPr>
        <p:txBody>
          <a:bodyPr vert="horz" lIns="0" rIns="0" bIns="0" anchor="b">
            <a:noAutofit/>
          </a:bodyPr>
          <a:lstStyle/>
          <a:p>
            <a:r>
              <a:rPr lang="ja-JP" altLang="en-US" sz="2400" dirty="0" smtClean="0">
                <a:latin typeface="+mn-ea"/>
              </a:rPr>
              <a:t>メダカ</a:t>
            </a:r>
            <a:endParaRPr lang="en-US" altLang="ja-JP" sz="2400" dirty="0" smtClean="0">
              <a:latin typeface="+mn-ea"/>
            </a:endParaRPr>
          </a:p>
          <a:p>
            <a:r>
              <a:rPr lang="ja-JP" altLang="en-US" sz="2400" dirty="0" smtClean="0">
                <a:latin typeface="+mn-ea"/>
              </a:rPr>
              <a:t>･･･多数の個体の採捕</a:t>
            </a:r>
            <a:endParaRPr lang="en-US" altLang="ja-JP" sz="2400" dirty="0" smtClean="0">
              <a:latin typeface="+mn-ea"/>
            </a:endParaRPr>
          </a:p>
        </p:txBody>
      </p:sp>
      <p:sp>
        <p:nvSpPr>
          <p:cNvPr id="52" name="タイトル 4"/>
          <p:cNvSpPr txBox="1">
            <a:spLocks/>
          </p:cNvSpPr>
          <p:nvPr/>
        </p:nvSpPr>
        <p:spPr>
          <a:xfrm>
            <a:off x="214282" y="3571876"/>
            <a:ext cx="3429024" cy="1214446"/>
          </a:xfrm>
          <a:prstGeom prst="rect">
            <a:avLst/>
          </a:prstGeom>
          <a:ln>
            <a:noFill/>
          </a:ln>
        </p:spPr>
        <p:txBody>
          <a:bodyPr vert="horz" lIns="0" rIns="0" bIns="0" anchor="b">
            <a:noAutofit/>
          </a:bodyPr>
          <a:lstStyle/>
          <a:p>
            <a:r>
              <a:rPr lang="ja-JP" altLang="en-US" sz="2400" dirty="0" smtClean="0">
                <a:latin typeface="+mn-ea"/>
              </a:rPr>
              <a:t>　 稚魚個体の確認</a:t>
            </a:r>
            <a:endParaRPr lang="en-US" altLang="ja-JP" sz="2400" dirty="0" smtClean="0">
              <a:latin typeface="+mn-ea"/>
            </a:endParaRPr>
          </a:p>
          <a:p>
            <a:r>
              <a:rPr lang="ja-JP" altLang="en-US" sz="2400" dirty="0" smtClean="0">
                <a:latin typeface="+mn-ea"/>
              </a:rPr>
              <a:t>　　</a:t>
            </a:r>
            <a:r>
              <a:rPr lang="en-US" altLang="ja-JP" sz="2400" dirty="0" smtClean="0">
                <a:latin typeface="+mn-ea"/>
              </a:rPr>
              <a:t>+</a:t>
            </a:r>
            <a:r>
              <a:rPr lang="ja-JP" altLang="en-US" sz="2400" dirty="0" smtClean="0">
                <a:latin typeface="+mn-ea"/>
              </a:rPr>
              <a:t>タマゴを保有した</a:t>
            </a:r>
            <a:endParaRPr lang="en-US" altLang="ja-JP" sz="2400" dirty="0" smtClean="0">
              <a:latin typeface="+mn-ea"/>
            </a:endParaRPr>
          </a:p>
          <a:p>
            <a:r>
              <a:rPr lang="ja-JP" altLang="en-US" sz="2400" dirty="0" smtClean="0">
                <a:latin typeface="+mn-ea"/>
              </a:rPr>
              <a:t>　　　　　 個体の確認</a:t>
            </a:r>
            <a:endParaRPr lang="en-US" altLang="ja-JP" sz="2400" dirty="0" smtClean="0">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a:stretch>
            <a:fillRect/>
          </a:stretch>
        </p:blipFill>
        <p:spPr bwMode="auto">
          <a:xfrm>
            <a:off x="500034" y="785794"/>
            <a:ext cx="3214710" cy="24130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3"/>
          <p:cNvPicPr>
            <a:picLocks noChangeAspect="1" noChangeArrowheads="1"/>
          </p:cNvPicPr>
          <p:nvPr/>
        </p:nvPicPr>
        <p:blipFill>
          <a:blip r:embed="rId4" cstate="print"/>
          <a:srcRect/>
          <a:stretch>
            <a:fillRect/>
          </a:stretch>
        </p:blipFill>
        <p:spPr bwMode="auto">
          <a:xfrm>
            <a:off x="5929322" y="571480"/>
            <a:ext cx="2571768" cy="3428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下矢印 17"/>
          <p:cNvSpPr/>
          <p:nvPr/>
        </p:nvSpPr>
        <p:spPr>
          <a:xfrm rot="16200000">
            <a:off x="4523235" y="977435"/>
            <a:ext cx="428628" cy="1759858"/>
          </a:xfrm>
          <a:prstGeom prst="downArrow">
            <a:avLst>
              <a:gd name="adj1" fmla="val 50000"/>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357290" y="428604"/>
            <a:ext cx="1338828" cy="369332"/>
          </a:xfrm>
          <a:prstGeom prst="rect">
            <a:avLst/>
          </a:prstGeom>
          <a:noFill/>
        </p:spPr>
        <p:txBody>
          <a:bodyPr wrap="none" rtlCol="0">
            <a:spAutoFit/>
          </a:bodyPr>
          <a:lstStyle/>
          <a:p>
            <a:r>
              <a:rPr kumimoji="1" lang="ja-JP" altLang="en-US" dirty="0" smtClean="0"/>
              <a:t>ヤシロール</a:t>
            </a:r>
            <a:endParaRPr kumimoji="1" lang="ja-JP" altLang="en-US" dirty="0"/>
          </a:p>
        </p:txBody>
      </p:sp>
      <p:pic>
        <p:nvPicPr>
          <p:cNvPr id="6" name="Picture 2"/>
          <p:cNvPicPr>
            <a:picLocks noChangeAspect="1" noChangeArrowheads="1"/>
          </p:cNvPicPr>
          <p:nvPr/>
        </p:nvPicPr>
        <p:blipFill>
          <a:blip r:embed="rId5"/>
          <a:stretch>
            <a:fillRect/>
          </a:stretch>
        </p:blipFill>
        <p:spPr bwMode="auto">
          <a:xfrm>
            <a:off x="1500166" y="4000504"/>
            <a:ext cx="3214710" cy="24053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テキスト ボックス 6"/>
          <p:cNvSpPr txBox="1"/>
          <p:nvPr/>
        </p:nvSpPr>
        <p:spPr>
          <a:xfrm>
            <a:off x="2428860" y="3643314"/>
            <a:ext cx="1338828" cy="369332"/>
          </a:xfrm>
          <a:prstGeom prst="rect">
            <a:avLst/>
          </a:prstGeom>
          <a:noFill/>
        </p:spPr>
        <p:txBody>
          <a:bodyPr wrap="none" rtlCol="0">
            <a:spAutoFit/>
          </a:bodyPr>
          <a:lstStyle/>
          <a:p>
            <a:r>
              <a:rPr kumimoji="1" lang="ja-JP" altLang="en-US" dirty="0" smtClean="0"/>
              <a:t>プランター</a:t>
            </a:r>
            <a:endParaRPr kumimoji="1" lang="ja-JP" alt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tretch>
            <a:fillRect/>
          </a:stretch>
        </p:blipFill>
        <p:spPr bwMode="auto">
          <a:xfrm>
            <a:off x="1785918" y="2428868"/>
            <a:ext cx="5766627" cy="236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直線矢印コネクタ 8"/>
          <p:cNvCxnSpPr/>
          <p:nvPr/>
        </p:nvCxnSpPr>
        <p:spPr>
          <a:xfrm>
            <a:off x="1928794" y="3357562"/>
            <a:ext cx="5286412"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1928794" y="3714752"/>
            <a:ext cx="5286412"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1928794" y="2928934"/>
            <a:ext cx="3000396"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072066" y="4143380"/>
            <a:ext cx="2143140"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715008" y="2714620"/>
            <a:ext cx="928694" cy="369332"/>
          </a:xfrm>
          <a:prstGeom prst="rect">
            <a:avLst/>
          </a:prstGeom>
          <a:noFill/>
        </p:spPr>
        <p:txBody>
          <a:bodyPr wrap="square" rtlCol="0">
            <a:spAutoFit/>
          </a:bodyPr>
          <a:lstStyle/>
          <a:p>
            <a:r>
              <a:rPr kumimoji="1" lang="ja-JP" altLang="en-US" dirty="0" smtClean="0"/>
              <a:t>マコモ</a:t>
            </a:r>
            <a:endParaRPr kumimoji="1" lang="ja-JP" altLang="en-US" dirty="0"/>
          </a:p>
        </p:txBody>
      </p:sp>
      <p:sp>
        <p:nvSpPr>
          <p:cNvPr id="5" name="テキスト ボックス 4"/>
          <p:cNvSpPr txBox="1"/>
          <p:nvPr/>
        </p:nvSpPr>
        <p:spPr>
          <a:xfrm>
            <a:off x="2786050" y="3929066"/>
            <a:ext cx="928694" cy="369332"/>
          </a:xfrm>
          <a:prstGeom prst="rect">
            <a:avLst/>
          </a:prstGeom>
          <a:noFill/>
        </p:spPr>
        <p:txBody>
          <a:bodyPr wrap="square" rtlCol="0">
            <a:spAutoFit/>
          </a:bodyPr>
          <a:lstStyle/>
          <a:p>
            <a:r>
              <a:rPr kumimoji="1" lang="ja-JP" altLang="en-US" dirty="0" smtClean="0"/>
              <a:t>マコモ</a:t>
            </a:r>
            <a:endParaRPr kumimoji="1" lang="ja-JP" altLang="en-US" dirty="0"/>
          </a:p>
        </p:txBody>
      </p:sp>
      <p:sp>
        <p:nvSpPr>
          <p:cNvPr id="20" name="テキスト ボックス 19"/>
          <p:cNvSpPr txBox="1"/>
          <p:nvPr/>
        </p:nvSpPr>
        <p:spPr>
          <a:xfrm>
            <a:off x="1071538" y="785794"/>
            <a:ext cx="2786082" cy="584775"/>
          </a:xfrm>
          <a:prstGeom prst="rect">
            <a:avLst/>
          </a:prstGeom>
          <a:noFill/>
        </p:spPr>
        <p:txBody>
          <a:bodyPr wrap="square" rtlCol="0">
            <a:spAutoFit/>
          </a:bodyPr>
          <a:lstStyle/>
          <a:p>
            <a:r>
              <a:rPr kumimoji="1" lang="ja-JP" altLang="en-US" sz="3200" dirty="0" smtClean="0"/>
              <a:t>流速緩和対策</a:t>
            </a:r>
            <a:endParaRPr kumimoji="1" lang="ja-JP" altLang="en-US" sz="3200" dirty="0"/>
          </a:p>
        </p:txBody>
      </p:sp>
      <p:sp>
        <p:nvSpPr>
          <p:cNvPr id="21" name="テキスト ボックス 20"/>
          <p:cNvSpPr txBox="1"/>
          <p:nvPr/>
        </p:nvSpPr>
        <p:spPr>
          <a:xfrm>
            <a:off x="1214414" y="5214950"/>
            <a:ext cx="6215106" cy="369332"/>
          </a:xfrm>
          <a:prstGeom prst="rect">
            <a:avLst/>
          </a:prstGeom>
          <a:noFill/>
        </p:spPr>
        <p:txBody>
          <a:bodyPr wrap="square" rtlCol="0">
            <a:spAutoFit/>
          </a:bodyPr>
          <a:lstStyle/>
          <a:p>
            <a:r>
              <a:rPr kumimoji="1" lang="ja-JP" altLang="en-US" dirty="0" smtClean="0"/>
              <a:t>植生を千鳥に配置</a:t>
            </a:r>
            <a:endParaRPr kumimoji="1" lang="ja-JP"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00100" y="714356"/>
            <a:ext cx="7143800" cy="523220"/>
          </a:xfrm>
          <a:prstGeom prst="rect">
            <a:avLst/>
          </a:prstGeom>
          <a:noFill/>
        </p:spPr>
        <p:txBody>
          <a:bodyPr wrap="square" rtlCol="0">
            <a:spAutoFit/>
          </a:bodyPr>
          <a:lstStyle/>
          <a:p>
            <a:r>
              <a:rPr lang="ja-JP" altLang="en-US" sz="2800" dirty="0" smtClean="0"/>
              <a:t>採捕結果</a:t>
            </a:r>
            <a:endParaRPr kumimoji="1" lang="ja-JP" altLang="en-US" sz="2800" dirty="0"/>
          </a:p>
        </p:txBody>
      </p:sp>
      <p:graphicFrame>
        <p:nvGraphicFramePr>
          <p:cNvPr id="6" name="グラフ 5"/>
          <p:cNvGraphicFramePr/>
          <p:nvPr/>
        </p:nvGraphicFramePr>
        <p:xfrm>
          <a:off x="642910" y="1500174"/>
          <a:ext cx="7864958" cy="4259035"/>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1571604" y="5873115"/>
            <a:ext cx="5357850" cy="984885"/>
          </a:xfrm>
          <a:prstGeom prst="rect">
            <a:avLst/>
          </a:prstGeom>
          <a:noFill/>
        </p:spPr>
        <p:txBody>
          <a:bodyPr wrap="square" rtlCol="0">
            <a:spAutoFit/>
          </a:bodyPr>
          <a:lstStyle/>
          <a:p>
            <a:pPr>
              <a:defRPr/>
            </a:pPr>
            <a:r>
              <a:rPr lang="ja-JP" altLang="en-US" sz="2000" dirty="0" smtClean="0">
                <a:latin typeface="+mn-ea"/>
              </a:rPr>
              <a:t>メダカの稚魚：８月～</a:t>
            </a:r>
            <a:r>
              <a:rPr lang="en-US" altLang="ja-JP" sz="2000" dirty="0" smtClean="0">
                <a:latin typeface="+mn-ea"/>
              </a:rPr>
              <a:t>10</a:t>
            </a:r>
            <a:r>
              <a:rPr lang="ja-JP" altLang="en-US" sz="2000" dirty="0" smtClean="0">
                <a:latin typeface="+mn-ea"/>
              </a:rPr>
              <a:t>月に増加</a:t>
            </a:r>
            <a:endParaRPr lang="en-US" altLang="ja-JP" sz="2000" dirty="0" smtClean="0">
              <a:latin typeface="+mn-ea"/>
            </a:endParaRPr>
          </a:p>
          <a:p>
            <a:pPr>
              <a:defRPr/>
            </a:pPr>
            <a:r>
              <a:rPr lang="ja-JP" altLang="en-US" sz="2000" dirty="0" smtClean="0">
                <a:latin typeface="+mn-ea"/>
              </a:rPr>
              <a:t>カワバタモロコの稚魚：８月～</a:t>
            </a:r>
            <a:r>
              <a:rPr lang="en-US" altLang="ja-JP" sz="2000" dirty="0" smtClean="0">
                <a:latin typeface="+mn-ea"/>
              </a:rPr>
              <a:t>10</a:t>
            </a:r>
            <a:r>
              <a:rPr lang="ja-JP" altLang="en-US" sz="2000" dirty="0" smtClean="0">
                <a:latin typeface="+mn-ea"/>
              </a:rPr>
              <a:t>月に増加</a:t>
            </a:r>
          </a:p>
          <a:p>
            <a:endParaRPr kumimoji="1" lang="ja-JP" alt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二等辺三角形 39"/>
          <p:cNvSpPr/>
          <p:nvPr/>
        </p:nvSpPr>
        <p:spPr>
          <a:xfrm rot="16200000">
            <a:off x="2071670" y="5000636"/>
            <a:ext cx="214314" cy="2357454"/>
          </a:xfrm>
          <a:prstGeom prst="triangle">
            <a:avLst>
              <a:gd name="adj" fmla="val 50000"/>
            </a:avLst>
          </a:prstGeom>
          <a:solidFill>
            <a:srgbClr val="2BD558">
              <a:alpha val="70000"/>
            </a:srgbClr>
          </a:solidFill>
          <a:ln>
            <a:solidFill>
              <a:srgbClr val="2BD55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0" name="グラフ 19"/>
          <p:cNvGraphicFramePr/>
          <p:nvPr/>
        </p:nvGraphicFramePr>
        <p:xfrm>
          <a:off x="4357686" y="107145"/>
          <a:ext cx="2271600" cy="10749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p:nvPr/>
        </p:nvGraphicFramePr>
        <p:xfrm>
          <a:off x="4357686" y="1173608"/>
          <a:ext cx="2271600" cy="10749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p:cNvGraphicFramePr/>
          <p:nvPr/>
        </p:nvGraphicFramePr>
        <p:xfrm>
          <a:off x="4357686" y="2328518"/>
          <a:ext cx="2271600" cy="10749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グラフ 22"/>
          <p:cNvGraphicFramePr/>
          <p:nvPr/>
        </p:nvGraphicFramePr>
        <p:xfrm>
          <a:off x="4357686" y="3483428"/>
          <a:ext cx="2271600" cy="10749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グラフ 23"/>
          <p:cNvGraphicFramePr/>
          <p:nvPr/>
        </p:nvGraphicFramePr>
        <p:xfrm>
          <a:off x="4357686" y="4638338"/>
          <a:ext cx="2271600" cy="107496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グラフ 24"/>
          <p:cNvGraphicFramePr/>
          <p:nvPr/>
        </p:nvGraphicFramePr>
        <p:xfrm>
          <a:off x="4357686" y="5783036"/>
          <a:ext cx="2271600" cy="107496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グラフ 25"/>
          <p:cNvGraphicFramePr/>
          <p:nvPr/>
        </p:nvGraphicFramePr>
        <p:xfrm>
          <a:off x="6643702" y="107145"/>
          <a:ext cx="2271600" cy="107496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7" name="グラフ 26"/>
          <p:cNvGraphicFramePr/>
          <p:nvPr/>
        </p:nvGraphicFramePr>
        <p:xfrm>
          <a:off x="6643702" y="1173608"/>
          <a:ext cx="2271600" cy="107496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8" name="グラフ 27"/>
          <p:cNvGraphicFramePr/>
          <p:nvPr/>
        </p:nvGraphicFramePr>
        <p:xfrm>
          <a:off x="6643702" y="2328518"/>
          <a:ext cx="2271600" cy="107496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9" name="グラフ 28"/>
          <p:cNvGraphicFramePr/>
          <p:nvPr/>
        </p:nvGraphicFramePr>
        <p:xfrm>
          <a:off x="6643702" y="3483428"/>
          <a:ext cx="2271600" cy="107496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0" name="グラフ 29"/>
          <p:cNvGraphicFramePr/>
          <p:nvPr/>
        </p:nvGraphicFramePr>
        <p:xfrm>
          <a:off x="6643702" y="4638338"/>
          <a:ext cx="2271600" cy="1074964"/>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1" name="グラフ 30"/>
          <p:cNvGraphicFramePr/>
          <p:nvPr/>
        </p:nvGraphicFramePr>
        <p:xfrm>
          <a:off x="6643702" y="5783036"/>
          <a:ext cx="2271600" cy="1074964"/>
        </p:xfrm>
        <a:graphic>
          <a:graphicData uri="http://schemas.openxmlformats.org/drawingml/2006/chart">
            <c:chart xmlns:c="http://schemas.openxmlformats.org/drawingml/2006/chart" xmlns:r="http://schemas.openxmlformats.org/officeDocument/2006/relationships" r:id="rId14"/>
          </a:graphicData>
        </a:graphic>
      </p:graphicFrame>
      <p:sp>
        <p:nvSpPr>
          <p:cNvPr id="19" name="タイトル 4"/>
          <p:cNvSpPr txBox="1">
            <a:spLocks/>
          </p:cNvSpPr>
          <p:nvPr/>
        </p:nvSpPr>
        <p:spPr>
          <a:xfrm>
            <a:off x="142844" y="2071678"/>
            <a:ext cx="4143404" cy="1285884"/>
          </a:xfrm>
          <a:prstGeom prst="rect">
            <a:avLst/>
          </a:prstGeom>
          <a:ln>
            <a:solidFill>
              <a:schemeClr val="tx1"/>
            </a:solidFill>
          </a:ln>
        </p:spPr>
        <p:txBody>
          <a:bodyPr vert="horz" lIns="0" rIns="0" bIns="0" anchor="b">
            <a:noAutofit/>
          </a:bodyPr>
          <a:lstStyle/>
          <a:p>
            <a:r>
              <a:rPr lang="ja-JP" altLang="en-US" sz="2000" dirty="0" smtClean="0">
                <a:latin typeface="+mn-ea"/>
              </a:rPr>
              <a:t>未成魚・成魚個体の確認</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latin typeface="+mn-ea"/>
              </a:rPr>
              <a:t>本年度に孵化したと考えられる</a:t>
            </a:r>
            <a:endParaRPr lang="en-US" altLang="ja-JP" sz="2000" dirty="0" smtClean="0">
              <a:latin typeface="+mn-ea"/>
            </a:endParaRPr>
          </a:p>
          <a:p>
            <a:pPr>
              <a:buNone/>
            </a:pPr>
            <a:r>
              <a:rPr lang="ja-JP" altLang="en-US" sz="2000" dirty="0" smtClean="0">
                <a:latin typeface="+mn-ea"/>
              </a:rPr>
              <a:t>稚魚個体（体長</a:t>
            </a:r>
            <a:r>
              <a:rPr lang="en-US" altLang="ja-JP" sz="2000" dirty="0" smtClean="0">
                <a:latin typeface="+mn-ea"/>
              </a:rPr>
              <a:t>20mm</a:t>
            </a:r>
            <a:r>
              <a:rPr lang="ja-JP" altLang="en-US" sz="2000" dirty="0" smtClean="0">
                <a:latin typeface="+mn-ea"/>
              </a:rPr>
              <a:t>未満）の確認</a:t>
            </a:r>
            <a:endParaRPr lang="en-US" altLang="ja-JP" sz="2000" dirty="0" smtClean="0">
              <a:latin typeface="+mn-ea"/>
            </a:endParaRPr>
          </a:p>
        </p:txBody>
      </p:sp>
      <p:graphicFrame>
        <p:nvGraphicFramePr>
          <p:cNvPr id="39" name="グラフ 38"/>
          <p:cNvGraphicFramePr/>
          <p:nvPr/>
        </p:nvGraphicFramePr>
        <p:xfrm>
          <a:off x="0" y="4143380"/>
          <a:ext cx="3571868" cy="2571768"/>
        </p:xfrm>
        <a:graphic>
          <a:graphicData uri="http://schemas.openxmlformats.org/drawingml/2006/chart">
            <c:chart xmlns:c="http://schemas.openxmlformats.org/drawingml/2006/chart" xmlns:r="http://schemas.openxmlformats.org/officeDocument/2006/relationships" r:id="rId15"/>
          </a:graphicData>
        </a:graphic>
      </p:graphicFrame>
      <p:sp>
        <p:nvSpPr>
          <p:cNvPr id="41" name="正方形/長方形 40"/>
          <p:cNvSpPr/>
          <p:nvPr/>
        </p:nvSpPr>
        <p:spPr>
          <a:xfrm>
            <a:off x="3428992" y="4714884"/>
            <a:ext cx="785818" cy="1571636"/>
          </a:xfrm>
          <a:prstGeom prst="rect">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3428992" y="4929198"/>
            <a:ext cx="928694" cy="338554"/>
          </a:xfrm>
          <a:prstGeom prst="rect">
            <a:avLst/>
          </a:prstGeom>
          <a:noFill/>
        </p:spPr>
        <p:txBody>
          <a:bodyPr wrap="square" rtlCol="0">
            <a:spAutoFit/>
          </a:bodyPr>
          <a:lstStyle/>
          <a:p>
            <a:r>
              <a:rPr lang="ja-JP" altLang="en-US" sz="1600" dirty="0" smtClean="0"/>
              <a:t>稚魚</a:t>
            </a:r>
            <a:endParaRPr kumimoji="1" lang="ja-JP" altLang="en-US" sz="1600" dirty="0"/>
          </a:p>
        </p:txBody>
      </p:sp>
      <p:sp>
        <p:nvSpPr>
          <p:cNvPr id="43" name="テキスト ボックス 42"/>
          <p:cNvSpPr txBox="1"/>
          <p:nvPr/>
        </p:nvSpPr>
        <p:spPr>
          <a:xfrm>
            <a:off x="3428992" y="5643578"/>
            <a:ext cx="928694" cy="584775"/>
          </a:xfrm>
          <a:prstGeom prst="rect">
            <a:avLst/>
          </a:prstGeom>
          <a:noFill/>
        </p:spPr>
        <p:txBody>
          <a:bodyPr wrap="square" rtlCol="0">
            <a:spAutoFit/>
          </a:bodyPr>
          <a:lstStyle/>
          <a:p>
            <a:r>
              <a:rPr kumimoji="1" lang="ja-JP" altLang="en-US" sz="1600" dirty="0" smtClean="0"/>
              <a:t>未成魚</a:t>
            </a:r>
            <a:endParaRPr kumimoji="1" lang="en-US" altLang="ja-JP" sz="1600" dirty="0" smtClean="0"/>
          </a:p>
          <a:p>
            <a:r>
              <a:rPr kumimoji="1" lang="ja-JP" altLang="en-US" sz="1600" dirty="0" smtClean="0"/>
              <a:t>・成魚</a:t>
            </a:r>
            <a:endParaRPr kumimoji="1" lang="ja-JP" altLang="en-US" sz="1600" dirty="0"/>
          </a:p>
        </p:txBody>
      </p:sp>
      <p:sp>
        <p:nvSpPr>
          <p:cNvPr id="44" name="正方形/長方形 43"/>
          <p:cNvSpPr/>
          <p:nvPr/>
        </p:nvSpPr>
        <p:spPr>
          <a:xfrm>
            <a:off x="3500430" y="4786322"/>
            <a:ext cx="285752" cy="142876"/>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3500430" y="5500702"/>
            <a:ext cx="285752" cy="142876"/>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サブタイトル 2"/>
          <p:cNvSpPr txBox="1">
            <a:spLocks/>
          </p:cNvSpPr>
          <p:nvPr/>
        </p:nvSpPr>
        <p:spPr>
          <a:xfrm>
            <a:off x="428596" y="357166"/>
            <a:ext cx="2357454" cy="71438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生息状況</a:t>
            </a:r>
            <a:endParaRPr kumimoji="1" lang="en-US" altLang="ja-JP" sz="4000" b="0" i="0" u="none" strike="noStrike" kern="1200" cap="none" spc="0" normalizeH="0" baseline="0" noProof="0" dirty="0" smtClean="0">
              <a:ln>
                <a:noFill/>
              </a:ln>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1" lang="ja-JP" altLang="en-US" sz="4000" b="0" i="0" u="none" strike="noStrike" kern="1200" cap="none" spc="0" normalizeH="0" baseline="0" noProof="0" dirty="0">
              <a:ln>
                <a:noFill/>
              </a:ln>
              <a:effectLst/>
              <a:uLnTx/>
              <a:uFillTx/>
              <a:latin typeface="+mn-lt"/>
              <a:ea typeface="+mn-ea"/>
              <a:cs typeface="+mn-cs"/>
            </a:endParaRPr>
          </a:p>
        </p:txBody>
      </p:sp>
      <p:sp>
        <p:nvSpPr>
          <p:cNvPr id="32" name="テキスト ボックス 31"/>
          <p:cNvSpPr txBox="1"/>
          <p:nvPr/>
        </p:nvSpPr>
        <p:spPr>
          <a:xfrm>
            <a:off x="428596" y="1071546"/>
            <a:ext cx="2357422" cy="830997"/>
          </a:xfrm>
          <a:prstGeom prst="rect">
            <a:avLst/>
          </a:prstGeom>
          <a:noFill/>
        </p:spPr>
        <p:txBody>
          <a:bodyPr wrap="square" rtlCol="0">
            <a:spAutoFit/>
          </a:bodyPr>
          <a:lstStyle/>
          <a:p>
            <a:r>
              <a:rPr lang="ja-JP" altLang="en-US" sz="2400" dirty="0" smtClean="0">
                <a:latin typeface="+mn-ea"/>
              </a:rPr>
              <a:t>メダカ</a:t>
            </a:r>
            <a:endParaRPr lang="en-US" altLang="ja-JP" sz="2400" dirty="0" smtClean="0">
              <a:latin typeface="+mn-ea"/>
            </a:endParaRPr>
          </a:p>
          <a:p>
            <a:r>
              <a:rPr lang="en-US" altLang="ja-JP" sz="2400" dirty="0" smtClean="0">
                <a:latin typeface="+mn-ea"/>
              </a:rPr>
              <a:t>(</a:t>
            </a:r>
            <a:r>
              <a:rPr lang="ja-JP" altLang="en-US" sz="2400" dirty="0" smtClean="0">
                <a:latin typeface="+mn-ea"/>
              </a:rPr>
              <a:t>たいしょう池</a:t>
            </a:r>
            <a:r>
              <a:rPr lang="en-US" altLang="ja-JP" sz="2400" dirty="0" smtClean="0">
                <a:latin typeface="+mn-ea"/>
              </a:rPr>
              <a:t>)</a:t>
            </a:r>
            <a:endParaRPr lang="ja-JP" altLang="en-US" sz="2400" dirty="0" smtClean="0">
              <a:latin typeface="+mn-ea"/>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 2"/>
          <p:cNvSpPr>
            <a:spLocks noGrp="1"/>
          </p:cNvSpPr>
          <p:nvPr>
            <p:ph sz="quarter" idx="1"/>
          </p:nvPr>
        </p:nvSpPr>
        <p:spPr>
          <a:xfrm>
            <a:off x="500034" y="1357298"/>
            <a:ext cx="8229600" cy="5286412"/>
          </a:xfrm>
        </p:spPr>
        <p:txBody>
          <a:bodyPr/>
          <a:lstStyle/>
          <a:p>
            <a:pPr>
              <a:buNone/>
            </a:pPr>
            <a:r>
              <a:rPr kumimoji="1" lang="ja-JP" altLang="en-US" sz="2800" dirty="0" smtClean="0">
                <a:latin typeface="+mn-ea"/>
              </a:rPr>
              <a:t>　岐阜県安八郡輪之内町 本戸地区</a:t>
            </a:r>
            <a:endParaRPr kumimoji="1" lang="ja-JP" altLang="en-US" sz="2800" dirty="0">
              <a:latin typeface="+mn-ea"/>
            </a:endParaRPr>
          </a:p>
        </p:txBody>
      </p:sp>
      <p:pic>
        <p:nvPicPr>
          <p:cNvPr id="5" name="図 4" descr="コピー ～ DSCN0887.JPG"/>
          <p:cNvPicPr>
            <a:picLocks noChangeAspect="1"/>
          </p:cNvPicPr>
          <p:nvPr/>
        </p:nvPicPr>
        <p:blipFill>
          <a:blip r:embed="rId3"/>
          <a:stretch>
            <a:fillRect/>
          </a:stretch>
        </p:blipFill>
        <p:spPr>
          <a:xfrm>
            <a:off x="928662" y="2460324"/>
            <a:ext cx="2856364" cy="3354996"/>
          </a:xfrm>
          <a:prstGeom prst="rect">
            <a:avLst/>
          </a:prstGeom>
        </p:spPr>
      </p:pic>
      <p:pic>
        <p:nvPicPr>
          <p:cNvPr id="6" name="図 5" descr="DSCN0887.JPG"/>
          <p:cNvPicPr>
            <a:picLocks noChangeAspect="1"/>
          </p:cNvPicPr>
          <p:nvPr/>
        </p:nvPicPr>
        <p:blipFill>
          <a:blip r:embed="rId4"/>
          <a:stretch>
            <a:fillRect/>
          </a:stretch>
        </p:blipFill>
        <p:spPr>
          <a:xfrm>
            <a:off x="3857620" y="2000240"/>
            <a:ext cx="4228689" cy="4281769"/>
          </a:xfrm>
          <a:prstGeom prst="rect">
            <a:avLst/>
          </a:prstGeom>
        </p:spPr>
      </p:pic>
      <p:sp>
        <p:nvSpPr>
          <p:cNvPr id="7" name="円/楕円 6"/>
          <p:cNvSpPr/>
          <p:nvPr/>
        </p:nvSpPr>
        <p:spPr>
          <a:xfrm>
            <a:off x="6072198" y="2285992"/>
            <a:ext cx="571504" cy="428628"/>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右矢印 18"/>
          <p:cNvSpPr/>
          <p:nvPr/>
        </p:nvSpPr>
        <p:spPr>
          <a:xfrm>
            <a:off x="1928794" y="5248291"/>
            <a:ext cx="2071702" cy="285752"/>
          </a:xfrm>
          <a:prstGeom prst="rightArrow">
            <a:avLst/>
          </a:prstGeom>
          <a:solidFill>
            <a:srgbClr val="0F0FC7"/>
          </a:solidFill>
          <a:ln>
            <a:solidFill>
              <a:srgbClr val="0F0FC7">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7" name="Text Box 3"/>
          <p:cNvSpPr txBox="1">
            <a:spLocks noChangeArrowheads="1"/>
          </p:cNvSpPr>
          <p:nvPr/>
        </p:nvSpPr>
        <p:spPr bwMode="auto">
          <a:xfrm>
            <a:off x="2214546" y="5572140"/>
            <a:ext cx="1951038" cy="27699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Century" pitchFamily="18" charset="0"/>
                <a:ea typeface="ＭＳ 明朝" pitchFamily="17" charset="-128"/>
              </a:rPr>
              <a:t>http://ja.wikipedia.org</a:t>
            </a:r>
            <a:endPar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028" name="Text Box 4"/>
          <p:cNvSpPr txBox="1">
            <a:spLocks noChangeArrowheads="1"/>
          </p:cNvSpPr>
          <p:nvPr/>
        </p:nvSpPr>
        <p:spPr bwMode="auto">
          <a:xfrm>
            <a:off x="6429388" y="6072206"/>
            <a:ext cx="1951037" cy="27699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Century" pitchFamily="18" charset="0"/>
                <a:ea typeface="ＭＳ 明朝" pitchFamily="17" charset="-128"/>
              </a:rPr>
              <a:t>http://map.yahoo.co.jp</a:t>
            </a:r>
            <a:endParaRPr kumimoji="1" lang="ja-JP" altLang="ja-JP" sz="12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7" name="星 5 16"/>
          <p:cNvSpPr/>
          <p:nvPr/>
        </p:nvSpPr>
        <p:spPr>
          <a:xfrm>
            <a:off x="1571604" y="5219734"/>
            <a:ext cx="285752" cy="285752"/>
          </a:xfrm>
          <a:prstGeom prst="star5">
            <a:avLst/>
          </a:prstGeom>
          <a:solidFill>
            <a:srgbClr val="0F0FC7"/>
          </a:solidFill>
          <a:ln>
            <a:solidFill>
              <a:srgbClr val="0F0F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サブタイトル 2"/>
          <p:cNvSpPr txBox="1">
            <a:spLocks/>
          </p:cNvSpPr>
          <p:nvPr/>
        </p:nvSpPr>
        <p:spPr>
          <a:xfrm>
            <a:off x="285720" y="357166"/>
            <a:ext cx="2357454" cy="785818"/>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調査地</a:t>
            </a:r>
            <a:endParaRPr kumimoji="1" lang="ja-JP" altLang="en-US" sz="4000" b="0" i="0" u="none" strike="noStrike" kern="1200" cap="none" spc="0" normalizeH="0" baseline="0" noProof="0" dirty="0">
              <a:ln>
                <a:noFill/>
              </a:ln>
              <a:effectLst/>
              <a:uLnTx/>
              <a:uFillTx/>
              <a:latin typeface="+mn-lt"/>
              <a:ea typeface="+mn-ea"/>
              <a:cs typeface="+mn-cs"/>
            </a:endParaRPr>
          </a:p>
        </p:txBody>
      </p:sp>
      <p:sp>
        <p:nvSpPr>
          <p:cNvPr id="12" name="テキスト ボックス 11"/>
          <p:cNvSpPr txBox="1"/>
          <p:nvPr/>
        </p:nvSpPr>
        <p:spPr>
          <a:xfrm>
            <a:off x="3857620" y="2000240"/>
            <a:ext cx="1107996" cy="369332"/>
          </a:xfrm>
          <a:prstGeom prst="rect">
            <a:avLst/>
          </a:prstGeom>
          <a:solidFill>
            <a:schemeClr val="bg1"/>
          </a:solidFill>
          <a:ln w="19050">
            <a:solidFill>
              <a:schemeClr val="tx1"/>
            </a:solidFill>
          </a:ln>
        </p:spPr>
        <p:txBody>
          <a:bodyPr wrap="none" rtlCol="0">
            <a:spAutoFit/>
          </a:bodyPr>
          <a:lstStyle/>
          <a:p>
            <a:r>
              <a:rPr lang="ja-JP" altLang="en-US" dirty="0" smtClean="0"/>
              <a:t>輪之内町</a:t>
            </a:r>
            <a:endParaRPr kumimoji="1" lang="ja-JP" altLang="en-US" dirty="0"/>
          </a:p>
        </p:txBody>
      </p:sp>
      <p:sp>
        <p:nvSpPr>
          <p:cNvPr id="13" name="テキスト ボックス 12"/>
          <p:cNvSpPr txBox="1"/>
          <p:nvPr/>
        </p:nvSpPr>
        <p:spPr>
          <a:xfrm>
            <a:off x="5857884" y="2714620"/>
            <a:ext cx="1107996" cy="369332"/>
          </a:xfrm>
          <a:prstGeom prst="rect">
            <a:avLst/>
          </a:prstGeom>
          <a:solidFill>
            <a:schemeClr val="bg1"/>
          </a:solidFill>
          <a:ln w="19050">
            <a:solidFill>
              <a:schemeClr val="tx1"/>
            </a:solidFill>
          </a:ln>
        </p:spPr>
        <p:txBody>
          <a:bodyPr wrap="none" rtlCol="0">
            <a:spAutoFit/>
          </a:bodyPr>
          <a:lstStyle/>
          <a:p>
            <a:r>
              <a:rPr kumimoji="1" lang="ja-JP" altLang="en-US" dirty="0" smtClean="0"/>
              <a:t>本戸地区</a:t>
            </a:r>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二等辺三角形 30"/>
          <p:cNvSpPr/>
          <p:nvPr/>
        </p:nvSpPr>
        <p:spPr>
          <a:xfrm rot="16200000">
            <a:off x="2071670" y="5000636"/>
            <a:ext cx="214314" cy="2357454"/>
          </a:xfrm>
          <a:prstGeom prst="triangle">
            <a:avLst>
              <a:gd name="adj" fmla="val 50000"/>
            </a:avLst>
          </a:prstGeom>
          <a:solidFill>
            <a:srgbClr val="2BD558">
              <a:alpha val="70000"/>
            </a:srgbClr>
          </a:solidFill>
          <a:ln>
            <a:solidFill>
              <a:srgbClr val="2BD55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5" name="グラフ 14"/>
          <p:cNvGraphicFramePr/>
          <p:nvPr/>
        </p:nvGraphicFramePr>
        <p:xfrm>
          <a:off x="4357686" y="107145"/>
          <a:ext cx="2271600" cy="10749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p:nvPr/>
        </p:nvGraphicFramePr>
        <p:xfrm>
          <a:off x="6643702" y="107145"/>
          <a:ext cx="2271600" cy="10749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グラフ 16"/>
          <p:cNvGraphicFramePr/>
          <p:nvPr/>
        </p:nvGraphicFramePr>
        <p:xfrm>
          <a:off x="6643702" y="1173608"/>
          <a:ext cx="2271600" cy="10749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グラフ 17"/>
          <p:cNvGraphicFramePr/>
          <p:nvPr/>
        </p:nvGraphicFramePr>
        <p:xfrm>
          <a:off x="6643702" y="2328518"/>
          <a:ext cx="2271600" cy="10749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グラフ 18"/>
          <p:cNvGraphicFramePr/>
          <p:nvPr/>
        </p:nvGraphicFramePr>
        <p:xfrm>
          <a:off x="6643702" y="3483428"/>
          <a:ext cx="2271600" cy="10749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グラフ 32"/>
          <p:cNvGraphicFramePr/>
          <p:nvPr/>
        </p:nvGraphicFramePr>
        <p:xfrm>
          <a:off x="6643702" y="4638338"/>
          <a:ext cx="2271600" cy="10749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4" name="グラフ 33"/>
          <p:cNvGraphicFramePr/>
          <p:nvPr/>
        </p:nvGraphicFramePr>
        <p:xfrm>
          <a:off x="6643702" y="5783036"/>
          <a:ext cx="2271600" cy="107496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5" name="グラフ 34"/>
          <p:cNvGraphicFramePr/>
          <p:nvPr/>
        </p:nvGraphicFramePr>
        <p:xfrm>
          <a:off x="4357686" y="1173608"/>
          <a:ext cx="2271600" cy="107496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6" name="グラフ 35"/>
          <p:cNvGraphicFramePr/>
          <p:nvPr/>
        </p:nvGraphicFramePr>
        <p:xfrm>
          <a:off x="4357686" y="2328518"/>
          <a:ext cx="2271600" cy="107496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7" name="グラフ 36"/>
          <p:cNvGraphicFramePr/>
          <p:nvPr/>
        </p:nvGraphicFramePr>
        <p:xfrm>
          <a:off x="4357686" y="3483428"/>
          <a:ext cx="2271600" cy="107496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8" name="グラフ 37"/>
          <p:cNvGraphicFramePr/>
          <p:nvPr/>
        </p:nvGraphicFramePr>
        <p:xfrm>
          <a:off x="4357686" y="4638338"/>
          <a:ext cx="2271600" cy="107496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9" name="グラフ 38"/>
          <p:cNvGraphicFramePr/>
          <p:nvPr/>
        </p:nvGraphicFramePr>
        <p:xfrm>
          <a:off x="4357686" y="5783036"/>
          <a:ext cx="2271600" cy="1074963"/>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0" name="グラフ 29"/>
          <p:cNvGraphicFramePr/>
          <p:nvPr/>
        </p:nvGraphicFramePr>
        <p:xfrm>
          <a:off x="0" y="4143380"/>
          <a:ext cx="3571868" cy="2571768"/>
        </p:xfrm>
        <a:graphic>
          <a:graphicData uri="http://schemas.openxmlformats.org/drawingml/2006/chart">
            <c:chart xmlns:c="http://schemas.openxmlformats.org/drawingml/2006/chart" xmlns:r="http://schemas.openxmlformats.org/officeDocument/2006/relationships" r:id="rId15"/>
          </a:graphicData>
        </a:graphic>
      </p:graphicFrame>
      <p:sp>
        <p:nvSpPr>
          <p:cNvPr id="32" name="正方形/長方形 31"/>
          <p:cNvSpPr/>
          <p:nvPr/>
        </p:nvSpPr>
        <p:spPr>
          <a:xfrm>
            <a:off x="3428992" y="4714884"/>
            <a:ext cx="785818" cy="1571636"/>
          </a:xfrm>
          <a:prstGeom prst="rect">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3428992" y="4929198"/>
            <a:ext cx="928694" cy="338554"/>
          </a:xfrm>
          <a:prstGeom prst="rect">
            <a:avLst/>
          </a:prstGeom>
          <a:noFill/>
        </p:spPr>
        <p:txBody>
          <a:bodyPr wrap="square" rtlCol="0">
            <a:spAutoFit/>
          </a:bodyPr>
          <a:lstStyle/>
          <a:p>
            <a:r>
              <a:rPr lang="ja-JP" altLang="en-US" sz="1600" dirty="0" smtClean="0"/>
              <a:t>稚魚</a:t>
            </a:r>
            <a:endParaRPr kumimoji="1" lang="ja-JP" altLang="en-US" sz="1600" dirty="0"/>
          </a:p>
        </p:txBody>
      </p:sp>
      <p:sp>
        <p:nvSpPr>
          <p:cNvPr id="42" name="テキスト ボックス 41"/>
          <p:cNvSpPr txBox="1"/>
          <p:nvPr/>
        </p:nvSpPr>
        <p:spPr>
          <a:xfrm>
            <a:off x="3428992" y="5643578"/>
            <a:ext cx="928694" cy="584775"/>
          </a:xfrm>
          <a:prstGeom prst="rect">
            <a:avLst/>
          </a:prstGeom>
          <a:noFill/>
        </p:spPr>
        <p:txBody>
          <a:bodyPr wrap="square" rtlCol="0">
            <a:spAutoFit/>
          </a:bodyPr>
          <a:lstStyle/>
          <a:p>
            <a:r>
              <a:rPr kumimoji="1" lang="ja-JP" altLang="en-US" sz="1600" dirty="0" smtClean="0"/>
              <a:t>未成魚</a:t>
            </a:r>
            <a:endParaRPr kumimoji="1" lang="en-US" altLang="ja-JP" sz="1600" dirty="0" smtClean="0"/>
          </a:p>
          <a:p>
            <a:r>
              <a:rPr kumimoji="1" lang="ja-JP" altLang="en-US" sz="1600" dirty="0" smtClean="0"/>
              <a:t>・成魚</a:t>
            </a:r>
            <a:endParaRPr kumimoji="1" lang="ja-JP" altLang="en-US" sz="1600" dirty="0"/>
          </a:p>
        </p:txBody>
      </p:sp>
      <p:sp>
        <p:nvSpPr>
          <p:cNvPr id="43" name="正方形/長方形 42"/>
          <p:cNvSpPr/>
          <p:nvPr/>
        </p:nvSpPr>
        <p:spPr>
          <a:xfrm>
            <a:off x="3500430" y="4786322"/>
            <a:ext cx="285752" cy="142876"/>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3500430" y="5500702"/>
            <a:ext cx="285752" cy="142876"/>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4"/>
          <p:cNvSpPr txBox="1">
            <a:spLocks/>
          </p:cNvSpPr>
          <p:nvPr/>
        </p:nvSpPr>
        <p:spPr>
          <a:xfrm>
            <a:off x="142844" y="2071678"/>
            <a:ext cx="4143404" cy="1285884"/>
          </a:xfrm>
          <a:prstGeom prst="rect">
            <a:avLst/>
          </a:prstGeom>
          <a:ln>
            <a:solidFill>
              <a:schemeClr val="tx1"/>
            </a:solidFill>
          </a:ln>
        </p:spPr>
        <p:txBody>
          <a:bodyPr vert="horz" lIns="0" rIns="0" bIns="0" anchor="b">
            <a:noAutofit/>
          </a:bodyPr>
          <a:lstStyle/>
          <a:p>
            <a:r>
              <a:rPr lang="ja-JP" altLang="en-US" sz="2000" dirty="0" smtClean="0">
                <a:latin typeface="+mn-ea"/>
              </a:rPr>
              <a:t>未成魚・成魚個体の確認</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latin typeface="+mn-ea"/>
              </a:rPr>
              <a:t>本年度に孵化したと考えられる</a:t>
            </a:r>
            <a:endParaRPr lang="en-US" altLang="ja-JP" sz="2000" dirty="0" smtClean="0">
              <a:latin typeface="+mn-ea"/>
            </a:endParaRPr>
          </a:p>
          <a:p>
            <a:pPr>
              <a:buNone/>
            </a:pPr>
            <a:r>
              <a:rPr lang="ja-JP" altLang="en-US" sz="2000" dirty="0" smtClean="0">
                <a:latin typeface="+mn-ea"/>
              </a:rPr>
              <a:t>稚魚個体（体長</a:t>
            </a:r>
            <a:r>
              <a:rPr lang="en-US" altLang="ja-JP" sz="2000" dirty="0" smtClean="0">
                <a:latin typeface="+mn-ea"/>
              </a:rPr>
              <a:t>30mm</a:t>
            </a:r>
            <a:r>
              <a:rPr lang="ja-JP" altLang="en-US" sz="2000" dirty="0" smtClean="0">
                <a:latin typeface="+mn-ea"/>
              </a:rPr>
              <a:t>未満）の確認</a:t>
            </a:r>
            <a:endParaRPr lang="en-US" altLang="ja-JP" sz="2000" dirty="0" smtClean="0">
              <a:latin typeface="+mn-ea"/>
            </a:endParaRPr>
          </a:p>
        </p:txBody>
      </p:sp>
      <p:sp>
        <p:nvSpPr>
          <p:cNvPr id="25" name="サブタイトル 2"/>
          <p:cNvSpPr txBox="1">
            <a:spLocks/>
          </p:cNvSpPr>
          <p:nvPr/>
        </p:nvSpPr>
        <p:spPr>
          <a:xfrm>
            <a:off x="428596" y="357166"/>
            <a:ext cx="2357454" cy="71438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生息状況</a:t>
            </a:r>
            <a:endParaRPr kumimoji="1" lang="en-US" altLang="ja-JP" sz="4000" b="0" i="0" u="none" strike="noStrike" kern="1200" cap="none" spc="0" normalizeH="0" baseline="0" noProof="0" dirty="0" smtClean="0">
              <a:ln>
                <a:noFill/>
              </a:ln>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1" lang="ja-JP" altLang="en-US" sz="4000" b="0" i="0" u="none" strike="noStrike" kern="1200" cap="none" spc="0" normalizeH="0" baseline="0" noProof="0" dirty="0">
              <a:ln>
                <a:noFill/>
              </a:ln>
              <a:effectLst/>
              <a:uLnTx/>
              <a:uFillTx/>
              <a:latin typeface="+mn-lt"/>
              <a:ea typeface="+mn-ea"/>
              <a:cs typeface="+mn-cs"/>
            </a:endParaRPr>
          </a:p>
        </p:txBody>
      </p:sp>
      <p:sp>
        <p:nvSpPr>
          <p:cNvPr id="27" name="テキスト ボックス 26"/>
          <p:cNvSpPr txBox="1"/>
          <p:nvPr/>
        </p:nvSpPr>
        <p:spPr>
          <a:xfrm>
            <a:off x="428596" y="1071546"/>
            <a:ext cx="2357422" cy="830997"/>
          </a:xfrm>
          <a:prstGeom prst="rect">
            <a:avLst/>
          </a:prstGeom>
          <a:noFill/>
        </p:spPr>
        <p:txBody>
          <a:bodyPr wrap="square" rtlCol="0">
            <a:spAutoFit/>
          </a:bodyPr>
          <a:lstStyle/>
          <a:p>
            <a:r>
              <a:rPr lang="ja-JP" altLang="en-US" sz="2400" dirty="0" smtClean="0">
                <a:latin typeface="+mn-ea"/>
              </a:rPr>
              <a:t>カワバタモロコ</a:t>
            </a:r>
            <a:endParaRPr lang="en-US" altLang="ja-JP" sz="2400" dirty="0" smtClean="0">
              <a:latin typeface="+mn-ea"/>
            </a:endParaRPr>
          </a:p>
          <a:p>
            <a:r>
              <a:rPr lang="en-US" altLang="ja-JP" sz="2400" dirty="0" smtClean="0">
                <a:latin typeface="+mn-ea"/>
              </a:rPr>
              <a:t>(</a:t>
            </a:r>
            <a:r>
              <a:rPr lang="ja-JP" altLang="en-US" sz="2400" dirty="0" smtClean="0">
                <a:latin typeface="+mn-ea"/>
              </a:rPr>
              <a:t>たいしょう池</a:t>
            </a:r>
            <a:r>
              <a:rPr lang="en-US" altLang="ja-JP" sz="2400" dirty="0" smtClean="0">
                <a:latin typeface="+mn-ea"/>
              </a:rPr>
              <a:t>)</a:t>
            </a:r>
            <a:endParaRPr lang="ja-JP" altLang="en-US" sz="2400" dirty="0" smtClean="0">
              <a:latin typeface="+mn-ea"/>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二等辺三角形 38"/>
          <p:cNvSpPr/>
          <p:nvPr/>
        </p:nvSpPr>
        <p:spPr>
          <a:xfrm rot="16200000">
            <a:off x="2071670" y="5000636"/>
            <a:ext cx="214314" cy="2357454"/>
          </a:xfrm>
          <a:prstGeom prst="triangle">
            <a:avLst>
              <a:gd name="adj" fmla="val 50000"/>
            </a:avLst>
          </a:prstGeom>
          <a:solidFill>
            <a:srgbClr val="2BD558">
              <a:alpha val="70000"/>
            </a:srgbClr>
          </a:solidFill>
          <a:ln>
            <a:solidFill>
              <a:srgbClr val="2BD55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7" name="グラフ 26"/>
          <p:cNvGraphicFramePr/>
          <p:nvPr/>
        </p:nvGraphicFramePr>
        <p:xfrm>
          <a:off x="6643702" y="1173608"/>
          <a:ext cx="2271600" cy="10749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グラフ 27"/>
          <p:cNvGraphicFramePr/>
          <p:nvPr/>
        </p:nvGraphicFramePr>
        <p:xfrm>
          <a:off x="6643702" y="2328518"/>
          <a:ext cx="2271600" cy="10749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グラフ 28"/>
          <p:cNvGraphicFramePr/>
          <p:nvPr/>
        </p:nvGraphicFramePr>
        <p:xfrm>
          <a:off x="6643702" y="3483428"/>
          <a:ext cx="2271600" cy="10749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グラフ 29"/>
          <p:cNvGraphicFramePr/>
          <p:nvPr/>
        </p:nvGraphicFramePr>
        <p:xfrm>
          <a:off x="6643702" y="4638338"/>
          <a:ext cx="2271600" cy="10749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グラフ 30"/>
          <p:cNvGraphicFramePr/>
          <p:nvPr/>
        </p:nvGraphicFramePr>
        <p:xfrm>
          <a:off x="6643702" y="5783036"/>
          <a:ext cx="2271600" cy="107496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グラフ 14"/>
          <p:cNvGraphicFramePr/>
          <p:nvPr/>
        </p:nvGraphicFramePr>
        <p:xfrm>
          <a:off x="4357686" y="107145"/>
          <a:ext cx="2271600" cy="107496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グラフ 15"/>
          <p:cNvGraphicFramePr/>
          <p:nvPr/>
        </p:nvGraphicFramePr>
        <p:xfrm>
          <a:off x="6643702" y="107145"/>
          <a:ext cx="2271600" cy="107496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グラフ 33"/>
          <p:cNvGraphicFramePr/>
          <p:nvPr/>
        </p:nvGraphicFramePr>
        <p:xfrm>
          <a:off x="4357686" y="1173608"/>
          <a:ext cx="2271600" cy="107496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5" name="グラフ 34"/>
          <p:cNvGraphicFramePr/>
          <p:nvPr/>
        </p:nvGraphicFramePr>
        <p:xfrm>
          <a:off x="4357686" y="2328518"/>
          <a:ext cx="2271600" cy="107496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6" name="グラフ 35"/>
          <p:cNvGraphicFramePr/>
          <p:nvPr/>
        </p:nvGraphicFramePr>
        <p:xfrm>
          <a:off x="4357686" y="3483428"/>
          <a:ext cx="2271600" cy="107496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7" name="グラフ 36"/>
          <p:cNvGraphicFramePr/>
          <p:nvPr/>
        </p:nvGraphicFramePr>
        <p:xfrm>
          <a:off x="4357686" y="4638338"/>
          <a:ext cx="2271600" cy="1074964"/>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8" name="グラフ 37"/>
          <p:cNvGraphicFramePr/>
          <p:nvPr/>
        </p:nvGraphicFramePr>
        <p:xfrm>
          <a:off x="4357686" y="5783036"/>
          <a:ext cx="2271600" cy="1074964"/>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3" name="グラフ 32"/>
          <p:cNvGraphicFramePr/>
          <p:nvPr/>
        </p:nvGraphicFramePr>
        <p:xfrm>
          <a:off x="0" y="4143380"/>
          <a:ext cx="3571868" cy="2571768"/>
        </p:xfrm>
        <a:graphic>
          <a:graphicData uri="http://schemas.openxmlformats.org/drawingml/2006/chart">
            <c:chart xmlns:c="http://schemas.openxmlformats.org/drawingml/2006/chart" xmlns:r="http://schemas.openxmlformats.org/officeDocument/2006/relationships" r:id="rId15"/>
          </a:graphicData>
        </a:graphic>
      </p:graphicFrame>
      <p:sp>
        <p:nvSpPr>
          <p:cNvPr id="40" name="正方形/長方形 39"/>
          <p:cNvSpPr/>
          <p:nvPr/>
        </p:nvSpPr>
        <p:spPr>
          <a:xfrm>
            <a:off x="3428992" y="4714884"/>
            <a:ext cx="785818" cy="1571636"/>
          </a:xfrm>
          <a:prstGeom prst="rect">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3428992" y="4929198"/>
            <a:ext cx="928694" cy="338554"/>
          </a:xfrm>
          <a:prstGeom prst="rect">
            <a:avLst/>
          </a:prstGeom>
          <a:noFill/>
        </p:spPr>
        <p:txBody>
          <a:bodyPr wrap="square" rtlCol="0">
            <a:spAutoFit/>
          </a:bodyPr>
          <a:lstStyle/>
          <a:p>
            <a:r>
              <a:rPr lang="ja-JP" altLang="en-US" sz="1600" dirty="0" smtClean="0"/>
              <a:t>稚魚</a:t>
            </a:r>
            <a:endParaRPr kumimoji="1" lang="ja-JP" altLang="en-US" sz="1600" dirty="0"/>
          </a:p>
        </p:txBody>
      </p:sp>
      <p:sp>
        <p:nvSpPr>
          <p:cNvPr id="42" name="テキスト ボックス 41"/>
          <p:cNvSpPr txBox="1"/>
          <p:nvPr/>
        </p:nvSpPr>
        <p:spPr>
          <a:xfrm>
            <a:off x="3428992" y="5643578"/>
            <a:ext cx="928694" cy="584775"/>
          </a:xfrm>
          <a:prstGeom prst="rect">
            <a:avLst/>
          </a:prstGeom>
          <a:noFill/>
        </p:spPr>
        <p:txBody>
          <a:bodyPr wrap="square" rtlCol="0">
            <a:spAutoFit/>
          </a:bodyPr>
          <a:lstStyle/>
          <a:p>
            <a:r>
              <a:rPr kumimoji="1" lang="ja-JP" altLang="en-US" sz="1600" dirty="0" smtClean="0"/>
              <a:t>未成魚</a:t>
            </a:r>
            <a:endParaRPr kumimoji="1" lang="en-US" altLang="ja-JP" sz="1600" dirty="0" smtClean="0"/>
          </a:p>
          <a:p>
            <a:r>
              <a:rPr kumimoji="1" lang="ja-JP" altLang="en-US" sz="1600" dirty="0" smtClean="0"/>
              <a:t>・成魚</a:t>
            </a:r>
            <a:endParaRPr kumimoji="1" lang="ja-JP" altLang="en-US" sz="1600" dirty="0"/>
          </a:p>
        </p:txBody>
      </p:sp>
      <p:sp>
        <p:nvSpPr>
          <p:cNvPr id="43" name="正方形/長方形 42"/>
          <p:cNvSpPr/>
          <p:nvPr/>
        </p:nvSpPr>
        <p:spPr>
          <a:xfrm>
            <a:off x="3500430" y="4786322"/>
            <a:ext cx="285752" cy="142876"/>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3500430" y="5500702"/>
            <a:ext cx="285752" cy="142876"/>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4"/>
          <p:cNvSpPr txBox="1">
            <a:spLocks/>
          </p:cNvSpPr>
          <p:nvPr/>
        </p:nvSpPr>
        <p:spPr>
          <a:xfrm>
            <a:off x="142844" y="2071678"/>
            <a:ext cx="4143404" cy="1285884"/>
          </a:xfrm>
          <a:prstGeom prst="rect">
            <a:avLst/>
          </a:prstGeom>
          <a:ln>
            <a:solidFill>
              <a:schemeClr val="tx1"/>
            </a:solidFill>
          </a:ln>
        </p:spPr>
        <p:txBody>
          <a:bodyPr vert="horz" lIns="0" rIns="0" bIns="0" anchor="b">
            <a:noAutofit/>
          </a:bodyPr>
          <a:lstStyle/>
          <a:p>
            <a:r>
              <a:rPr lang="ja-JP" altLang="en-US" sz="2000" dirty="0" smtClean="0">
                <a:latin typeface="+mn-ea"/>
              </a:rPr>
              <a:t>未成魚・成魚個体の確認</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latin typeface="+mn-ea"/>
              </a:rPr>
              <a:t>本年度に孵化したと考えられる</a:t>
            </a:r>
            <a:endParaRPr lang="en-US" altLang="ja-JP" sz="2000" dirty="0" smtClean="0">
              <a:latin typeface="+mn-ea"/>
            </a:endParaRPr>
          </a:p>
          <a:p>
            <a:pPr>
              <a:buNone/>
            </a:pPr>
            <a:r>
              <a:rPr lang="ja-JP" altLang="en-US" sz="2000" dirty="0" smtClean="0">
                <a:latin typeface="+mn-ea"/>
              </a:rPr>
              <a:t>稚魚個体（体長</a:t>
            </a:r>
            <a:r>
              <a:rPr lang="en-US" altLang="ja-JP" sz="2000" dirty="0" smtClean="0">
                <a:latin typeface="+mn-ea"/>
              </a:rPr>
              <a:t>20mm</a:t>
            </a:r>
            <a:r>
              <a:rPr lang="ja-JP" altLang="en-US" sz="2000" dirty="0" smtClean="0">
                <a:latin typeface="+mn-ea"/>
              </a:rPr>
              <a:t>未満）の確認</a:t>
            </a:r>
            <a:endParaRPr lang="en-US" altLang="ja-JP" sz="2000" dirty="0" smtClean="0">
              <a:latin typeface="+mn-ea"/>
            </a:endParaRPr>
          </a:p>
        </p:txBody>
      </p:sp>
      <p:sp>
        <p:nvSpPr>
          <p:cNvPr id="25" name="テキスト ボックス 24"/>
          <p:cNvSpPr txBox="1"/>
          <p:nvPr/>
        </p:nvSpPr>
        <p:spPr>
          <a:xfrm>
            <a:off x="500034" y="1071546"/>
            <a:ext cx="3286148" cy="830997"/>
          </a:xfrm>
          <a:prstGeom prst="rect">
            <a:avLst/>
          </a:prstGeom>
          <a:noFill/>
        </p:spPr>
        <p:txBody>
          <a:bodyPr wrap="square" rtlCol="0">
            <a:spAutoFit/>
          </a:bodyPr>
          <a:lstStyle/>
          <a:p>
            <a:r>
              <a:rPr lang="ja-JP" altLang="en-US" sz="2400" dirty="0" smtClean="0">
                <a:latin typeface="+mn-ea"/>
              </a:rPr>
              <a:t>メダカ</a:t>
            </a:r>
            <a:endParaRPr lang="en-US" altLang="ja-JP" sz="2400" dirty="0" smtClean="0">
              <a:latin typeface="+mn-ea"/>
            </a:endParaRPr>
          </a:p>
          <a:p>
            <a:r>
              <a:rPr lang="en-US" altLang="ja-JP" sz="2400" dirty="0" smtClean="0">
                <a:latin typeface="+mn-ea"/>
              </a:rPr>
              <a:t>(</a:t>
            </a:r>
            <a:r>
              <a:rPr lang="ja-JP" altLang="en-US" sz="2400" dirty="0" smtClean="0">
                <a:latin typeface="+mn-ea"/>
              </a:rPr>
              <a:t>東側水路</a:t>
            </a:r>
            <a:r>
              <a:rPr lang="en-US" altLang="ja-JP" sz="2400" dirty="0" smtClean="0">
                <a:latin typeface="+mn-ea"/>
              </a:rPr>
              <a:t>)</a:t>
            </a:r>
            <a:endParaRPr lang="ja-JP" altLang="en-US" sz="2400" dirty="0" smtClean="0">
              <a:latin typeface="+mn-ea"/>
            </a:endParaRPr>
          </a:p>
        </p:txBody>
      </p:sp>
      <p:sp>
        <p:nvSpPr>
          <p:cNvPr id="26" name="サブタイトル 2"/>
          <p:cNvSpPr txBox="1">
            <a:spLocks/>
          </p:cNvSpPr>
          <p:nvPr/>
        </p:nvSpPr>
        <p:spPr>
          <a:xfrm>
            <a:off x="428596" y="357166"/>
            <a:ext cx="2357454" cy="71438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生息状況</a:t>
            </a:r>
            <a:endParaRPr kumimoji="1" lang="en-US" altLang="ja-JP" sz="4000" b="0" i="0" u="none" strike="noStrike" kern="1200" cap="none" spc="0" normalizeH="0" baseline="0" noProof="0" dirty="0" smtClean="0">
              <a:ln>
                <a:noFill/>
              </a:ln>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1" lang="ja-JP" altLang="en-US" sz="4000" b="0" i="0" u="none" strike="noStrike" kern="1200" cap="none" spc="0" normalizeH="0" baseline="0" noProof="0" dirty="0">
              <a:ln>
                <a:noFill/>
              </a:ln>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二等辺三角形 38"/>
          <p:cNvSpPr/>
          <p:nvPr/>
        </p:nvSpPr>
        <p:spPr>
          <a:xfrm rot="16200000">
            <a:off x="2071670" y="5000636"/>
            <a:ext cx="214314" cy="2357454"/>
          </a:xfrm>
          <a:prstGeom prst="triangle">
            <a:avLst>
              <a:gd name="adj" fmla="val 50000"/>
            </a:avLst>
          </a:prstGeom>
          <a:solidFill>
            <a:srgbClr val="2BD558">
              <a:alpha val="70000"/>
            </a:srgbClr>
          </a:solidFill>
          <a:ln>
            <a:solidFill>
              <a:srgbClr val="2BD55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0" name="グラフ 19"/>
          <p:cNvGraphicFramePr/>
          <p:nvPr/>
        </p:nvGraphicFramePr>
        <p:xfrm>
          <a:off x="4357686" y="107145"/>
          <a:ext cx="2271600" cy="10749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p:nvPr/>
        </p:nvGraphicFramePr>
        <p:xfrm>
          <a:off x="6643702" y="107145"/>
          <a:ext cx="2271600" cy="10749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p:cNvGraphicFramePr/>
          <p:nvPr/>
        </p:nvGraphicFramePr>
        <p:xfrm>
          <a:off x="4357686" y="1173608"/>
          <a:ext cx="2271600" cy="10749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グラフ 22"/>
          <p:cNvGraphicFramePr/>
          <p:nvPr/>
        </p:nvGraphicFramePr>
        <p:xfrm>
          <a:off x="4357686" y="2328518"/>
          <a:ext cx="2271600" cy="10749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グラフ 23"/>
          <p:cNvGraphicFramePr/>
          <p:nvPr/>
        </p:nvGraphicFramePr>
        <p:xfrm>
          <a:off x="4357686" y="3483428"/>
          <a:ext cx="2271600" cy="10749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グラフ 24"/>
          <p:cNvGraphicFramePr/>
          <p:nvPr/>
        </p:nvGraphicFramePr>
        <p:xfrm>
          <a:off x="4357686" y="4638338"/>
          <a:ext cx="2271600" cy="10749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グラフ 25"/>
          <p:cNvGraphicFramePr/>
          <p:nvPr/>
        </p:nvGraphicFramePr>
        <p:xfrm>
          <a:off x="4357686" y="5783036"/>
          <a:ext cx="2271600" cy="107496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7" name="グラフ 26"/>
          <p:cNvGraphicFramePr/>
          <p:nvPr/>
        </p:nvGraphicFramePr>
        <p:xfrm>
          <a:off x="6643702" y="1173608"/>
          <a:ext cx="2271600" cy="107496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8" name="グラフ 27"/>
          <p:cNvGraphicFramePr/>
          <p:nvPr/>
        </p:nvGraphicFramePr>
        <p:xfrm>
          <a:off x="6643702" y="2328518"/>
          <a:ext cx="2271600" cy="107496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9" name="グラフ 28"/>
          <p:cNvGraphicFramePr/>
          <p:nvPr/>
        </p:nvGraphicFramePr>
        <p:xfrm>
          <a:off x="6643702" y="3483428"/>
          <a:ext cx="2271600" cy="107496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0" name="グラフ 29"/>
          <p:cNvGraphicFramePr/>
          <p:nvPr/>
        </p:nvGraphicFramePr>
        <p:xfrm>
          <a:off x="6643702" y="4638338"/>
          <a:ext cx="2271600" cy="107496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1" name="グラフ 30"/>
          <p:cNvGraphicFramePr/>
          <p:nvPr/>
        </p:nvGraphicFramePr>
        <p:xfrm>
          <a:off x="6643702" y="5783036"/>
          <a:ext cx="2271600" cy="1074963"/>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8" name="グラフ 37"/>
          <p:cNvGraphicFramePr/>
          <p:nvPr/>
        </p:nvGraphicFramePr>
        <p:xfrm>
          <a:off x="0" y="4143380"/>
          <a:ext cx="3571868" cy="2571768"/>
        </p:xfrm>
        <a:graphic>
          <a:graphicData uri="http://schemas.openxmlformats.org/drawingml/2006/chart">
            <c:chart xmlns:c="http://schemas.openxmlformats.org/drawingml/2006/chart" xmlns:r="http://schemas.openxmlformats.org/officeDocument/2006/relationships" r:id="rId15"/>
          </a:graphicData>
        </a:graphic>
      </p:graphicFrame>
      <p:sp>
        <p:nvSpPr>
          <p:cNvPr id="40" name="正方形/長方形 39"/>
          <p:cNvSpPr/>
          <p:nvPr/>
        </p:nvSpPr>
        <p:spPr>
          <a:xfrm>
            <a:off x="3428992" y="4714884"/>
            <a:ext cx="785818" cy="1571636"/>
          </a:xfrm>
          <a:prstGeom prst="rect">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3428992" y="4929198"/>
            <a:ext cx="928694" cy="338554"/>
          </a:xfrm>
          <a:prstGeom prst="rect">
            <a:avLst/>
          </a:prstGeom>
          <a:noFill/>
        </p:spPr>
        <p:txBody>
          <a:bodyPr wrap="square" rtlCol="0">
            <a:spAutoFit/>
          </a:bodyPr>
          <a:lstStyle/>
          <a:p>
            <a:r>
              <a:rPr lang="ja-JP" altLang="en-US" sz="1600" dirty="0" smtClean="0"/>
              <a:t>稚魚</a:t>
            </a:r>
            <a:endParaRPr kumimoji="1" lang="ja-JP" altLang="en-US" sz="1600" dirty="0"/>
          </a:p>
        </p:txBody>
      </p:sp>
      <p:sp>
        <p:nvSpPr>
          <p:cNvPr id="42" name="テキスト ボックス 41"/>
          <p:cNvSpPr txBox="1"/>
          <p:nvPr/>
        </p:nvSpPr>
        <p:spPr>
          <a:xfrm>
            <a:off x="3428992" y="5643578"/>
            <a:ext cx="928694" cy="584775"/>
          </a:xfrm>
          <a:prstGeom prst="rect">
            <a:avLst/>
          </a:prstGeom>
          <a:noFill/>
        </p:spPr>
        <p:txBody>
          <a:bodyPr wrap="square" rtlCol="0">
            <a:spAutoFit/>
          </a:bodyPr>
          <a:lstStyle/>
          <a:p>
            <a:r>
              <a:rPr kumimoji="1" lang="ja-JP" altLang="en-US" sz="1600" dirty="0" smtClean="0"/>
              <a:t>未成魚</a:t>
            </a:r>
            <a:endParaRPr kumimoji="1" lang="en-US" altLang="ja-JP" sz="1600" dirty="0" smtClean="0"/>
          </a:p>
          <a:p>
            <a:r>
              <a:rPr kumimoji="1" lang="ja-JP" altLang="en-US" sz="1600" dirty="0" smtClean="0"/>
              <a:t>・成魚</a:t>
            </a:r>
            <a:endParaRPr kumimoji="1" lang="ja-JP" altLang="en-US" sz="1600" dirty="0"/>
          </a:p>
        </p:txBody>
      </p:sp>
      <p:sp>
        <p:nvSpPr>
          <p:cNvPr id="43" name="正方形/長方形 42"/>
          <p:cNvSpPr/>
          <p:nvPr/>
        </p:nvSpPr>
        <p:spPr>
          <a:xfrm>
            <a:off x="3500430" y="4786322"/>
            <a:ext cx="285752" cy="142876"/>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3500430" y="5500702"/>
            <a:ext cx="285752" cy="142876"/>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タイトル 4"/>
          <p:cNvSpPr txBox="1">
            <a:spLocks/>
          </p:cNvSpPr>
          <p:nvPr/>
        </p:nvSpPr>
        <p:spPr>
          <a:xfrm>
            <a:off x="142844" y="2071678"/>
            <a:ext cx="4143404" cy="1285884"/>
          </a:xfrm>
          <a:prstGeom prst="rect">
            <a:avLst/>
          </a:prstGeom>
          <a:ln>
            <a:solidFill>
              <a:schemeClr val="tx1"/>
            </a:solidFill>
          </a:ln>
        </p:spPr>
        <p:txBody>
          <a:bodyPr vert="horz" lIns="0" rIns="0" bIns="0" anchor="b">
            <a:noAutofit/>
          </a:bodyPr>
          <a:lstStyle/>
          <a:p>
            <a:r>
              <a:rPr lang="ja-JP" altLang="en-US" sz="2000" dirty="0" smtClean="0">
                <a:latin typeface="+mn-ea"/>
              </a:rPr>
              <a:t>未成魚・成魚個体の確認</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latin typeface="+mn-ea"/>
              </a:rPr>
              <a:t>本年度に孵化したと考えられる</a:t>
            </a:r>
            <a:endParaRPr lang="en-US" altLang="ja-JP" sz="2000" dirty="0" smtClean="0">
              <a:latin typeface="+mn-ea"/>
            </a:endParaRPr>
          </a:p>
          <a:p>
            <a:pPr>
              <a:buNone/>
            </a:pPr>
            <a:r>
              <a:rPr lang="ja-JP" altLang="en-US" sz="2000" dirty="0" smtClean="0">
                <a:latin typeface="+mn-ea"/>
              </a:rPr>
              <a:t>稚魚個体（体長</a:t>
            </a:r>
            <a:r>
              <a:rPr lang="en-US" altLang="ja-JP" sz="2000" dirty="0" smtClean="0">
                <a:latin typeface="+mn-ea"/>
              </a:rPr>
              <a:t>30mm</a:t>
            </a:r>
            <a:r>
              <a:rPr lang="ja-JP" altLang="en-US" sz="2000" dirty="0" smtClean="0">
                <a:latin typeface="+mn-ea"/>
              </a:rPr>
              <a:t>未満）の確認</a:t>
            </a:r>
            <a:endParaRPr lang="en-US" altLang="ja-JP" sz="2000" dirty="0" smtClean="0">
              <a:latin typeface="+mn-ea"/>
            </a:endParaRPr>
          </a:p>
        </p:txBody>
      </p:sp>
      <p:sp>
        <p:nvSpPr>
          <p:cNvPr id="34" name="サブタイトル 2"/>
          <p:cNvSpPr txBox="1">
            <a:spLocks/>
          </p:cNvSpPr>
          <p:nvPr/>
        </p:nvSpPr>
        <p:spPr>
          <a:xfrm>
            <a:off x="428596" y="357166"/>
            <a:ext cx="2357454" cy="71438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生息状況</a:t>
            </a:r>
            <a:endParaRPr kumimoji="1" lang="en-US" altLang="ja-JP" sz="4000" b="0" i="0" u="none" strike="noStrike" kern="1200" cap="none" spc="0" normalizeH="0" baseline="0" noProof="0" dirty="0" smtClean="0">
              <a:ln>
                <a:noFill/>
              </a:ln>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1" lang="ja-JP" altLang="en-US" sz="4000" b="0" i="0" u="none" strike="noStrike" kern="1200" cap="none" spc="0" normalizeH="0" baseline="0" noProof="0" dirty="0">
              <a:ln>
                <a:noFill/>
              </a:ln>
              <a:effectLst/>
              <a:uLnTx/>
              <a:uFillTx/>
              <a:latin typeface="+mn-lt"/>
              <a:ea typeface="+mn-ea"/>
              <a:cs typeface="+mn-cs"/>
            </a:endParaRPr>
          </a:p>
        </p:txBody>
      </p:sp>
      <p:sp>
        <p:nvSpPr>
          <p:cNvPr id="33" name="テキスト ボックス 32"/>
          <p:cNvSpPr txBox="1"/>
          <p:nvPr/>
        </p:nvSpPr>
        <p:spPr>
          <a:xfrm>
            <a:off x="428596" y="1071546"/>
            <a:ext cx="2357422" cy="830997"/>
          </a:xfrm>
          <a:prstGeom prst="rect">
            <a:avLst/>
          </a:prstGeom>
          <a:noFill/>
        </p:spPr>
        <p:txBody>
          <a:bodyPr wrap="square" rtlCol="0">
            <a:spAutoFit/>
          </a:bodyPr>
          <a:lstStyle/>
          <a:p>
            <a:r>
              <a:rPr lang="ja-JP" altLang="en-US" sz="2400" dirty="0" smtClean="0">
                <a:latin typeface="+mn-ea"/>
              </a:rPr>
              <a:t>カワバタモロコ</a:t>
            </a:r>
            <a:endParaRPr lang="en-US" altLang="ja-JP" sz="2400" dirty="0" smtClean="0">
              <a:latin typeface="+mn-ea"/>
            </a:endParaRPr>
          </a:p>
          <a:p>
            <a:r>
              <a:rPr lang="en-US" altLang="ja-JP" sz="2400" dirty="0" smtClean="0">
                <a:latin typeface="+mn-ea"/>
              </a:rPr>
              <a:t>(</a:t>
            </a:r>
            <a:r>
              <a:rPr lang="ja-JP" altLang="en-US" sz="2400" dirty="0" smtClean="0">
                <a:latin typeface="+mn-ea"/>
              </a:rPr>
              <a:t>東側水路</a:t>
            </a:r>
            <a:r>
              <a:rPr lang="en-US" altLang="ja-JP" sz="2400" dirty="0" smtClean="0">
                <a:latin typeface="+mn-ea"/>
              </a:rPr>
              <a:t>)</a:t>
            </a:r>
            <a:endParaRPr lang="ja-JP" altLang="en-US" sz="2400" dirty="0" smtClean="0">
              <a:latin typeface="+mn-ea"/>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二等辺三角形 19"/>
          <p:cNvSpPr/>
          <p:nvPr/>
        </p:nvSpPr>
        <p:spPr>
          <a:xfrm rot="16200000">
            <a:off x="2071670" y="5000636"/>
            <a:ext cx="214314" cy="2357454"/>
          </a:xfrm>
          <a:prstGeom prst="triangle">
            <a:avLst>
              <a:gd name="adj" fmla="val 50000"/>
            </a:avLst>
          </a:prstGeom>
          <a:solidFill>
            <a:srgbClr val="2BD558">
              <a:alpha val="70000"/>
            </a:srgbClr>
          </a:solidFill>
          <a:ln>
            <a:solidFill>
              <a:srgbClr val="2BD55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9" name="グラフ 38"/>
          <p:cNvGraphicFramePr/>
          <p:nvPr/>
        </p:nvGraphicFramePr>
        <p:xfrm>
          <a:off x="0" y="4143380"/>
          <a:ext cx="3571868" cy="2571768"/>
        </p:xfrm>
        <a:graphic>
          <a:graphicData uri="http://schemas.openxmlformats.org/drawingml/2006/chart">
            <c:chart xmlns:c="http://schemas.openxmlformats.org/drawingml/2006/chart" xmlns:r="http://schemas.openxmlformats.org/officeDocument/2006/relationships" r:id="rId3"/>
          </a:graphicData>
        </a:graphic>
      </p:graphicFrame>
      <p:sp>
        <p:nvSpPr>
          <p:cNvPr id="31" name="正方形/長方形 30"/>
          <p:cNvSpPr/>
          <p:nvPr/>
        </p:nvSpPr>
        <p:spPr>
          <a:xfrm>
            <a:off x="3428992" y="4714884"/>
            <a:ext cx="785818" cy="1571636"/>
          </a:xfrm>
          <a:prstGeom prst="rect">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7" name="グラフ 26"/>
          <p:cNvGraphicFramePr/>
          <p:nvPr/>
        </p:nvGraphicFramePr>
        <p:xfrm>
          <a:off x="6643702" y="1173608"/>
          <a:ext cx="2271600" cy="10749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グラフ 27"/>
          <p:cNvGraphicFramePr/>
          <p:nvPr/>
        </p:nvGraphicFramePr>
        <p:xfrm>
          <a:off x="6643702" y="2328518"/>
          <a:ext cx="2271600" cy="10749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グラフ 28"/>
          <p:cNvGraphicFramePr/>
          <p:nvPr/>
        </p:nvGraphicFramePr>
        <p:xfrm>
          <a:off x="6643702" y="3483428"/>
          <a:ext cx="2271600" cy="10749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グラフ 29"/>
          <p:cNvGraphicFramePr/>
          <p:nvPr/>
        </p:nvGraphicFramePr>
        <p:xfrm>
          <a:off x="6643702" y="4638338"/>
          <a:ext cx="2271600" cy="107496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グラフ 14"/>
          <p:cNvGraphicFramePr/>
          <p:nvPr/>
        </p:nvGraphicFramePr>
        <p:xfrm>
          <a:off x="4357686" y="107145"/>
          <a:ext cx="2271600" cy="107496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グラフ 15"/>
          <p:cNvGraphicFramePr/>
          <p:nvPr/>
        </p:nvGraphicFramePr>
        <p:xfrm>
          <a:off x="6643702" y="107145"/>
          <a:ext cx="2271600" cy="107496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グラフ 33"/>
          <p:cNvGraphicFramePr/>
          <p:nvPr/>
        </p:nvGraphicFramePr>
        <p:xfrm>
          <a:off x="4357686" y="1173608"/>
          <a:ext cx="2271600" cy="107496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5" name="グラフ 34"/>
          <p:cNvGraphicFramePr/>
          <p:nvPr/>
        </p:nvGraphicFramePr>
        <p:xfrm>
          <a:off x="4357686" y="2328518"/>
          <a:ext cx="2271600" cy="107496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6" name="グラフ 35"/>
          <p:cNvGraphicFramePr/>
          <p:nvPr/>
        </p:nvGraphicFramePr>
        <p:xfrm>
          <a:off x="4357686" y="3483428"/>
          <a:ext cx="2271600" cy="107496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7" name="グラフ 36"/>
          <p:cNvGraphicFramePr/>
          <p:nvPr/>
        </p:nvGraphicFramePr>
        <p:xfrm>
          <a:off x="4357686" y="4638338"/>
          <a:ext cx="2271600" cy="1074964"/>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8" name="グラフ 37"/>
          <p:cNvGraphicFramePr/>
          <p:nvPr/>
        </p:nvGraphicFramePr>
        <p:xfrm>
          <a:off x="4357686" y="5783036"/>
          <a:ext cx="2271600" cy="1074964"/>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8" name="グラフ 17"/>
          <p:cNvGraphicFramePr/>
          <p:nvPr/>
        </p:nvGraphicFramePr>
        <p:xfrm>
          <a:off x="6643702" y="5783036"/>
          <a:ext cx="2271600" cy="1074964"/>
        </p:xfrm>
        <a:graphic>
          <a:graphicData uri="http://schemas.openxmlformats.org/drawingml/2006/chart">
            <c:chart xmlns:c="http://schemas.openxmlformats.org/drawingml/2006/chart" xmlns:r="http://schemas.openxmlformats.org/officeDocument/2006/relationships" r:id="rId15"/>
          </a:graphicData>
        </a:graphic>
      </p:graphicFrame>
      <p:sp>
        <p:nvSpPr>
          <p:cNvPr id="23" name="テキスト ボックス 22"/>
          <p:cNvSpPr txBox="1"/>
          <p:nvPr/>
        </p:nvSpPr>
        <p:spPr>
          <a:xfrm>
            <a:off x="3428992" y="4929198"/>
            <a:ext cx="928694" cy="338554"/>
          </a:xfrm>
          <a:prstGeom prst="rect">
            <a:avLst/>
          </a:prstGeom>
          <a:noFill/>
        </p:spPr>
        <p:txBody>
          <a:bodyPr wrap="square" rtlCol="0">
            <a:spAutoFit/>
          </a:bodyPr>
          <a:lstStyle/>
          <a:p>
            <a:r>
              <a:rPr lang="ja-JP" altLang="en-US" sz="1600" dirty="0" smtClean="0"/>
              <a:t>稚魚</a:t>
            </a:r>
            <a:endParaRPr kumimoji="1" lang="ja-JP" altLang="en-US" sz="1600" dirty="0"/>
          </a:p>
        </p:txBody>
      </p:sp>
      <p:sp>
        <p:nvSpPr>
          <p:cNvPr id="24" name="テキスト ボックス 23"/>
          <p:cNvSpPr txBox="1"/>
          <p:nvPr/>
        </p:nvSpPr>
        <p:spPr>
          <a:xfrm>
            <a:off x="3428992" y="5643578"/>
            <a:ext cx="928694" cy="584775"/>
          </a:xfrm>
          <a:prstGeom prst="rect">
            <a:avLst/>
          </a:prstGeom>
          <a:noFill/>
        </p:spPr>
        <p:txBody>
          <a:bodyPr wrap="square" rtlCol="0">
            <a:spAutoFit/>
          </a:bodyPr>
          <a:lstStyle/>
          <a:p>
            <a:r>
              <a:rPr kumimoji="1" lang="ja-JP" altLang="en-US" sz="1600" dirty="0" smtClean="0"/>
              <a:t>未成魚</a:t>
            </a:r>
            <a:endParaRPr kumimoji="1" lang="en-US" altLang="ja-JP" sz="1600" dirty="0" smtClean="0"/>
          </a:p>
          <a:p>
            <a:r>
              <a:rPr kumimoji="1" lang="ja-JP" altLang="en-US" sz="1600" dirty="0" smtClean="0"/>
              <a:t>・成魚</a:t>
            </a:r>
            <a:endParaRPr kumimoji="1" lang="ja-JP" altLang="en-US" sz="1600" dirty="0"/>
          </a:p>
        </p:txBody>
      </p:sp>
      <p:sp>
        <p:nvSpPr>
          <p:cNvPr id="25" name="正方形/長方形 24"/>
          <p:cNvSpPr/>
          <p:nvPr/>
        </p:nvSpPr>
        <p:spPr>
          <a:xfrm>
            <a:off x="3500430" y="4786322"/>
            <a:ext cx="285752" cy="142876"/>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500430" y="5500702"/>
            <a:ext cx="285752" cy="142876"/>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タイトル 4"/>
          <p:cNvSpPr txBox="1">
            <a:spLocks/>
          </p:cNvSpPr>
          <p:nvPr/>
        </p:nvSpPr>
        <p:spPr>
          <a:xfrm>
            <a:off x="142844" y="2071678"/>
            <a:ext cx="4143404" cy="1928826"/>
          </a:xfrm>
          <a:prstGeom prst="rect">
            <a:avLst/>
          </a:prstGeom>
          <a:ln>
            <a:solidFill>
              <a:schemeClr val="tx1"/>
            </a:solidFill>
          </a:ln>
        </p:spPr>
        <p:txBody>
          <a:bodyPr vert="horz" lIns="0" rIns="0" bIns="0" anchor="b">
            <a:noAutofit/>
          </a:bodyPr>
          <a:lstStyle/>
          <a:p>
            <a:r>
              <a:rPr lang="ja-JP" altLang="en-US" sz="2000" dirty="0" smtClean="0">
                <a:latin typeface="+mn-ea"/>
              </a:rPr>
              <a:t>未成魚・成魚個体の確認</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latin typeface="+mn-ea"/>
              </a:rPr>
              <a:t>本年度に孵化したと考えられる</a:t>
            </a:r>
            <a:endParaRPr lang="en-US" altLang="ja-JP" sz="2000" dirty="0" smtClean="0">
              <a:latin typeface="+mn-ea"/>
            </a:endParaRPr>
          </a:p>
          <a:p>
            <a:pPr>
              <a:buNone/>
            </a:pPr>
            <a:r>
              <a:rPr lang="ja-JP" altLang="en-US" sz="2000" dirty="0" smtClean="0">
                <a:latin typeface="+mn-ea"/>
              </a:rPr>
              <a:t>稚魚個体（体長</a:t>
            </a:r>
            <a:r>
              <a:rPr lang="en-US" altLang="ja-JP" sz="2000" dirty="0" smtClean="0">
                <a:latin typeface="+mn-ea"/>
              </a:rPr>
              <a:t>20mm</a:t>
            </a:r>
            <a:r>
              <a:rPr lang="ja-JP" altLang="en-US" sz="2000" dirty="0" smtClean="0">
                <a:latin typeface="+mn-ea"/>
              </a:rPr>
              <a:t>未満）の確認</a:t>
            </a:r>
            <a:endParaRPr lang="en-US" altLang="ja-JP" sz="2000" dirty="0" smtClean="0">
              <a:latin typeface="+mn-ea"/>
            </a:endParaRPr>
          </a:p>
          <a:p>
            <a:pPr>
              <a:buNone/>
            </a:pPr>
            <a:endParaRPr lang="en-US" altLang="ja-JP" sz="2000" dirty="0" smtClean="0">
              <a:latin typeface="+mn-ea"/>
            </a:endParaRPr>
          </a:p>
          <a:p>
            <a:pPr>
              <a:buNone/>
            </a:pPr>
            <a:r>
              <a:rPr lang="ja-JP" altLang="en-US" sz="2000" dirty="0" smtClean="0">
                <a:latin typeface="+mn-ea"/>
              </a:rPr>
              <a:t>　</a:t>
            </a:r>
            <a:r>
              <a:rPr lang="en-US" altLang="ja-JP" sz="2000" dirty="0" smtClean="0">
                <a:latin typeface="+mn-ea"/>
              </a:rPr>
              <a:t>+</a:t>
            </a:r>
            <a:r>
              <a:rPr lang="ja-JP" altLang="en-US" sz="2000" dirty="0" smtClean="0">
                <a:latin typeface="+mn-ea"/>
              </a:rPr>
              <a:t>タマゴを持った個体も確認</a:t>
            </a:r>
            <a:endParaRPr lang="en-US" altLang="ja-JP" sz="2000" dirty="0" smtClean="0">
              <a:latin typeface="+mn-ea"/>
            </a:endParaRPr>
          </a:p>
        </p:txBody>
      </p:sp>
      <p:sp>
        <p:nvSpPr>
          <p:cNvPr id="42" name="テキスト ボックス 41"/>
          <p:cNvSpPr txBox="1"/>
          <p:nvPr/>
        </p:nvSpPr>
        <p:spPr>
          <a:xfrm>
            <a:off x="500034" y="1071546"/>
            <a:ext cx="3571900" cy="830997"/>
          </a:xfrm>
          <a:prstGeom prst="rect">
            <a:avLst/>
          </a:prstGeom>
          <a:noFill/>
        </p:spPr>
        <p:txBody>
          <a:bodyPr wrap="square" rtlCol="0">
            <a:spAutoFit/>
          </a:bodyPr>
          <a:lstStyle/>
          <a:p>
            <a:r>
              <a:rPr lang="ja-JP" altLang="en-US" sz="2400" dirty="0" smtClean="0"/>
              <a:t>メダカ</a:t>
            </a:r>
            <a:endParaRPr lang="en-US" altLang="ja-JP" sz="2400" dirty="0" smtClean="0"/>
          </a:p>
          <a:p>
            <a:r>
              <a:rPr lang="en-US" altLang="ja-JP" sz="2400" dirty="0" smtClean="0">
                <a:latin typeface="+mn-ea"/>
              </a:rPr>
              <a:t>(</a:t>
            </a:r>
            <a:r>
              <a:rPr lang="ja-JP" altLang="en-US" sz="2400" dirty="0" smtClean="0">
                <a:latin typeface="+mn-ea"/>
              </a:rPr>
              <a:t>東西水路</a:t>
            </a:r>
            <a:r>
              <a:rPr lang="en-US" altLang="ja-JP" sz="2400" dirty="0" smtClean="0">
                <a:latin typeface="+mn-ea"/>
              </a:rPr>
              <a:t>)</a:t>
            </a:r>
            <a:endParaRPr lang="ja-JP" altLang="en-US" sz="2400" dirty="0" smtClean="0">
              <a:latin typeface="+mn-ea"/>
            </a:endParaRPr>
          </a:p>
        </p:txBody>
      </p:sp>
      <p:sp>
        <p:nvSpPr>
          <p:cNvPr id="43" name="サブタイトル 2"/>
          <p:cNvSpPr txBox="1">
            <a:spLocks/>
          </p:cNvSpPr>
          <p:nvPr/>
        </p:nvSpPr>
        <p:spPr>
          <a:xfrm>
            <a:off x="428596" y="357166"/>
            <a:ext cx="2357454" cy="71438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生息状況</a:t>
            </a:r>
            <a:endParaRPr kumimoji="1" lang="en-US" altLang="ja-JP" sz="4000" b="0" i="0" u="none" strike="noStrike" kern="1200" cap="none" spc="0" normalizeH="0" baseline="0" noProof="0" dirty="0" smtClean="0">
              <a:ln>
                <a:noFill/>
              </a:ln>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1" lang="ja-JP" altLang="en-US" sz="4000" b="0" i="0" u="none" strike="noStrike" kern="1200" cap="none" spc="0" normalizeH="0" baseline="0" noProof="0" dirty="0">
              <a:ln>
                <a:noFill/>
              </a:ln>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二等辺三角形 41"/>
          <p:cNvSpPr/>
          <p:nvPr/>
        </p:nvSpPr>
        <p:spPr>
          <a:xfrm rot="16200000">
            <a:off x="2071670" y="5000636"/>
            <a:ext cx="214314" cy="2357454"/>
          </a:xfrm>
          <a:prstGeom prst="triangle">
            <a:avLst>
              <a:gd name="adj" fmla="val 50000"/>
            </a:avLst>
          </a:prstGeom>
          <a:solidFill>
            <a:srgbClr val="2BD558">
              <a:alpha val="70000"/>
            </a:srgbClr>
          </a:solidFill>
          <a:ln>
            <a:solidFill>
              <a:srgbClr val="2BD55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0" name="グラフ 19"/>
          <p:cNvGraphicFramePr/>
          <p:nvPr/>
        </p:nvGraphicFramePr>
        <p:xfrm>
          <a:off x="4357686" y="107145"/>
          <a:ext cx="2271600" cy="10749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p:nvPr/>
        </p:nvGraphicFramePr>
        <p:xfrm>
          <a:off x="4357686" y="1173608"/>
          <a:ext cx="2271600" cy="1074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グラフ 22"/>
          <p:cNvGraphicFramePr/>
          <p:nvPr/>
        </p:nvGraphicFramePr>
        <p:xfrm>
          <a:off x="4357686" y="2328518"/>
          <a:ext cx="2271600" cy="10749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グラフ 23"/>
          <p:cNvGraphicFramePr/>
          <p:nvPr/>
        </p:nvGraphicFramePr>
        <p:xfrm>
          <a:off x="4357686" y="3483428"/>
          <a:ext cx="2271600" cy="10749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グラフ 24"/>
          <p:cNvGraphicFramePr/>
          <p:nvPr/>
        </p:nvGraphicFramePr>
        <p:xfrm>
          <a:off x="4357686" y="4638338"/>
          <a:ext cx="2271600" cy="10749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グラフ 25"/>
          <p:cNvGraphicFramePr/>
          <p:nvPr/>
        </p:nvGraphicFramePr>
        <p:xfrm>
          <a:off x="4357686" y="5783036"/>
          <a:ext cx="2271600" cy="10749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グラフ 26"/>
          <p:cNvGraphicFramePr/>
          <p:nvPr/>
        </p:nvGraphicFramePr>
        <p:xfrm>
          <a:off x="6643702" y="1173608"/>
          <a:ext cx="2271600" cy="107496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8" name="グラフ 27"/>
          <p:cNvGraphicFramePr/>
          <p:nvPr/>
        </p:nvGraphicFramePr>
        <p:xfrm>
          <a:off x="6643702" y="2328518"/>
          <a:ext cx="2271600" cy="107496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9" name="グラフ 28"/>
          <p:cNvGraphicFramePr/>
          <p:nvPr/>
        </p:nvGraphicFramePr>
        <p:xfrm>
          <a:off x="6643702" y="3483428"/>
          <a:ext cx="2271600" cy="107496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0" name="グラフ 29"/>
          <p:cNvGraphicFramePr/>
          <p:nvPr/>
        </p:nvGraphicFramePr>
        <p:xfrm>
          <a:off x="6643702" y="4638338"/>
          <a:ext cx="2271600" cy="107496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1" name="グラフ 30"/>
          <p:cNvGraphicFramePr/>
          <p:nvPr/>
        </p:nvGraphicFramePr>
        <p:xfrm>
          <a:off x="6643702" y="5783036"/>
          <a:ext cx="2271600" cy="1074963"/>
        </p:xfrm>
        <a:graphic>
          <a:graphicData uri="http://schemas.openxmlformats.org/drawingml/2006/chart">
            <c:chart xmlns:c="http://schemas.openxmlformats.org/drawingml/2006/chart" xmlns:r="http://schemas.openxmlformats.org/officeDocument/2006/relationships" r:id="rId13"/>
          </a:graphicData>
        </a:graphic>
      </p:graphicFrame>
      <p:sp>
        <p:nvSpPr>
          <p:cNvPr id="19" name="タイトル 4"/>
          <p:cNvSpPr txBox="1">
            <a:spLocks/>
          </p:cNvSpPr>
          <p:nvPr/>
        </p:nvSpPr>
        <p:spPr>
          <a:xfrm>
            <a:off x="142844" y="3071810"/>
            <a:ext cx="4143404" cy="1000132"/>
          </a:xfrm>
          <a:prstGeom prst="rect">
            <a:avLst/>
          </a:prstGeom>
          <a:ln>
            <a:solidFill>
              <a:schemeClr val="tx1"/>
            </a:solidFill>
          </a:ln>
        </p:spPr>
        <p:txBody>
          <a:bodyPr vert="horz" lIns="0" rIns="0" bIns="0" anchor="b">
            <a:noAutofit/>
          </a:bodyPr>
          <a:lstStyle/>
          <a:p>
            <a:pPr>
              <a:buNone/>
            </a:pPr>
            <a:r>
              <a:rPr lang="ja-JP" altLang="en-US" sz="2000" dirty="0" smtClean="0">
                <a:latin typeface="+mn-ea"/>
              </a:rPr>
              <a:t>しかしながら</a:t>
            </a:r>
            <a:r>
              <a:rPr lang="en-US" altLang="ja-JP" sz="2000" dirty="0" smtClean="0">
                <a:latin typeface="+mn-ea"/>
              </a:rPr>
              <a:t>…</a:t>
            </a:r>
          </a:p>
          <a:p>
            <a:pPr>
              <a:buNone/>
            </a:pPr>
            <a:r>
              <a:rPr lang="ja-JP" altLang="en-US" sz="2000" dirty="0" smtClean="0">
                <a:latin typeface="+mn-ea"/>
              </a:rPr>
              <a:t>　採捕個体数がメダカと比べて少数</a:t>
            </a:r>
            <a:endParaRPr lang="en-US" altLang="ja-JP" sz="2000" dirty="0" smtClean="0">
              <a:latin typeface="+mn-ea"/>
            </a:endParaRPr>
          </a:p>
          <a:p>
            <a:pPr>
              <a:buNone/>
            </a:pPr>
            <a:r>
              <a:rPr lang="ja-JP" altLang="en-US" sz="2000" dirty="0" smtClean="0">
                <a:latin typeface="+mn-ea"/>
              </a:rPr>
              <a:t>　　　　　（</a:t>
            </a:r>
            <a:r>
              <a:rPr lang="en-US" altLang="ja-JP" sz="2000" dirty="0" smtClean="0">
                <a:latin typeface="+mn-ea"/>
              </a:rPr>
              <a:t>1315</a:t>
            </a:r>
            <a:r>
              <a:rPr lang="ja-JP" altLang="en-US" sz="2000" dirty="0" smtClean="0">
                <a:latin typeface="+mn-ea"/>
              </a:rPr>
              <a:t>個体：</a:t>
            </a:r>
            <a:r>
              <a:rPr lang="en-US" altLang="ja-JP" sz="2000" dirty="0" smtClean="0">
                <a:latin typeface="+mn-ea"/>
              </a:rPr>
              <a:t>112</a:t>
            </a:r>
            <a:r>
              <a:rPr lang="ja-JP" altLang="en-US" sz="2000" dirty="0" smtClean="0">
                <a:latin typeface="+mn-ea"/>
              </a:rPr>
              <a:t>個体）　</a:t>
            </a:r>
            <a:endParaRPr lang="en-US" altLang="ja-JP" sz="2000" dirty="0" smtClean="0">
              <a:latin typeface="+mn-ea"/>
            </a:endParaRPr>
          </a:p>
        </p:txBody>
      </p:sp>
      <p:graphicFrame>
        <p:nvGraphicFramePr>
          <p:cNvPr id="39" name="グラフ 38"/>
          <p:cNvGraphicFramePr/>
          <p:nvPr/>
        </p:nvGraphicFramePr>
        <p:xfrm>
          <a:off x="6643702" y="107145"/>
          <a:ext cx="2271600" cy="1074964"/>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1" name="グラフ 40"/>
          <p:cNvGraphicFramePr/>
          <p:nvPr/>
        </p:nvGraphicFramePr>
        <p:xfrm>
          <a:off x="0" y="4143380"/>
          <a:ext cx="3643306" cy="2571768"/>
        </p:xfrm>
        <a:graphic>
          <a:graphicData uri="http://schemas.openxmlformats.org/drawingml/2006/chart">
            <c:chart xmlns:c="http://schemas.openxmlformats.org/drawingml/2006/chart" xmlns:r="http://schemas.openxmlformats.org/officeDocument/2006/relationships" r:id="rId15"/>
          </a:graphicData>
        </a:graphic>
      </p:graphicFrame>
      <p:sp>
        <p:nvSpPr>
          <p:cNvPr id="43" name="正方形/長方形 42"/>
          <p:cNvSpPr/>
          <p:nvPr/>
        </p:nvSpPr>
        <p:spPr>
          <a:xfrm>
            <a:off x="3428992" y="4714884"/>
            <a:ext cx="785818" cy="1571636"/>
          </a:xfrm>
          <a:prstGeom prst="rect">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3428992" y="4929198"/>
            <a:ext cx="928694" cy="338554"/>
          </a:xfrm>
          <a:prstGeom prst="rect">
            <a:avLst/>
          </a:prstGeom>
          <a:noFill/>
        </p:spPr>
        <p:txBody>
          <a:bodyPr wrap="square" rtlCol="0">
            <a:spAutoFit/>
          </a:bodyPr>
          <a:lstStyle/>
          <a:p>
            <a:r>
              <a:rPr lang="ja-JP" altLang="en-US" sz="1600" dirty="0" smtClean="0"/>
              <a:t>稚魚</a:t>
            </a:r>
            <a:endParaRPr kumimoji="1" lang="ja-JP" altLang="en-US" sz="1600" dirty="0"/>
          </a:p>
        </p:txBody>
      </p:sp>
      <p:sp>
        <p:nvSpPr>
          <p:cNvPr id="45" name="テキスト ボックス 44"/>
          <p:cNvSpPr txBox="1"/>
          <p:nvPr/>
        </p:nvSpPr>
        <p:spPr>
          <a:xfrm>
            <a:off x="3428992" y="5643578"/>
            <a:ext cx="928694" cy="584775"/>
          </a:xfrm>
          <a:prstGeom prst="rect">
            <a:avLst/>
          </a:prstGeom>
          <a:noFill/>
        </p:spPr>
        <p:txBody>
          <a:bodyPr wrap="square" rtlCol="0">
            <a:spAutoFit/>
          </a:bodyPr>
          <a:lstStyle/>
          <a:p>
            <a:r>
              <a:rPr kumimoji="1" lang="ja-JP" altLang="en-US" sz="1600" dirty="0" smtClean="0"/>
              <a:t>未成魚</a:t>
            </a:r>
            <a:endParaRPr kumimoji="1" lang="en-US" altLang="ja-JP" sz="1600" dirty="0" smtClean="0"/>
          </a:p>
          <a:p>
            <a:r>
              <a:rPr kumimoji="1" lang="ja-JP" altLang="en-US" sz="1600" dirty="0" smtClean="0"/>
              <a:t>・成魚</a:t>
            </a:r>
            <a:endParaRPr kumimoji="1" lang="ja-JP" altLang="en-US" sz="1600" dirty="0"/>
          </a:p>
        </p:txBody>
      </p:sp>
      <p:sp>
        <p:nvSpPr>
          <p:cNvPr id="46" name="正方形/長方形 45"/>
          <p:cNvSpPr/>
          <p:nvPr/>
        </p:nvSpPr>
        <p:spPr>
          <a:xfrm>
            <a:off x="3500430" y="4786322"/>
            <a:ext cx="285752" cy="142876"/>
          </a:xfrm>
          <a:prstGeom prst="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3500430" y="5500702"/>
            <a:ext cx="285752" cy="142876"/>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サブタイトル 2"/>
          <p:cNvSpPr txBox="1">
            <a:spLocks/>
          </p:cNvSpPr>
          <p:nvPr/>
        </p:nvSpPr>
        <p:spPr>
          <a:xfrm>
            <a:off x="428596" y="357166"/>
            <a:ext cx="2357454" cy="71438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生息状況</a:t>
            </a:r>
            <a:endParaRPr kumimoji="1" lang="en-US" altLang="ja-JP" sz="4000" b="0" i="0" u="none" strike="noStrike" kern="1200" cap="none" spc="0" normalizeH="0" baseline="0" noProof="0" dirty="0" smtClean="0">
              <a:ln>
                <a:noFill/>
              </a:ln>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1" lang="ja-JP" altLang="en-US" sz="4000" b="0" i="0" u="none" strike="noStrike" kern="1200" cap="none" spc="0" normalizeH="0" baseline="0" noProof="0" dirty="0">
              <a:ln>
                <a:noFill/>
              </a:ln>
              <a:effectLst/>
              <a:uLnTx/>
              <a:uFillTx/>
              <a:latin typeface="+mn-lt"/>
              <a:ea typeface="+mn-ea"/>
              <a:cs typeface="+mn-cs"/>
            </a:endParaRPr>
          </a:p>
        </p:txBody>
      </p:sp>
      <p:sp>
        <p:nvSpPr>
          <p:cNvPr id="36" name="タイトル 4"/>
          <p:cNvSpPr txBox="1">
            <a:spLocks/>
          </p:cNvSpPr>
          <p:nvPr/>
        </p:nvSpPr>
        <p:spPr>
          <a:xfrm>
            <a:off x="142844" y="2071678"/>
            <a:ext cx="4143404" cy="1000132"/>
          </a:xfrm>
          <a:prstGeom prst="rect">
            <a:avLst/>
          </a:prstGeom>
          <a:ln>
            <a:solidFill>
              <a:schemeClr val="tx1"/>
            </a:solidFill>
          </a:ln>
        </p:spPr>
        <p:txBody>
          <a:bodyPr vert="horz" lIns="0" rIns="0" bIns="0" anchor="b">
            <a:noAutofit/>
          </a:bodyPr>
          <a:lstStyle/>
          <a:p>
            <a:r>
              <a:rPr lang="ja-JP" altLang="en-US" sz="2000" dirty="0" smtClean="0">
                <a:latin typeface="+mn-ea"/>
              </a:rPr>
              <a:t>未成魚・成魚個体の確認</a:t>
            </a:r>
            <a:endParaRPr lang="en-US" altLang="ja-JP" sz="2000" dirty="0" smtClean="0">
              <a:latin typeface="+mn-ea"/>
            </a:endParaRPr>
          </a:p>
          <a:p>
            <a:pPr>
              <a:buNone/>
            </a:pPr>
            <a:r>
              <a:rPr lang="ja-JP" altLang="en-US" sz="2000" dirty="0" smtClean="0">
                <a:latin typeface="+mn-ea"/>
              </a:rPr>
              <a:t>本年度に孵化したと考えられる</a:t>
            </a:r>
            <a:endParaRPr lang="en-US" altLang="ja-JP" sz="2000" dirty="0" smtClean="0">
              <a:latin typeface="+mn-ea"/>
            </a:endParaRPr>
          </a:p>
          <a:p>
            <a:pPr>
              <a:buNone/>
            </a:pPr>
            <a:r>
              <a:rPr lang="ja-JP" altLang="en-US" sz="2000" dirty="0" smtClean="0">
                <a:latin typeface="+mn-ea"/>
              </a:rPr>
              <a:t>稚魚個体（体長</a:t>
            </a:r>
            <a:r>
              <a:rPr lang="en-US" altLang="ja-JP" sz="2000" dirty="0" smtClean="0">
                <a:latin typeface="+mn-ea"/>
              </a:rPr>
              <a:t>30mm</a:t>
            </a:r>
            <a:r>
              <a:rPr lang="ja-JP" altLang="en-US" sz="2000" dirty="0" smtClean="0">
                <a:latin typeface="+mn-ea"/>
              </a:rPr>
              <a:t>未満）の確認</a:t>
            </a:r>
            <a:endParaRPr lang="en-US" altLang="ja-JP" sz="2000" dirty="0" smtClean="0">
              <a:latin typeface="+mn-ea"/>
            </a:endParaRPr>
          </a:p>
        </p:txBody>
      </p:sp>
      <p:sp>
        <p:nvSpPr>
          <p:cNvPr id="32" name="テキスト ボックス 31"/>
          <p:cNvSpPr txBox="1"/>
          <p:nvPr/>
        </p:nvSpPr>
        <p:spPr>
          <a:xfrm>
            <a:off x="428596" y="1071546"/>
            <a:ext cx="2357422" cy="830997"/>
          </a:xfrm>
          <a:prstGeom prst="rect">
            <a:avLst/>
          </a:prstGeom>
          <a:noFill/>
        </p:spPr>
        <p:txBody>
          <a:bodyPr wrap="square" rtlCol="0">
            <a:spAutoFit/>
          </a:bodyPr>
          <a:lstStyle/>
          <a:p>
            <a:r>
              <a:rPr lang="ja-JP" altLang="en-US" sz="2400" dirty="0" smtClean="0">
                <a:latin typeface="+mn-ea"/>
              </a:rPr>
              <a:t>カワバタモロコ</a:t>
            </a:r>
            <a:endParaRPr lang="en-US" altLang="ja-JP" sz="2400" dirty="0" smtClean="0">
              <a:latin typeface="+mn-ea"/>
            </a:endParaRPr>
          </a:p>
          <a:p>
            <a:r>
              <a:rPr lang="en-US" altLang="ja-JP" sz="2400" dirty="0" smtClean="0">
                <a:latin typeface="+mn-ea"/>
              </a:rPr>
              <a:t>(</a:t>
            </a:r>
            <a:r>
              <a:rPr lang="ja-JP" altLang="en-US" sz="2400" dirty="0" smtClean="0">
                <a:latin typeface="+mn-ea"/>
              </a:rPr>
              <a:t>東西水路</a:t>
            </a:r>
            <a:r>
              <a:rPr lang="en-US" altLang="ja-JP" sz="2400" dirty="0" smtClean="0">
                <a:latin typeface="+mn-ea"/>
              </a:rPr>
              <a:t>)</a:t>
            </a:r>
            <a:endParaRPr lang="ja-JP" altLang="en-US" sz="2400" dirty="0" smtClean="0">
              <a:latin typeface="+mn-ea"/>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コンテンツ プレースホルダ 3" descr="DSCN0892.JPG"/>
          <p:cNvPicPr>
            <a:picLocks noGrp="1" noChangeAspect="1"/>
          </p:cNvPicPr>
          <p:nvPr>
            <p:ph sz="quarter" idx="1"/>
          </p:nvPr>
        </p:nvPicPr>
        <p:blipFill>
          <a:blip r:embed="rId3"/>
          <a:stretch>
            <a:fillRect/>
          </a:stretch>
        </p:blipFill>
        <p:spPr>
          <a:xfrm>
            <a:off x="3619995" y="1285860"/>
            <a:ext cx="5524004" cy="5286412"/>
          </a:xfrm>
          <a:prstGeom prst="rect">
            <a:avLst/>
          </a:prstGeom>
          <a:ln>
            <a:noFill/>
          </a:ln>
          <a:effectLst>
            <a:softEdge rad="112500"/>
          </a:effectLst>
        </p:spPr>
      </p:pic>
      <p:pic>
        <p:nvPicPr>
          <p:cNvPr id="16" name="コンテンツ プレースホルダ 3" descr="DSCN0892.JPG"/>
          <p:cNvPicPr>
            <a:picLocks noChangeAspect="1"/>
          </p:cNvPicPr>
          <p:nvPr/>
        </p:nvPicPr>
        <p:blipFill>
          <a:blip r:embed="rId4" cstate="print"/>
          <a:stretch>
            <a:fillRect/>
          </a:stretch>
        </p:blipFill>
        <p:spPr>
          <a:xfrm>
            <a:off x="3571868" y="3500438"/>
            <a:ext cx="4200812" cy="3150608"/>
          </a:xfrm>
          <a:prstGeom prst="rect">
            <a:avLst/>
          </a:prstGeom>
          <a:ln>
            <a:noFill/>
          </a:ln>
          <a:effectLst>
            <a:softEdge rad="112500"/>
          </a:effectLst>
        </p:spPr>
      </p:pic>
      <p:pic>
        <p:nvPicPr>
          <p:cNvPr id="18" name="コンテンツ プレースホルダ 3" descr="DSCN0892.JPG"/>
          <p:cNvPicPr>
            <a:picLocks noChangeAspect="1"/>
          </p:cNvPicPr>
          <p:nvPr/>
        </p:nvPicPr>
        <p:blipFill>
          <a:blip r:embed="rId5" cstate="print"/>
          <a:stretch>
            <a:fillRect/>
          </a:stretch>
        </p:blipFill>
        <p:spPr>
          <a:xfrm>
            <a:off x="3571868" y="3643314"/>
            <a:ext cx="4214842" cy="3000396"/>
          </a:xfrm>
          <a:prstGeom prst="rect">
            <a:avLst/>
          </a:prstGeom>
          <a:ln>
            <a:noFill/>
          </a:ln>
          <a:effectLst>
            <a:softEdge rad="112500"/>
          </a:effectLst>
        </p:spPr>
      </p:pic>
      <p:sp>
        <p:nvSpPr>
          <p:cNvPr id="23" name="コンテンツ プレースホルダ 2"/>
          <p:cNvSpPr txBox="1">
            <a:spLocks/>
          </p:cNvSpPr>
          <p:nvPr/>
        </p:nvSpPr>
        <p:spPr>
          <a:xfrm>
            <a:off x="0" y="1857364"/>
            <a:ext cx="4071934" cy="4786346"/>
          </a:xfrm>
          <a:prstGeom prst="rect">
            <a:avLst/>
          </a:prstGeom>
        </p:spPr>
        <p:txBody>
          <a:bodyPr vert="horz">
            <a:normAutofit fontScale="25000" lnSpcReduction="2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altLang="ja-JP" sz="8000" dirty="0" smtClean="0">
                <a:latin typeface="+mn-ea"/>
              </a:rPr>
              <a:t>(</a:t>
            </a:r>
            <a:r>
              <a:rPr lang="ja-JP" altLang="en-US" sz="8000" dirty="0" smtClean="0">
                <a:latin typeface="+mn-ea"/>
              </a:rPr>
              <a:t>１</a:t>
            </a:r>
            <a:r>
              <a:rPr lang="en-US" altLang="ja-JP" sz="8000" dirty="0" smtClean="0">
                <a:latin typeface="+mn-ea"/>
              </a:rPr>
              <a:t>)</a:t>
            </a:r>
            <a:r>
              <a:rPr kumimoji="1" lang="ja-JP" altLang="en-US" sz="8000" b="0" i="0" u="none" strike="noStrike" kern="1200" cap="none" spc="0" normalizeH="0" baseline="0" noProof="0" dirty="0" smtClean="0">
                <a:ln>
                  <a:noFill/>
                </a:ln>
                <a:solidFill>
                  <a:schemeClr val="tx1"/>
                </a:solidFill>
                <a:effectLst/>
                <a:uLnTx/>
                <a:uFillTx/>
                <a:latin typeface="+mn-ea"/>
                <a:ea typeface="+mn-ea"/>
                <a:cs typeface="+mn-cs"/>
              </a:rPr>
              <a:t>たいしょう池</a:t>
            </a:r>
            <a:endParaRPr kumimoji="1" lang="en-US" altLang="ja-JP" sz="8000" b="0" i="0" u="none" strike="noStrike" kern="1200" cap="none" spc="0" normalizeH="0" baseline="0" noProof="0" dirty="0" smtClean="0">
              <a:ln>
                <a:noFill/>
              </a:ln>
              <a:solidFill>
                <a:schemeClr val="tx1"/>
              </a:solidFill>
              <a:effectLst/>
              <a:uLnTx/>
              <a:uFillTx/>
              <a:latin typeface="+mn-ea"/>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8000" dirty="0" smtClean="0">
                <a:latin typeface="+mn-ea"/>
              </a:rPr>
              <a:t>　人工池</a:t>
            </a:r>
            <a:endParaRPr lang="en-US" altLang="ja-JP" sz="8000" dirty="0" smtClean="0">
              <a:latin typeface="+mn-ea"/>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8000" dirty="0" smtClean="0">
                <a:latin typeface="+mn-ea"/>
              </a:rPr>
              <a:t>　止水域</a:t>
            </a:r>
            <a:endParaRPr lang="en-US" altLang="ja-JP" sz="8000" dirty="0" smtClean="0">
              <a:latin typeface="+mn-ea"/>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8000" dirty="0" smtClean="0">
                <a:latin typeface="+mn-ea"/>
              </a:rPr>
              <a:t>　</a:t>
            </a:r>
            <a:r>
              <a:rPr kumimoji="1" lang="ja-JP" altLang="en-US" sz="8000" b="0" i="0" u="none" strike="noStrike" kern="1200" cap="none" spc="0" normalizeH="0" baseline="0" noProof="0" dirty="0" smtClean="0">
                <a:ln>
                  <a:noFill/>
                </a:ln>
                <a:solidFill>
                  <a:schemeClr val="tx1"/>
                </a:solidFill>
                <a:effectLst/>
                <a:uLnTx/>
                <a:uFillTx/>
                <a:latin typeface="+mn-ea"/>
                <a:ea typeface="+mn-ea"/>
                <a:cs typeface="+mn-cs"/>
              </a:rPr>
              <a:t>豊富な植生</a:t>
            </a:r>
            <a:endParaRPr kumimoji="1" lang="en-US" altLang="ja-JP" sz="8000" b="0" i="0" u="none" strike="noStrike" kern="1200" cap="none" spc="0" normalizeH="0" baseline="0" noProof="0" dirty="0" smtClean="0">
              <a:ln>
                <a:noFill/>
              </a:ln>
              <a:solidFill>
                <a:schemeClr val="tx1"/>
              </a:solidFill>
              <a:effectLst/>
              <a:uLnTx/>
              <a:uFillTx/>
              <a:latin typeface="+mn-ea"/>
              <a:ea typeface="+mn-ea"/>
              <a:cs typeface="+mn-cs"/>
            </a:endParaRPr>
          </a:p>
          <a:p>
            <a:pPr marL="274320" lvl="0" indent="-274320">
              <a:spcBef>
                <a:spcPts val="600"/>
              </a:spcBef>
              <a:buClr>
                <a:schemeClr val="accent1"/>
              </a:buClr>
              <a:buSzPct val="70000"/>
            </a:pPr>
            <a:r>
              <a:rPr kumimoji="1" lang="en-US" altLang="ja-JP" sz="8000" b="0" i="0" u="none" strike="noStrike" kern="1200" cap="none" spc="0" normalizeH="0" baseline="0" noProof="0" dirty="0" smtClean="0">
                <a:ln>
                  <a:noFill/>
                </a:ln>
                <a:solidFill>
                  <a:schemeClr val="tx1"/>
                </a:solidFill>
                <a:effectLst/>
                <a:uLnTx/>
                <a:uFillTx/>
                <a:latin typeface="+mn-ea"/>
                <a:cs typeface="+mn-cs"/>
              </a:rPr>
              <a:t>(</a:t>
            </a:r>
            <a:r>
              <a:rPr kumimoji="1" lang="ja-JP" altLang="en-US" sz="8000" b="0" i="0" u="none" strike="noStrike" kern="1200" cap="none" spc="0" normalizeH="0" baseline="0" noProof="0" dirty="0" smtClean="0">
                <a:ln>
                  <a:noFill/>
                </a:ln>
                <a:solidFill>
                  <a:schemeClr val="tx1"/>
                </a:solidFill>
                <a:effectLst/>
                <a:uLnTx/>
                <a:uFillTx/>
                <a:latin typeface="+mn-ea"/>
                <a:cs typeface="+mn-cs"/>
              </a:rPr>
              <a:t>２</a:t>
            </a:r>
            <a:r>
              <a:rPr kumimoji="1" lang="en-US" altLang="ja-JP" sz="8000" b="0" i="0" u="none" strike="noStrike" kern="1200" cap="none" spc="0" normalizeH="0" baseline="0" noProof="0" dirty="0" smtClean="0">
                <a:ln>
                  <a:noFill/>
                </a:ln>
                <a:solidFill>
                  <a:schemeClr val="tx1"/>
                </a:solidFill>
                <a:effectLst/>
                <a:uLnTx/>
                <a:uFillTx/>
                <a:latin typeface="+mn-ea"/>
                <a:cs typeface="+mn-cs"/>
              </a:rPr>
              <a:t>)</a:t>
            </a:r>
            <a:r>
              <a:rPr kumimoji="1" lang="ja-JP" altLang="en-US" sz="8000" b="0" i="0" u="none" strike="noStrike" kern="1200" cap="none" spc="0" normalizeH="0" baseline="0" noProof="0" dirty="0" smtClean="0">
                <a:ln>
                  <a:noFill/>
                </a:ln>
                <a:solidFill>
                  <a:schemeClr val="tx1"/>
                </a:solidFill>
                <a:effectLst/>
                <a:uLnTx/>
                <a:uFillTx/>
                <a:latin typeface="+mn-ea"/>
                <a:cs typeface="+mn-cs"/>
              </a:rPr>
              <a:t>東側</a:t>
            </a:r>
            <a:r>
              <a:rPr kumimoji="1" lang="ja-JP" altLang="en-US" sz="8000" b="0" i="0" u="none" strike="noStrike" kern="1200" cap="none" spc="0" normalizeH="0" baseline="0" noProof="0" dirty="0" smtClean="0">
                <a:ln>
                  <a:noFill/>
                </a:ln>
                <a:solidFill>
                  <a:schemeClr val="tx1"/>
                </a:solidFill>
                <a:effectLst/>
                <a:uLnTx/>
                <a:uFillTx/>
                <a:latin typeface="+mn-ea"/>
                <a:ea typeface="+mn-ea"/>
                <a:cs typeface="+mn-cs"/>
              </a:rPr>
              <a:t>水路</a:t>
            </a:r>
            <a:endParaRPr kumimoji="1" lang="en-US" altLang="ja-JP" sz="8000" b="0" i="0" u="none" strike="noStrike" kern="1200" cap="none" spc="0" normalizeH="0" baseline="0" noProof="0" dirty="0" smtClean="0">
              <a:ln>
                <a:noFill/>
              </a:ln>
              <a:solidFill>
                <a:schemeClr val="tx1"/>
              </a:solidFill>
              <a:effectLst/>
              <a:uLnTx/>
              <a:uFillTx/>
              <a:latin typeface="+mn-ea"/>
              <a:ea typeface="+mn-ea"/>
              <a:cs typeface="+mn-cs"/>
            </a:endParaRPr>
          </a:p>
          <a:p>
            <a:pPr marL="274320" lvl="0" indent="-274320">
              <a:spcBef>
                <a:spcPts val="600"/>
              </a:spcBef>
              <a:buClr>
                <a:schemeClr val="accent1"/>
              </a:buClr>
              <a:buSzPct val="70000"/>
            </a:pPr>
            <a:r>
              <a:rPr lang="ja-JP" altLang="en-US" sz="8000" dirty="0" smtClean="0">
                <a:latin typeface="+mn-ea"/>
              </a:rPr>
              <a:t>　 コンクリート二面張り</a:t>
            </a:r>
            <a:endParaRPr lang="en-US" altLang="ja-JP" sz="8000" dirty="0" smtClean="0">
              <a:latin typeface="+mn-ea"/>
            </a:endParaRPr>
          </a:p>
          <a:p>
            <a:pPr marL="274320" lvl="0" indent="-274320">
              <a:spcBef>
                <a:spcPts val="600"/>
              </a:spcBef>
              <a:buClr>
                <a:schemeClr val="accent1"/>
              </a:buClr>
              <a:buSzPct val="70000"/>
            </a:pPr>
            <a:r>
              <a:rPr kumimoji="1" lang="ja-JP" altLang="en-US" sz="8000" b="0" i="0" u="none" strike="noStrike" kern="1200" cap="none" spc="0" normalizeH="0" baseline="0" noProof="0" dirty="0" smtClean="0">
                <a:ln>
                  <a:noFill/>
                </a:ln>
                <a:solidFill>
                  <a:schemeClr val="tx1"/>
                </a:solidFill>
                <a:effectLst/>
                <a:uLnTx/>
                <a:uFillTx/>
                <a:latin typeface="+mn-ea"/>
                <a:ea typeface="+mn-ea"/>
                <a:cs typeface="+mn-cs"/>
              </a:rPr>
              <a:t>　水底に泥が堆積</a:t>
            </a:r>
            <a:endParaRPr kumimoji="1" lang="en-US" altLang="ja-JP" sz="8000" b="0" i="0" u="none" strike="noStrike" kern="1200" cap="none" spc="0" normalizeH="0" baseline="0" noProof="0" dirty="0" smtClean="0">
              <a:ln>
                <a:noFill/>
              </a:ln>
              <a:solidFill>
                <a:schemeClr val="tx1"/>
              </a:solidFill>
              <a:effectLst/>
              <a:uLnTx/>
              <a:uFillTx/>
              <a:latin typeface="+mn-ea"/>
              <a:ea typeface="+mn-ea"/>
              <a:cs typeface="+mn-cs"/>
            </a:endParaRPr>
          </a:p>
          <a:p>
            <a:pPr marL="274320" lvl="0" indent="-274320">
              <a:spcBef>
                <a:spcPts val="600"/>
              </a:spcBef>
              <a:buClr>
                <a:schemeClr val="accent1"/>
              </a:buClr>
              <a:buSzPct val="70000"/>
            </a:pPr>
            <a:r>
              <a:rPr lang="ja-JP" altLang="en-US" sz="8000" dirty="0" smtClean="0">
                <a:latin typeface="+mn-ea"/>
              </a:rPr>
              <a:t>　止水域</a:t>
            </a:r>
            <a:endParaRPr lang="en-US" altLang="ja-JP" sz="8000" dirty="0" smtClean="0">
              <a:latin typeface="+mn-ea"/>
            </a:endParaRPr>
          </a:p>
          <a:p>
            <a:pPr marL="274320" lvl="0" indent="-274320">
              <a:spcBef>
                <a:spcPts val="600"/>
              </a:spcBef>
              <a:buClr>
                <a:schemeClr val="accent1"/>
              </a:buClr>
              <a:buSzPct val="70000"/>
            </a:pPr>
            <a:r>
              <a:rPr kumimoji="1" lang="ja-JP" altLang="en-US" sz="8000" b="0" i="0" u="none" strike="noStrike" kern="1200" cap="none" spc="0" normalizeH="0" baseline="0" noProof="0" dirty="0" smtClean="0">
                <a:ln>
                  <a:noFill/>
                </a:ln>
                <a:solidFill>
                  <a:schemeClr val="tx1"/>
                </a:solidFill>
                <a:effectLst/>
                <a:uLnTx/>
                <a:uFillTx/>
                <a:latin typeface="+mn-ea"/>
                <a:ea typeface="+mn-ea"/>
                <a:cs typeface="+mn-cs"/>
              </a:rPr>
              <a:t>　自然植生が繁茂</a:t>
            </a:r>
            <a:endParaRPr kumimoji="1" lang="en-US" altLang="ja-JP" sz="8000" b="0" i="0" u="none" strike="noStrike" kern="1200" cap="none" spc="0" normalizeH="0" baseline="0" noProof="0" dirty="0" smtClean="0">
              <a:ln>
                <a:noFill/>
              </a:ln>
              <a:solidFill>
                <a:schemeClr val="tx1"/>
              </a:solidFill>
              <a:effectLst/>
              <a:uLnTx/>
              <a:uFillTx/>
              <a:latin typeface="+mn-ea"/>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altLang="ja-JP" sz="8000" dirty="0" smtClean="0">
                <a:latin typeface="+mn-ea"/>
              </a:rPr>
              <a:t>(</a:t>
            </a:r>
            <a:r>
              <a:rPr lang="ja-JP" altLang="en-US" sz="8000" dirty="0" smtClean="0">
                <a:latin typeface="+mn-ea"/>
              </a:rPr>
              <a:t>３</a:t>
            </a:r>
            <a:r>
              <a:rPr lang="en-US" altLang="ja-JP" sz="8000" dirty="0" smtClean="0">
                <a:latin typeface="+mn-ea"/>
              </a:rPr>
              <a:t>)</a:t>
            </a:r>
            <a:r>
              <a:rPr lang="ja-JP" altLang="en-US" sz="8000" dirty="0" smtClean="0">
                <a:latin typeface="+mn-ea"/>
              </a:rPr>
              <a:t>東西水路</a:t>
            </a:r>
            <a:r>
              <a:rPr lang="en-US" altLang="ja-JP" sz="8000" dirty="0" smtClean="0">
                <a:latin typeface="+mn-ea"/>
              </a:rPr>
              <a:t>(</a:t>
            </a:r>
            <a:r>
              <a:rPr lang="ja-JP" altLang="en-US" sz="8000" dirty="0" smtClean="0">
                <a:solidFill>
                  <a:srgbClr val="0F0FC7"/>
                </a:solidFill>
                <a:latin typeface="+mn-ea"/>
              </a:rPr>
              <a:t>環境配慮型水路</a:t>
            </a:r>
            <a:r>
              <a:rPr lang="en-US" altLang="ja-JP" sz="8000" dirty="0" smtClean="0">
                <a:latin typeface="+mn-ea"/>
              </a:rPr>
              <a:t>)</a:t>
            </a:r>
          </a:p>
          <a:p>
            <a:pPr marL="274320" lvl="0" indent="-274320">
              <a:spcBef>
                <a:spcPts val="600"/>
              </a:spcBef>
              <a:buClr>
                <a:schemeClr val="accent1"/>
              </a:buClr>
              <a:buSzPct val="70000"/>
              <a:defRPr/>
            </a:pPr>
            <a:r>
              <a:rPr lang="ja-JP" altLang="en-US" sz="8000" dirty="0" smtClean="0">
                <a:latin typeface="+mn-ea"/>
              </a:rPr>
              <a:t>　コンクリート三面張り</a:t>
            </a:r>
            <a:endParaRPr lang="en-US" altLang="ja-JP" sz="8000" dirty="0" smtClean="0">
              <a:latin typeface="+mn-ea"/>
            </a:endParaRPr>
          </a:p>
          <a:p>
            <a:pPr marL="274320" lvl="0" indent="-274320">
              <a:spcBef>
                <a:spcPts val="600"/>
              </a:spcBef>
              <a:buClr>
                <a:schemeClr val="accent1"/>
              </a:buClr>
              <a:buSzPct val="70000"/>
              <a:defRPr/>
            </a:pPr>
            <a:r>
              <a:rPr lang="ja-JP" altLang="en-US" sz="8000" dirty="0" smtClean="0">
                <a:latin typeface="+mn-ea"/>
              </a:rPr>
              <a:t>　南東へ流下</a:t>
            </a:r>
            <a:endParaRPr lang="en-US" altLang="ja-JP" sz="8000" dirty="0" smtClean="0">
              <a:latin typeface="+mn-ea"/>
            </a:endParaRPr>
          </a:p>
          <a:p>
            <a:pPr marL="274320" indent="-274320">
              <a:spcBef>
                <a:spcPts val="600"/>
              </a:spcBef>
              <a:buClr>
                <a:schemeClr val="accent1"/>
              </a:buClr>
              <a:buSzPct val="70000"/>
              <a:defRPr/>
            </a:pPr>
            <a:r>
              <a:rPr lang="ja-JP" altLang="en-US" sz="8000" dirty="0" smtClean="0">
                <a:latin typeface="+mn-ea"/>
              </a:rPr>
              <a:t>　Ｕ字溝，礫，植生などの設置</a:t>
            </a:r>
            <a:endParaRPr lang="en-US" altLang="ja-JP" sz="8000" dirty="0" smtClean="0">
              <a:latin typeface="+mn-ea"/>
            </a:endParaRPr>
          </a:p>
          <a:p>
            <a:pPr marL="274320" indent="-274320">
              <a:spcBef>
                <a:spcPts val="600"/>
              </a:spcBef>
              <a:buClr>
                <a:schemeClr val="accent1"/>
              </a:buClr>
              <a:buSzPct val="70000"/>
              <a:defRPr/>
            </a:pPr>
            <a:r>
              <a:rPr lang="ja-JP" altLang="en-US" sz="8000" dirty="0" smtClean="0">
                <a:latin typeface="+mn-ea"/>
              </a:rPr>
              <a:t>　　　　　　　　　  </a:t>
            </a:r>
            <a:r>
              <a:rPr lang="en-US" altLang="ja-JP" sz="8000" dirty="0" smtClean="0">
                <a:latin typeface="+mn-ea"/>
              </a:rPr>
              <a:t>(14</a:t>
            </a:r>
            <a:r>
              <a:rPr lang="ja-JP" altLang="en-US" sz="8000" dirty="0" smtClean="0">
                <a:latin typeface="+mn-ea"/>
              </a:rPr>
              <a:t>地点</a:t>
            </a:r>
            <a:r>
              <a:rPr lang="en-US" altLang="ja-JP" sz="8000" dirty="0" smtClean="0">
                <a:latin typeface="+mn-ea"/>
              </a:rPr>
              <a:t>)</a:t>
            </a:r>
          </a:p>
          <a:p>
            <a:pPr marL="274320" indent="-274320">
              <a:spcBef>
                <a:spcPts val="600"/>
              </a:spcBef>
              <a:buClr>
                <a:schemeClr val="accent1"/>
              </a:buClr>
              <a:buSzPct val="70000"/>
              <a:defRPr/>
            </a:pPr>
            <a:r>
              <a:rPr lang="ja-JP" altLang="en-US" sz="8000" dirty="0" smtClean="0">
                <a:latin typeface="+mn-ea"/>
              </a:rPr>
              <a:t>　　　　　　</a:t>
            </a:r>
            <a:endParaRPr lang="en-US" altLang="ja-JP" sz="8000" dirty="0" smtClean="0">
              <a:latin typeface="+mn-ea"/>
            </a:endParaRPr>
          </a:p>
          <a:p>
            <a:pPr marL="274320" indent="-274320">
              <a:spcBef>
                <a:spcPts val="600"/>
              </a:spcBef>
              <a:buClr>
                <a:schemeClr val="accent1"/>
              </a:buClr>
              <a:buSzPct val="70000"/>
              <a:defRPr/>
            </a:pPr>
            <a:endParaRPr lang="en-US" altLang="ja-JP" sz="8000" dirty="0" smtClean="0">
              <a:latin typeface="+mn-ea"/>
            </a:endParaRPr>
          </a:p>
          <a:p>
            <a:pPr marL="274320" indent="-274320">
              <a:spcBef>
                <a:spcPts val="600"/>
              </a:spcBef>
              <a:buClr>
                <a:schemeClr val="accent1"/>
              </a:buClr>
              <a:buSzPct val="70000"/>
              <a:defRPr/>
            </a:pPr>
            <a:r>
              <a:rPr lang="ja-JP" altLang="en-US" sz="8000" dirty="0" smtClean="0">
                <a:latin typeface="+mn-ea"/>
              </a:rPr>
              <a:t>　</a:t>
            </a:r>
            <a:endParaRPr lang="en-US" altLang="ja-JP" sz="8000" dirty="0" smtClean="0">
              <a:latin typeface="+mn-ea"/>
            </a:endParaRPr>
          </a:p>
          <a:p>
            <a:pPr marL="274320" indent="-274320">
              <a:spcBef>
                <a:spcPts val="600"/>
              </a:spcBef>
              <a:buClr>
                <a:schemeClr val="accent1"/>
              </a:buClr>
              <a:buSzPct val="70000"/>
              <a:defRPr/>
            </a:pPr>
            <a:endParaRPr lang="en-US" altLang="ja-JP" sz="8000" dirty="0" smtClean="0">
              <a:latin typeface="+mn-ea"/>
            </a:endParaRPr>
          </a:p>
          <a:p>
            <a:pPr marL="274320" indent="-274320">
              <a:spcBef>
                <a:spcPts val="600"/>
              </a:spcBef>
              <a:buClr>
                <a:schemeClr val="accent1"/>
              </a:buClr>
              <a:buSzPct val="70000"/>
              <a:defRPr/>
            </a:pPr>
            <a:endParaRPr lang="en-US" altLang="ja-JP" sz="8000" dirty="0" smtClean="0">
              <a:latin typeface="+mn-ea"/>
            </a:endParaRPr>
          </a:p>
          <a:p>
            <a:pPr marL="274320" indent="-274320">
              <a:spcBef>
                <a:spcPts val="600"/>
              </a:spcBef>
              <a:buClr>
                <a:schemeClr val="accent1"/>
              </a:buClr>
              <a:buSzPct val="70000"/>
              <a:defRPr/>
            </a:pPr>
            <a:endParaRPr lang="ja-JP" altLang="en-US" sz="8000" dirty="0" smtClean="0">
              <a:latin typeface="+mn-ea"/>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1" lang="en-US" altLang="ja-JP" sz="2000" b="0" i="0" u="none" strike="noStrike" kern="1200" cap="none" spc="0" normalizeH="0" baseline="0" noProof="0" dirty="0" smtClean="0">
              <a:ln>
                <a:noFill/>
              </a:ln>
              <a:solidFill>
                <a:schemeClr val="tx1"/>
              </a:solidFill>
              <a:effectLst/>
              <a:uLnTx/>
              <a:uFillTx/>
              <a:latin typeface="+mn-ea"/>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n-US" altLang="ja-JP" sz="2000" dirty="0" smtClean="0">
              <a:latin typeface="+mn-ea"/>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n-US" altLang="ja-JP" sz="2000" dirty="0" smtClean="0">
              <a:latin typeface="+mn-ea"/>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n-US" altLang="ja-JP" sz="2000" dirty="0" smtClean="0">
              <a:latin typeface="+mn-ea"/>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2000" dirty="0" smtClean="0">
                <a:latin typeface="+mn-ea"/>
              </a:rPr>
              <a:t>　　</a:t>
            </a:r>
            <a:endParaRPr kumimoji="1" lang="ja-JP" altLang="en-US" sz="2400" b="0" i="0" u="none" strike="noStrike" kern="1200" cap="none" spc="0" normalizeH="0" baseline="0" noProof="0" dirty="0" smtClean="0">
              <a:ln>
                <a:noFill/>
              </a:ln>
              <a:solidFill>
                <a:schemeClr val="bg1"/>
              </a:solidFill>
              <a:effectLst/>
              <a:uLnTx/>
              <a:uFillTx/>
              <a:latin typeface="+mn-ea"/>
              <a:ea typeface="+mn-ea"/>
              <a:cs typeface="+mn-cs"/>
            </a:endParaRPr>
          </a:p>
        </p:txBody>
      </p:sp>
      <p:sp>
        <p:nvSpPr>
          <p:cNvPr id="40" name="円/楕円 39"/>
          <p:cNvSpPr/>
          <p:nvPr/>
        </p:nvSpPr>
        <p:spPr>
          <a:xfrm>
            <a:off x="8140688" y="3000372"/>
            <a:ext cx="500066" cy="428628"/>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テキスト ボックス 41"/>
          <p:cNvSpPr txBox="1"/>
          <p:nvPr/>
        </p:nvSpPr>
        <p:spPr>
          <a:xfrm>
            <a:off x="7783498" y="3429000"/>
            <a:ext cx="1107996" cy="369332"/>
          </a:xfrm>
          <a:prstGeom prst="rect">
            <a:avLst/>
          </a:prstGeom>
          <a:solidFill>
            <a:schemeClr val="bg1"/>
          </a:solidFill>
          <a:ln>
            <a:solidFill>
              <a:schemeClr val="tx1"/>
            </a:solidFill>
          </a:ln>
        </p:spPr>
        <p:txBody>
          <a:bodyPr wrap="none" rtlCol="0">
            <a:spAutoFit/>
          </a:bodyPr>
          <a:lstStyle/>
          <a:p>
            <a:r>
              <a:rPr kumimoji="1" lang="ja-JP" altLang="en-US" dirty="0" smtClean="0">
                <a:solidFill>
                  <a:srgbClr val="C00000"/>
                </a:solidFill>
              </a:rPr>
              <a:t>東側水路</a:t>
            </a:r>
            <a:endParaRPr kumimoji="1" lang="ja-JP" altLang="en-US" dirty="0">
              <a:solidFill>
                <a:srgbClr val="C00000"/>
              </a:solidFill>
            </a:endParaRPr>
          </a:p>
        </p:txBody>
      </p:sp>
      <p:sp>
        <p:nvSpPr>
          <p:cNvPr id="44" name="円/楕円 43"/>
          <p:cNvSpPr/>
          <p:nvPr/>
        </p:nvSpPr>
        <p:spPr>
          <a:xfrm>
            <a:off x="7569184" y="1285860"/>
            <a:ext cx="500066" cy="428628"/>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p:cNvSpPr txBox="1"/>
          <p:nvPr/>
        </p:nvSpPr>
        <p:spPr>
          <a:xfrm>
            <a:off x="6926242" y="1714488"/>
            <a:ext cx="1571636" cy="369332"/>
          </a:xfrm>
          <a:prstGeom prst="rect">
            <a:avLst/>
          </a:prstGeom>
          <a:solidFill>
            <a:schemeClr val="bg1"/>
          </a:solidFill>
          <a:ln>
            <a:solidFill>
              <a:schemeClr val="tx1"/>
            </a:solidFill>
          </a:ln>
        </p:spPr>
        <p:txBody>
          <a:bodyPr wrap="square" rtlCol="0">
            <a:spAutoFit/>
          </a:bodyPr>
          <a:lstStyle/>
          <a:p>
            <a:r>
              <a:rPr kumimoji="1" lang="ja-JP" altLang="en-US" dirty="0" smtClean="0">
                <a:solidFill>
                  <a:srgbClr val="C00000"/>
                </a:solidFill>
              </a:rPr>
              <a:t>たいしょう池</a:t>
            </a:r>
            <a:endParaRPr kumimoji="1" lang="ja-JP" altLang="en-US" dirty="0">
              <a:solidFill>
                <a:srgbClr val="C00000"/>
              </a:solidFill>
            </a:endParaRPr>
          </a:p>
        </p:txBody>
      </p:sp>
      <p:sp>
        <p:nvSpPr>
          <p:cNvPr id="20" name="サブタイトル 2"/>
          <p:cNvSpPr txBox="1">
            <a:spLocks/>
          </p:cNvSpPr>
          <p:nvPr/>
        </p:nvSpPr>
        <p:spPr>
          <a:xfrm>
            <a:off x="285720" y="357166"/>
            <a:ext cx="2357454" cy="71438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調査地点</a:t>
            </a:r>
            <a:endParaRPr kumimoji="1" lang="ja-JP" altLang="en-US" sz="4000" b="0" i="0" u="none" strike="noStrike" kern="1200" cap="none" spc="0" normalizeH="0" baseline="0" noProof="0" dirty="0">
              <a:ln>
                <a:noFill/>
              </a:ln>
              <a:effectLst/>
              <a:uLnTx/>
              <a:uFillTx/>
              <a:latin typeface="+mn-lt"/>
              <a:ea typeface="+mn-ea"/>
              <a:cs typeface="+mn-cs"/>
            </a:endParaRPr>
          </a:p>
        </p:txBody>
      </p:sp>
      <p:cxnSp>
        <p:nvCxnSpPr>
          <p:cNvPr id="32" name="直線コネクタ 31"/>
          <p:cNvCxnSpPr/>
          <p:nvPr/>
        </p:nvCxnSpPr>
        <p:spPr>
          <a:xfrm>
            <a:off x="142844" y="2163754"/>
            <a:ext cx="2000264"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14282" y="3467100"/>
            <a:ext cx="1500198"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42844" y="5072074"/>
            <a:ext cx="3500462"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142844" y="1357298"/>
            <a:ext cx="1214446" cy="400110"/>
          </a:xfrm>
          <a:prstGeom prst="rect">
            <a:avLst/>
          </a:prstGeom>
          <a:solidFill>
            <a:schemeClr val="bg1">
              <a:lumMod val="95000"/>
              <a:alpha val="0"/>
            </a:schemeClr>
          </a:solidFill>
          <a:ln w="38100">
            <a:solidFill>
              <a:srgbClr val="0F0FC7"/>
            </a:solidFill>
          </a:ln>
        </p:spPr>
        <p:txBody>
          <a:bodyPr wrap="square" rtlCol="0">
            <a:spAutoFit/>
          </a:bodyPr>
          <a:lstStyle/>
          <a:p>
            <a:r>
              <a:rPr kumimoji="1" lang="ja-JP" altLang="en-US" sz="2000" dirty="0" smtClean="0">
                <a:solidFill>
                  <a:srgbClr val="0F0FC7"/>
                </a:solidFill>
                <a:latin typeface="+mn-ea"/>
              </a:rPr>
              <a:t>全</a:t>
            </a:r>
            <a:r>
              <a:rPr kumimoji="1" lang="en-US" altLang="ja-JP" sz="2000" dirty="0" smtClean="0">
                <a:solidFill>
                  <a:srgbClr val="0F0FC7"/>
                </a:solidFill>
                <a:latin typeface="+mn-ea"/>
              </a:rPr>
              <a:t>16</a:t>
            </a:r>
            <a:r>
              <a:rPr kumimoji="1" lang="ja-JP" altLang="en-US" sz="2000" dirty="0" smtClean="0">
                <a:solidFill>
                  <a:srgbClr val="0F0FC7"/>
                </a:solidFill>
                <a:latin typeface="+mn-ea"/>
              </a:rPr>
              <a:t>地点</a:t>
            </a:r>
            <a:endParaRPr kumimoji="1" lang="ja-JP" altLang="en-US" sz="2000" dirty="0">
              <a:solidFill>
                <a:srgbClr val="0F0FC7"/>
              </a:solidFill>
              <a:latin typeface="+mn-ea"/>
            </a:endParaRPr>
          </a:p>
        </p:txBody>
      </p:sp>
      <p:sp>
        <p:nvSpPr>
          <p:cNvPr id="41" name="円/楕円 40"/>
          <p:cNvSpPr/>
          <p:nvPr/>
        </p:nvSpPr>
        <p:spPr>
          <a:xfrm rot="18246203">
            <a:off x="5954839" y="2401496"/>
            <a:ext cx="1348844" cy="5231443"/>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p:cNvSpPr txBox="1"/>
          <p:nvPr/>
        </p:nvSpPr>
        <p:spPr>
          <a:xfrm>
            <a:off x="3925846" y="3071810"/>
            <a:ext cx="1107996" cy="369332"/>
          </a:xfrm>
          <a:prstGeom prst="rect">
            <a:avLst/>
          </a:prstGeom>
          <a:solidFill>
            <a:schemeClr val="bg1"/>
          </a:solidFill>
          <a:ln>
            <a:solidFill>
              <a:schemeClr val="tx1"/>
            </a:solidFill>
          </a:ln>
        </p:spPr>
        <p:txBody>
          <a:bodyPr wrap="none" rtlCol="0">
            <a:spAutoFit/>
          </a:bodyPr>
          <a:lstStyle/>
          <a:p>
            <a:r>
              <a:rPr kumimoji="1" lang="ja-JP" altLang="en-US" dirty="0" smtClean="0">
                <a:solidFill>
                  <a:srgbClr val="C00000"/>
                </a:solidFill>
              </a:rPr>
              <a:t>東西水路</a:t>
            </a:r>
            <a:endParaRPr kumimoji="1" lang="ja-JP" altLang="en-US" dirty="0">
              <a:solidFill>
                <a:srgbClr val="C00000"/>
              </a:solidFill>
            </a:endParaRPr>
          </a:p>
        </p:txBody>
      </p:sp>
      <p:cxnSp>
        <p:nvCxnSpPr>
          <p:cNvPr id="17" name="直線矢印コネクタ 16"/>
          <p:cNvCxnSpPr/>
          <p:nvPr/>
        </p:nvCxnSpPr>
        <p:spPr>
          <a:xfrm>
            <a:off x="4572000" y="3571876"/>
            <a:ext cx="3786214" cy="292895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 presetClass="exit" presetSubtype="0" fill="hold" nodeType="withEffect">
                                  <p:stCondLst>
                                    <p:cond delay="0"/>
                                  </p:stCondLst>
                                  <p:childTnLst>
                                    <p:set>
                                      <p:cBhvr>
                                        <p:cTn id="29" dur="1" fill="hold">
                                          <p:stCondLst>
                                            <p:cond delay="0"/>
                                          </p:stCondLst>
                                        </p:cTn>
                                        <p:tgtEl>
                                          <p:spTgt spid="16"/>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32"/>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45"/>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44"/>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 presetClass="exit" presetSubtype="0" fill="hold" nodeType="withEffect">
                                  <p:stCondLst>
                                    <p:cond delay="0"/>
                                  </p:stCondLst>
                                  <p:childTnLst>
                                    <p:set>
                                      <p:cBhvr>
                                        <p:cTn id="45" dur="1" fill="hold">
                                          <p:stCondLst>
                                            <p:cond delay="0"/>
                                          </p:stCondLst>
                                        </p:cTn>
                                        <p:tgtEl>
                                          <p:spTgt spid="18"/>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40"/>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 presetClass="exit" presetSubtype="0" fill="hold" nodeType="withEffect">
                                  <p:stCondLst>
                                    <p:cond delay="0"/>
                                  </p:stCondLst>
                                  <p:childTnLst>
                                    <p:set>
                                      <p:cBhvr>
                                        <p:cTn id="55" dur="1" fill="hold">
                                          <p:stCondLst>
                                            <p:cond delay="0"/>
                                          </p:stCondLst>
                                        </p:cTn>
                                        <p:tgtEl>
                                          <p:spTgt spid="35"/>
                                        </p:tgtEl>
                                        <p:attrNameLst>
                                          <p:attrName>style.visibility</p:attrName>
                                        </p:attrNameLst>
                                      </p:cBhvr>
                                      <p:to>
                                        <p:strVal val="hidden"/>
                                      </p:to>
                                    </p:set>
                                  </p:childTnLst>
                                </p:cTn>
                              </p:par>
                              <p:par>
                                <p:cTn id="56" presetID="1" presetClass="exit" presetSubtype="0" fill="hold" grpId="2" nodeType="withEffect">
                                  <p:stCondLst>
                                    <p:cond delay="0"/>
                                  </p:stCondLst>
                                  <p:childTnLst>
                                    <p:set>
                                      <p:cBhvr>
                                        <p:cTn id="57" dur="1" fill="hold">
                                          <p:stCondLst>
                                            <p:cond delay="0"/>
                                          </p:stCondLst>
                                        </p:cTn>
                                        <p:tgtEl>
                                          <p:spTgt spid="42"/>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2" grpId="0" animBg="1"/>
      <p:bldP spid="42" grpId="2" animBg="1"/>
      <p:bldP spid="44" grpId="0" animBg="1"/>
      <p:bldP spid="44" grpId="1" animBg="1"/>
      <p:bldP spid="45" grpId="0" animBg="1"/>
      <p:bldP spid="45" grpId="1" animBg="1"/>
      <p:bldP spid="41"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4000496" y="3714752"/>
            <a:ext cx="1143008"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植生</a:t>
            </a:r>
            <a:endParaRPr kumimoji="1" lang="ja-JP" altLang="en-US" dirty="0"/>
          </a:p>
        </p:txBody>
      </p:sp>
      <p:sp>
        <p:nvSpPr>
          <p:cNvPr id="18" name="正方形/長方形 17"/>
          <p:cNvSpPr/>
          <p:nvPr/>
        </p:nvSpPr>
        <p:spPr>
          <a:xfrm>
            <a:off x="142844" y="4071942"/>
            <a:ext cx="8858312" cy="2643206"/>
          </a:xfrm>
          <a:prstGeom prst="rect">
            <a:avLst/>
          </a:prstGeom>
          <a:solidFill>
            <a:schemeClr val="tx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コンテンツ プレースホルダ 3" descr="DSCN0892.JPG"/>
          <p:cNvPicPr>
            <a:picLocks noChangeAspect="1"/>
          </p:cNvPicPr>
          <p:nvPr/>
        </p:nvPicPr>
        <p:blipFill>
          <a:blip r:embed="rId3" cstate="print"/>
          <a:stretch>
            <a:fillRect/>
          </a:stretch>
        </p:blipFill>
        <p:spPr>
          <a:xfrm>
            <a:off x="181192" y="1428736"/>
            <a:ext cx="3120000" cy="2340000"/>
          </a:xfrm>
          <a:prstGeom prst="rect">
            <a:avLst/>
          </a:prstGeom>
          <a:ln>
            <a:noFill/>
          </a:ln>
          <a:effectLst>
            <a:softEdge rad="112500"/>
          </a:effectLst>
        </p:spPr>
      </p:pic>
      <p:pic>
        <p:nvPicPr>
          <p:cNvPr id="21" name="コンテンツ プレースホルダ 3" descr="DSCN0892.JPG"/>
          <p:cNvPicPr>
            <a:picLocks noChangeAspect="1"/>
          </p:cNvPicPr>
          <p:nvPr/>
        </p:nvPicPr>
        <p:blipFill>
          <a:blip r:embed="rId4"/>
          <a:stretch>
            <a:fillRect/>
          </a:stretch>
        </p:blipFill>
        <p:spPr>
          <a:xfrm>
            <a:off x="3110150" y="1428736"/>
            <a:ext cx="3147806" cy="2340000"/>
          </a:xfrm>
          <a:prstGeom prst="rect">
            <a:avLst/>
          </a:prstGeom>
          <a:ln>
            <a:noFill/>
          </a:ln>
          <a:effectLst>
            <a:softEdge rad="112500"/>
          </a:effectLst>
        </p:spPr>
      </p:pic>
      <p:pic>
        <p:nvPicPr>
          <p:cNvPr id="22" name="コンテンツ プレースホルダ 3" descr="DSCN0892.JPG"/>
          <p:cNvPicPr>
            <a:picLocks noChangeAspect="1"/>
          </p:cNvPicPr>
          <p:nvPr/>
        </p:nvPicPr>
        <p:blipFill>
          <a:blip r:embed="rId5" cstate="print"/>
          <a:stretch>
            <a:fillRect/>
          </a:stretch>
        </p:blipFill>
        <p:spPr>
          <a:xfrm>
            <a:off x="3000364" y="4214818"/>
            <a:ext cx="3120000" cy="2340000"/>
          </a:xfrm>
          <a:prstGeom prst="rect">
            <a:avLst/>
          </a:prstGeom>
          <a:ln>
            <a:noFill/>
          </a:ln>
          <a:effectLst>
            <a:softEdge rad="112500"/>
          </a:effectLst>
        </p:spPr>
      </p:pic>
      <p:pic>
        <p:nvPicPr>
          <p:cNvPr id="23" name="コンテンツ プレースホルダ 3" descr="DSCN0892.JPG"/>
          <p:cNvPicPr>
            <a:picLocks noChangeAspect="1"/>
          </p:cNvPicPr>
          <p:nvPr/>
        </p:nvPicPr>
        <p:blipFill>
          <a:blip r:embed="rId6" cstate="print"/>
          <a:stretch>
            <a:fillRect/>
          </a:stretch>
        </p:blipFill>
        <p:spPr>
          <a:xfrm>
            <a:off x="5857884" y="4214818"/>
            <a:ext cx="3120000" cy="2340000"/>
          </a:xfrm>
          <a:prstGeom prst="rect">
            <a:avLst/>
          </a:prstGeom>
          <a:ln>
            <a:noFill/>
          </a:ln>
          <a:effectLst>
            <a:softEdge rad="112500"/>
          </a:effectLst>
        </p:spPr>
      </p:pic>
      <p:sp>
        <p:nvSpPr>
          <p:cNvPr id="24" name="テキスト ボックス 23"/>
          <p:cNvSpPr txBox="1"/>
          <p:nvPr/>
        </p:nvSpPr>
        <p:spPr>
          <a:xfrm>
            <a:off x="252630" y="1500174"/>
            <a:ext cx="928694"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Ｕ字溝</a:t>
            </a:r>
            <a:endParaRPr kumimoji="1" lang="ja-JP" altLang="en-US" dirty="0"/>
          </a:p>
        </p:txBody>
      </p:sp>
      <p:sp>
        <p:nvSpPr>
          <p:cNvPr id="27" name="テキスト ボックス 26"/>
          <p:cNvSpPr txBox="1"/>
          <p:nvPr/>
        </p:nvSpPr>
        <p:spPr>
          <a:xfrm>
            <a:off x="5929322" y="4286256"/>
            <a:ext cx="928694" cy="369332"/>
          </a:xfrm>
          <a:prstGeom prst="rect">
            <a:avLst/>
          </a:prstGeom>
          <a:solidFill>
            <a:schemeClr val="bg1"/>
          </a:solidFill>
          <a:ln>
            <a:solidFill>
              <a:schemeClr val="tx1"/>
            </a:solidFill>
          </a:ln>
        </p:spPr>
        <p:txBody>
          <a:bodyPr wrap="square" rtlCol="0">
            <a:spAutoFit/>
          </a:bodyPr>
          <a:lstStyle/>
          <a:p>
            <a:pPr algn="ctr"/>
            <a:r>
              <a:rPr lang="ja-JP" altLang="en-US" dirty="0" smtClean="0"/>
              <a:t>マコモ</a:t>
            </a:r>
            <a:endParaRPr kumimoji="1" lang="ja-JP" altLang="en-US" dirty="0"/>
          </a:p>
        </p:txBody>
      </p:sp>
      <p:sp>
        <p:nvSpPr>
          <p:cNvPr id="10" name="サブタイトル 2"/>
          <p:cNvSpPr txBox="1">
            <a:spLocks/>
          </p:cNvSpPr>
          <p:nvPr/>
        </p:nvSpPr>
        <p:spPr>
          <a:xfrm>
            <a:off x="142844" y="357166"/>
            <a:ext cx="3714776" cy="71438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2800" b="0" i="0" u="none" strike="noStrike" kern="1200" cap="none" spc="0" normalizeH="0" baseline="0" noProof="0" dirty="0" smtClean="0">
                <a:ln>
                  <a:noFill/>
                </a:ln>
                <a:effectLst/>
                <a:uLnTx/>
                <a:uFillTx/>
                <a:latin typeface="+mn-lt"/>
                <a:ea typeface="+mn-ea"/>
                <a:cs typeface="+mn-cs"/>
              </a:rPr>
              <a:t>東西水路への設置物</a:t>
            </a:r>
            <a:endParaRPr kumimoji="1" lang="ja-JP" altLang="en-US" sz="2800" b="0" i="0" u="none" strike="noStrike" kern="1200" cap="none" spc="0" normalizeH="0" baseline="0" noProof="0" dirty="0">
              <a:ln>
                <a:noFill/>
              </a:ln>
              <a:effectLst/>
              <a:uLnTx/>
              <a:uFillTx/>
              <a:latin typeface="+mn-lt"/>
              <a:ea typeface="+mn-ea"/>
              <a:cs typeface="+mn-cs"/>
            </a:endParaRPr>
          </a:p>
        </p:txBody>
      </p:sp>
      <p:pic>
        <p:nvPicPr>
          <p:cNvPr id="11" name="コンテンツ プレースホルダ 3" descr="DSCN0892.JPG"/>
          <p:cNvPicPr>
            <a:picLocks noChangeAspect="1"/>
          </p:cNvPicPr>
          <p:nvPr/>
        </p:nvPicPr>
        <p:blipFill>
          <a:blip r:embed="rId7" cstate="print"/>
          <a:stretch>
            <a:fillRect/>
          </a:stretch>
        </p:blipFill>
        <p:spPr>
          <a:xfrm>
            <a:off x="142844" y="4214818"/>
            <a:ext cx="3120000" cy="2340000"/>
          </a:xfrm>
          <a:prstGeom prst="rect">
            <a:avLst/>
          </a:prstGeom>
          <a:ln>
            <a:noFill/>
          </a:ln>
          <a:effectLst>
            <a:softEdge rad="112500"/>
          </a:effectLst>
        </p:spPr>
      </p:pic>
      <p:sp>
        <p:nvSpPr>
          <p:cNvPr id="12" name="テキスト ボックス 11"/>
          <p:cNvSpPr txBox="1"/>
          <p:nvPr/>
        </p:nvSpPr>
        <p:spPr>
          <a:xfrm>
            <a:off x="213720" y="4279912"/>
            <a:ext cx="1143008"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カサスゲ</a:t>
            </a:r>
            <a:endParaRPr kumimoji="1" lang="ja-JP" altLang="en-US" dirty="0"/>
          </a:p>
        </p:txBody>
      </p:sp>
      <p:sp>
        <p:nvSpPr>
          <p:cNvPr id="15" name="テキスト ボックス 14"/>
          <p:cNvSpPr txBox="1"/>
          <p:nvPr/>
        </p:nvSpPr>
        <p:spPr>
          <a:xfrm>
            <a:off x="3181588" y="1500174"/>
            <a:ext cx="928694"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礫</a:t>
            </a:r>
            <a:endParaRPr kumimoji="1" lang="ja-JP" altLang="en-US" dirty="0"/>
          </a:p>
        </p:txBody>
      </p:sp>
      <p:cxnSp>
        <p:nvCxnSpPr>
          <p:cNvPr id="28" name="直線コネクタ 27"/>
          <p:cNvCxnSpPr/>
          <p:nvPr/>
        </p:nvCxnSpPr>
        <p:spPr>
          <a:xfrm rot="16200000" flipH="1">
            <a:off x="3717373" y="2035959"/>
            <a:ext cx="642942" cy="4286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3895968" y="2500306"/>
            <a:ext cx="1714512" cy="785818"/>
          </a:xfrm>
          <a:prstGeom prst="ellipse">
            <a:avLst/>
          </a:prstGeom>
          <a:solidFill>
            <a:schemeClr val="accent1">
              <a:alpha val="0"/>
            </a:scheme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0" name="Picture 2" descr="C:\Documents and Settings\Mari　Kikuchi\デスクトップ\調査写真\DSCN1298.JPG"/>
          <p:cNvPicPr>
            <a:picLocks noChangeAspect="1" noChangeArrowheads="1"/>
          </p:cNvPicPr>
          <p:nvPr/>
        </p:nvPicPr>
        <p:blipFill>
          <a:blip r:embed="rId8" cstate="print"/>
          <a:stretch>
            <a:fillRect/>
          </a:stretch>
        </p:blipFill>
        <p:spPr bwMode="auto">
          <a:xfrm>
            <a:off x="6062348" y="1482720"/>
            <a:ext cx="3081652" cy="228601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1" name="テキスト ボックス 30"/>
          <p:cNvSpPr txBox="1"/>
          <p:nvPr/>
        </p:nvSpPr>
        <p:spPr>
          <a:xfrm>
            <a:off x="6110546" y="1500174"/>
            <a:ext cx="1569660" cy="369332"/>
          </a:xfrm>
          <a:prstGeom prst="rect">
            <a:avLst/>
          </a:prstGeom>
          <a:solidFill>
            <a:schemeClr val="bg1"/>
          </a:solidFill>
          <a:ln>
            <a:solidFill>
              <a:schemeClr val="tx1"/>
            </a:solidFill>
          </a:ln>
        </p:spPr>
        <p:txBody>
          <a:bodyPr wrap="none" rtlCol="0">
            <a:spAutoFit/>
          </a:bodyPr>
          <a:lstStyle/>
          <a:p>
            <a:r>
              <a:rPr lang="ja-JP" altLang="en-US" dirty="0" smtClean="0"/>
              <a:t>魚道付き板堰</a:t>
            </a:r>
            <a:endParaRPr kumimoji="1" lang="ja-JP" altLang="en-US" dirty="0"/>
          </a:p>
        </p:txBody>
      </p:sp>
      <p:sp>
        <p:nvSpPr>
          <p:cNvPr id="25" name="テキスト ボックス 24"/>
          <p:cNvSpPr txBox="1"/>
          <p:nvPr/>
        </p:nvSpPr>
        <p:spPr>
          <a:xfrm>
            <a:off x="3142678" y="4279912"/>
            <a:ext cx="1143008"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ミソハギ</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14282" y="1857364"/>
            <a:ext cx="8715436" cy="4143404"/>
          </a:xfrm>
          <a:prstGeom prst="rect">
            <a:avLst/>
          </a:prstGeom>
          <a:solidFill>
            <a:srgbClr val="0070C0">
              <a:alpha val="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285720" y="2500306"/>
            <a:ext cx="6357982" cy="928694"/>
          </a:xfrm>
        </p:spPr>
        <p:txBody>
          <a:bodyPr>
            <a:normAutofit fontScale="92500" lnSpcReduction="10000"/>
          </a:bodyPr>
          <a:lstStyle/>
          <a:p>
            <a:pPr>
              <a:buNone/>
            </a:pPr>
            <a:r>
              <a:rPr lang="ja-JP" altLang="en-US" sz="2800" dirty="0" smtClean="0">
                <a:latin typeface="+mn-ea"/>
              </a:rPr>
              <a:t>・各水路･･･サデ網による追い込み採捕</a:t>
            </a:r>
            <a:endParaRPr lang="en-US" altLang="ja-JP" sz="2800" dirty="0" smtClean="0">
              <a:latin typeface="+mn-ea"/>
            </a:endParaRPr>
          </a:p>
          <a:p>
            <a:pPr>
              <a:buNone/>
            </a:pPr>
            <a:r>
              <a:rPr lang="ja-JP" altLang="en-US" sz="2800" dirty="0" smtClean="0">
                <a:latin typeface="+mn-ea"/>
              </a:rPr>
              <a:t>・たいしょう池･･･カゴ網による採捕</a:t>
            </a:r>
            <a:endParaRPr lang="en-US" altLang="ja-JP" sz="2800" dirty="0" smtClean="0">
              <a:latin typeface="+mn-ea"/>
            </a:endParaRPr>
          </a:p>
          <a:p>
            <a:pPr>
              <a:buNone/>
            </a:pPr>
            <a:endParaRPr lang="ja-JP" altLang="en-US" dirty="0" smtClean="0">
              <a:latin typeface="+mn-ea"/>
            </a:endParaRPr>
          </a:p>
        </p:txBody>
      </p:sp>
      <p:sp>
        <p:nvSpPr>
          <p:cNvPr id="6" name="コンテンツ プレースホルダ 2"/>
          <p:cNvSpPr txBox="1">
            <a:spLocks/>
          </p:cNvSpPr>
          <p:nvPr/>
        </p:nvSpPr>
        <p:spPr>
          <a:xfrm>
            <a:off x="7143768" y="2500306"/>
            <a:ext cx="1571636" cy="928694"/>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1" lang="ja-JP" altLang="en-US" sz="2600" b="0" i="0" u="none" strike="noStrike" kern="1200" cap="none" spc="0" normalizeH="0" baseline="0" noProof="0" dirty="0" smtClean="0">
                <a:ln>
                  <a:noFill/>
                </a:ln>
                <a:effectLst/>
                <a:uLnTx/>
                <a:uFillTx/>
                <a:latin typeface="+mn-ea"/>
              </a:rPr>
              <a:t>魚種識別</a:t>
            </a:r>
            <a:endParaRPr kumimoji="1" lang="en-US" altLang="ja-JP" sz="2600" b="0" i="0" u="none" strike="noStrike" kern="1200" cap="none" spc="0" normalizeH="0" baseline="0" noProof="0" dirty="0" smtClean="0">
              <a:ln>
                <a:noFill/>
              </a:ln>
              <a:effectLst/>
              <a:uLnTx/>
              <a:uFillTx/>
              <a:latin typeface="+mn-ea"/>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1" lang="ja-JP" altLang="en-US" sz="2600" b="0" i="0" u="none" strike="noStrike" kern="1200" cap="none" spc="0" normalizeH="0" baseline="0" noProof="0" dirty="0" smtClean="0">
                <a:ln>
                  <a:noFill/>
                </a:ln>
                <a:effectLst/>
                <a:uLnTx/>
                <a:uFillTx/>
                <a:latin typeface="+mn-ea"/>
              </a:rPr>
              <a:t>体長計測</a:t>
            </a:r>
          </a:p>
        </p:txBody>
      </p:sp>
      <p:sp>
        <p:nvSpPr>
          <p:cNvPr id="8" name="サブタイトル 2"/>
          <p:cNvSpPr txBox="1">
            <a:spLocks/>
          </p:cNvSpPr>
          <p:nvPr/>
        </p:nvSpPr>
        <p:spPr>
          <a:xfrm>
            <a:off x="285720" y="357166"/>
            <a:ext cx="2357454" cy="71438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調査方法</a:t>
            </a:r>
            <a:endParaRPr kumimoji="1" lang="ja-JP" altLang="en-US" sz="4000" b="0" i="0" u="none" strike="noStrike" kern="1200" cap="none" spc="0" normalizeH="0" baseline="0" noProof="0" dirty="0">
              <a:ln>
                <a:noFill/>
              </a:ln>
              <a:effectLst/>
              <a:uLnTx/>
              <a:uFillTx/>
              <a:latin typeface="+mn-lt"/>
              <a:ea typeface="+mn-ea"/>
              <a:cs typeface="+mn-cs"/>
            </a:endParaRPr>
          </a:p>
        </p:txBody>
      </p:sp>
      <p:pic>
        <p:nvPicPr>
          <p:cNvPr id="13" name="コンテンツ プレースホルダ 3" descr="DSCN0892.JPG"/>
          <p:cNvPicPr>
            <a:picLocks noChangeAspect="1"/>
          </p:cNvPicPr>
          <p:nvPr/>
        </p:nvPicPr>
        <p:blipFill>
          <a:blip r:embed="rId3"/>
          <a:stretch>
            <a:fillRect/>
          </a:stretch>
        </p:blipFill>
        <p:spPr>
          <a:xfrm>
            <a:off x="6357950" y="3429000"/>
            <a:ext cx="2478850" cy="1714512"/>
          </a:xfrm>
          <a:prstGeom prst="rect">
            <a:avLst/>
          </a:prstGeom>
          <a:ln>
            <a:noFill/>
          </a:ln>
          <a:effectLst>
            <a:softEdge rad="112500"/>
          </a:effectLst>
        </p:spPr>
      </p:pic>
      <p:sp>
        <p:nvSpPr>
          <p:cNvPr id="14" name="下矢印 13"/>
          <p:cNvSpPr/>
          <p:nvPr/>
        </p:nvSpPr>
        <p:spPr>
          <a:xfrm rot="16200000">
            <a:off x="6426242" y="2646328"/>
            <a:ext cx="720673" cy="714381"/>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コンテンツ プレースホルダ 3" descr="DSCN0892.JPG"/>
          <p:cNvPicPr>
            <a:picLocks noChangeAspect="1"/>
          </p:cNvPicPr>
          <p:nvPr/>
        </p:nvPicPr>
        <p:blipFill>
          <a:blip r:embed="rId4" cstate="print"/>
          <a:stretch>
            <a:fillRect/>
          </a:stretch>
        </p:blipFill>
        <p:spPr>
          <a:xfrm>
            <a:off x="3571868" y="3929066"/>
            <a:ext cx="2437586" cy="1828190"/>
          </a:xfrm>
          <a:prstGeom prst="rect">
            <a:avLst/>
          </a:prstGeom>
          <a:ln>
            <a:noFill/>
          </a:ln>
          <a:effectLst>
            <a:softEdge rad="112500"/>
          </a:effectLst>
        </p:spPr>
      </p:pic>
      <p:pic>
        <p:nvPicPr>
          <p:cNvPr id="16" name="コンテンツ プレースホルダ 3" descr="DSCN0892.JPG"/>
          <p:cNvPicPr>
            <a:picLocks noChangeAspect="1"/>
          </p:cNvPicPr>
          <p:nvPr/>
        </p:nvPicPr>
        <p:blipFill>
          <a:blip r:embed="rId5" cstate="print"/>
          <a:stretch>
            <a:fillRect/>
          </a:stretch>
        </p:blipFill>
        <p:spPr>
          <a:xfrm>
            <a:off x="714348" y="4000504"/>
            <a:ext cx="2437586" cy="1828189"/>
          </a:xfrm>
          <a:prstGeom prst="rect">
            <a:avLst/>
          </a:prstGeom>
          <a:ln>
            <a:noFill/>
          </a:ln>
          <a:effectLst>
            <a:softEdge rad="112500"/>
          </a:effectLst>
        </p:spPr>
      </p:pic>
      <p:sp>
        <p:nvSpPr>
          <p:cNvPr id="17" name="テキスト ボックス 16"/>
          <p:cNvSpPr txBox="1"/>
          <p:nvPr/>
        </p:nvSpPr>
        <p:spPr>
          <a:xfrm>
            <a:off x="4286248" y="5357826"/>
            <a:ext cx="928694"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カゴ網</a:t>
            </a:r>
            <a:endParaRPr kumimoji="1" lang="ja-JP" altLang="en-US" dirty="0"/>
          </a:p>
        </p:txBody>
      </p:sp>
      <p:sp>
        <p:nvSpPr>
          <p:cNvPr id="18" name="テキスト ボックス 17"/>
          <p:cNvSpPr txBox="1"/>
          <p:nvPr/>
        </p:nvSpPr>
        <p:spPr>
          <a:xfrm>
            <a:off x="1357290" y="5429264"/>
            <a:ext cx="1143008" cy="369332"/>
          </a:xfrm>
          <a:prstGeom prst="rect">
            <a:avLst/>
          </a:prstGeom>
          <a:solidFill>
            <a:schemeClr val="bg1"/>
          </a:solidFill>
          <a:ln>
            <a:solidFill>
              <a:schemeClr val="tx1"/>
            </a:solidFill>
          </a:ln>
        </p:spPr>
        <p:txBody>
          <a:bodyPr wrap="square" rtlCol="0">
            <a:spAutoFit/>
          </a:bodyPr>
          <a:lstStyle/>
          <a:p>
            <a:pPr algn="ctr"/>
            <a:r>
              <a:rPr kumimoji="1" lang="ja-JP" altLang="en-US" dirty="0" smtClean="0"/>
              <a:t>追い込み</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p:nvPr/>
        </p:nvGraphicFramePr>
        <p:xfrm>
          <a:off x="285720" y="1357298"/>
          <a:ext cx="6215106" cy="3286148"/>
        </p:xfrm>
        <a:graphic>
          <a:graphicData uri="http://schemas.openxmlformats.org/drawingml/2006/chart">
            <c:chart xmlns:c="http://schemas.openxmlformats.org/drawingml/2006/chart" xmlns:r="http://schemas.openxmlformats.org/officeDocument/2006/relationships" r:id="rId3"/>
          </a:graphicData>
        </a:graphic>
      </p:graphicFrame>
      <p:sp>
        <p:nvSpPr>
          <p:cNvPr id="4" name="タイトル 4"/>
          <p:cNvSpPr txBox="1">
            <a:spLocks/>
          </p:cNvSpPr>
          <p:nvPr/>
        </p:nvSpPr>
        <p:spPr>
          <a:xfrm>
            <a:off x="6429388" y="1928802"/>
            <a:ext cx="2286016" cy="1143008"/>
          </a:xfrm>
          <a:prstGeom prst="rect">
            <a:avLst/>
          </a:prstGeom>
          <a:ln>
            <a:solidFill>
              <a:schemeClr val="tx1"/>
            </a:solidFill>
          </a:ln>
        </p:spPr>
        <p:txBody>
          <a:bodyPr vert="horz" lIns="0" rIns="0" bIns="0" anchor="b">
            <a:noAutofit/>
          </a:bodyPr>
          <a:lstStyle/>
          <a:p>
            <a:pPr>
              <a:buNone/>
            </a:pPr>
            <a:endParaRPr lang="en-US" altLang="ja-JP" sz="2400" dirty="0" smtClean="0">
              <a:latin typeface="+mn-ea"/>
            </a:endParaRPr>
          </a:p>
          <a:p>
            <a:pPr>
              <a:buNone/>
            </a:pPr>
            <a:r>
              <a:rPr lang="en-US" altLang="ja-JP" sz="2400" dirty="0" smtClean="0">
                <a:latin typeface="+mn-ea"/>
              </a:rPr>
              <a:t> </a:t>
            </a:r>
            <a:r>
              <a:rPr lang="ja-JP" altLang="en-US" sz="2400" dirty="0" smtClean="0">
                <a:latin typeface="+mn-ea"/>
              </a:rPr>
              <a:t>特にメダカ･</a:t>
            </a:r>
            <a:endParaRPr lang="en-US" altLang="ja-JP" sz="2400" dirty="0" smtClean="0">
              <a:latin typeface="+mn-ea"/>
            </a:endParaRPr>
          </a:p>
          <a:p>
            <a:pPr>
              <a:buNone/>
            </a:pPr>
            <a:r>
              <a:rPr lang="ja-JP" altLang="en-US" sz="2400" dirty="0" smtClean="0">
                <a:latin typeface="+mn-ea"/>
              </a:rPr>
              <a:t> カワバタモロコ</a:t>
            </a:r>
            <a:endParaRPr lang="en-US" altLang="ja-JP" sz="2400" dirty="0" smtClean="0">
              <a:latin typeface="+mn-ea"/>
            </a:endParaRPr>
          </a:p>
          <a:p>
            <a:pPr>
              <a:buNone/>
            </a:pPr>
            <a:r>
              <a:rPr lang="ja-JP" altLang="en-US" sz="2400" dirty="0" smtClean="0">
                <a:latin typeface="+mn-ea"/>
              </a:rPr>
              <a:t> が多数生息</a:t>
            </a:r>
          </a:p>
        </p:txBody>
      </p:sp>
      <p:sp>
        <p:nvSpPr>
          <p:cNvPr id="7" name="正方形/長方形 6"/>
          <p:cNvSpPr/>
          <p:nvPr/>
        </p:nvSpPr>
        <p:spPr>
          <a:xfrm>
            <a:off x="4572000" y="3429000"/>
            <a:ext cx="1928826" cy="1000132"/>
          </a:xfrm>
          <a:prstGeom prst="rect">
            <a:avLst/>
          </a:prstGeom>
          <a:solidFill>
            <a:schemeClr val="accent1">
              <a:alpha val="0"/>
            </a:schemeClr>
          </a:solidFill>
          <a:ln w="38100">
            <a:solidFill>
              <a:srgbClr val="0F0F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descr="DSCN1386.JPG"/>
          <p:cNvPicPr>
            <a:picLocks noChangeAspect="1"/>
          </p:cNvPicPr>
          <p:nvPr/>
        </p:nvPicPr>
        <p:blipFill>
          <a:blip r:embed="rId4" cstate="print"/>
          <a:stretch>
            <a:fillRect/>
          </a:stretch>
        </p:blipFill>
        <p:spPr>
          <a:xfrm>
            <a:off x="214282" y="4714884"/>
            <a:ext cx="2476485" cy="185736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9" name="図 8" descr="DSCN1379.JPG"/>
          <p:cNvPicPr>
            <a:picLocks noChangeAspect="1"/>
          </p:cNvPicPr>
          <p:nvPr/>
        </p:nvPicPr>
        <p:blipFill>
          <a:blip r:embed="rId5" cstate="print"/>
          <a:stretch>
            <a:fillRect/>
          </a:stretch>
        </p:blipFill>
        <p:spPr>
          <a:xfrm>
            <a:off x="2714612" y="4714884"/>
            <a:ext cx="2476518" cy="185738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0" name="サブタイトル 2"/>
          <p:cNvSpPr txBox="1">
            <a:spLocks/>
          </p:cNvSpPr>
          <p:nvPr/>
        </p:nvSpPr>
        <p:spPr>
          <a:xfrm>
            <a:off x="285720" y="357166"/>
            <a:ext cx="6143668" cy="71438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調査結果</a:t>
            </a:r>
            <a:endParaRPr kumimoji="1" lang="ja-JP" altLang="en-US" sz="2800" b="0" i="0" u="none" strike="noStrike" kern="1200" cap="none" spc="0" normalizeH="0" baseline="0" noProof="0" dirty="0">
              <a:ln>
                <a:noFill/>
              </a:ln>
              <a:effectLst/>
              <a:uLnTx/>
              <a:uFillTx/>
              <a:latin typeface="+mn-lt"/>
              <a:ea typeface="+mn-ea"/>
              <a:cs typeface="+mn-cs"/>
            </a:endParaRPr>
          </a:p>
        </p:txBody>
      </p:sp>
      <p:sp>
        <p:nvSpPr>
          <p:cNvPr id="12" name="テキスト ボックス 11"/>
          <p:cNvSpPr txBox="1"/>
          <p:nvPr/>
        </p:nvSpPr>
        <p:spPr>
          <a:xfrm>
            <a:off x="5286380" y="4643446"/>
            <a:ext cx="3714776" cy="2031325"/>
          </a:xfrm>
          <a:prstGeom prst="rect">
            <a:avLst/>
          </a:prstGeom>
          <a:noFill/>
          <a:ln w="31750">
            <a:solidFill>
              <a:srgbClr val="0070C0"/>
            </a:solidFill>
          </a:ln>
        </p:spPr>
        <p:txBody>
          <a:bodyPr wrap="square" rtlCol="0">
            <a:spAutoFit/>
          </a:bodyPr>
          <a:lstStyle/>
          <a:p>
            <a:r>
              <a:rPr lang="ja-JP" altLang="en-US" dirty="0" smtClean="0">
                <a:latin typeface="+mn-ea"/>
              </a:rPr>
              <a:t>メダカ</a:t>
            </a:r>
            <a:r>
              <a:rPr lang="en-US" altLang="ja-JP" dirty="0" smtClean="0">
                <a:latin typeface="+mn-ea"/>
              </a:rPr>
              <a:t>(</a:t>
            </a:r>
            <a:r>
              <a:rPr lang="en-US" altLang="ja-JP" i="1" dirty="0" err="1" smtClean="0">
                <a:latin typeface="Century" pitchFamily="18" charset="0"/>
              </a:rPr>
              <a:t>Oryzias</a:t>
            </a:r>
            <a:r>
              <a:rPr lang="en-US" altLang="ja-JP" i="1" dirty="0" smtClean="0">
                <a:latin typeface="Century" pitchFamily="18" charset="0"/>
              </a:rPr>
              <a:t> </a:t>
            </a:r>
            <a:r>
              <a:rPr lang="en-US" altLang="ja-JP" i="1" dirty="0" err="1" smtClean="0">
                <a:latin typeface="Century" pitchFamily="18" charset="0"/>
              </a:rPr>
              <a:t>latipes</a:t>
            </a:r>
            <a:r>
              <a:rPr lang="en-US" altLang="ja-JP" dirty="0" smtClean="0">
                <a:latin typeface="+mn-ea"/>
              </a:rPr>
              <a:t>)</a:t>
            </a:r>
          </a:p>
          <a:p>
            <a:r>
              <a:rPr lang="ja-JP" altLang="en-US" dirty="0" smtClean="0">
                <a:latin typeface="+mn-ea"/>
              </a:rPr>
              <a:t>  ･･･</a:t>
            </a:r>
            <a:r>
              <a:rPr lang="ja-JP" altLang="en-US" smtClean="0">
                <a:solidFill>
                  <a:srgbClr val="0F0FC7"/>
                </a:solidFill>
                <a:latin typeface="+mn-ea"/>
              </a:rPr>
              <a:t>絶滅危惧</a:t>
            </a:r>
            <a:r>
              <a:rPr lang="en-US" altLang="ja-JP" smtClean="0">
                <a:solidFill>
                  <a:srgbClr val="0F0FC7"/>
                </a:solidFill>
                <a:latin typeface="+mn-ea"/>
              </a:rPr>
              <a:t>II</a:t>
            </a:r>
            <a:r>
              <a:rPr lang="ja-JP" altLang="en-US" smtClean="0">
                <a:solidFill>
                  <a:srgbClr val="0F0FC7"/>
                </a:solidFill>
                <a:latin typeface="+mn-ea"/>
              </a:rPr>
              <a:t>類</a:t>
            </a:r>
            <a:endParaRPr lang="en-US" altLang="ja-JP" dirty="0" smtClean="0">
              <a:solidFill>
                <a:srgbClr val="0F0FC7"/>
              </a:solidFill>
              <a:latin typeface="+mn-ea"/>
            </a:endParaRPr>
          </a:p>
          <a:p>
            <a:r>
              <a:rPr lang="en-US" altLang="ja-JP" dirty="0" smtClean="0">
                <a:latin typeface="+mn-ea"/>
              </a:rPr>
              <a:t>    (</a:t>
            </a:r>
            <a:r>
              <a:rPr lang="ja-JP" altLang="en-US" dirty="0" smtClean="0">
                <a:solidFill>
                  <a:srgbClr val="0F0FC7"/>
                </a:solidFill>
                <a:latin typeface="+mn-ea"/>
              </a:rPr>
              <a:t>環境省レッドデータブック</a:t>
            </a:r>
            <a:r>
              <a:rPr lang="en-US" altLang="ja-JP" dirty="0" smtClean="0">
                <a:solidFill>
                  <a:srgbClr val="0F0FC7"/>
                </a:solidFill>
                <a:latin typeface="+mn-ea"/>
              </a:rPr>
              <a:t>)</a:t>
            </a:r>
            <a:endParaRPr lang="ja-JP" altLang="en-US" dirty="0" smtClean="0">
              <a:solidFill>
                <a:srgbClr val="0F0FC7"/>
              </a:solidFill>
              <a:latin typeface="+mn-ea"/>
            </a:endParaRPr>
          </a:p>
          <a:p>
            <a:r>
              <a:rPr lang="ja-JP" altLang="en-US" dirty="0" smtClean="0">
                <a:latin typeface="+mn-ea"/>
              </a:rPr>
              <a:t>カワバタモロコ</a:t>
            </a:r>
            <a:endParaRPr lang="en-US" altLang="ja-JP" dirty="0" smtClean="0">
              <a:latin typeface="+mn-ea"/>
            </a:endParaRPr>
          </a:p>
          <a:p>
            <a:r>
              <a:rPr lang="en-US" altLang="ja-JP" dirty="0" smtClean="0">
                <a:latin typeface="+mn-ea"/>
              </a:rPr>
              <a:t>(</a:t>
            </a:r>
            <a:r>
              <a:rPr lang="en-US" altLang="ja-JP" i="1" dirty="0" err="1" smtClean="0">
                <a:latin typeface="Century" pitchFamily="18" charset="0"/>
              </a:rPr>
              <a:t>Hemigrammocypris</a:t>
            </a:r>
            <a:r>
              <a:rPr lang="ja-JP" altLang="en-US" i="1" dirty="0" smtClean="0">
                <a:latin typeface="Century" pitchFamily="18" charset="0"/>
              </a:rPr>
              <a:t> </a:t>
            </a:r>
            <a:r>
              <a:rPr lang="en-US" altLang="ja-JP" i="1" dirty="0" err="1" smtClean="0">
                <a:latin typeface="Century" pitchFamily="18" charset="0"/>
              </a:rPr>
              <a:t>rasborella</a:t>
            </a:r>
            <a:r>
              <a:rPr lang="en-US" altLang="ja-JP" dirty="0" smtClean="0">
                <a:latin typeface="+mn-ea"/>
              </a:rPr>
              <a:t>)</a:t>
            </a:r>
          </a:p>
          <a:p>
            <a:r>
              <a:rPr lang="ja-JP" altLang="en-US" dirty="0" smtClean="0">
                <a:latin typeface="+mn-ea"/>
              </a:rPr>
              <a:t>  ･･･</a:t>
            </a:r>
            <a:r>
              <a:rPr lang="ja-JP" altLang="en-US" smtClean="0">
                <a:solidFill>
                  <a:srgbClr val="0F0FC7"/>
                </a:solidFill>
                <a:latin typeface="+mn-ea"/>
              </a:rPr>
              <a:t>絶滅危惧</a:t>
            </a:r>
            <a:r>
              <a:rPr lang="en-US" altLang="ja-JP" smtClean="0">
                <a:solidFill>
                  <a:srgbClr val="0F0FC7"/>
                </a:solidFill>
                <a:latin typeface="+mn-ea"/>
              </a:rPr>
              <a:t>IB</a:t>
            </a:r>
            <a:r>
              <a:rPr lang="ja-JP" altLang="en-US" smtClean="0">
                <a:solidFill>
                  <a:srgbClr val="0F0FC7"/>
                </a:solidFill>
                <a:latin typeface="+mn-ea"/>
              </a:rPr>
              <a:t>類</a:t>
            </a:r>
            <a:endParaRPr lang="en-US" altLang="ja-JP" dirty="0" smtClean="0">
              <a:solidFill>
                <a:srgbClr val="0F0FC7"/>
              </a:solidFill>
              <a:latin typeface="+mn-ea"/>
            </a:endParaRPr>
          </a:p>
          <a:p>
            <a:r>
              <a:rPr kumimoji="1" lang="en-US" altLang="ja-JP" dirty="0" smtClean="0">
                <a:latin typeface="+mn-ea"/>
              </a:rPr>
              <a:t>    (</a:t>
            </a:r>
            <a:r>
              <a:rPr kumimoji="1" lang="ja-JP" altLang="en-US" dirty="0" smtClean="0">
                <a:solidFill>
                  <a:srgbClr val="0F0FC7"/>
                </a:solidFill>
                <a:latin typeface="+mn-ea"/>
              </a:rPr>
              <a:t>環境省レッドデータブック</a:t>
            </a:r>
            <a:r>
              <a:rPr kumimoji="1" lang="en-US" altLang="ja-JP" dirty="0" smtClean="0">
                <a:solidFill>
                  <a:srgbClr val="0F0FC7"/>
                </a:solidFill>
                <a:latin typeface="+mn-ea"/>
              </a:rPr>
              <a:t>)</a:t>
            </a:r>
            <a:endParaRPr kumimoji="1" lang="ja-JP" altLang="en-US" dirty="0">
              <a:solidFill>
                <a:srgbClr val="0F0FC7"/>
              </a:solidFill>
              <a:latin typeface="+mn-ea"/>
            </a:endParaRPr>
          </a:p>
        </p:txBody>
      </p:sp>
      <p:sp>
        <p:nvSpPr>
          <p:cNvPr id="13" name="テキスト ボックス 12"/>
          <p:cNvSpPr txBox="1"/>
          <p:nvPr/>
        </p:nvSpPr>
        <p:spPr>
          <a:xfrm>
            <a:off x="1000100" y="6286520"/>
            <a:ext cx="877163" cy="369332"/>
          </a:xfrm>
          <a:prstGeom prst="rect">
            <a:avLst/>
          </a:prstGeom>
          <a:solidFill>
            <a:schemeClr val="bg1"/>
          </a:solidFill>
          <a:ln>
            <a:solidFill>
              <a:schemeClr val="tx1"/>
            </a:solidFill>
          </a:ln>
        </p:spPr>
        <p:txBody>
          <a:bodyPr wrap="none" rtlCol="0">
            <a:spAutoFit/>
          </a:bodyPr>
          <a:lstStyle/>
          <a:p>
            <a:r>
              <a:rPr kumimoji="1" lang="ja-JP" altLang="en-US" dirty="0" smtClean="0"/>
              <a:t>メダカ</a:t>
            </a:r>
            <a:endParaRPr kumimoji="1" lang="ja-JP" altLang="en-US" dirty="0"/>
          </a:p>
        </p:txBody>
      </p:sp>
      <p:sp>
        <p:nvSpPr>
          <p:cNvPr id="14" name="テキスト ボックス 13"/>
          <p:cNvSpPr txBox="1"/>
          <p:nvPr/>
        </p:nvSpPr>
        <p:spPr>
          <a:xfrm>
            <a:off x="3143240" y="6286520"/>
            <a:ext cx="1800493" cy="369332"/>
          </a:xfrm>
          <a:prstGeom prst="rect">
            <a:avLst/>
          </a:prstGeom>
          <a:solidFill>
            <a:schemeClr val="bg1"/>
          </a:solidFill>
          <a:ln>
            <a:solidFill>
              <a:schemeClr val="tx1"/>
            </a:solidFill>
          </a:ln>
        </p:spPr>
        <p:txBody>
          <a:bodyPr wrap="none" rtlCol="0">
            <a:spAutoFit/>
          </a:bodyPr>
          <a:lstStyle/>
          <a:p>
            <a:r>
              <a:rPr kumimoji="1" lang="ja-JP" altLang="en-US" dirty="0" smtClean="0"/>
              <a:t>カワバタモロコ</a:t>
            </a:r>
            <a:endParaRPr kumimoji="1" lang="ja-JP" altLang="en-US" dirty="0"/>
          </a:p>
        </p:txBody>
      </p:sp>
      <p:sp>
        <p:nvSpPr>
          <p:cNvPr id="15" name="サブタイトル 2"/>
          <p:cNvSpPr txBox="1">
            <a:spLocks/>
          </p:cNvSpPr>
          <p:nvPr/>
        </p:nvSpPr>
        <p:spPr>
          <a:xfrm>
            <a:off x="2357422" y="1214422"/>
            <a:ext cx="1285884" cy="571504"/>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2000" b="0" i="0" u="none" strike="noStrike" kern="1200" cap="none" spc="0" normalizeH="0" baseline="0" noProof="0" dirty="0" smtClean="0">
                <a:ln>
                  <a:noFill/>
                </a:ln>
                <a:effectLst/>
                <a:uLnTx/>
                <a:uFillTx/>
                <a:latin typeface="+mn-lt"/>
                <a:ea typeface="+mn-ea"/>
                <a:cs typeface="+mn-cs"/>
              </a:rPr>
              <a:t>採捕結果</a:t>
            </a:r>
            <a:endParaRPr kumimoji="1" lang="ja-JP" altLang="en-US" sz="2000" b="0" i="0" u="none" strike="noStrike" kern="1200" cap="none" spc="0" normalizeH="0" baseline="0" noProof="0" dirty="0">
              <a:ln>
                <a:noFill/>
              </a:ln>
              <a:effectLst/>
              <a:uLnTx/>
              <a:uFillTx/>
              <a:latin typeface="+mn-lt"/>
              <a:ea typeface="+mn-ea"/>
              <a:cs typeface="+mn-cs"/>
            </a:endParaRPr>
          </a:p>
        </p:txBody>
      </p:sp>
      <p:sp>
        <p:nvSpPr>
          <p:cNvPr id="16" name="正方形/長方形 15"/>
          <p:cNvSpPr/>
          <p:nvPr/>
        </p:nvSpPr>
        <p:spPr>
          <a:xfrm>
            <a:off x="3000364" y="642918"/>
            <a:ext cx="5314275" cy="400110"/>
          </a:xfrm>
          <a:prstGeom prst="rect">
            <a:avLst/>
          </a:prstGeom>
        </p:spPr>
        <p:txBody>
          <a:bodyPr wrap="none">
            <a:spAutoFit/>
          </a:bodyPr>
          <a:lstStyle/>
          <a:p>
            <a:pPr marL="274320" lvl="0" indent="-274320">
              <a:spcBef>
                <a:spcPts val="600"/>
              </a:spcBef>
              <a:buClr>
                <a:schemeClr val="accent1"/>
              </a:buClr>
              <a:buSzPct val="70000"/>
              <a:defRPr/>
            </a:pPr>
            <a:r>
              <a:rPr lang="ja-JP" altLang="en-US" sz="2000" dirty="0" smtClean="0">
                <a:latin typeface="+mn-ea"/>
              </a:rPr>
              <a:t>調査期間：</a:t>
            </a:r>
            <a:r>
              <a:rPr lang="en-US" altLang="ja-JP" sz="2000" dirty="0" smtClean="0">
                <a:latin typeface="+mn-ea"/>
              </a:rPr>
              <a:t>2009</a:t>
            </a:r>
            <a:r>
              <a:rPr lang="ja-JP" altLang="en-US" sz="2000" dirty="0" smtClean="0">
                <a:latin typeface="+mn-ea"/>
              </a:rPr>
              <a:t>年４月～</a:t>
            </a:r>
            <a:r>
              <a:rPr lang="en-US" altLang="ja-JP" sz="2000" dirty="0" smtClean="0">
                <a:latin typeface="+mn-ea"/>
              </a:rPr>
              <a:t>2010</a:t>
            </a:r>
            <a:r>
              <a:rPr lang="ja-JP" altLang="en-US" sz="2000" dirty="0" smtClean="0">
                <a:latin typeface="+mn-ea"/>
              </a:rPr>
              <a:t>年１月</a:t>
            </a:r>
            <a:r>
              <a:rPr lang="en-US" altLang="ja-JP" sz="2000" dirty="0" smtClean="0">
                <a:latin typeface="+mn-ea"/>
              </a:rPr>
              <a:t>(</a:t>
            </a:r>
            <a:r>
              <a:rPr lang="ja-JP" altLang="en-US" sz="2000" dirty="0" smtClean="0">
                <a:latin typeface="+mn-ea"/>
              </a:rPr>
              <a:t>計</a:t>
            </a:r>
            <a:r>
              <a:rPr lang="en-US" altLang="ja-JP" sz="2000" dirty="0" smtClean="0">
                <a:latin typeface="+mn-ea"/>
              </a:rPr>
              <a:t>12</a:t>
            </a:r>
            <a:r>
              <a:rPr lang="ja-JP" altLang="en-US" sz="2000" dirty="0" smtClean="0">
                <a:latin typeface="+mn-ea"/>
              </a:rPr>
              <a:t>回</a:t>
            </a:r>
            <a:r>
              <a:rPr lang="en-US" altLang="ja-JP" sz="2000" dirty="0" smtClean="0">
                <a:latin typeface="+mn-ea"/>
              </a:rPr>
              <a:t>)</a:t>
            </a:r>
            <a:endParaRPr lang="ja-JP" altLang="en-US" sz="20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コンテンツ プレースホルダ 3" descr="DSCN0892.JPG"/>
          <p:cNvPicPr>
            <a:picLocks noGrp="1" noChangeAspect="1"/>
          </p:cNvPicPr>
          <p:nvPr>
            <p:ph sz="quarter" idx="1"/>
          </p:nvPr>
        </p:nvPicPr>
        <p:blipFill>
          <a:blip r:embed="rId3"/>
          <a:stretch>
            <a:fillRect/>
          </a:stretch>
        </p:blipFill>
        <p:spPr>
          <a:xfrm>
            <a:off x="3619995" y="1285860"/>
            <a:ext cx="5524004" cy="5286412"/>
          </a:xfrm>
          <a:prstGeom prst="rect">
            <a:avLst/>
          </a:prstGeom>
          <a:ln>
            <a:noFill/>
          </a:ln>
          <a:effectLst>
            <a:softEdge rad="112500"/>
          </a:effectLst>
        </p:spPr>
      </p:pic>
      <p:sp>
        <p:nvSpPr>
          <p:cNvPr id="23" name="コンテンツ プレースホルダ 2"/>
          <p:cNvSpPr txBox="1">
            <a:spLocks/>
          </p:cNvSpPr>
          <p:nvPr/>
        </p:nvSpPr>
        <p:spPr>
          <a:xfrm>
            <a:off x="0" y="1857364"/>
            <a:ext cx="4071934" cy="4786346"/>
          </a:xfrm>
          <a:prstGeom prst="rect">
            <a:avLst/>
          </a:prstGeom>
        </p:spPr>
        <p:txBody>
          <a:bodyPr vert="horz">
            <a:normAutofit fontScale="25000" lnSpcReduction="2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altLang="ja-JP" sz="8000" dirty="0" smtClean="0">
                <a:latin typeface="+mn-ea"/>
              </a:rPr>
              <a:t>(</a:t>
            </a:r>
            <a:r>
              <a:rPr lang="ja-JP" altLang="en-US" sz="8000" dirty="0" smtClean="0">
                <a:latin typeface="+mn-ea"/>
              </a:rPr>
              <a:t>１</a:t>
            </a:r>
            <a:r>
              <a:rPr lang="en-US" altLang="ja-JP" sz="8000" dirty="0" smtClean="0">
                <a:latin typeface="+mn-ea"/>
              </a:rPr>
              <a:t>)</a:t>
            </a:r>
            <a:r>
              <a:rPr kumimoji="1" lang="ja-JP" altLang="en-US" sz="8000" b="0" i="0" u="none" strike="noStrike" kern="1200" cap="none" spc="0" normalizeH="0" baseline="0" noProof="0" dirty="0" smtClean="0">
                <a:ln>
                  <a:noFill/>
                </a:ln>
                <a:solidFill>
                  <a:schemeClr val="tx1"/>
                </a:solidFill>
                <a:effectLst/>
                <a:uLnTx/>
                <a:uFillTx/>
                <a:latin typeface="+mn-ea"/>
                <a:ea typeface="+mn-ea"/>
                <a:cs typeface="+mn-cs"/>
              </a:rPr>
              <a:t>たいしょう池</a:t>
            </a:r>
            <a:endParaRPr kumimoji="1" lang="en-US" altLang="ja-JP" sz="8000" b="0" i="0" u="none" strike="noStrike" kern="1200" cap="none" spc="0" normalizeH="0" baseline="0" noProof="0" dirty="0" smtClean="0">
              <a:ln>
                <a:noFill/>
              </a:ln>
              <a:solidFill>
                <a:schemeClr val="tx1"/>
              </a:solidFill>
              <a:effectLst/>
              <a:uLnTx/>
              <a:uFillTx/>
              <a:latin typeface="+mn-ea"/>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8000" dirty="0" smtClean="0">
                <a:latin typeface="+mn-ea"/>
              </a:rPr>
              <a:t>　人工池</a:t>
            </a:r>
            <a:endParaRPr lang="en-US" altLang="ja-JP" sz="8000" dirty="0" smtClean="0">
              <a:latin typeface="+mn-ea"/>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8000" dirty="0" smtClean="0">
                <a:latin typeface="+mn-ea"/>
              </a:rPr>
              <a:t>　止水域</a:t>
            </a:r>
            <a:endParaRPr lang="en-US" altLang="ja-JP" sz="8000" dirty="0" smtClean="0">
              <a:latin typeface="+mn-ea"/>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8000" dirty="0" smtClean="0">
                <a:latin typeface="+mn-ea"/>
              </a:rPr>
              <a:t>　</a:t>
            </a:r>
            <a:r>
              <a:rPr kumimoji="1" lang="ja-JP" altLang="en-US" sz="8000" b="0" i="0" u="none" strike="noStrike" kern="1200" cap="none" spc="0" normalizeH="0" baseline="0" noProof="0" dirty="0" smtClean="0">
                <a:ln>
                  <a:noFill/>
                </a:ln>
                <a:solidFill>
                  <a:schemeClr val="tx1"/>
                </a:solidFill>
                <a:effectLst/>
                <a:uLnTx/>
                <a:uFillTx/>
                <a:latin typeface="+mn-ea"/>
                <a:ea typeface="+mn-ea"/>
                <a:cs typeface="+mn-cs"/>
              </a:rPr>
              <a:t>豊富な植生</a:t>
            </a:r>
            <a:endParaRPr kumimoji="1" lang="en-US" altLang="ja-JP" sz="8000" b="0" i="0" u="none" strike="noStrike" kern="1200" cap="none" spc="0" normalizeH="0" baseline="0" noProof="0" dirty="0" smtClean="0">
              <a:ln>
                <a:noFill/>
              </a:ln>
              <a:solidFill>
                <a:schemeClr val="tx1"/>
              </a:solidFill>
              <a:effectLst/>
              <a:uLnTx/>
              <a:uFillTx/>
              <a:latin typeface="+mn-ea"/>
              <a:ea typeface="+mn-ea"/>
              <a:cs typeface="+mn-cs"/>
            </a:endParaRPr>
          </a:p>
          <a:p>
            <a:pPr marL="274320" lvl="0" indent="-274320">
              <a:spcBef>
                <a:spcPts val="600"/>
              </a:spcBef>
              <a:buClr>
                <a:schemeClr val="accent1"/>
              </a:buClr>
              <a:buSzPct val="70000"/>
            </a:pPr>
            <a:r>
              <a:rPr kumimoji="1" lang="en-US" altLang="ja-JP" sz="8000" b="0" i="0" u="none" strike="noStrike" kern="1200" cap="none" spc="0" normalizeH="0" baseline="0" noProof="0" dirty="0" smtClean="0">
                <a:ln>
                  <a:noFill/>
                </a:ln>
                <a:solidFill>
                  <a:schemeClr val="tx1"/>
                </a:solidFill>
                <a:effectLst/>
                <a:uLnTx/>
                <a:uFillTx/>
                <a:latin typeface="+mn-ea"/>
                <a:cs typeface="+mn-cs"/>
              </a:rPr>
              <a:t>(</a:t>
            </a:r>
            <a:r>
              <a:rPr kumimoji="1" lang="ja-JP" altLang="en-US" sz="8000" b="0" i="0" u="none" strike="noStrike" kern="1200" cap="none" spc="0" normalizeH="0" baseline="0" noProof="0" dirty="0" smtClean="0">
                <a:ln>
                  <a:noFill/>
                </a:ln>
                <a:solidFill>
                  <a:schemeClr val="tx1"/>
                </a:solidFill>
                <a:effectLst/>
                <a:uLnTx/>
                <a:uFillTx/>
                <a:latin typeface="+mn-ea"/>
                <a:cs typeface="+mn-cs"/>
              </a:rPr>
              <a:t>２</a:t>
            </a:r>
            <a:r>
              <a:rPr kumimoji="1" lang="en-US" altLang="ja-JP" sz="8000" b="0" i="0" u="none" strike="noStrike" kern="1200" cap="none" spc="0" normalizeH="0" baseline="0" noProof="0" dirty="0" smtClean="0">
                <a:ln>
                  <a:noFill/>
                </a:ln>
                <a:solidFill>
                  <a:schemeClr val="tx1"/>
                </a:solidFill>
                <a:effectLst/>
                <a:uLnTx/>
                <a:uFillTx/>
                <a:latin typeface="+mn-ea"/>
                <a:cs typeface="+mn-cs"/>
              </a:rPr>
              <a:t>)</a:t>
            </a:r>
            <a:r>
              <a:rPr kumimoji="1" lang="ja-JP" altLang="en-US" sz="8000" b="0" i="0" u="none" strike="noStrike" kern="1200" cap="none" spc="0" normalizeH="0" baseline="0" noProof="0" dirty="0" smtClean="0">
                <a:ln>
                  <a:noFill/>
                </a:ln>
                <a:solidFill>
                  <a:schemeClr val="tx1"/>
                </a:solidFill>
                <a:effectLst/>
                <a:uLnTx/>
                <a:uFillTx/>
                <a:latin typeface="+mn-ea"/>
                <a:cs typeface="+mn-cs"/>
              </a:rPr>
              <a:t>東側</a:t>
            </a:r>
            <a:r>
              <a:rPr kumimoji="1" lang="ja-JP" altLang="en-US" sz="8000" b="0" i="0" u="none" strike="noStrike" kern="1200" cap="none" spc="0" normalizeH="0" baseline="0" noProof="0" dirty="0" smtClean="0">
                <a:ln>
                  <a:noFill/>
                </a:ln>
                <a:solidFill>
                  <a:schemeClr val="tx1"/>
                </a:solidFill>
                <a:effectLst/>
                <a:uLnTx/>
                <a:uFillTx/>
                <a:latin typeface="+mn-ea"/>
                <a:ea typeface="+mn-ea"/>
                <a:cs typeface="+mn-cs"/>
              </a:rPr>
              <a:t>水路</a:t>
            </a:r>
            <a:endParaRPr kumimoji="1" lang="en-US" altLang="ja-JP" sz="8000" b="0" i="0" u="none" strike="noStrike" kern="1200" cap="none" spc="0" normalizeH="0" baseline="0" noProof="0" dirty="0" smtClean="0">
              <a:ln>
                <a:noFill/>
              </a:ln>
              <a:solidFill>
                <a:schemeClr val="tx1"/>
              </a:solidFill>
              <a:effectLst/>
              <a:uLnTx/>
              <a:uFillTx/>
              <a:latin typeface="+mn-ea"/>
              <a:ea typeface="+mn-ea"/>
              <a:cs typeface="+mn-cs"/>
            </a:endParaRPr>
          </a:p>
          <a:p>
            <a:pPr marL="274320" lvl="0" indent="-274320">
              <a:spcBef>
                <a:spcPts val="600"/>
              </a:spcBef>
              <a:buClr>
                <a:schemeClr val="accent1"/>
              </a:buClr>
              <a:buSzPct val="70000"/>
            </a:pPr>
            <a:r>
              <a:rPr lang="ja-JP" altLang="en-US" sz="8000" dirty="0" smtClean="0">
                <a:latin typeface="+mn-ea"/>
              </a:rPr>
              <a:t>　 コンクリート二面張り</a:t>
            </a:r>
            <a:endParaRPr lang="en-US" altLang="ja-JP" sz="8000" dirty="0" smtClean="0">
              <a:latin typeface="+mn-ea"/>
            </a:endParaRPr>
          </a:p>
          <a:p>
            <a:pPr marL="274320" lvl="0" indent="-274320">
              <a:spcBef>
                <a:spcPts val="600"/>
              </a:spcBef>
              <a:buClr>
                <a:schemeClr val="accent1"/>
              </a:buClr>
              <a:buSzPct val="70000"/>
            </a:pPr>
            <a:r>
              <a:rPr kumimoji="1" lang="ja-JP" altLang="en-US" sz="8000" b="0" i="0" u="none" strike="noStrike" kern="1200" cap="none" spc="0" normalizeH="0" baseline="0" noProof="0" dirty="0" smtClean="0">
                <a:ln>
                  <a:noFill/>
                </a:ln>
                <a:solidFill>
                  <a:schemeClr val="tx1"/>
                </a:solidFill>
                <a:effectLst/>
                <a:uLnTx/>
                <a:uFillTx/>
                <a:latin typeface="+mn-ea"/>
                <a:ea typeface="+mn-ea"/>
                <a:cs typeface="+mn-cs"/>
              </a:rPr>
              <a:t>　水底に泥が堆積</a:t>
            </a:r>
            <a:endParaRPr kumimoji="1" lang="en-US" altLang="ja-JP" sz="8000" b="0" i="0" u="none" strike="noStrike" kern="1200" cap="none" spc="0" normalizeH="0" baseline="0" noProof="0" dirty="0" smtClean="0">
              <a:ln>
                <a:noFill/>
              </a:ln>
              <a:solidFill>
                <a:schemeClr val="tx1"/>
              </a:solidFill>
              <a:effectLst/>
              <a:uLnTx/>
              <a:uFillTx/>
              <a:latin typeface="+mn-ea"/>
              <a:ea typeface="+mn-ea"/>
              <a:cs typeface="+mn-cs"/>
            </a:endParaRPr>
          </a:p>
          <a:p>
            <a:pPr marL="274320" lvl="0" indent="-274320">
              <a:spcBef>
                <a:spcPts val="600"/>
              </a:spcBef>
              <a:buClr>
                <a:schemeClr val="accent1"/>
              </a:buClr>
              <a:buSzPct val="70000"/>
            </a:pPr>
            <a:r>
              <a:rPr lang="ja-JP" altLang="en-US" sz="8000" dirty="0" smtClean="0">
                <a:latin typeface="+mn-ea"/>
              </a:rPr>
              <a:t>　止水域</a:t>
            </a:r>
            <a:endParaRPr lang="en-US" altLang="ja-JP" sz="8000" dirty="0" smtClean="0">
              <a:latin typeface="+mn-ea"/>
            </a:endParaRPr>
          </a:p>
          <a:p>
            <a:pPr marL="274320" lvl="0" indent="-274320">
              <a:spcBef>
                <a:spcPts val="600"/>
              </a:spcBef>
              <a:buClr>
                <a:schemeClr val="accent1"/>
              </a:buClr>
              <a:buSzPct val="70000"/>
            </a:pPr>
            <a:r>
              <a:rPr kumimoji="1" lang="ja-JP" altLang="en-US" sz="8000" b="0" i="0" u="none" strike="noStrike" kern="1200" cap="none" spc="0" normalizeH="0" baseline="0" noProof="0" dirty="0" smtClean="0">
                <a:ln>
                  <a:noFill/>
                </a:ln>
                <a:solidFill>
                  <a:schemeClr val="tx1"/>
                </a:solidFill>
                <a:effectLst/>
                <a:uLnTx/>
                <a:uFillTx/>
                <a:latin typeface="+mn-ea"/>
                <a:ea typeface="+mn-ea"/>
                <a:cs typeface="+mn-cs"/>
              </a:rPr>
              <a:t>　自然植生が繁茂</a:t>
            </a:r>
            <a:endParaRPr kumimoji="1" lang="en-US" altLang="ja-JP" sz="8000" b="0" i="0" u="none" strike="noStrike" kern="1200" cap="none" spc="0" normalizeH="0" baseline="0" noProof="0" dirty="0" smtClean="0">
              <a:ln>
                <a:noFill/>
              </a:ln>
              <a:solidFill>
                <a:schemeClr val="tx1"/>
              </a:solidFill>
              <a:effectLst/>
              <a:uLnTx/>
              <a:uFillTx/>
              <a:latin typeface="+mn-ea"/>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n-US" altLang="ja-JP" sz="8000" dirty="0" smtClean="0">
                <a:latin typeface="+mn-ea"/>
              </a:rPr>
              <a:t>(</a:t>
            </a:r>
            <a:r>
              <a:rPr lang="ja-JP" altLang="en-US" sz="8000" dirty="0" smtClean="0">
                <a:latin typeface="+mn-ea"/>
              </a:rPr>
              <a:t>３</a:t>
            </a:r>
            <a:r>
              <a:rPr lang="en-US" altLang="ja-JP" sz="8000" dirty="0" smtClean="0">
                <a:latin typeface="+mn-ea"/>
              </a:rPr>
              <a:t>)</a:t>
            </a:r>
            <a:r>
              <a:rPr lang="ja-JP" altLang="en-US" sz="8000" dirty="0" smtClean="0">
                <a:latin typeface="+mn-ea"/>
              </a:rPr>
              <a:t>東西水路</a:t>
            </a:r>
            <a:r>
              <a:rPr lang="en-US" altLang="ja-JP" sz="8000" dirty="0" smtClean="0">
                <a:latin typeface="+mn-ea"/>
              </a:rPr>
              <a:t>(</a:t>
            </a:r>
            <a:r>
              <a:rPr lang="ja-JP" altLang="en-US" sz="8000" dirty="0" smtClean="0">
                <a:solidFill>
                  <a:srgbClr val="0F0FC7"/>
                </a:solidFill>
                <a:latin typeface="+mn-ea"/>
              </a:rPr>
              <a:t>環境配慮型水路</a:t>
            </a:r>
            <a:r>
              <a:rPr lang="en-US" altLang="ja-JP" sz="8000" dirty="0" smtClean="0">
                <a:latin typeface="+mn-ea"/>
              </a:rPr>
              <a:t>)</a:t>
            </a:r>
          </a:p>
          <a:p>
            <a:pPr marL="274320" lvl="0" indent="-274320">
              <a:spcBef>
                <a:spcPts val="600"/>
              </a:spcBef>
              <a:buClr>
                <a:schemeClr val="accent1"/>
              </a:buClr>
              <a:buSzPct val="70000"/>
              <a:defRPr/>
            </a:pPr>
            <a:r>
              <a:rPr lang="ja-JP" altLang="en-US" sz="8000" dirty="0" smtClean="0">
                <a:latin typeface="+mn-ea"/>
              </a:rPr>
              <a:t>　コンクリート三面張り</a:t>
            </a:r>
            <a:endParaRPr lang="en-US" altLang="ja-JP" sz="8000" dirty="0" smtClean="0">
              <a:latin typeface="+mn-ea"/>
            </a:endParaRPr>
          </a:p>
          <a:p>
            <a:pPr marL="274320" indent="-274320">
              <a:spcBef>
                <a:spcPts val="600"/>
              </a:spcBef>
              <a:buClr>
                <a:schemeClr val="accent1"/>
              </a:buClr>
              <a:buSzPct val="70000"/>
              <a:defRPr/>
            </a:pPr>
            <a:r>
              <a:rPr lang="ja-JP" altLang="en-US" sz="8000" dirty="0" smtClean="0">
                <a:latin typeface="+mn-ea"/>
              </a:rPr>
              <a:t>　Ｕ字溝，礫，植生などの設置</a:t>
            </a:r>
            <a:endParaRPr lang="en-US" altLang="ja-JP" sz="8000" dirty="0" smtClean="0">
              <a:latin typeface="+mn-ea"/>
            </a:endParaRPr>
          </a:p>
          <a:p>
            <a:pPr marL="274320" indent="-274320">
              <a:spcBef>
                <a:spcPts val="600"/>
              </a:spcBef>
              <a:buClr>
                <a:schemeClr val="accent1"/>
              </a:buClr>
              <a:buSzPct val="70000"/>
              <a:defRPr/>
            </a:pPr>
            <a:r>
              <a:rPr lang="ja-JP" altLang="en-US" sz="8000" dirty="0" smtClean="0">
                <a:latin typeface="+mn-ea"/>
              </a:rPr>
              <a:t>　　　　　　　　　  </a:t>
            </a:r>
            <a:r>
              <a:rPr lang="en-US" altLang="ja-JP" sz="8000" dirty="0" smtClean="0">
                <a:latin typeface="+mn-ea"/>
              </a:rPr>
              <a:t>(14</a:t>
            </a:r>
            <a:r>
              <a:rPr lang="ja-JP" altLang="en-US" sz="8000" dirty="0" smtClean="0">
                <a:latin typeface="+mn-ea"/>
              </a:rPr>
              <a:t>地点</a:t>
            </a:r>
            <a:r>
              <a:rPr lang="en-US" altLang="ja-JP" sz="8000" dirty="0" smtClean="0">
                <a:latin typeface="+mn-ea"/>
              </a:rPr>
              <a:t>)</a:t>
            </a:r>
          </a:p>
          <a:p>
            <a:pPr marL="274320" indent="-274320">
              <a:spcBef>
                <a:spcPts val="600"/>
              </a:spcBef>
              <a:buClr>
                <a:schemeClr val="accent1"/>
              </a:buClr>
              <a:buSzPct val="70000"/>
              <a:defRPr/>
            </a:pPr>
            <a:r>
              <a:rPr lang="ja-JP" altLang="en-US" sz="8000" dirty="0" smtClean="0">
                <a:latin typeface="+mn-ea"/>
              </a:rPr>
              <a:t>　　　　　　</a:t>
            </a:r>
            <a:endParaRPr lang="en-US" altLang="ja-JP" sz="8000" dirty="0" smtClean="0">
              <a:latin typeface="+mn-ea"/>
            </a:endParaRPr>
          </a:p>
          <a:p>
            <a:pPr marL="274320" indent="-274320">
              <a:spcBef>
                <a:spcPts val="600"/>
              </a:spcBef>
              <a:buClr>
                <a:schemeClr val="accent1"/>
              </a:buClr>
              <a:buSzPct val="70000"/>
              <a:defRPr/>
            </a:pPr>
            <a:endParaRPr lang="en-US" altLang="ja-JP" sz="8000" dirty="0" smtClean="0">
              <a:latin typeface="+mn-ea"/>
            </a:endParaRPr>
          </a:p>
          <a:p>
            <a:pPr marL="274320" indent="-274320">
              <a:spcBef>
                <a:spcPts val="600"/>
              </a:spcBef>
              <a:buClr>
                <a:schemeClr val="accent1"/>
              </a:buClr>
              <a:buSzPct val="70000"/>
              <a:defRPr/>
            </a:pPr>
            <a:r>
              <a:rPr lang="ja-JP" altLang="en-US" sz="8000" dirty="0" smtClean="0">
                <a:latin typeface="+mn-ea"/>
              </a:rPr>
              <a:t>　</a:t>
            </a:r>
            <a:endParaRPr lang="en-US" altLang="ja-JP" sz="8000" dirty="0" smtClean="0">
              <a:latin typeface="+mn-ea"/>
            </a:endParaRPr>
          </a:p>
          <a:p>
            <a:pPr marL="274320" indent="-274320">
              <a:spcBef>
                <a:spcPts val="600"/>
              </a:spcBef>
              <a:buClr>
                <a:schemeClr val="accent1"/>
              </a:buClr>
              <a:buSzPct val="70000"/>
              <a:defRPr/>
            </a:pPr>
            <a:endParaRPr lang="en-US" altLang="ja-JP" sz="8000" dirty="0" smtClean="0">
              <a:latin typeface="+mn-ea"/>
            </a:endParaRPr>
          </a:p>
          <a:p>
            <a:pPr marL="274320" indent="-274320">
              <a:spcBef>
                <a:spcPts val="600"/>
              </a:spcBef>
              <a:buClr>
                <a:schemeClr val="accent1"/>
              </a:buClr>
              <a:buSzPct val="70000"/>
              <a:defRPr/>
            </a:pPr>
            <a:endParaRPr lang="en-US" altLang="ja-JP" sz="8000" dirty="0" smtClean="0">
              <a:latin typeface="+mn-ea"/>
            </a:endParaRPr>
          </a:p>
          <a:p>
            <a:pPr marL="274320" indent="-274320">
              <a:spcBef>
                <a:spcPts val="600"/>
              </a:spcBef>
              <a:buClr>
                <a:schemeClr val="accent1"/>
              </a:buClr>
              <a:buSzPct val="70000"/>
              <a:defRPr/>
            </a:pPr>
            <a:endParaRPr lang="ja-JP" altLang="en-US" sz="8000" dirty="0" smtClean="0">
              <a:latin typeface="+mn-ea"/>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1" lang="en-US" altLang="ja-JP" sz="2000" b="0" i="0" u="none" strike="noStrike" kern="1200" cap="none" spc="0" normalizeH="0" baseline="0" noProof="0" dirty="0" smtClean="0">
              <a:ln>
                <a:noFill/>
              </a:ln>
              <a:solidFill>
                <a:schemeClr val="tx1"/>
              </a:solidFill>
              <a:effectLst/>
              <a:uLnTx/>
              <a:uFillTx/>
              <a:latin typeface="+mn-ea"/>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n-US" altLang="ja-JP" sz="2000" dirty="0" smtClean="0">
              <a:latin typeface="+mn-ea"/>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n-US" altLang="ja-JP" sz="2000" dirty="0" smtClean="0">
              <a:latin typeface="+mn-ea"/>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lang="en-US" altLang="ja-JP" sz="2000" dirty="0" smtClean="0">
              <a:latin typeface="+mn-ea"/>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ja-JP" altLang="en-US" sz="2000" dirty="0" smtClean="0">
                <a:latin typeface="+mn-ea"/>
              </a:rPr>
              <a:t>　　</a:t>
            </a:r>
            <a:endParaRPr kumimoji="1" lang="ja-JP" altLang="en-US" sz="2400" b="0" i="0" u="none" strike="noStrike" kern="1200" cap="none" spc="0" normalizeH="0" baseline="0" noProof="0" dirty="0" smtClean="0">
              <a:ln>
                <a:noFill/>
              </a:ln>
              <a:solidFill>
                <a:schemeClr val="bg1"/>
              </a:solidFill>
              <a:effectLst/>
              <a:uLnTx/>
              <a:uFillTx/>
              <a:latin typeface="+mn-ea"/>
              <a:ea typeface="+mn-ea"/>
              <a:cs typeface="+mn-cs"/>
            </a:endParaRPr>
          </a:p>
        </p:txBody>
      </p:sp>
      <p:sp>
        <p:nvSpPr>
          <p:cNvPr id="40" name="円/楕円 39"/>
          <p:cNvSpPr/>
          <p:nvPr/>
        </p:nvSpPr>
        <p:spPr>
          <a:xfrm>
            <a:off x="8140688" y="3000372"/>
            <a:ext cx="500066" cy="428628"/>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テキスト ボックス 41"/>
          <p:cNvSpPr txBox="1"/>
          <p:nvPr/>
        </p:nvSpPr>
        <p:spPr>
          <a:xfrm>
            <a:off x="7783498" y="3429000"/>
            <a:ext cx="1107996" cy="369332"/>
          </a:xfrm>
          <a:prstGeom prst="rect">
            <a:avLst/>
          </a:prstGeom>
          <a:solidFill>
            <a:schemeClr val="bg1"/>
          </a:solidFill>
          <a:ln>
            <a:solidFill>
              <a:schemeClr val="tx1"/>
            </a:solidFill>
          </a:ln>
        </p:spPr>
        <p:txBody>
          <a:bodyPr wrap="none" rtlCol="0">
            <a:spAutoFit/>
          </a:bodyPr>
          <a:lstStyle/>
          <a:p>
            <a:r>
              <a:rPr kumimoji="1" lang="ja-JP" altLang="en-US" dirty="0" smtClean="0">
                <a:solidFill>
                  <a:srgbClr val="C00000"/>
                </a:solidFill>
              </a:rPr>
              <a:t>東側水路</a:t>
            </a:r>
            <a:endParaRPr kumimoji="1" lang="ja-JP" altLang="en-US" dirty="0">
              <a:solidFill>
                <a:srgbClr val="C00000"/>
              </a:solidFill>
            </a:endParaRPr>
          </a:p>
        </p:txBody>
      </p:sp>
      <p:sp>
        <p:nvSpPr>
          <p:cNvPr id="44" name="円/楕円 43"/>
          <p:cNvSpPr/>
          <p:nvPr/>
        </p:nvSpPr>
        <p:spPr>
          <a:xfrm>
            <a:off x="7569184" y="1285860"/>
            <a:ext cx="500066" cy="428628"/>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p:cNvSpPr txBox="1"/>
          <p:nvPr/>
        </p:nvSpPr>
        <p:spPr>
          <a:xfrm>
            <a:off x="6926242" y="1714488"/>
            <a:ext cx="1571636" cy="369332"/>
          </a:xfrm>
          <a:prstGeom prst="rect">
            <a:avLst/>
          </a:prstGeom>
          <a:solidFill>
            <a:schemeClr val="bg1"/>
          </a:solidFill>
          <a:ln>
            <a:solidFill>
              <a:schemeClr val="tx1"/>
            </a:solidFill>
          </a:ln>
        </p:spPr>
        <p:txBody>
          <a:bodyPr wrap="square" rtlCol="0">
            <a:spAutoFit/>
          </a:bodyPr>
          <a:lstStyle/>
          <a:p>
            <a:r>
              <a:rPr kumimoji="1" lang="ja-JP" altLang="en-US" dirty="0" smtClean="0">
                <a:solidFill>
                  <a:srgbClr val="C00000"/>
                </a:solidFill>
              </a:rPr>
              <a:t>たいしょう池</a:t>
            </a:r>
            <a:endParaRPr kumimoji="1" lang="ja-JP" altLang="en-US" dirty="0">
              <a:solidFill>
                <a:srgbClr val="C00000"/>
              </a:solidFill>
            </a:endParaRPr>
          </a:p>
        </p:txBody>
      </p:sp>
      <p:sp>
        <p:nvSpPr>
          <p:cNvPr id="20" name="サブタイトル 2"/>
          <p:cNvSpPr txBox="1">
            <a:spLocks/>
          </p:cNvSpPr>
          <p:nvPr/>
        </p:nvSpPr>
        <p:spPr>
          <a:xfrm>
            <a:off x="285720" y="357166"/>
            <a:ext cx="2357454" cy="71438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調査地点</a:t>
            </a:r>
            <a:endParaRPr kumimoji="1" lang="ja-JP" altLang="en-US" sz="4000" b="0" i="0" u="none" strike="noStrike" kern="1200" cap="none" spc="0" normalizeH="0" baseline="0" noProof="0" dirty="0">
              <a:ln>
                <a:noFill/>
              </a:ln>
              <a:effectLst/>
              <a:uLnTx/>
              <a:uFillTx/>
              <a:latin typeface="+mn-lt"/>
              <a:ea typeface="+mn-ea"/>
              <a:cs typeface="+mn-cs"/>
            </a:endParaRPr>
          </a:p>
        </p:txBody>
      </p:sp>
      <p:cxnSp>
        <p:nvCxnSpPr>
          <p:cNvPr id="32" name="直線コネクタ 31"/>
          <p:cNvCxnSpPr/>
          <p:nvPr/>
        </p:nvCxnSpPr>
        <p:spPr>
          <a:xfrm>
            <a:off x="142844" y="2163754"/>
            <a:ext cx="2000264"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14282" y="3467100"/>
            <a:ext cx="1500198"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42844" y="5072074"/>
            <a:ext cx="3500462"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142844" y="1357298"/>
            <a:ext cx="1214446" cy="400110"/>
          </a:xfrm>
          <a:prstGeom prst="rect">
            <a:avLst/>
          </a:prstGeom>
          <a:solidFill>
            <a:schemeClr val="bg1">
              <a:lumMod val="95000"/>
              <a:alpha val="0"/>
            </a:schemeClr>
          </a:solidFill>
          <a:ln w="38100">
            <a:solidFill>
              <a:srgbClr val="0F0FC7"/>
            </a:solidFill>
          </a:ln>
        </p:spPr>
        <p:txBody>
          <a:bodyPr wrap="square" rtlCol="0">
            <a:spAutoFit/>
          </a:bodyPr>
          <a:lstStyle/>
          <a:p>
            <a:r>
              <a:rPr kumimoji="1" lang="ja-JP" altLang="en-US" sz="2000" dirty="0" smtClean="0">
                <a:solidFill>
                  <a:srgbClr val="0F0FC7"/>
                </a:solidFill>
                <a:latin typeface="+mn-ea"/>
              </a:rPr>
              <a:t>全</a:t>
            </a:r>
            <a:r>
              <a:rPr kumimoji="1" lang="en-US" altLang="ja-JP" sz="2000" dirty="0" smtClean="0">
                <a:solidFill>
                  <a:srgbClr val="0F0FC7"/>
                </a:solidFill>
                <a:latin typeface="+mn-ea"/>
              </a:rPr>
              <a:t>16</a:t>
            </a:r>
            <a:r>
              <a:rPr kumimoji="1" lang="ja-JP" altLang="en-US" sz="2000" dirty="0" smtClean="0">
                <a:solidFill>
                  <a:srgbClr val="0F0FC7"/>
                </a:solidFill>
                <a:latin typeface="+mn-ea"/>
              </a:rPr>
              <a:t>地点</a:t>
            </a:r>
            <a:endParaRPr kumimoji="1" lang="ja-JP" altLang="en-US" sz="2000" dirty="0">
              <a:solidFill>
                <a:srgbClr val="0F0FC7"/>
              </a:solidFill>
              <a:latin typeface="+mn-ea"/>
            </a:endParaRPr>
          </a:p>
        </p:txBody>
      </p:sp>
      <p:sp>
        <p:nvSpPr>
          <p:cNvPr id="41" name="円/楕円 40"/>
          <p:cNvSpPr/>
          <p:nvPr/>
        </p:nvSpPr>
        <p:spPr>
          <a:xfrm rot="18246203">
            <a:off x="5954839" y="2401496"/>
            <a:ext cx="1348844" cy="5231443"/>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p:cNvSpPr txBox="1"/>
          <p:nvPr/>
        </p:nvSpPr>
        <p:spPr>
          <a:xfrm>
            <a:off x="3925846" y="3071810"/>
            <a:ext cx="1107996" cy="369332"/>
          </a:xfrm>
          <a:prstGeom prst="rect">
            <a:avLst/>
          </a:prstGeom>
          <a:solidFill>
            <a:schemeClr val="bg1"/>
          </a:solidFill>
          <a:ln>
            <a:solidFill>
              <a:schemeClr val="tx1"/>
            </a:solidFill>
          </a:ln>
        </p:spPr>
        <p:txBody>
          <a:bodyPr wrap="none" rtlCol="0">
            <a:spAutoFit/>
          </a:bodyPr>
          <a:lstStyle/>
          <a:p>
            <a:r>
              <a:rPr kumimoji="1" lang="ja-JP" altLang="en-US" dirty="0" smtClean="0">
                <a:solidFill>
                  <a:srgbClr val="C00000"/>
                </a:solidFill>
              </a:rPr>
              <a:t>東西水路</a:t>
            </a:r>
            <a:endParaRPr kumimoji="1" lang="ja-JP" altLang="en-US"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正方形/長方形 48"/>
          <p:cNvSpPr/>
          <p:nvPr/>
        </p:nvSpPr>
        <p:spPr>
          <a:xfrm>
            <a:off x="4000496" y="142852"/>
            <a:ext cx="5143504" cy="2857520"/>
          </a:xfrm>
          <a:prstGeom prst="rect">
            <a:avLst/>
          </a:prstGeom>
          <a:solidFill>
            <a:schemeClr val="accent1">
              <a:alpha val="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4000496" y="3071810"/>
            <a:ext cx="5143504" cy="2857520"/>
          </a:xfrm>
          <a:prstGeom prst="rect">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8215338" y="500066"/>
            <a:ext cx="785818" cy="1714512"/>
          </a:xfrm>
          <a:prstGeom prst="rect">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8286744" y="1357322"/>
            <a:ext cx="285752" cy="142876"/>
          </a:xfrm>
          <a:prstGeom prst="rect">
            <a:avLst/>
          </a:prstGeom>
          <a:solidFill>
            <a:srgbClr val="0F0FC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16200000">
            <a:off x="6286512" y="642918"/>
            <a:ext cx="285752" cy="3571900"/>
          </a:xfrm>
          <a:prstGeom prst="triangle">
            <a:avLst>
              <a:gd name="adj" fmla="val 50000"/>
            </a:avLst>
          </a:prstGeom>
          <a:solidFill>
            <a:srgbClr val="2BD558">
              <a:alpha val="70000"/>
            </a:srgbClr>
          </a:solidFill>
          <a:ln>
            <a:solidFill>
              <a:srgbClr val="2BD55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4" name="グラフ 33"/>
          <p:cNvGraphicFramePr/>
          <p:nvPr/>
        </p:nvGraphicFramePr>
        <p:xfrm>
          <a:off x="4143372" y="0"/>
          <a:ext cx="4214810" cy="2762250"/>
        </p:xfrm>
        <a:graphic>
          <a:graphicData uri="http://schemas.openxmlformats.org/drawingml/2006/chart">
            <c:chart xmlns:c="http://schemas.openxmlformats.org/drawingml/2006/chart" xmlns:r="http://schemas.openxmlformats.org/officeDocument/2006/relationships" r:id="rId3"/>
          </a:graphicData>
        </a:graphic>
      </p:graphicFrame>
      <p:sp>
        <p:nvSpPr>
          <p:cNvPr id="57" name="二等辺三角形 56"/>
          <p:cNvSpPr/>
          <p:nvPr/>
        </p:nvSpPr>
        <p:spPr>
          <a:xfrm rot="16200000">
            <a:off x="6286512" y="3500438"/>
            <a:ext cx="285752" cy="3571900"/>
          </a:xfrm>
          <a:prstGeom prst="triangle">
            <a:avLst>
              <a:gd name="adj" fmla="val 50000"/>
            </a:avLst>
          </a:prstGeom>
          <a:solidFill>
            <a:srgbClr val="2BD558">
              <a:alpha val="70000"/>
            </a:srgbClr>
          </a:solidFill>
          <a:ln>
            <a:solidFill>
              <a:srgbClr val="2BD558">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8" name="グラフ 37"/>
          <p:cNvGraphicFramePr/>
          <p:nvPr/>
        </p:nvGraphicFramePr>
        <p:xfrm>
          <a:off x="4143372" y="2857496"/>
          <a:ext cx="4214811" cy="2762250"/>
        </p:xfrm>
        <a:graphic>
          <a:graphicData uri="http://schemas.openxmlformats.org/drawingml/2006/chart">
            <c:chart xmlns:c="http://schemas.openxmlformats.org/drawingml/2006/chart" xmlns:r="http://schemas.openxmlformats.org/officeDocument/2006/relationships" r:id="rId4"/>
          </a:graphicData>
        </a:graphic>
      </p:graphicFrame>
      <p:sp>
        <p:nvSpPr>
          <p:cNvPr id="42" name="テキスト ボックス 41"/>
          <p:cNvSpPr txBox="1"/>
          <p:nvPr/>
        </p:nvSpPr>
        <p:spPr>
          <a:xfrm>
            <a:off x="8215306" y="785794"/>
            <a:ext cx="928694" cy="369332"/>
          </a:xfrm>
          <a:prstGeom prst="rect">
            <a:avLst/>
          </a:prstGeom>
          <a:noFill/>
        </p:spPr>
        <p:txBody>
          <a:bodyPr wrap="square" rtlCol="0">
            <a:spAutoFit/>
          </a:bodyPr>
          <a:lstStyle/>
          <a:p>
            <a:r>
              <a:rPr lang="ja-JP" altLang="en-US" dirty="0" smtClean="0"/>
              <a:t>稚魚</a:t>
            </a:r>
            <a:endParaRPr kumimoji="1" lang="ja-JP" altLang="en-US" dirty="0"/>
          </a:p>
        </p:txBody>
      </p:sp>
      <p:sp>
        <p:nvSpPr>
          <p:cNvPr id="43" name="テキスト ボックス 42"/>
          <p:cNvSpPr txBox="1"/>
          <p:nvPr/>
        </p:nvSpPr>
        <p:spPr>
          <a:xfrm>
            <a:off x="8215338" y="1500174"/>
            <a:ext cx="1071602" cy="646331"/>
          </a:xfrm>
          <a:prstGeom prst="rect">
            <a:avLst/>
          </a:prstGeom>
          <a:noFill/>
        </p:spPr>
        <p:txBody>
          <a:bodyPr wrap="square" rtlCol="0">
            <a:spAutoFit/>
          </a:bodyPr>
          <a:lstStyle/>
          <a:p>
            <a:r>
              <a:rPr kumimoji="1" lang="ja-JP" altLang="en-US" dirty="0" smtClean="0"/>
              <a:t>未成魚</a:t>
            </a:r>
            <a:endParaRPr kumimoji="1" lang="en-US" altLang="ja-JP" dirty="0" smtClean="0"/>
          </a:p>
          <a:p>
            <a:r>
              <a:rPr kumimoji="1" lang="ja-JP" altLang="en-US" dirty="0" smtClean="0"/>
              <a:t>･成魚</a:t>
            </a:r>
            <a:endParaRPr kumimoji="1" lang="ja-JP" altLang="en-US" dirty="0"/>
          </a:p>
        </p:txBody>
      </p:sp>
      <p:sp>
        <p:nvSpPr>
          <p:cNvPr id="44" name="正方形/長方形 43"/>
          <p:cNvSpPr/>
          <p:nvPr/>
        </p:nvSpPr>
        <p:spPr>
          <a:xfrm>
            <a:off x="8286744" y="642942"/>
            <a:ext cx="285752" cy="142876"/>
          </a:xfrm>
          <a:prstGeom prst="rect">
            <a:avLst/>
          </a:prstGeom>
          <a:solidFill>
            <a:srgbClr val="00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サブタイトル 2"/>
          <p:cNvSpPr txBox="1">
            <a:spLocks/>
          </p:cNvSpPr>
          <p:nvPr/>
        </p:nvSpPr>
        <p:spPr>
          <a:xfrm>
            <a:off x="357158" y="357166"/>
            <a:ext cx="3857652" cy="1285884"/>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1" lang="ja-JP" altLang="en-US" sz="4000" b="0" i="0" u="none" strike="noStrike" kern="1200" cap="none" spc="0" normalizeH="0" baseline="0" noProof="0" dirty="0" smtClean="0">
                <a:ln>
                  <a:noFill/>
                </a:ln>
                <a:effectLst/>
                <a:uLnTx/>
                <a:uFillTx/>
                <a:latin typeface="+mn-lt"/>
                <a:ea typeface="+mn-ea"/>
                <a:cs typeface="+mn-cs"/>
              </a:rPr>
              <a:t>生息状況</a:t>
            </a:r>
            <a:endParaRPr kumimoji="1" lang="en-US" altLang="ja-JP" sz="4000" b="0" i="0" u="none" strike="noStrike" kern="1200" cap="none" spc="0" normalizeH="0" baseline="0" noProof="0" dirty="0" smtClean="0">
              <a:ln>
                <a:noFill/>
              </a:ln>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lang="en-US" altLang="ja-JP" sz="2400" dirty="0" smtClean="0">
                <a:latin typeface="+mn-ea"/>
              </a:rPr>
              <a:t>(</a:t>
            </a:r>
            <a:r>
              <a:rPr kumimoji="1" lang="ja-JP" altLang="en-US" sz="2400" b="0" i="0" u="none" strike="noStrike" kern="1200" cap="none" spc="0" normalizeH="0" baseline="0" noProof="0" dirty="0" smtClean="0">
                <a:ln>
                  <a:noFill/>
                </a:ln>
                <a:effectLst/>
                <a:uLnTx/>
                <a:uFillTx/>
                <a:latin typeface="+mn-ea"/>
                <a:cs typeface="+mn-cs"/>
              </a:rPr>
              <a:t>１</a:t>
            </a:r>
            <a:r>
              <a:rPr kumimoji="1" lang="en-US" altLang="ja-JP" sz="2400" b="0" i="0" u="none" strike="noStrike" kern="1200" cap="none" spc="0" normalizeH="0" baseline="0" noProof="0" dirty="0" smtClean="0">
                <a:ln>
                  <a:noFill/>
                </a:ln>
                <a:effectLst/>
                <a:uLnTx/>
                <a:uFillTx/>
                <a:latin typeface="+mn-ea"/>
                <a:cs typeface="+mn-cs"/>
              </a:rPr>
              <a:t>)</a:t>
            </a:r>
            <a:r>
              <a:rPr kumimoji="1" lang="ja-JP" altLang="en-US" sz="2400" b="0" i="0" u="none" strike="noStrike" kern="1200" cap="none" spc="0" normalizeH="0" baseline="0" noProof="0" dirty="0" smtClean="0">
                <a:ln>
                  <a:noFill/>
                </a:ln>
                <a:effectLst/>
                <a:uLnTx/>
                <a:uFillTx/>
                <a:latin typeface="+mn-lt"/>
                <a:ea typeface="+mn-ea"/>
                <a:cs typeface="+mn-cs"/>
              </a:rPr>
              <a:t>たいしょう池</a:t>
            </a:r>
            <a:endParaRPr kumimoji="1" lang="en-US" altLang="ja-JP" sz="2400" b="0" i="0" u="none" strike="noStrike" kern="1200" cap="none" spc="0" normalizeH="0" baseline="0" noProof="0" dirty="0" smtClean="0">
              <a:ln>
                <a:noFill/>
              </a:ln>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1" lang="ja-JP" altLang="en-US" sz="4000" b="0" i="0" u="none" strike="noStrike" kern="1200" cap="none" spc="0" normalizeH="0" baseline="0" noProof="0" dirty="0">
              <a:ln>
                <a:noFill/>
              </a:ln>
              <a:effectLst/>
              <a:uLnTx/>
              <a:uFillTx/>
              <a:latin typeface="+mn-lt"/>
              <a:ea typeface="+mn-ea"/>
              <a:cs typeface="+mn-cs"/>
            </a:endParaRPr>
          </a:p>
        </p:txBody>
      </p:sp>
      <p:sp>
        <p:nvSpPr>
          <p:cNvPr id="46" name="テキスト ボックス 45"/>
          <p:cNvSpPr txBox="1"/>
          <p:nvPr/>
        </p:nvSpPr>
        <p:spPr>
          <a:xfrm>
            <a:off x="7429520" y="428628"/>
            <a:ext cx="761747" cy="369332"/>
          </a:xfrm>
          <a:prstGeom prst="rect">
            <a:avLst/>
          </a:prstGeom>
          <a:noFill/>
        </p:spPr>
        <p:txBody>
          <a:bodyPr wrap="none" rtlCol="0">
            <a:spAutoFit/>
          </a:bodyPr>
          <a:lstStyle/>
          <a:p>
            <a:r>
              <a:rPr kumimoji="1" lang="en-US" altLang="ja-JP" dirty="0" smtClean="0">
                <a:latin typeface="+mn-ea"/>
              </a:rPr>
              <a:t>N=952</a:t>
            </a:r>
            <a:endParaRPr kumimoji="1" lang="ja-JP" altLang="en-US" dirty="0">
              <a:latin typeface="+mn-ea"/>
            </a:endParaRPr>
          </a:p>
        </p:txBody>
      </p:sp>
      <p:sp>
        <p:nvSpPr>
          <p:cNvPr id="48" name="テキスト ボックス 47"/>
          <p:cNvSpPr txBox="1"/>
          <p:nvPr/>
        </p:nvSpPr>
        <p:spPr>
          <a:xfrm>
            <a:off x="7429520" y="3286124"/>
            <a:ext cx="761747" cy="369332"/>
          </a:xfrm>
          <a:prstGeom prst="rect">
            <a:avLst/>
          </a:prstGeom>
          <a:noFill/>
        </p:spPr>
        <p:txBody>
          <a:bodyPr wrap="none" rtlCol="0">
            <a:spAutoFit/>
          </a:bodyPr>
          <a:lstStyle/>
          <a:p>
            <a:r>
              <a:rPr kumimoji="1" lang="en-US" altLang="ja-JP" dirty="0" smtClean="0">
                <a:latin typeface="+mn-ea"/>
              </a:rPr>
              <a:t>N=472</a:t>
            </a:r>
            <a:endParaRPr kumimoji="1" lang="ja-JP" altLang="en-US" dirty="0">
              <a:latin typeface="+mn-ea"/>
            </a:endParaRPr>
          </a:p>
        </p:txBody>
      </p:sp>
      <p:sp>
        <p:nvSpPr>
          <p:cNvPr id="50" name="正方形/長方形 49"/>
          <p:cNvSpPr/>
          <p:nvPr/>
        </p:nvSpPr>
        <p:spPr>
          <a:xfrm>
            <a:off x="8215338" y="3357562"/>
            <a:ext cx="785818" cy="1714512"/>
          </a:xfrm>
          <a:prstGeom prst="rect">
            <a:avLst/>
          </a:prstGeom>
          <a:solidFill>
            <a:schemeClr val="accent1">
              <a:alpha val="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8215306" y="3643314"/>
            <a:ext cx="928694" cy="369332"/>
          </a:xfrm>
          <a:prstGeom prst="rect">
            <a:avLst/>
          </a:prstGeom>
          <a:noFill/>
        </p:spPr>
        <p:txBody>
          <a:bodyPr wrap="square" rtlCol="0">
            <a:spAutoFit/>
          </a:bodyPr>
          <a:lstStyle/>
          <a:p>
            <a:r>
              <a:rPr lang="ja-JP" altLang="en-US" dirty="0" smtClean="0"/>
              <a:t>稚魚</a:t>
            </a:r>
            <a:endParaRPr kumimoji="1" lang="ja-JP" altLang="en-US" dirty="0"/>
          </a:p>
        </p:txBody>
      </p:sp>
      <p:sp>
        <p:nvSpPr>
          <p:cNvPr id="52" name="テキスト ボックス 51"/>
          <p:cNvSpPr txBox="1"/>
          <p:nvPr/>
        </p:nvSpPr>
        <p:spPr>
          <a:xfrm>
            <a:off x="8215306" y="4357694"/>
            <a:ext cx="928694" cy="646331"/>
          </a:xfrm>
          <a:prstGeom prst="rect">
            <a:avLst/>
          </a:prstGeom>
          <a:noFill/>
        </p:spPr>
        <p:txBody>
          <a:bodyPr wrap="square" rtlCol="0">
            <a:spAutoFit/>
          </a:bodyPr>
          <a:lstStyle/>
          <a:p>
            <a:r>
              <a:rPr kumimoji="1" lang="ja-JP" altLang="en-US" dirty="0" smtClean="0"/>
              <a:t>未成魚</a:t>
            </a:r>
            <a:endParaRPr kumimoji="1" lang="en-US" altLang="ja-JP" dirty="0" smtClean="0"/>
          </a:p>
          <a:p>
            <a:r>
              <a:rPr kumimoji="1" lang="ja-JP" altLang="en-US" dirty="0" smtClean="0"/>
              <a:t>･成魚</a:t>
            </a:r>
            <a:endParaRPr kumimoji="1" lang="ja-JP" altLang="en-US" dirty="0"/>
          </a:p>
        </p:txBody>
      </p:sp>
      <p:sp>
        <p:nvSpPr>
          <p:cNvPr id="53" name="正方形/長方形 52"/>
          <p:cNvSpPr/>
          <p:nvPr/>
        </p:nvSpPr>
        <p:spPr>
          <a:xfrm>
            <a:off x="8286744" y="3500438"/>
            <a:ext cx="285752" cy="142876"/>
          </a:xfrm>
          <a:prstGeom prst="rect">
            <a:avLst/>
          </a:prstGeom>
          <a:solidFill>
            <a:srgbClr val="00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8286744" y="4214818"/>
            <a:ext cx="285752" cy="142876"/>
          </a:xfrm>
          <a:prstGeom prst="rect">
            <a:avLst/>
          </a:prstGeom>
          <a:solidFill>
            <a:srgbClr val="0F0FC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6000760" y="2643182"/>
            <a:ext cx="954107" cy="400110"/>
          </a:xfrm>
          <a:prstGeom prst="rect">
            <a:avLst/>
          </a:prstGeom>
          <a:noFill/>
        </p:spPr>
        <p:txBody>
          <a:bodyPr wrap="none" rtlCol="0">
            <a:spAutoFit/>
          </a:bodyPr>
          <a:lstStyle/>
          <a:p>
            <a:r>
              <a:rPr kumimoji="1" lang="ja-JP" altLang="en-US" sz="2000" dirty="0" smtClean="0">
                <a:latin typeface="+mn-ea"/>
              </a:rPr>
              <a:t>メダカ</a:t>
            </a:r>
            <a:endParaRPr kumimoji="1" lang="ja-JP" altLang="en-US" sz="2000" dirty="0">
              <a:latin typeface="+mn-ea"/>
            </a:endParaRPr>
          </a:p>
        </p:txBody>
      </p:sp>
      <p:sp>
        <p:nvSpPr>
          <p:cNvPr id="56" name="テキスト ボックス 55"/>
          <p:cNvSpPr txBox="1"/>
          <p:nvPr/>
        </p:nvSpPr>
        <p:spPr>
          <a:xfrm>
            <a:off x="5500694" y="5500702"/>
            <a:ext cx="1980029" cy="400110"/>
          </a:xfrm>
          <a:prstGeom prst="rect">
            <a:avLst/>
          </a:prstGeom>
          <a:noFill/>
        </p:spPr>
        <p:txBody>
          <a:bodyPr wrap="none" rtlCol="0">
            <a:spAutoFit/>
          </a:bodyPr>
          <a:lstStyle/>
          <a:p>
            <a:r>
              <a:rPr kumimoji="1" lang="ja-JP" altLang="en-US" sz="2000" dirty="0" smtClean="0">
                <a:latin typeface="+mn-ea"/>
              </a:rPr>
              <a:t>カワバタモロコ</a:t>
            </a:r>
            <a:endParaRPr kumimoji="1" lang="ja-JP" altLang="en-US" sz="2000" dirty="0">
              <a:latin typeface="+mn-ea"/>
            </a:endParaRPr>
          </a:p>
        </p:txBody>
      </p:sp>
      <p:sp>
        <p:nvSpPr>
          <p:cNvPr id="21" name="テキスト ボックス 20"/>
          <p:cNvSpPr txBox="1"/>
          <p:nvPr/>
        </p:nvSpPr>
        <p:spPr>
          <a:xfrm>
            <a:off x="5072066" y="6000768"/>
            <a:ext cx="3000396" cy="707886"/>
          </a:xfrm>
          <a:prstGeom prst="rect">
            <a:avLst/>
          </a:prstGeom>
          <a:noFill/>
          <a:ln>
            <a:solidFill>
              <a:schemeClr val="tx1"/>
            </a:solidFill>
          </a:ln>
        </p:spPr>
        <p:txBody>
          <a:bodyPr wrap="square" rtlCol="0">
            <a:spAutoFit/>
          </a:bodyPr>
          <a:lstStyle/>
          <a:p>
            <a:r>
              <a:rPr kumimoji="1" lang="ja-JP" altLang="en-US" sz="2000" dirty="0" smtClean="0">
                <a:latin typeface="+mn-ea"/>
              </a:rPr>
              <a:t>縦軸：累計採捕数</a:t>
            </a:r>
            <a:r>
              <a:rPr kumimoji="1" lang="en-US" altLang="ja-JP" sz="2000" dirty="0" smtClean="0">
                <a:latin typeface="+mn-ea"/>
              </a:rPr>
              <a:t>(</a:t>
            </a:r>
            <a:r>
              <a:rPr kumimoji="1" lang="ja-JP" altLang="en-US" sz="2000" dirty="0" smtClean="0">
                <a:latin typeface="+mn-ea"/>
              </a:rPr>
              <a:t>個体</a:t>
            </a:r>
            <a:r>
              <a:rPr lang="en-US" altLang="ja-JP" sz="2000" dirty="0" smtClean="0">
                <a:latin typeface="+mn-ea"/>
              </a:rPr>
              <a:t>)</a:t>
            </a:r>
            <a:endParaRPr kumimoji="1" lang="en-US" altLang="ja-JP" sz="2000" dirty="0" smtClean="0">
              <a:latin typeface="+mn-ea"/>
            </a:endParaRPr>
          </a:p>
          <a:p>
            <a:r>
              <a:rPr lang="ja-JP" altLang="en-US" sz="2000" dirty="0" smtClean="0">
                <a:latin typeface="+mn-ea"/>
              </a:rPr>
              <a:t>横軸：体長</a:t>
            </a:r>
            <a:r>
              <a:rPr lang="en-US" altLang="ja-JP" sz="2000" dirty="0" smtClean="0">
                <a:latin typeface="+mn-ea"/>
              </a:rPr>
              <a:t>(mm)</a:t>
            </a:r>
            <a:endParaRPr kumimoji="1" lang="ja-JP" altLang="en-US" sz="2000" dirty="0">
              <a:latin typeface="+mn-ea"/>
            </a:endParaRPr>
          </a:p>
        </p:txBody>
      </p:sp>
      <p:sp>
        <p:nvSpPr>
          <p:cNvPr id="37" name="円/楕円 36"/>
          <p:cNvSpPr/>
          <p:nvPr/>
        </p:nvSpPr>
        <p:spPr>
          <a:xfrm>
            <a:off x="5072066" y="4143380"/>
            <a:ext cx="1071570" cy="928694"/>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5143504" y="1214422"/>
            <a:ext cx="1214446" cy="1000156"/>
          </a:xfrm>
          <a:prstGeom prst="ellipse">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5" name="コンテンツ プレースホルダ 3" descr="DSCN0892.JPG"/>
          <p:cNvPicPr>
            <a:picLocks noChangeAspect="1"/>
          </p:cNvPicPr>
          <p:nvPr/>
        </p:nvPicPr>
        <p:blipFill>
          <a:blip r:embed="rId5" cstate="print"/>
          <a:stretch>
            <a:fillRect/>
          </a:stretch>
        </p:blipFill>
        <p:spPr>
          <a:xfrm>
            <a:off x="642910" y="4357694"/>
            <a:ext cx="3047990" cy="2285992"/>
          </a:xfrm>
          <a:prstGeom prst="rect">
            <a:avLst/>
          </a:prstGeom>
          <a:ln>
            <a:noFill/>
          </a:ln>
          <a:effectLst>
            <a:softEdge rad="112500"/>
          </a:effectLst>
        </p:spPr>
      </p:pic>
      <p:cxnSp>
        <p:nvCxnSpPr>
          <p:cNvPr id="84" name="直線コネクタ 83"/>
          <p:cNvCxnSpPr/>
          <p:nvPr/>
        </p:nvCxnSpPr>
        <p:spPr>
          <a:xfrm rot="5400000">
            <a:off x="5143504" y="4059242"/>
            <a:ext cx="18573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rot="5400000">
            <a:off x="5249074" y="1216808"/>
            <a:ext cx="185738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a:off x="6357950" y="357166"/>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rot="10800000">
            <a:off x="5715008" y="357166"/>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5072066" y="142852"/>
            <a:ext cx="928694" cy="369332"/>
          </a:xfrm>
          <a:prstGeom prst="rect">
            <a:avLst/>
          </a:prstGeom>
          <a:noFill/>
        </p:spPr>
        <p:txBody>
          <a:bodyPr wrap="square" rtlCol="0">
            <a:spAutoFit/>
          </a:bodyPr>
          <a:lstStyle/>
          <a:p>
            <a:r>
              <a:rPr lang="ja-JP" altLang="en-US" dirty="0" smtClean="0"/>
              <a:t>稚魚</a:t>
            </a:r>
            <a:endParaRPr kumimoji="1" lang="ja-JP" altLang="en-US" dirty="0"/>
          </a:p>
        </p:txBody>
      </p:sp>
      <p:sp>
        <p:nvSpPr>
          <p:cNvPr id="95" name="テキスト ボックス 94"/>
          <p:cNvSpPr txBox="1"/>
          <p:nvPr/>
        </p:nvSpPr>
        <p:spPr>
          <a:xfrm>
            <a:off x="6715140" y="142852"/>
            <a:ext cx="1857388" cy="369332"/>
          </a:xfrm>
          <a:prstGeom prst="rect">
            <a:avLst/>
          </a:prstGeom>
          <a:noFill/>
        </p:spPr>
        <p:txBody>
          <a:bodyPr wrap="square" rtlCol="0">
            <a:spAutoFit/>
          </a:bodyPr>
          <a:lstStyle/>
          <a:p>
            <a:r>
              <a:rPr kumimoji="1" lang="ja-JP" altLang="en-US" dirty="0" smtClean="0"/>
              <a:t>未成魚</a:t>
            </a:r>
            <a:r>
              <a:rPr lang="ja-JP" altLang="en-US" dirty="0" smtClean="0"/>
              <a:t>･</a:t>
            </a:r>
            <a:r>
              <a:rPr kumimoji="1" lang="ja-JP" altLang="en-US" dirty="0" smtClean="0"/>
              <a:t>成魚</a:t>
            </a:r>
            <a:endParaRPr kumimoji="1" lang="ja-JP" altLang="en-US" dirty="0"/>
          </a:p>
        </p:txBody>
      </p:sp>
      <p:cxnSp>
        <p:nvCxnSpPr>
          <p:cNvPr id="100" name="直線矢印コネクタ 99"/>
          <p:cNvCxnSpPr/>
          <p:nvPr/>
        </p:nvCxnSpPr>
        <p:spPr>
          <a:xfrm>
            <a:off x="6215074" y="3214686"/>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rot="10800000">
            <a:off x="5643570" y="3214686"/>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テキスト ボックス 101"/>
          <p:cNvSpPr txBox="1"/>
          <p:nvPr/>
        </p:nvSpPr>
        <p:spPr>
          <a:xfrm>
            <a:off x="5000628" y="3000372"/>
            <a:ext cx="928694" cy="369332"/>
          </a:xfrm>
          <a:prstGeom prst="rect">
            <a:avLst/>
          </a:prstGeom>
          <a:noFill/>
        </p:spPr>
        <p:txBody>
          <a:bodyPr wrap="square" rtlCol="0">
            <a:spAutoFit/>
          </a:bodyPr>
          <a:lstStyle/>
          <a:p>
            <a:r>
              <a:rPr lang="ja-JP" altLang="en-US" dirty="0" smtClean="0"/>
              <a:t>稚魚</a:t>
            </a:r>
            <a:endParaRPr kumimoji="1" lang="ja-JP" altLang="en-US" dirty="0"/>
          </a:p>
        </p:txBody>
      </p:sp>
      <p:sp>
        <p:nvSpPr>
          <p:cNvPr id="103" name="テキスト ボックス 102"/>
          <p:cNvSpPr txBox="1"/>
          <p:nvPr/>
        </p:nvSpPr>
        <p:spPr>
          <a:xfrm>
            <a:off x="6572264" y="3000372"/>
            <a:ext cx="1857388" cy="369332"/>
          </a:xfrm>
          <a:prstGeom prst="rect">
            <a:avLst/>
          </a:prstGeom>
          <a:noFill/>
        </p:spPr>
        <p:txBody>
          <a:bodyPr wrap="square" rtlCol="0">
            <a:spAutoFit/>
          </a:bodyPr>
          <a:lstStyle/>
          <a:p>
            <a:r>
              <a:rPr kumimoji="1" lang="ja-JP" altLang="en-US" dirty="0" smtClean="0"/>
              <a:t>未成魚</a:t>
            </a:r>
            <a:r>
              <a:rPr lang="ja-JP" altLang="en-US" dirty="0" smtClean="0"/>
              <a:t>･</a:t>
            </a:r>
            <a:r>
              <a:rPr kumimoji="1" lang="ja-JP" altLang="en-US" dirty="0" smtClean="0"/>
              <a:t>成魚</a:t>
            </a:r>
            <a:endParaRPr kumimoji="1" lang="ja-JP" altLang="en-US" dirty="0"/>
          </a:p>
        </p:txBody>
      </p:sp>
      <p:sp>
        <p:nvSpPr>
          <p:cNvPr id="40" name="正方形/長方形 39"/>
          <p:cNvSpPr/>
          <p:nvPr/>
        </p:nvSpPr>
        <p:spPr>
          <a:xfrm>
            <a:off x="142844" y="2285992"/>
            <a:ext cx="3643338" cy="1643074"/>
          </a:xfrm>
          <a:prstGeom prst="rect">
            <a:avLst/>
          </a:prstGeom>
          <a:solidFill>
            <a:schemeClr val="accent1">
              <a:alpha val="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タイトル 4"/>
          <p:cNvSpPr txBox="1">
            <a:spLocks/>
          </p:cNvSpPr>
          <p:nvPr/>
        </p:nvSpPr>
        <p:spPr>
          <a:xfrm>
            <a:off x="214282" y="2500306"/>
            <a:ext cx="3429024" cy="714380"/>
          </a:xfrm>
          <a:prstGeom prst="rect">
            <a:avLst/>
          </a:prstGeom>
          <a:ln>
            <a:noFill/>
          </a:ln>
        </p:spPr>
        <p:txBody>
          <a:bodyPr vert="horz" lIns="0" rIns="0" bIns="0" anchor="b">
            <a:noAutofit/>
          </a:bodyPr>
          <a:lstStyle/>
          <a:p>
            <a:r>
              <a:rPr lang="ja-JP" altLang="en-US" sz="2400" dirty="0" smtClean="0">
                <a:latin typeface="+mn-ea"/>
              </a:rPr>
              <a:t>メダカ･カワバタモロコ</a:t>
            </a:r>
            <a:endParaRPr lang="en-US" altLang="ja-JP" sz="2400" dirty="0" smtClean="0">
              <a:latin typeface="+mn-ea"/>
            </a:endParaRPr>
          </a:p>
          <a:p>
            <a:r>
              <a:rPr lang="ja-JP" altLang="en-US" sz="2400" dirty="0" smtClean="0">
                <a:latin typeface="+mn-ea"/>
              </a:rPr>
              <a:t>･･･多数の個体の採捕</a:t>
            </a:r>
            <a:endParaRPr lang="en-US" altLang="ja-JP" sz="2400" dirty="0" smtClean="0">
              <a:latin typeface="+mn-ea"/>
            </a:endParaRPr>
          </a:p>
        </p:txBody>
      </p:sp>
      <p:sp>
        <p:nvSpPr>
          <p:cNvPr id="62" name="タイトル 4"/>
          <p:cNvSpPr txBox="1">
            <a:spLocks/>
          </p:cNvSpPr>
          <p:nvPr/>
        </p:nvSpPr>
        <p:spPr>
          <a:xfrm>
            <a:off x="214282" y="3357562"/>
            <a:ext cx="3429024" cy="357190"/>
          </a:xfrm>
          <a:prstGeom prst="rect">
            <a:avLst/>
          </a:prstGeom>
          <a:ln>
            <a:noFill/>
          </a:ln>
        </p:spPr>
        <p:txBody>
          <a:bodyPr vert="horz" lIns="0" rIns="0" bIns="0" anchor="b">
            <a:noAutofit/>
          </a:bodyPr>
          <a:lstStyle/>
          <a:p>
            <a:r>
              <a:rPr lang="ja-JP" altLang="en-US" sz="2400" dirty="0" smtClean="0">
                <a:latin typeface="+mn-ea"/>
              </a:rPr>
              <a:t>　 稚魚個体の確認</a:t>
            </a:r>
            <a:endParaRPr lang="en-US" altLang="ja-JP" sz="2400" dirty="0" smtClean="0">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6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ユーザー定義 1">
      <a:majorFont>
        <a:latin typeface="Century Schoolbook"/>
        <a:ea typeface="HG明朝E"/>
        <a:cs typeface=""/>
      </a:majorFont>
      <a:minorFont>
        <a:latin typeface="Century Schoolbook"/>
        <a:ea typeface="HG明朝E"/>
        <a:cs typeface=""/>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16916</TotalTime>
  <Words>3685</Words>
  <Application>Microsoft Office PowerPoint</Application>
  <PresentationFormat>画面に合わせる (4:3)</PresentationFormat>
  <Paragraphs>714</Paragraphs>
  <Slides>34</Slides>
  <Notes>34</Notes>
  <HiddenSlides>0</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スパイス</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vector>
  </TitlesOfParts>
  <Company>岐阜大学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水利環境学研究室</dc:creator>
  <cp:lastModifiedBy>水利環境学研究室</cp:lastModifiedBy>
  <cp:revision>2275</cp:revision>
  <dcterms:created xsi:type="dcterms:W3CDTF">2009-04-11T04:29:22Z</dcterms:created>
  <dcterms:modified xsi:type="dcterms:W3CDTF">2010-02-22T23:50:51Z</dcterms:modified>
</cp:coreProperties>
</file>