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5"/>
  </p:notesMasterIdLst>
  <p:sldIdLst>
    <p:sldId id="256" r:id="rId2"/>
    <p:sldId id="287" r:id="rId3"/>
    <p:sldId id="258" r:id="rId4"/>
    <p:sldId id="270" r:id="rId5"/>
    <p:sldId id="290" r:id="rId6"/>
    <p:sldId id="259" r:id="rId7"/>
    <p:sldId id="309" r:id="rId8"/>
    <p:sldId id="305" r:id="rId9"/>
    <p:sldId id="306" r:id="rId10"/>
    <p:sldId id="308" r:id="rId11"/>
    <p:sldId id="297" r:id="rId12"/>
    <p:sldId id="264" r:id="rId13"/>
    <p:sldId id="307" r:id="rId1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61529" autoAdjust="0"/>
  </p:normalViewPr>
  <p:slideViewPr>
    <p:cSldViewPr>
      <p:cViewPr varScale="1">
        <p:scale>
          <a:sx n="60" d="100"/>
          <a:sy n="60" d="100"/>
        </p:scale>
        <p:origin x="-66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02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21330;&#35542;\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1249291410994165"/>
          <c:y val="0.1413347966126314"/>
          <c:w val="0.78148134129207658"/>
          <c:h val="0.448699698264519"/>
        </c:manualLayout>
      </c:layout>
      <c:barChart>
        <c:barDir val="col"/>
        <c:grouping val="clustered"/>
        <c:ser>
          <c:idx val="0"/>
          <c:order val="0"/>
          <c:tx>
            <c:v>生息餌動物</c:v>
          </c:tx>
          <c:spPr>
            <a:solidFill>
              <a:srgbClr val="0070C0"/>
            </a:solidFill>
          </c:spPr>
          <c:cat>
            <c:strRef>
              <c:f>Sheet3!$A$2:$A$17</c:f>
              <c:strCache>
                <c:ptCount val="16"/>
                <c:pt idx="0">
                  <c:v>チョウ目成虫</c:v>
                </c:pt>
                <c:pt idx="1">
                  <c:v>ハエ目成虫</c:v>
                </c:pt>
                <c:pt idx="2">
                  <c:v>アザミウマ目</c:v>
                </c:pt>
                <c:pt idx="3">
                  <c:v>カメムシ目</c:v>
                </c:pt>
                <c:pt idx="4">
                  <c:v>チョウ目幼虫</c:v>
                </c:pt>
                <c:pt idx="5">
                  <c:v>バッタ目</c:v>
                </c:pt>
                <c:pt idx="6">
                  <c:v>カエル目幼体</c:v>
                </c:pt>
                <c:pt idx="7">
                  <c:v>クモ目</c:v>
                </c:pt>
                <c:pt idx="8">
                  <c:v>甲虫目</c:v>
                </c:pt>
                <c:pt idx="9">
                  <c:v>ハチ目</c:v>
                </c:pt>
                <c:pt idx="10">
                  <c:v>貧毛綱</c:v>
                </c:pt>
                <c:pt idx="11">
                  <c:v>ヤスデ綱</c:v>
                </c:pt>
                <c:pt idx="12">
                  <c:v>カエル目幼生</c:v>
                </c:pt>
                <c:pt idx="13">
                  <c:v>ハエ目幼虫</c:v>
                </c:pt>
                <c:pt idx="14">
                  <c:v>ホウネンエビ目</c:v>
                </c:pt>
                <c:pt idx="15">
                  <c:v>その他</c:v>
                </c:pt>
              </c:strCache>
            </c:strRef>
          </c:cat>
          <c:val>
            <c:numRef>
              <c:f>Sheet3!$B$2:$B$17</c:f>
              <c:numCache>
                <c:formatCode>General</c:formatCode>
                <c:ptCount val="16"/>
                <c:pt idx="0">
                  <c:v>6.666666666666667</c:v>
                </c:pt>
                <c:pt idx="1">
                  <c:v>1.6666666666666667</c:v>
                </c:pt>
                <c:pt idx="2">
                  <c:v>1.6666666666666667</c:v>
                </c:pt>
                <c:pt idx="3">
                  <c:v>0</c:v>
                </c:pt>
                <c:pt idx="4">
                  <c:v>0.8333333333333337</c:v>
                </c:pt>
                <c:pt idx="5">
                  <c:v>0.8333333333333337</c:v>
                </c:pt>
                <c:pt idx="6">
                  <c:v>0</c:v>
                </c:pt>
                <c:pt idx="7">
                  <c:v>10.833333333333334</c:v>
                </c:pt>
                <c:pt idx="8">
                  <c:v>11.666666666666689</c:v>
                </c:pt>
                <c:pt idx="9">
                  <c:v>7.5</c:v>
                </c:pt>
                <c:pt idx="10">
                  <c:v>48.333333333333336</c:v>
                </c:pt>
                <c:pt idx="11">
                  <c:v>7.5</c:v>
                </c:pt>
                <c:pt idx="12">
                  <c:v>0</c:v>
                </c:pt>
                <c:pt idx="13">
                  <c:v>0</c:v>
                </c:pt>
                <c:pt idx="14">
                  <c:v>0</c:v>
                </c:pt>
                <c:pt idx="15">
                  <c:v>2.5</c:v>
                </c:pt>
              </c:numCache>
            </c:numRef>
          </c:val>
        </c:ser>
        <c:ser>
          <c:idx val="1"/>
          <c:order val="1"/>
          <c:tx>
            <c:v>胃内容物</c:v>
          </c:tx>
          <c:spPr>
            <a:solidFill>
              <a:schemeClr val="accent1"/>
            </a:solidFill>
          </c:spPr>
          <c:cat>
            <c:strRef>
              <c:f>Sheet3!$A$2:$A$17</c:f>
              <c:strCache>
                <c:ptCount val="16"/>
                <c:pt idx="0">
                  <c:v>チョウ目成虫</c:v>
                </c:pt>
                <c:pt idx="1">
                  <c:v>ハエ目成虫</c:v>
                </c:pt>
                <c:pt idx="2">
                  <c:v>アザミウマ目</c:v>
                </c:pt>
                <c:pt idx="3">
                  <c:v>カメムシ目</c:v>
                </c:pt>
                <c:pt idx="4">
                  <c:v>チョウ目幼虫</c:v>
                </c:pt>
                <c:pt idx="5">
                  <c:v>バッタ目</c:v>
                </c:pt>
                <c:pt idx="6">
                  <c:v>カエル目幼体</c:v>
                </c:pt>
                <c:pt idx="7">
                  <c:v>クモ目</c:v>
                </c:pt>
                <c:pt idx="8">
                  <c:v>甲虫目</c:v>
                </c:pt>
                <c:pt idx="9">
                  <c:v>ハチ目</c:v>
                </c:pt>
                <c:pt idx="10">
                  <c:v>貧毛綱</c:v>
                </c:pt>
                <c:pt idx="11">
                  <c:v>ヤスデ綱</c:v>
                </c:pt>
                <c:pt idx="12">
                  <c:v>カエル目幼生</c:v>
                </c:pt>
                <c:pt idx="13">
                  <c:v>ハエ目幼虫</c:v>
                </c:pt>
                <c:pt idx="14">
                  <c:v>ホウネンエビ目</c:v>
                </c:pt>
                <c:pt idx="15">
                  <c:v>その他</c:v>
                </c:pt>
              </c:strCache>
            </c:strRef>
          </c:cat>
          <c:val>
            <c:numRef>
              <c:f>Sheet3!$C$2:$C$17</c:f>
              <c:numCache>
                <c:formatCode>General</c:formatCode>
                <c:ptCount val="16"/>
                <c:pt idx="0">
                  <c:v>0.76628352490421447</c:v>
                </c:pt>
                <c:pt idx="1">
                  <c:v>0.38314176245210735</c:v>
                </c:pt>
                <c:pt idx="2">
                  <c:v>0.38314176245210735</c:v>
                </c:pt>
                <c:pt idx="3">
                  <c:v>19.157088122605447</c:v>
                </c:pt>
                <c:pt idx="4">
                  <c:v>8.4291187739463602</c:v>
                </c:pt>
                <c:pt idx="5">
                  <c:v>1.1494252873563218</c:v>
                </c:pt>
                <c:pt idx="6">
                  <c:v>1.1494252873563218</c:v>
                </c:pt>
                <c:pt idx="7">
                  <c:v>13.793103448275833</c:v>
                </c:pt>
                <c:pt idx="8">
                  <c:v>6.5134099616858236</c:v>
                </c:pt>
                <c:pt idx="9">
                  <c:v>9.9616858237547898</c:v>
                </c:pt>
                <c:pt idx="10">
                  <c:v>3.0651340996168592</c:v>
                </c:pt>
                <c:pt idx="11">
                  <c:v>15.325670498084316</c:v>
                </c:pt>
                <c:pt idx="12">
                  <c:v>1.1494252873563218</c:v>
                </c:pt>
                <c:pt idx="13">
                  <c:v>9.1954022988505741</c:v>
                </c:pt>
                <c:pt idx="14">
                  <c:v>2.2988505747126435</c:v>
                </c:pt>
                <c:pt idx="15">
                  <c:v>4.9808429118773994</c:v>
                </c:pt>
              </c:numCache>
            </c:numRef>
          </c:val>
        </c:ser>
        <c:axId val="157078272"/>
        <c:axId val="157079808"/>
      </c:barChart>
      <c:catAx>
        <c:axId val="157078272"/>
        <c:scaling>
          <c:orientation val="minMax"/>
        </c:scaling>
        <c:axPos val="b"/>
        <c:numFmt formatCode="#,##0.0_);[Red]\(#,##0.0\)" sourceLinked="0"/>
        <c:tickLblPos val="nextTo"/>
        <c:txPr>
          <a:bodyPr rot="0" vert="eaVert"/>
          <a:lstStyle/>
          <a:p>
            <a:pPr>
              <a:defRPr/>
            </a:pPr>
            <a:endParaRPr lang="ja-JP"/>
          </a:p>
        </c:txPr>
        <c:crossAx val="157079808"/>
        <c:crosses val="autoZero"/>
        <c:auto val="1"/>
        <c:lblAlgn val="ctr"/>
        <c:lblOffset val="100"/>
      </c:catAx>
      <c:valAx>
        <c:axId val="157079808"/>
        <c:scaling>
          <c:orientation val="minMax"/>
          <c:max val="30"/>
        </c:scaling>
        <c:axPos val="l"/>
        <c:majorGridlines/>
        <c:title>
          <c:tx>
            <c:rich>
              <a:bodyPr rot="-5400000" vert="horz"/>
              <a:lstStyle/>
              <a:p>
                <a:pPr>
                  <a:defRPr b="0"/>
                </a:pPr>
                <a:r>
                  <a:rPr lang="ja-JP" altLang="en-US" b="0" dirty="0" smtClean="0"/>
                  <a:t>数量比</a:t>
                </a:r>
                <a:r>
                  <a:rPr lang="en-US" altLang="ja-JP" b="0" dirty="0" smtClean="0"/>
                  <a:t>(%)</a:t>
                </a:r>
                <a:endParaRPr lang="ja-JP" altLang="en-US" b="0" dirty="0"/>
              </a:p>
            </c:rich>
          </c:tx>
          <c:layout>
            <c:manualLayout>
              <c:xMode val="edge"/>
              <c:yMode val="edge"/>
              <c:x val="2.4814822804045612E-2"/>
              <c:y val="0.24020846969719045"/>
            </c:manualLayout>
          </c:layout>
        </c:title>
        <c:numFmt formatCode="#,##0;[Red]\-#,##0" sourceLinked="0"/>
        <c:tickLblPos val="nextTo"/>
        <c:crossAx val="157078272"/>
        <c:crosses val="autoZero"/>
        <c:crossBetween val="between"/>
      </c:valAx>
    </c:plotArea>
    <c:legend>
      <c:legendPos val="r"/>
      <c:layout>
        <c:manualLayout>
          <c:xMode val="edge"/>
          <c:yMode val="edge"/>
          <c:x val="0.80163688884870477"/>
          <c:y val="2.6813372027297607E-2"/>
          <c:w val="0.18606802274715703"/>
          <c:h val="0.16743438320210088"/>
        </c:manualLayout>
      </c:layout>
      <c:spPr>
        <a:solidFill>
          <a:schemeClr val="bg1"/>
        </a:solidFill>
      </c:spPr>
    </c:legend>
    <c:plotVisOnly val="1"/>
  </c:chart>
  <c:txPr>
    <a:bodyPr/>
    <a:lstStyle/>
    <a:p>
      <a:pPr>
        <a:defRPr sz="200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0813803982832942"/>
          <c:y val="0.11521771433863044"/>
          <c:w val="0.8317918398407802"/>
          <c:h val="0.50141901781785259"/>
        </c:manualLayout>
      </c:layout>
      <c:barChart>
        <c:barDir val="col"/>
        <c:grouping val="clustered"/>
        <c:ser>
          <c:idx val="0"/>
          <c:order val="0"/>
          <c:tx>
            <c:v>生息餌動物</c:v>
          </c:tx>
          <c:spPr>
            <a:solidFill>
              <a:srgbClr val="0070C0"/>
            </a:solidFill>
          </c:spPr>
          <c:cat>
            <c:strRef>
              <c:f>Sheet4!$A$2:$A$14</c:f>
              <c:strCache>
                <c:ptCount val="13"/>
                <c:pt idx="0">
                  <c:v>チョウ目成虫</c:v>
                </c:pt>
                <c:pt idx="1">
                  <c:v>カメムシ目</c:v>
                </c:pt>
                <c:pt idx="2">
                  <c:v>チョウ目幼虫</c:v>
                </c:pt>
                <c:pt idx="3">
                  <c:v>革翅目</c:v>
                </c:pt>
                <c:pt idx="4">
                  <c:v>クモ目</c:v>
                </c:pt>
                <c:pt idx="5">
                  <c:v>甲虫目</c:v>
                </c:pt>
                <c:pt idx="6">
                  <c:v>等脚目</c:v>
                </c:pt>
                <c:pt idx="7">
                  <c:v>ハチ目</c:v>
                </c:pt>
                <c:pt idx="8">
                  <c:v>貧毛綱</c:v>
                </c:pt>
                <c:pt idx="9">
                  <c:v>ヤスデ綱</c:v>
                </c:pt>
                <c:pt idx="10">
                  <c:v>ハエ目幼虫</c:v>
                </c:pt>
                <c:pt idx="11">
                  <c:v>ホウネンエビ目</c:v>
                </c:pt>
                <c:pt idx="12">
                  <c:v>その他</c:v>
                </c:pt>
              </c:strCache>
            </c:strRef>
          </c:cat>
          <c:val>
            <c:numRef>
              <c:f>Sheet4!$B$2:$B$14</c:f>
              <c:numCache>
                <c:formatCode>0.00_ </c:formatCode>
                <c:ptCount val="13"/>
                <c:pt idx="0">
                  <c:v>0</c:v>
                </c:pt>
                <c:pt idx="1">
                  <c:v>0</c:v>
                </c:pt>
                <c:pt idx="2">
                  <c:v>2.7027027027027088</c:v>
                </c:pt>
                <c:pt idx="3">
                  <c:v>3.6036036036036037</c:v>
                </c:pt>
                <c:pt idx="4">
                  <c:v>7.2072072072072055</c:v>
                </c:pt>
                <c:pt idx="5">
                  <c:v>15.315315315315322</c:v>
                </c:pt>
                <c:pt idx="6">
                  <c:v>1.801801801801802</c:v>
                </c:pt>
                <c:pt idx="7">
                  <c:v>0</c:v>
                </c:pt>
                <c:pt idx="8">
                  <c:v>50.450450450450305</c:v>
                </c:pt>
                <c:pt idx="9">
                  <c:v>18.018018018018079</c:v>
                </c:pt>
                <c:pt idx="10">
                  <c:v>0</c:v>
                </c:pt>
                <c:pt idx="11">
                  <c:v>0</c:v>
                </c:pt>
                <c:pt idx="12">
                  <c:v>0.90090090090090058</c:v>
                </c:pt>
              </c:numCache>
            </c:numRef>
          </c:val>
        </c:ser>
        <c:ser>
          <c:idx val="1"/>
          <c:order val="1"/>
          <c:tx>
            <c:v>胃内容物</c:v>
          </c:tx>
          <c:spPr>
            <a:solidFill>
              <a:schemeClr val="accent1"/>
            </a:solidFill>
          </c:spPr>
          <c:cat>
            <c:strRef>
              <c:f>Sheet4!$A$2:$A$14</c:f>
              <c:strCache>
                <c:ptCount val="13"/>
                <c:pt idx="0">
                  <c:v>チョウ目成虫</c:v>
                </c:pt>
                <c:pt idx="1">
                  <c:v>カメムシ目</c:v>
                </c:pt>
                <c:pt idx="2">
                  <c:v>チョウ目幼虫</c:v>
                </c:pt>
                <c:pt idx="3">
                  <c:v>革翅目</c:v>
                </c:pt>
                <c:pt idx="4">
                  <c:v>クモ目</c:v>
                </c:pt>
                <c:pt idx="5">
                  <c:v>甲虫目</c:v>
                </c:pt>
                <c:pt idx="6">
                  <c:v>等脚目</c:v>
                </c:pt>
                <c:pt idx="7">
                  <c:v>ハチ目</c:v>
                </c:pt>
                <c:pt idx="8">
                  <c:v>貧毛綱</c:v>
                </c:pt>
                <c:pt idx="9">
                  <c:v>ヤスデ綱</c:v>
                </c:pt>
                <c:pt idx="10">
                  <c:v>ハエ目幼虫</c:v>
                </c:pt>
                <c:pt idx="11">
                  <c:v>ホウネンエビ目</c:v>
                </c:pt>
                <c:pt idx="12">
                  <c:v>その他</c:v>
                </c:pt>
              </c:strCache>
            </c:strRef>
          </c:cat>
          <c:val>
            <c:numRef>
              <c:f>Sheet4!$C$2:$C$14</c:f>
              <c:numCache>
                <c:formatCode>0.00_ </c:formatCode>
                <c:ptCount val="13"/>
                <c:pt idx="0">
                  <c:v>1.730103806228374</c:v>
                </c:pt>
                <c:pt idx="1">
                  <c:v>60.726643598615915</c:v>
                </c:pt>
                <c:pt idx="2">
                  <c:v>1.3840830449827044</c:v>
                </c:pt>
                <c:pt idx="3">
                  <c:v>0.3460207612456771</c:v>
                </c:pt>
                <c:pt idx="4">
                  <c:v>4.4982698961937873</c:v>
                </c:pt>
                <c:pt idx="5">
                  <c:v>1.0380622837370239</c:v>
                </c:pt>
                <c:pt idx="6">
                  <c:v>0</c:v>
                </c:pt>
                <c:pt idx="7">
                  <c:v>8.9965397923875567</c:v>
                </c:pt>
                <c:pt idx="8">
                  <c:v>1.2110726643598615</c:v>
                </c:pt>
                <c:pt idx="9">
                  <c:v>3.1141868512110809</c:v>
                </c:pt>
                <c:pt idx="10">
                  <c:v>11.76470588235294</c:v>
                </c:pt>
                <c:pt idx="11">
                  <c:v>2.0761245674740492</c:v>
                </c:pt>
                <c:pt idx="12">
                  <c:v>2.9411764705882337</c:v>
                </c:pt>
              </c:numCache>
            </c:numRef>
          </c:val>
        </c:ser>
        <c:axId val="161340416"/>
        <c:axId val="161342208"/>
      </c:barChart>
      <c:catAx>
        <c:axId val="161340416"/>
        <c:scaling>
          <c:orientation val="minMax"/>
        </c:scaling>
        <c:axPos val="b"/>
        <c:tickLblPos val="nextTo"/>
        <c:txPr>
          <a:bodyPr rot="0" vert="eaVert"/>
          <a:lstStyle/>
          <a:p>
            <a:pPr>
              <a:defRPr/>
            </a:pPr>
            <a:endParaRPr lang="ja-JP"/>
          </a:p>
        </c:txPr>
        <c:crossAx val="161342208"/>
        <c:crosses val="autoZero"/>
        <c:auto val="1"/>
        <c:lblAlgn val="ctr"/>
        <c:lblOffset val="100"/>
      </c:catAx>
      <c:valAx>
        <c:axId val="161342208"/>
        <c:scaling>
          <c:orientation val="minMax"/>
          <c:max val="30"/>
        </c:scaling>
        <c:axPos val="l"/>
        <c:majorGridlines/>
        <c:title>
          <c:tx>
            <c:rich>
              <a:bodyPr rot="-5400000" vert="horz"/>
              <a:lstStyle/>
              <a:p>
                <a:pPr>
                  <a:defRPr b="0"/>
                </a:pPr>
                <a:r>
                  <a:rPr lang="ja-JP" altLang="en-US" b="0" dirty="0" smtClean="0"/>
                  <a:t>数量比</a:t>
                </a:r>
                <a:r>
                  <a:rPr lang="en-US" altLang="ja-JP" b="0" dirty="0" smtClean="0"/>
                  <a:t>(%)</a:t>
                </a:r>
                <a:endParaRPr lang="ja-JP" altLang="en-US" b="0" dirty="0"/>
              </a:p>
            </c:rich>
          </c:tx>
          <c:layout/>
        </c:title>
        <c:numFmt formatCode="0_ " sourceLinked="0"/>
        <c:tickLblPos val="nextTo"/>
        <c:crossAx val="161340416"/>
        <c:crosses val="autoZero"/>
        <c:crossBetween val="between"/>
      </c:valAx>
    </c:plotArea>
    <c:legend>
      <c:legendPos val="r"/>
      <c:layout>
        <c:manualLayout>
          <c:xMode val="edge"/>
          <c:yMode val="edge"/>
          <c:x val="0.81393197274430362"/>
          <c:y val="1.3996285823604884E-3"/>
          <c:w val="0.18606802274715706"/>
          <c:h val="0.16743438320210058"/>
        </c:manualLayout>
      </c:layout>
      <c:spPr>
        <a:solidFill>
          <a:schemeClr val="bg1"/>
        </a:solidFill>
      </c:spPr>
    </c:legend>
    <c:plotVisOnly val="1"/>
  </c:chart>
  <c:txPr>
    <a:bodyPr/>
    <a:lstStyle/>
    <a:p>
      <a:pPr>
        <a:defRPr sz="2000"/>
      </a:pPr>
      <a:endParaRPr lang="ja-JP"/>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938BC8-1F4C-4FBA-B11D-ECC3876F4F97}" type="datetimeFigureOut">
              <a:rPr kumimoji="1" lang="ja-JP" altLang="en-US" smtClean="0"/>
              <a:pPr/>
              <a:t>2010/2/22</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0F7689-5235-40C1-B704-C83F9037E60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現在，北海道・沖縄を除く日本に生息するカエル</a:t>
            </a:r>
            <a:r>
              <a:rPr kumimoji="1" lang="en-US" altLang="ja-JP" dirty="0" smtClean="0"/>
              <a:t>14</a:t>
            </a:r>
            <a:r>
              <a:rPr kumimoji="1" lang="ja-JP" altLang="en-US" dirty="0" smtClean="0"/>
              <a:t>種</a:t>
            </a:r>
            <a:r>
              <a:rPr kumimoji="1" lang="en-US" altLang="ja-JP" dirty="0" smtClean="0"/>
              <a:t>2</a:t>
            </a:r>
            <a:r>
              <a:rPr kumimoji="1" lang="ja-JP" altLang="en-US" dirty="0" smtClean="0"/>
              <a:t>亜種のうち</a:t>
            </a:r>
            <a:r>
              <a:rPr kumimoji="1" lang="en-US" altLang="ja-JP" dirty="0" smtClean="0"/>
              <a:t>10</a:t>
            </a:r>
            <a:r>
              <a:rPr kumimoji="1" lang="ja-JP" altLang="en-US" dirty="0" smtClean="0"/>
              <a:t>種</a:t>
            </a:r>
            <a:r>
              <a:rPr kumimoji="1" lang="en-US" altLang="ja-JP" dirty="0" smtClean="0"/>
              <a:t>2</a:t>
            </a:r>
            <a:r>
              <a:rPr kumimoji="1" lang="ja-JP" altLang="en-US" dirty="0" smtClean="0"/>
              <a:t>亜種が水田を繁殖場所として利用しており，水田への依存度が高いとされています．</a:t>
            </a:r>
            <a:endParaRPr kumimoji="1" lang="en-US" altLang="ja-JP" dirty="0" smtClean="0"/>
          </a:p>
          <a:p>
            <a:r>
              <a:rPr kumimoji="1" lang="ja-JP" altLang="en-US" dirty="0" smtClean="0"/>
              <a:t>また，カエルは環境変化の影響を受けやすいため，環境指標種として注目されています．</a:t>
            </a:r>
            <a:endParaRPr kumimoji="1" lang="en-US" altLang="ja-JP" dirty="0" smtClean="0"/>
          </a:p>
          <a:p>
            <a:r>
              <a:rPr kumimoji="1" lang="ja-JP" altLang="en-US" dirty="0" smtClean="0"/>
              <a:t>水田に生息するカエルは，多くの節足動物が生息する水田畦畔を採餌場所として利用しています．</a:t>
            </a:r>
            <a:endParaRPr kumimoji="1" lang="en-US" altLang="ja-JP" dirty="0" smtClean="0"/>
          </a:p>
          <a:p>
            <a:r>
              <a:rPr kumimoji="1" lang="ja-JP" altLang="en-US" dirty="0" smtClean="0"/>
              <a:t>しかし，水田畦畔は本来，圃場区画の境目や水漏れ防止といった水田機能の維持という役割と水田管理の際の道としての役割があるため，定期的に除草作業がされます．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510F7689-5235-40C1-B704-C83F9037E608}" type="slidenum">
              <a:rPr kumimoji="1" lang="ja-JP" altLang="en-US" smtClean="0"/>
              <a:pPr/>
              <a:t>2</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調査地</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調査地は、岐阜県揖斐郡揖斐川町谷汲大洞、ビオトープ水田周辺の水田畦畔を対象とします。この地区は圃場整備がほとんど完了しているため，圃場区画は直線の畦畔によって分割されています．今回、調査地として設定した畦畔はこの</a:t>
            </a:r>
            <a:r>
              <a:rPr kumimoji="1" lang="en-US" altLang="ja-JP" dirty="0" smtClean="0"/>
              <a:t>3</a:t>
            </a:r>
            <a:r>
              <a:rPr kumimoji="1" lang="ja-JP" altLang="en-US" dirty="0" smtClean="0"/>
              <a:t>本です。</a:t>
            </a:r>
            <a:r>
              <a:rPr kumimoji="1" lang="en-US" altLang="ja-JP" dirty="0" smtClean="0"/>
              <a:t>3</a:t>
            </a:r>
            <a:r>
              <a:rPr kumimoji="1" lang="ja-JP" altLang="en-US" dirty="0" smtClean="0"/>
              <a:t>本共に南北に伸びており，長さ</a:t>
            </a:r>
            <a:r>
              <a:rPr kumimoji="1" lang="en-US" altLang="ja-JP" dirty="0" smtClean="0"/>
              <a:t>100m</a:t>
            </a:r>
            <a:r>
              <a:rPr kumimoji="1" lang="ja-JP" altLang="en-US" dirty="0" err="1" smtClean="0"/>
              <a:t>，</a:t>
            </a:r>
            <a:r>
              <a:rPr kumimoji="1" lang="ja-JP" altLang="en-US" dirty="0" smtClean="0"/>
              <a:t>幅</a:t>
            </a:r>
            <a:r>
              <a:rPr kumimoji="1" lang="en-US" altLang="ja-JP" dirty="0" smtClean="0"/>
              <a:t>1m</a:t>
            </a:r>
            <a:r>
              <a:rPr kumimoji="1" lang="ja-JP" altLang="en-US" dirty="0" smtClean="0"/>
              <a:t>です．また，各畦畔は</a:t>
            </a:r>
            <a:r>
              <a:rPr kumimoji="1" lang="en-US" altLang="ja-JP" dirty="0" smtClean="0"/>
              <a:t>30m</a:t>
            </a:r>
            <a:r>
              <a:rPr kumimoji="1" lang="ja-JP" altLang="en-US" dirty="0" smtClean="0"/>
              <a:t>間隔で平行に並んでいます．調査畦畔の両脇の水田は稲作が行われており，畑作や休耕田の区画とは離れています．水田の営農状況は周辺で大きな違いはなく，</a:t>
            </a:r>
            <a:r>
              <a:rPr kumimoji="1" lang="en-US" altLang="ja-JP" dirty="0" smtClean="0"/>
              <a:t>6</a:t>
            </a:r>
            <a:r>
              <a:rPr kumimoji="1" lang="ja-JP" altLang="en-US" dirty="0" smtClean="0"/>
              <a:t>月上旬に田植えが行われ，</a:t>
            </a:r>
            <a:r>
              <a:rPr kumimoji="1" lang="en-US" altLang="ja-JP" dirty="0" smtClean="0"/>
              <a:t>9</a:t>
            </a:r>
            <a:r>
              <a:rPr kumimoji="1" lang="ja-JP" altLang="en-US" dirty="0" smtClean="0"/>
              <a:t>月に稲刈りが行われています．また，畦畔の管理状況も大きな違いはなく，約</a:t>
            </a:r>
            <a:r>
              <a:rPr kumimoji="1" lang="en-US" altLang="ja-JP" dirty="0" smtClean="0"/>
              <a:t>2</a:t>
            </a:r>
            <a:r>
              <a:rPr kumimoji="1" lang="ja-JP" altLang="en-US" dirty="0" smtClean="0"/>
              <a:t>週間に</a:t>
            </a:r>
            <a:r>
              <a:rPr kumimoji="1" lang="en-US" altLang="ja-JP" dirty="0" smtClean="0"/>
              <a:t>1</a:t>
            </a:r>
            <a:r>
              <a:rPr kumimoji="1" lang="ja-JP" altLang="en-US" dirty="0" smtClean="0"/>
              <a:t>回程度，草刈機を用いた除草作業が行われています．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510F7689-5235-40C1-B704-C83F9037E608}" type="slidenum">
              <a:rPr kumimoji="1" lang="ja-JP" altLang="en-US" smtClean="0"/>
              <a:pPr/>
              <a:t>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10F7689-5235-40C1-B704-C83F9037E608}" type="slidenum">
              <a:rPr kumimoji="1" lang="ja-JP" altLang="en-US" smtClean="0"/>
              <a:pPr/>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今回，畦畔の除草作業の前後でのヌマガエルの胃の内容物，餌動物の生息割合を調査していくにあたって，</a:t>
            </a:r>
            <a:endParaRPr kumimoji="1" lang="en-US" altLang="ja-JP" dirty="0" smtClean="0"/>
          </a:p>
          <a:p>
            <a:r>
              <a:rPr kumimoji="1" lang="ja-JP" altLang="en-US" dirty="0" smtClean="0"/>
              <a:t>調査畦畔を草刈畦畔と非草刈畦畔とに分ける必要があります．</a:t>
            </a:r>
            <a:endParaRPr kumimoji="1" lang="en-US" altLang="ja-JP" dirty="0" smtClean="0"/>
          </a:p>
          <a:p>
            <a:r>
              <a:rPr kumimoji="1" lang="ja-JP" altLang="en-US" dirty="0" smtClean="0"/>
              <a:t>対象とした畦畔は，畦畔ごとに植生の構成種が大きく変化しないこと、草丈が計測と視覚的な違いがわかりやすいため，平均草丈を参考としました。そして，畦畔の平均草丈が</a:t>
            </a:r>
            <a:r>
              <a:rPr kumimoji="1" lang="en-US" altLang="ja-JP" dirty="0" smtClean="0"/>
              <a:t>20cm</a:t>
            </a:r>
            <a:r>
              <a:rPr kumimoji="1" lang="ja-JP" altLang="en-US" dirty="0" smtClean="0"/>
              <a:t>未満のものを草刈畦畔、</a:t>
            </a:r>
            <a:r>
              <a:rPr kumimoji="1" lang="en-US" altLang="ja-JP" dirty="0" smtClean="0"/>
              <a:t>20cm</a:t>
            </a:r>
            <a:r>
              <a:rPr kumimoji="1" lang="ja-JP" altLang="en-US" dirty="0" smtClean="0"/>
              <a:t>以上のものを非草畦畔としました。</a:t>
            </a:r>
            <a:endParaRPr kumimoji="1" lang="en-US" altLang="ja-JP" dirty="0" smtClean="0"/>
          </a:p>
          <a:p>
            <a:r>
              <a:rPr kumimoji="1" lang="ja-JP" altLang="en-US" dirty="0" smtClean="0"/>
              <a:t>草丈</a:t>
            </a:r>
            <a:r>
              <a:rPr kumimoji="1" lang="en-US" altLang="ja-JP" dirty="0" smtClean="0"/>
              <a:t>20cm</a:t>
            </a:r>
            <a:r>
              <a:rPr kumimoji="1" lang="ja-JP" altLang="en-US" dirty="0" smtClean="0"/>
              <a:t>というのは、畦畔植生の優先種であるイネ科雑草が草刈り直後では</a:t>
            </a:r>
            <a:r>
              <a:rPr kumimoji="1" lang="en-US" altLang="ja-JP" dirty="0" smtClean="0"/>
              <a:t>10cm</a:t>
            </a:r>
            <a:r>
              <a:rPr kumimoji="1" lang="ja-JP" altLang="en-US" dirty="0" smtClean="0"/>
              <a:t>未満ですが、</a:t>
            </a:r>
            <a:r>
              <a:rPr kumimoji="1" lang="en-US" altLang="ja-JP" dirty="0" smtClean="0"/>
              <a:t>1</a:t>
            </a:r>
            <a:r>
              <a:rPr kumimoji="1" lang="ja-JP" altLang="en-US" dirty="0" smtClean="0"/>
              <a:t>週間以内に</a:t>
            </a:r>
            <a:r>
              <a:rPr kumimoji="1" lang="en-US" altLang="ja-JP" dirty="0" smtClean="0"/>
              <a:t>20cm</a:t>
            </a:r>
            <a:r>
              <a:rPr kumimoji="1" lang="ja-JP" altLang="en-US" dirty="0" smtClean="0"/>
              <a:t>以上になること、畦畔植生の変化がカエルの胃の内容物に影響を与える期間はカエルの消化を考えても</a:t>
            </a:r>
            <a:r>
              <a:rPr kumimoji="1" lang="en-US" altLang="ja-JP" dirty="0" smtClean="0"/>
              <a:t>3</a:t>
            </a:r>
            <a:r>
              <a:rPr kumimoji="1" lang="ja-JP" altLang="en-US" dirty="0" smtClean="0"/>
              <a:t>日程度必要であると考えたためです。</a:t>
            </a:r>
          </a:p>
          <a:p>
            <a:endParaRPr kumimoji="1" lang="ja-JP" altLang="en-US" dirty="0"/>
          </a:p>
        </p:txBody>
      </p:sp>
      <p:sp>
        <p:nvSpPr>
          <p:cNvPr id="4" name="スライド番号プレースホルダ 3"/>
          <p:cNvSpPr>
            <a:spLocks noGrp="1"/>
          </p:cNvSpPr>
          <p:nvPr>
            <p:ph type="sldNum" sz="quarter" idx="10"/>
          </p:nvPr>
        </p:nvSpPr>
        <p:spPr/>
        <p:txBody>
          <a:bodyPr/>
          <a:lstStyle/>
          <a:p>
            <a:fld id="{510F7689-5235-40C1-B704-C83F9037E608}" type="slidenum">
              <a:rPr kumimoji="1" lang="ja-JP" altLang="en-US" smtClean="0"/>
              <a:pPr/>
              <a:t>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調査項目</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調査項目は、餌動物の生息状況の調査とヌマガエルの食性調査の</a:t>
            </a:r>
            <a:r>
              <a:rPr kumimoji="1" lang="en-US" altLang="ja-JP" dirty="0" smtClean="0"/>
              <a:t>2</a:t>
            </a:r>
            <a:r>
              <a:rPr kumimoji="1" lang="ja-JP" altLang="en-US" dirty="0" smtClean="0"/>
              <a:t>つです。</a:t>
            </a:r>
            <a:endParaRPr kumimoji="1" lang="en-US" altLang="ja-JP" dirty="0" smtClean="0"/>
          </a:p>
          <a:p>
            <a:r>
              <a:rPr kumimoji="1" lang="ja-JP" altLang="en-US" dirty="0" smtClean="0"/>
              <a:t>餌動物の生息状況の調査は、</a:t>
            </a:r>
            <a:r>
              <a:rPr kumimoji="1" lang="en-US" altLang="ja-JP" dirty="0" smtClean="0"/>
              <a:t>40cm×40cm</a:t>
            </a:r>
            <a:r>
              <a:rPr kumimoji="1" lang="ja-JP" altLang="en-US" dirty="0" smtClean="0"/>
              <a:t>のコドラードを用います。</a:t>
            </a:r>
            <a:endParaRPr kumimoji="1" lang="en-US" altLang="ja-JP" dirty="0" smtClean="0"/>
          </a:p>
          <a:p>
            <a:r>
              <a:rPr kumimoji="1" lang="ja-JP" altLang="en-US" dirty="0" smtClean="0"/>
              <a:t>本研究では、表面土壌および土中の餌動物についても生息割合を調査するため、コドラード内の表土数</a:t>
            </a:r>
            <a:r>
              <a:rPr kumimoji="1" lang="en-US" altLang="ja-JP" dirty="0" smtClean="0"/>
              <a:t>cm</a:t>
            </a:r>
            <a:r>
              <a:rPr kumimoji="1" lang="ja-JP" altLang="en-US" dirty="0" smtClean="0"/>
              <a:t>も採取します。</a:t>
            </a:r>
            <a:endParaRPr kumimoji="1" lang="en-US" altLang="ja-JP" dirty="0" smtClean="0"/>
          </a:p>
          <a:p>
            <a:r>
              <a:rPr kumimoji="1" lang="ja-JP" altLang="en-US" dirty="0" smtClean="0"/>
              <a:t>採取した草、土は持ち帰り、その中から節足動物を寄りわけ同定を行います。</a:t>
            </a:r>
            <a:endParaRPr kumimoji="1" lang="en-US" altLang="ja-JP" dirty="0" smtClean="0"/>
          </a:p>
          <a:p>
            <a:endParaRPr kumimoji="1" lang="en-US" altLang="ja-JP" dirty="0" smtClean="0"/>
          </a:p>
          <a:p>
            <a:r>
              <a:rPr kumimoji="1" lang="ja-JP" altLang="en-US" dirty="0" smtClean="0"/>
              <a:t>食性調査は、まず調査畦畔を歩き、ヌマガエルを捕獲します。捕獲したヌマガエルから胃の内容物を採取し、持ち帰った後に目レベル同定を行います。</a:t>
            </a:r>
            <a:endParaRPr kumimoji="1" lang="en-US" altLang="ja-JP" dirty="0" smtClean="0"/>
          </a:p>
          <a:p>
            <a:r>
              <a:rPr kumimoji="1" lang="ja-JP" altLang="en-US" dirty="0" smtClean="0"/>
              <a:t>また，胃の内容物は，湿重量についても測定しました．</a:t>
            </a:r>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510F7689-5235-40C1-B704-C83F9037E608}" type="slidenum">
              <a:rPr kumimoji="1" lang="ja-JP" altLang="en-US" smtClean="0"/>
              <a:pPr/>
              <a:t>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10F7689-5235-40C1-B704-C83F9037E608}" type="slidenum">
              <a:rPr kumimoji="1" lang="ja-JP" altLang="en-US" smtClean="0"/>
              <a:pPr/>
              <a:t>7</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10F7689-5235-40C1-B704-C83F9037E608}" type="slidenum">
              <a:rPr kumimoji="1" lang="ja-JP" altLang="en-US" smtClean="0"/>
              <a:pPr/>
              <a:t>12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12" name="正方形/長方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角丸四角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p:txBody>
          <a:bodyPr/>
          <a:lstStyle/>
          <a:p>
            <a:fld id="{ECC3C5C6-41E5-4BDD-B8E1-AF5A0484D2B3}" type="datetimeFigureOut">
              <a:rPr kumimoji="1" lang="ja-JP" altLang="en-US" smtClean="0"/>
              <a:pPr/>
              <a:t>2010/2/22</a:t>
            </a:fld>
            <a:endParaRPr kumimoji="1" lang="ja-JP" altLang="en-US"/>
          </a:p>
        </p:txBody>
      </p:sp>
      <p:sp>
        <p:nvSpPr>
          <p:cNvPr id="17" name="フッター プレースホルダ 16"/>
          <p:cNvSpPr>
            <a:spLocks noGrp="1"/>
          </p:cNvSpPr>
          <p:nvPr>
            <p:ph type="ftr" sz="quarter" idx="11"/>
          </p:nvPr>
        </p:nvSpPr>
        <p:spPr/>
        <p:txBody>
          <a:bodyPr/>
          <a:lstStyle/>
          <a:p>
            <a:endParaRPr kumimoji="1" lang="ja-JP" altLang="en-US"/>
          </a:p>
        </p:txBody>
      </p:sp>
      <p:sp>
        <p:nvSpPr>
          <p:cNvPr id="29" name="スライド番号プレースホルダ 28"/>
          <p:cNvSpPr>
            <a:spLocks noGrp="1"/>
          </p:cNvSpPr>
          <p:nvPr>
            <p:ph type="sldNum" sz="quarter" idx="12"/>
          </p:nvPr>
        </p:nvSpPr>
        <p:spPr/>
        <p:txBody>
          <a:bodyPr lIns="0" tIns="0" rIns="0" bIns="0">
            <a:noAutofit/>
          </a:bodyPr>
          <a:lstStyle>
            <a:lvl1pPr>
              <a:defRPr sz="1400">
                <a:solidFill>
                  <a:srgbClr val="FFFFFF"/>
                </a:solidFill>
              </a:defRPr>
            </a:lvl1pPr>
          </a:lstStyle>
          <a:p>
            <a:fld id="{D76EF189-D4BE-42B5-BCAE-A99B9D8F4FB5}" type="slidenum">
              <a:rPr kumimoji="1" lang="ja-JP" altLang="en-US" smtClean="0"/>
              <a:pPr/>
              <a:t>&lt;#&gt;</a:t>
            </a:fld>
            <a:endParaRPr kumimoji="1" lang="ja-JP" altLang="en-US"/>
          </a:p>
        </p:txBody>
      </p:sp>
      <p:sp>
        <p:nvSpPr>
          <p:cNvPr id="7" name="正方形/長方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ja-JP" altLang="en-US" smtClean="0"/>
              <a:t>マスタ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CC3C5C6-41E5-4BDD-B8E1-AF5A0484D2B3}" type="datetimeFigureOut">
              <a:rPr kumimoji="1" lang="ja-JP" altLang="en-US" smtClean="0"/>
              <a:pPr/>
              <a:t>2010/2/22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76EF189-D4BE-42B5-BCAE-A99B9D8F4FB5}"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914400" y="274640"/>
            <a:ext cx="55626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CC3C5C6-41E5-4BDD-B8E1-AF5A0484D2B3}" type="datetimeFigureOut">
              <a:rPr kumimoji="1" lang="ja-JP" altLang="en-US" smtClean="0"/>
              <a:pPr/>
              <a:t>2010/2/22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76EF189-D4BE-42B5-BCAE-A99B9D8F4FB5}"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4" name="日付プレースホルダ 3"/>
          <p:cNvSpPr>
            <a:spLocks noGrp="1"/>
          </p:cNvSpPr>
          <p:nvPr>
            <p:ph type="dt" sz="half" idx="10"/>
          </p:nvPr>
        </p:nvSpPr>
        <p:spPr/>
        <p:txBody>
          <a:bodyPr/>
          <a:lstStyle/>
          <a:p>
            <a:fld id="{ECC3C5C6-41E5-4BDD-B8E1-AF5A0484D2B3}" type="datetimeFigureOut">
              <a:rPr kumimoji="1" lang="ja-JP" altLang="en-US" smtClean="0"/>
              <a:pPr/>
              <a:t>2010/2/22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76EF189-D4BE-42B5-BCAE-A99B9D8F4FB5}" type="slidenum">
              <a:rPr kumimoji="1" lang="ja-JP" altLang="en-US" smtClean="0"/>
              <a:pPr/>
              <a:t>&lt;#&gt;</a:t>
            </a:fld>
            <a:endParaRPr kumimoji="1" lang="ja-JP" altLang="en-US"/>
          </a:p>
        </p:txBody>
      </p:sp>
      <p:sp>
        <p:nvSpPr>
          <p:cNvPr id="8" name="コンテンツ プレースホルダ 7"/>
          <p:cNvSpPr>
            <a:spLocks noGrp="1"/>
          </p:cNvSpPr>
          <p:nvPr>
            <p:ph sz="quarter" idx="1"/>
          </p:nvPr>
        </p:nvSpPr>
        <p:spPr>
          <a:xfrm>
            <a:off x="914400" y="1447800"/>
            <a:ext cx="7772400" cy="45720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11" name="正方形/長方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角丸四角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722313" y="952500"/>
            <a:ext cx="7772400" cy="1362075"/>
          </a:xfrm>
        </p:spPr>
        <p:txBody>
          <a:bodyPr anchor="b" anchorCtr="0"/>
          <a:lstStyle>
            <a:lvl1pPr algn="l">
              <a:buNone/>
              <a:defRPr sz="4000" b="0" cap="none"/>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fld id="{ECC3C5C6-41E5-4BDD-B8E1-AF5A0484D2B3}" type="datetimeFigureOut">
              <a:rPr kumimoji="1" lang="ja-JP" altLang="en-US" smtClean="0"/>
              <a:pPr/>
              <a:t>2010/2/22</a:t>
            </a:fld>
            <a:endParaRPr kumimoji="1" lang="ja-JP" altLang="en-US"/>
          </a:p>
        </p:txBody>
      </p:sp>
      <p:sp>
        <p:nvSpPr>
          <p:cNvPr id="5" name="フッター プレースホルダ 4"/>
          <p:cNvSpPr>
            <a:spLocks noGrp="1"/>
          </p:cNvSpPr>
          <p:nvPr>
            <p:ph type="ftr" sz="quarter" idx="11"/>
          </p:nvPr>
        </p:nvSpPr>
        <p:spPr>
          <a:xfrm>
            <a:off x="800100" y="6172200"/>
            <a:ext cx="4000500" cy="457200"/>
          </a:xfrm>
        </p:spPr>
        <p:txBody>
          <a:bodyPr/>
          <a:lstStyle/>
          <a:p>
            <a:endParaRPr kumimoji="1" lang="ja-JP" altLang="en-US"/>
          </a:p>
        </p:txBody>
      </p:sp>
      <p:sp>
        <p:nvSpPr>
          <p:cNvPr id="7" name="正方形/長方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 5"/>
          <p:cNvSpPr>
            <a:spLocks noGrp="1"/>
          </p:cNvSpPr>
          <p:nvPr>
            <p:ph type="sldNum" sz="quarter" idx="12"/>
          </p:nvPr>
        </p:nvSpPr>
        <p:spPr>
          <a:xfrm>
            <a:off x="146304" y="6208776"/>
            <a:ext cx="457200" cy="457200"/>
          </a:xfrm>
        </p:spPr>
        <p:txBody>
          <a:bodyPr/>
          <a:lstStyle/>
          <a:p>
            <a:fld id="{D76EF189-D4BE-42B5-BCAE-A99B9D8F4FB5}"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ECC3C5C6-41E5-4BDD-B8E1-AF5A0484D2B3}" type="datetimeFigureOut">
              <a:rPr kumimoji="1" lang="ja-JP" altLang="en-US" smtClean="0"/>
              <a:pPr/>
              <a:t>2010/2/22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76EF189-D4BE-42B5-BCAE-A99B9D8F4FB5}" type="slidenum">
              <a:rPr kumimoji="1" lang="ja-JP" altLang="en-US" smtClean="0"/>
              <a:pPr/>
              <a:t>&lt;#&gt;</a:t>
            </a:fld>
            <a:endParaRPr kumimoji="1" lang="ja-JP" altLang="en-US"/>
          </a:p>
        </p:txBody>
      </p:sp>
      <p:sp>
        <p:nvSpPr>
          <p:cNvPr id="9" name="コンテンツ プレースホルダ 8"/>
          <p:cNvSpPr>
            <a:spLocks noGrp="1"/>
          </p:cNvSpPr>
          <p:nvPr>
            <p:ph sz="quarter" idx="1"/>
          </p:nvPr>
        </p:nvSpPr>
        <p:spPr>
          <a:xfrm>
            <a:off x="914400" y="1447800"/>
            <a:ext cx="3749040" cy="45720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933950" y="1447800"/>
            <a:ext cx="3749040" cy="45720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nchor="b" anchorCtr="0"/>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7" name="日付プレースホルダ 6"/>
          <p:cNvSpPr>
            <a:spLocks noGrp="1"/>
          </p:cNvSpPr>
          <p:nvPr>
            <p:ph type="dt" sz="half" idx="10"/>
          </p:nvPr>
        </p:nvSpPr>
        <p:spPr/>
        <p:txBody>
          <a:bodyPr/>
          <a:lstStyle/>
          <a:p>
            <a:fld id="{ECC3C5C6-41E5-4BDD-B8E1-AF5A0484D2B3}" type="datetimeFigureOut">
              <a:rPr kumimoji="1" lang="ja-JP" altLang="en-US" smtClean="0"/>
              <a:pPr/>
              <a:t>2010/2/22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76EF189-D4BE-42B5-BCAE-A99B9D8F4FB5}" type="slidenum">
              <a:rPr kumimoji="1" lang="ja-JP" altLang="en-US" smtClean="0"/>
              <a:pPr/>
              <a:t>&lt;#&gt;</a:t>
            </a:fld>
            <a:endParaRPr kumimoji="1" lang="ja-JP" altLang="en-US"/>
          </a:p>
        </p:txBody>
      </p:sp>
      <p:sp>
        <p:nvSpPr>
          <p:cNvPr id="11" name="コンテンツ プレースホルダ 10"/>
          <p:cNvSpPr>
            <a:spLocks noGrp="1"/>
          </p:cNvSpPr>
          <p:nvPr>
            <p:ph sz="half" idx="2"/>
          </p:nvPr>
        </p:nvSpPr>
        <p:spPr>
          <a:xfrm>
            <a:off x="914400" y="2247900"/>
            <a:ext cx="3733800" cy="38862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half" idx="4"/>
          </p:nvPr>
        </p:nvSpPr>
        <p:spPr>
          <a:xfrm>
            <a:off x="4953000" y="2247900"/>
            <a:ext cx="3733800" cy="38862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ECC3C5C6-41E5-4BDD-B8E1-AF5A0484D2B3}" type="datetimeFigureOut">
              <a:rPr kumimoji="1" lang="ja-JP" altLang="en-US" smtClean="0"/>
              <a:pPr/>
              <a:t>2010/2/22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76EF189-D4BE-42B5-BCAE-A99B9D8F4FB5}"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CC3C5C6-41E5-4BDD-B8E1-AF5A0484D2B3}" type="datetimeFigureOut">
              <a:rPr kumimoji="1" lang="ja-JP" altLang="en-US" smtClean="0"/>
              <a:pPr/>
              <a:t>2010/2/22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76EF189-D4BE-42B5-BCAE-A99B9D8F4FB5}"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正方形/長方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角丸四角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914400" y="273050"/>
            <a:ext cx="7772400" cy="1143000"/>
          </a:xfrm>
        </p:spPr>
        <p:txBody>
          <a:bodyPr anchor="b" anchorCtr="0"/>
          <a:lstStyle>
            <a:lvl1pPr algn="l">
              <a:buNone/>
              <a:defRPr sz="4000" b="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ECC3C5C6-41E5-4BDD-B8E1-AF5A0484D2B3}" type="datetimeFigureOut">
              <a:rPr kumimoji="1" lang="ja-JP" altLang="en-US" smtClean="0"/>
              <a:pPr/>
              <a:t>2010/2/22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76EF189-D4BE-42B5-BCAE-A99B9D8F4FB5}" type="slidenum">
              <a:rPr kumimoji="1" lang="ja-JP" altLang="en-US" smtClean="0"/>
              <a:pPr/>
              <a:t>&lt;#&gt;</a:t>
            </a:fld>
            <a:endParaRPr kumimoji="1" lang="ja-JP" altLang="en-US"/>
          </a:p>
        </p:txBody>
      </p:sp>
      <p:sp>
        <p:nvSpPr>
          <p:cNvPr id="11" name="コンテンツ プレースホルダ 10"/>
          <p:cNvSpPr>
            <a:spLocks noGrp="1"/>
          </p:cNvSpPr>
          <p:nvPr>
            <p:ph sz="quarter" idx="1"/>
          </p:nvPr>
        </p:nvSpPr>
        <p:spPr>
          <a:xfrm>
            <a:off x="2971800" y="1600200"/>
            <a:ext cx="5715000" cy="44958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ECC3C5C6-41E5-4BDD-B8E1-AF5A0484D2B3}" type="datetimeFigureOut">
              <a:rPr kumimoji="1" lang="ja-JP" altLang="en-US" smtClean="0"/>
              <a:pPr/>
              <a:t>2010/2/22</a:t>
            </a:fld>
            <a:endParaRPr kumimoji="1" lang="ja-JP" altLang="en-US"/>
          </a:p>
        </p:txBody>
      </p:sp>
      <p:sp>
        <p:nvSpPr>
          <p:cNvPr id="6" name="フッター プレースホルダ 5"/>
          <p:cNvSpPr>
            <a:spLocks noGrp="1"/>
          </p:cNvSpPr>
          <p:nvPr>
            <p:ph type="ftr" sz="quarter" idx="11"/>
          </p:nvPr>
        </p:nvSpPr>
        <p:spPr>
          <a:xfrm>
            <a:off x="914400" y="6172200"/>
            <a:ext cx="3886200" cy="457200"/>
          </a:xfrm>
        </p:spPr>
        <p:txBody>
          <a:bodyPr/>
          <a:lstStyle/>
          <a:p>
            <a:endParaRPr kumimoji="1" lang="ja-JP" altLang="en-US"/>
          </a:p>
        </p:txBody>
      </p:sp>
      <p:sp>
        <p:nvSpPr>
          <p:cNvPr id="7" name="スライド番号プレースホルダ 6"/>
          <p:cNvSpPr>
            <a:spLocks noGrp="1"/>
          </p:cNvSpPr>
          <p:nvPr>
            <p:ph type="sldNum" sz="quarter" idx="12"/>
          </p:nvPr>
        </p:nvSpPr>
        <p:spPr>
          <a:xfrm>
            <a:off x="146304" y="6208776"/>
            <a:ext cx="457200" cy="457200"/>
          </a:xfrm>
        </p:spPr>
        <p:txBody>
          <a:bodyPr/>
          <a:lstStyle/>
          <a:p>
            <a:fld id="{D76EF189-D4BE-42B5-BCAE-A99B9D8F4FB5}" type="slidenum">
              <a:rPr kumimoji="1" lang="ja-JP" altLang="en-US" smtClean="0"/>
              <a:pPr/>
              <a:t>&lt;#&gt;</a:t>
            </a:fld>
            <a:endParaRPr kumimoji="1" lang="ja-JP" altLang="en-US"/>
          </a:p>
        </p:txBody>
      </p:sp>
      <p:sp>
        <p:nvSpPr>
          <p:cNvPr id="11" name="正方形/長方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正方形/長方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図プレースホル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角丸四角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タイトル プレースホル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CC3C5C6-41E5-4BDD-B8E1-AF5A0484D2B3}" type="datetimeFigureOut">
              <a:rPr kumimoji="1" lang="ja-JP" altLang="en-US" smtClean="0"/>
              <a:pPr/>
              <a:t>2010/2/22</a:t>
            </a:fld>
            <a:endParaRPr kumimoji="1" lang="ja-JP" altLang="en-US"/>
          </a:p>
        </p:txBody>
      </p:sp>
      <p:sp>
        <p:nvSpPr>
          <p:cNvPr id="3" name="フッター プレースホル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1" lang="ja-JP" altLang="en-US"/>
          </a:p>
        </p:txBody>
      </p:sp>
      <p:sp>
        <p:nvSpPr>
          <p:cNvPr id="23" name="スライド番号プレースホル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76EF189-D4BE-42B5-BCAE-A99B9D8F4FB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814770" y="5357826"/>
            <a:ext cx="5329230" cy="1243010"/>
          </a:xfrm>
        </p:spPr>
        <p:txBody>
          <a:bodyPr>
            <a:noAutofit/>
          </a:bodyPr>
          <a:lstStyle/>
          <a:p>
            <a:r>
              <a:rPr kumimoji="1" lang="ja-JP" altLang="en-US" sz="4000" dirty="0" smtClean="0">
                <a:solidFill>
                  <a:schemeClr val="tx1"/>
                </a:solidFill>
              </a:rPr>
              <a:t>水利環境学研究室</a:t>
            </a:r>
            <a:endParaRPr kumimoji="1" lang="en-US" altLang="ja-JP" sz="4000" dirty="0" smtClean="0">
              <a:solidFill>
                <a:schemeClr val="tx1"/>
              </a:solidFill>
            </a:endParaRPr>
          </a:p>
          <a:p>
            <a:r>
              <a:rPr lang="ja-JP" altLang="en-US" sz="4000" dirty="0">
                <a:solidFill>
                  <a:schemeClr val="tx1"/>
                </a:solidFill>
              </a:rPr>
              <a:t>鳥居充裕</a:t>
            </a:r>
            <a:endParaRPr kumimoji="1" lang="ja-JP" altLang="en-US" sz="4000" dirty="0">
              <a:solidFill>
                <a:schemeClr val="tx1"/>
              </a:solidFill>
            </a:endParaRPr>
          </a:p>
        </p:txBody>
      </p:sp>
      <p:sp>
        <p:nvSpPr>
          <p:cNvPr id="2" name="タイトル 1"/>
          <p:cNvSpPr>
            <a:spLocks noGrp="1"/>
          </p:cNvSpPr>
          <p:nvPr>
            <p:ph type="ctrTitle"/>
          </p:nvPr>
        </p:nvSpPr>
        <p:spPr>
          <a:xfrm>
            <a:off x="428596" y="1458909"/>
            <a:ext cx="8229600" cy="1470025"/>
          </a:xfrm>
        </p:spPr>
        <p:txBody>
          <a:bodyPr>
            <a:noAutofit/>
          </a:bodyPr>
          <a:lstStyle/>
          <a:p>
            <a:r>
              <a:rPr lang="ja-JP" altLang="en-US" sz="4400" dirty="0" smtClean="0">
                <a:solidFill>
                  <a:schemeClr val="tx1"/>
                </a:solidFill>
                <a:latin typeface="+mn-ea"/>
                <a:ea typeface="+mn-ea"/>
              </a:rPr>
              <a:t>水田畦畔の除草作業が</a:t>
            </a:r>
            <a:r>
              <a:rPr lang="en-US" altLang="ja-JP" sz="4400" dirty="0" smtClean="0">
                <a:solidFill>
                  <a:schemeClr val="tx1"/>
                </a:solidFill>
                <a:latin typeface="+mn-ea"/>
                <a:ea typeface="+mn-ea"/>
              </a:rPr>
              <a:t/>
            </a:r>
            <a:br>
              <a:rPr lang="en-US" altLang="ja-JP" sz="4400" dirty="0" smtClean="0">
                <a:solidFill>
                  <a:schemeClr val="tx1"/>
                </a:solidFill>
                <a:latin typeface="+mn-ea"/>
                <a:ea typeface="+mn-ea"/>
              </a:rPr>
            </a:br>
            <a:r>
              <a:rPr lang="ja-JP" altLang="en-US" sz="4400" dirty="0" smtClean="0">
                <a:solidFill>
                  <a:schemeClr val="tx1"/>
                </a:solidFill>
                <a:latin typeface="+mn-ea"/>
                <a:ea typeface="+mn-ea"/>
              </a:rPr>
              <a:t>ヌマガエル</a:t>
            </a:r>
            <a:r>
              <a:rPr lang="ja-JP" altLang="en-US" sz="4400" dirty="0">
                <a:solidFill>
                  <a:schemeClr val="tx1"/>
                </a:solidFill>
                <a:latin typeface="+mn-ea"/>
                <a:ea typeface="+mn-ea"/>
              </a:rPr>
              <a:t>の</a:t>
            </a:r>
            <a:r>
              <a:rPr lang="ja-JP" altLang="en-US" sz="4400" dirty="0" smtClean="0">
                <a:solidFill>
                  <a:schemeClr val="tx1"/>
                </a:solidFill>
                <a:latin typeface="+mn-ea"/>
                <a:ea typeface="+mn-ea"/>
              </a:rPr>
              <a:t>食性に与える影響</a:t>
            </a:r>
            <a:endParaRPr kumimoji="1" lang="ja-JP" altLang="en-US" sz="4400" dirty="0">
              <a:solidFill>
                <a:schemeClr val="tx1"/>
              </a:solidFill>
              <a:latin typeface="+mn-ea"/>
              <a:ea typeface="+mn-ea"/>
            </a:endParaRPr>
          </a:p>
        </p:txBody>
      </p:sp>
      <p:pic>
        <p:nvPicPr>
          <p:cNvPr id="1026" name="Picture 2" descr="C:\卒論\写真\CIMG2849.JPG"/>
          <p:cNvPicPr>
            <a:picLocks noChangeAspect="1" noChangeArrowheads="1"/>
          </p:cNvPicPr>
          <p:nvPr/>
        </p:nvPicPr>
        <p:blipFill>
          <a:blip r:embed="rId2" cstate="print"/>
          <a:srcRect/>
          <a:stretch>
            <a:fillRect/>
          </a:stretch>
        </p:blipFill>
        <p:spPr bwMode="auto">
          <a:xfrm>
            <a:off x="214282" y="3595710"/>
            <a:ext cx="4064000" cy="3048000"/>
          </a:xfrm>
          <a:prstGeom prst="rect">
            <a:avLst/>
          </a:prstGeom>
          <a:noFill/>
        </p:spPr>
      </p:pic>
    </p:spTree>
  </p:cSld>
  <p:clrMapOvr>
    <a:masterClrMapping/>
  </p:clrMapOvr>
  <p:transition advTm="842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844" y="-142900"/>
            <a:ext cx="7772400" cy="1143000"/>
          </a:xfrm>
        </p:spPr>
        <p:txBody>
          <a:bodyPr>
            <a:normAutofit/>
          </a:bodyPr>
          <a:lstStyle/>
          <a:p>
            <a:r>
              <a:rPr kumimoji="1" lang="ja-JP" altLang="en-US" dirty="0" smtClean="0">
                <a:solidFill>
                  <a:schemeClr val="tx1"/>
                </a:solidFill>
              </a:rPr>
              <a:t>まとめ</a:t>
            </a:r>
            <a:endParaRPr kumimoji="1" lang="ja-JP" altLang="en-US" dirty="0">
              <a:solidFill>
                <a:schemeClr val="tx1"/>
              </a:solidFill>
            </a:endParaRPr>
          </a:p>
        </p:txBody>
      </p:sp>
      <p:sp>
        <p:nvSpPr>
          <p:cNvPr id="3" name="コンテンツ プレースホルダ 2"/>
          <p:cNvSpPr>
            <a:spLocks noGrp="1"/>
          </p:cNvSpPr>
          <p:nvPr>
            <p:ph sz="quarter" idx="1"/>
          </p:nvPr>
        </p:nvSpPr>
        <p:spPr>
          <a:xfrm>
            <a:off x="642910" y="857232"/>
            <a:ext cx="7829576" cy="5786478"/>
          </a:xfrm>
        </p:spPr>
        <p:txBody>
          <a:bodyPr>
            <a:normAutofit/>
          </a:bodyPr>
          <a:lstStyle/>
          <a:p>
            <a:r>
              <a:rPr kumimoji="1" lang="ja-JP" altLang="en-US" sz="2400" dirty="0" smtClean="0"/>
              <a:t>除草作業後に捕食されなくなった動物群</a:t>
            </a:r>
            <a:r>
              <a:rPr kumimoji="1" lang="en-US" altLang="ja-JP" sz="2400" dirty="0" smtClean="0"/>
              <a:t/>
            </a:r>
            <a:br>
              <a:rPr kumimoji="1" lang="en-US" altLang="ja-JP" sz="2400" dirty="0" smtClean="0"/>
            </a:br>
            <a:r>
              <a:rPr kumimoji="1" lang="ja-JP" altLang="en-US" sz="2400" dirty="0" smtClean="0"/>
              <a:t>　甲虫目，ヤスデ綱</a:t>
            </a:r>
            <a:r>
              <a:rPr kumimoji="1" lang="en-US" altLang="ja-JP" sz="2400" dirty="0" smtClean="0"/>
              <a:t/>
            </a:r>
            <a:br>
              <a:rPr kumimoji="1" lang="en-US" altLang="ja-JP" sz="2400" dirty="0" smtClean="0"/>
            </a:br>
            <a:r>
              <a:rPr kumimoji="1" lang="en-US" altLang="ja-JP" sz="2400" dirty="0" smtClean="0"/>
              <a:t/>
            </a:r>
            <a:br>
              <a:rPr kumimoji="1" lang="en-US" altLang="ja-JP" sz="2400" dirty="0" smtClean="0"/>
            </a:br>
            <a:endParaRPr kumimoji="1" lang="en-US" altLang="ja-JP" sz="2400" dirty="0" smtClean="0"/>
          </a:p>
          <a:p>
            <a:r>
              <a:rPr lang="ja-JP" altLang="en-US" sz="2400" dirty="0" smtClean="0"/>
              <a:t>除草作業後に捕食できるようになった動物群</a:t>
            </a:r>
            <a:r>
              <a:rPr lang="en-US" altLang="ja-JP" sz="2400" dirty="0" smtClean="0"/>
              <a:t/>
            </a:r>
            <a:br>
              <a:rPr lang="en-US" altLang="ja-JP" sz="2400" dirty="0" smtClean="0"/>
            </a:br>
            <a:r>
              <a:rPr lang="ja-JP" altLang="en-US" sz="2400" dirty="0" smtClean="0"/>
              <a:t>　チョウ目成虫，カメムシ目</a:t>
            </a:r>
            <a:r>
              <a:rPr lang="en-US" altLang="ja-JP" sz="2400" dirty="0" smtClean="0"/>
              <a:t/>
            </a:r>
            <a:br>
              <a:rPr lang="en-US" altLang="ja-JP" sz="2400" dirty="0" smtClean="0"/>
            </a:br>
            <a:r>
              <a:rPr lang="en-US" altLang="ja-JP" sz="2400" dirty="0" smtClean="0"/>
              <a:t/>
            </a:r>
            <a:br>
              <a:rPr lang="en-US" altLang="ja-JP" sz="2400" dirty="0" smtClean="0"/>
            </a:br>
            <a:r>
              <a:rPr lang="en-US" altLang="ja-JP" sz="2400" dirty="0" smtClean="0"/>
              <a:t/>
            </a:r>
            <a:br>
              <a:rPr lang="en-US" altLang="ja-JP" sz="2400" dirty="0" smtClean="0"/>
            </a:br>
            <a:endParaRPr lang="en-US" altLang="ja-JP" sz="2400" dirty="0" smtClean="0"/>
          </a:p>
          <a:p>
            <a:r>
              <a:rPr kumimoji="1" lang="ja-JP" altLang="en-US" sz="2400" dirty="0" smtClean="0"/>
              <a:t>どちらの区でも捕食割合が小さかった動物群</a:t>
            </a:r>
            <a:r>
              <a:rPr kumimoji="1" lang="en-US" altLang="ja-JP" sz="2400" dirty="0" smtClean="0"/>
              <a:t/>
            </a:r>
            <a:br>
              <a:rPr kumimoji="1" lang="en-US" altLang="ja-JP" sz="2400" dirty="0" smtClean="0"/>
            </a:br>
            <a:r>
              <a:rPr kumimoji="1" lang="ja-JP" altLang="en-US" sz="2400" dirty="0" smtClean="0"/>
              <a:t>　貧毛綱</a:t>
            </a:r>
            <a:endParaRPr kumimoji="1" lang="en-US" altLang="ja-JP" sz="2400" dirty="0" smtClean="0"/>
          </a:p>
        </p:txBody>
      </p:sp>
      <p:sp>
        <p:nvSpPr>
          <p:cNvPr id="4" name="右矢印 3"/>
          <p:cNvSpPr/>
          <p:nvPr/>
        </p:nvSpPr>
        <p:spPr>
          <a:xfrm>
            <a:off x="142844" y="5191796"/>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000100" y="5191796"/>
            <a:ext cx="7429552" cy="523220"/>
          </a:xfrm>
          <a:prstGeom prst="rect">
            <a:avLst/>
          </a:prstGeom>
          <a:solidFill>
            <a:srgbClr val="FFC000"/>
          </a:solidFill>
          <a:ln w="38100">
            <a:solidFill>
              <a:schemeClr val="tx1"/>
            </a:solidFill>
          </a:ln>
        </p:spPr>
        <p:txBody>
          <a:bodyPr wrap="square" rtlCol="0">
            <a:spAutoFit/>
          </a:bodyPr>
          <a:lstStyle/>
          <a:p>
            <a:pPr algn="ctr"/>
            <a:r>
              <a:rPr kumimoji="1" lang="ja-JP" altLang="en-US" sz="2800" dirty="0" smtClean="0"/>
              <a:t>体長が大きく，捕食が困難</a:t>
            </a:r>
            <a:endParaRPr kumimoji="1" lang="ja-JP" altLang="en-US" sz="2800" dirty="0"/>
          </a:p>
        </p:txBody>
      </p:sp>
      <p:sp>
        <p:nvSpPr>
          <p:cNvPr id="6" name="右矢印 5"/>
          <p:cNvSpPr/>
          <p:nvPr/>
        </p:nvSpPr>
        <p:spPr>
          <a:xfrm>
            <a:off x="142844" y="3494089"/>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00100" y="3260711"/>
            <a:ext cx="7429552" cy="954107"/>
          </a:xfrm>
          <a:prstGeom prst="rect">
            <a:avLst/>
          </a:prstGeom>
          <a:solidFill>
            <a:srgbClr val="FFC000"/>
          </a:solidFill>
          <a:ln w="38100">
            <a:solidFill>
              <a:schemeClr val="tx1"/>
            </a:solidFill>
          </a:ln>
        </p:spPr>
        <p:txBody>
          <a:bodyPr wrap="square" rtlCol="0">
            <a:spAutoFit/>
          </a:bodyPr>
          <a:lstStyle/>
          <a:p>
            <a:pPr algn="ctr"/>
            <a:r>
              <a:rPr kumimoji="1" lang="ja-JP" altLang="en-US" sz="2800" dirty="0" smtClean="0"/>
              <a:t>高い位置に生息していたものが</a:t>
            </a:r>
            <a:r>
              <a:rPr kumimoji="1" lang="en-US" altLang="ja-JP" sz="2800" dirty="0" smtClean="0"/>
              <a:t/>
            </a:r>
            <a:br>
              <a:rPr kumimoji="1" lang="en-US" altLang="ja-JP" sz="2800" dirty="0" smtClean="0"/>
            </a:br>
            <a:r>
              <a:rPr kumimoji="1" lang="ja-JP" altLang="en-US" sz="2800" dirty="0" smtClean="0"/>
              <a:t>除草作業によって地表付近に近付いた</a:t>
            </a:r>
            <a:endParaRPr kumimoji="1" lang="ja-JP" altLang="en-US" sz="2800" dirty="0"/>
          </a:p>
        </p:txBody>
      </p:sp>
      <p:sp>
        <p:nvSpPr>
          <p:cNvPr id="8" name="右矢印 7"/>
          <p:cNvSpPr/>
          <p:nvPr/>
        </p:nvSpPr>
        <p:spPr>
          <a:xfrm>
            <a:off x="142844" y="1714488"/>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928662" y="1691334"/>
            <a:ext cx="8143900" cy="523220"/>
          </a:xfrm>
          <a:prstGeom prst="rect">
            <a:avLst/>
          </a:prstGeom>
          <a:solidFill>
            <a:srgbClr val="FFC000"/>
          </a:solidFill>
          <a:ln w="38100">
            <a:solidFill>
              <a:schemeClr val="tx1"/>
            </a:solidFill>
          </a:ln>
        </p:spPr>
        <p:txBody>
          <a:bodyPr wrap="square" rtlCol="0">
            <a:spAutoFit/>
          </a:bodyPr>
          <a:lstStyle/>
          <a:p>
            <a:pPr algn="ctr"/>
            <a:r>
              <a:rPr lang="ja-JP" altLang="en-US" sz="2800" dirty="0" smtClean="0"/>
              <a:t>倒伏した雑草の下に入り，捕食が困難になった</a:t>
            </a:r>
            <a:endParaRPr kumimoji="1" lang="ja-JP" altLang="en-US" sz="2800" dirty="0"/>
          </a:p>
        </p:txBody>
      </p:sp>
      <p:sp>
        <p:nvSpPr>
          <p:cNvPr id="11" name="テキスト ボックス 10"/>
          <p:cNvSpPr txBox="1"/>
          <p:nvPr/>
        </p:nvSpPr>
        <p:spPr>
          <a:xfrm>
            <a:off x="357158" y="6072206"/>
            <a:ext cx="8572560" cy="523220"/>
          </a:xfrm>
          <a:prstGeom prst="rect">
            <a:avLst/>
          </a:prstGeom>
          <a:noFill/>
          <a:ln w="38100">
            <a:solidFill>
              <a:schemeClr val="tx1"/>
            </a:solidFill>
          </a:ln>
        </p:spPr>
        <p:txBody>
          <a:bodyPr wrap="square" rtlCol="0" anchor="ctr">
            <a:spAutoFit/>
          </a:bodyPr>
          <a:lstStyle/>
          <a:p>
            <a:pPr algn="ctr"/>
            <a:r>
              <a:rPr kumimoji="1" lang="ja-JP" altLang="en-US" sz="2800" dirty="0" smtClean="0"/>
              <a:t>嗜好性は無く，捕食できる餌動物を捕食している</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844" y="-71462"/>
            <a:ext cx="7772400" cy="846158"/>
          </a:xfrm>
        </p:spPr>
        <p:txBody>
          <a:bodyPr>
            <a:normAutofit/>
          </a:bodyPr>
          <a:lstStyle/>
          <a:p>
            <a:r>
              <a:rPr kumimoji="1" lang="ja-JP" altLang="en-US" dirty="0" smtClean="0"/>
              <a:t>まとめ</a:t>
            </a:r>
            <a:endParaRPr kumimoji="1" lang="ja-JP" altLang="en-US" dirty="0"/>
          </a:p>
        </p:txBody>
      </p:sp>
      <p:sp>
        <p:nvSpPr>
          <p:cNvPr id="9" name="テキスト ボックス 8"/>
          <p:cNvSpPr txBox="1"/>
          <p:nvPr/>
        </p:nvSpPr>
        <p:spPr>
          <a:xfrm>
            <a:off x="144000" y="642918"/>
            <a:ext cx="8858280" cy="830997"/>
          </a:xfrm>
          <a:prstGeom prst="rect">
            <a:avLst/>
          </a:prstGeom>
          <a:noFill/>
        </p:spPr>
        <p:txBody>
          <a:bodyPr wrap="square" rtlCol="0">
            <a:spAutoFit/>
          </a:bodyPr>
          <a:lstStyle/>
          <a:p>
            <a:pPr algn="ctr"/>
            <a:r>
              <a:rPr kumimoji="1" lang="ja-JP" altLang="en-US" sz="2400" dirty="0" smtClean="0"/>
              <a:t>除草作業→</a:t>
            </a:r>
            <a:r>
              <a:rPr lang="ja-JP" altLang="en-US" sz="2400" dirty="0" smtClean="0"/>
              <a:t>餌動物の生息状況の変化</a:t>
            </a:r>
            <a:r>
              <a:rPr kumimoji="1" lang="ja-JP" altLang="en-US" sz="2400" dirty="0" smtClean="0"/>
              <a:t>→ヌマガエルの食性の変化</a:t>
            </a:r>
            <a:endParaRPr kumimoji="1" lang="en-US" altLang="ja-JP" sz="2400" dirty="0" smtClean="0"/>
          </a:p>
          <a:p>
            <a:r>
              <a:rPr lang="ja-JP" altLang="en-US" sz="2400" dirty="0" smtClean="0"/>
              <a:t>　　　　　　　</a:t>
            </a:r>
            <a:endParaRPr kumimoji="1" lang="ja-JP" altLang="en-US" sz="2400" dirty="0"/>
          </a:p>
        </p:txBody>
      </p:sp>
      <p:sp>
        <p:nvSpPr>
          <p:cNvPr id="11" name="テキスト ボックス 10"/>
          <p:cNvSpPr txBox="1"/>
          <p:nvPr/>
        </p:nvSpPr>
        <p:spPr>
          <a:xfrm>
            <a:off x="928662" y="2403455"/>
            <a:ext cx="7715304" cy="954107"/>
          </a:xfrm>
          <a:prstGeom prst="rect">
            <a:avLst/>
          </a:prstGeom>
          <a:noFill/>
          <a:ln w="38100">
            <a:solidFill>
              <a:schemeClr val="tx1"/>
            </a:solidFill>
          </a:ln>
        </p:spPr>
        <p:txBody>
          <a:bodyPr wrap="square" rtlCol="0">
            <a:spAutoFit/>
          </a:bodyPr>
          <a:lstStyle/>
          <a:p>
            <a:pPr algn="ctr"/>
            <a:r>
              <a:rPr kumimoji="1" lang="ja-JP" altLang="en-US" sz="2800" dirty="0" smtClean="0"/>
              <a:t>除草作業による変化に対応しており，</a:t>
            </a:r>
            <a:endParaRPr kumimoji="1" lang="en-US" altLang="ja-JP" sz="2800" dirty="0" smtClean="0"/>
          </a:p>
          <a:p>
            <a:pPr algn="ctr"/>
            <a:r>
              <a:rPr lang="ja-JP" altLang="en-US" sz="2800" dirty="0" smtClean="0"/>
              <a:t>食性の面からヌマガエルの生息に影響が小さい</a:t>
            </a:r>
            <a:endParaRPr kumimoji="1" lang="ja-JP" altLang="en-US" sz="2800" dirty="0"/>
          </a:p>
        </p:txBody>
      </p:sp>
      <p:sp>
        <p:nvSpPr>
          <p:cNvPr id="13" name="テキスト ボックス 12"/>
          <p:cNvSpPr txBox="1"/>
          <p:nvPr/>
        </p:nvSpPr>
        <p:spPr>
          <a:xfrm>
            <a:off x="285720" y="3359538"/>
            <a:ext cx="3714776" cy="1569660"/>
          </a:xfrm>
          <a:prstGeom prst="rect">
            <a:avLst/>
          </a:prstGeom>
          <a:noFill/>
        </p:spPr>
        <p:txBody>
          <a:bodyPr wrap="square" rtlCol="0">
            <a:spAutoFit/>
          </a:bodyPr>
          <a:lstStyle/>
          <a:p>
            <a:r>
              <a:rPr lang="ja-JP" altLang="en-US" sz="2400" dirty="0" smtClean="0"/>
              <a:t>餌動物の極端な減少</a:t>
            </a:r>
            <a:endParaRPr lang="en-US" altLang="ja-JP" sz="2400" dirty="0" smtClean="0"/>
          </a:p>
          <a:p>
            <a:r>
              <a:rPr lang="ja-JP" altLang="en-US" sz="2400" dirty="0" smtClean="0"/>
              <a:t>・畦畔表土の耕起</a:t>
            </a:r>
            <a:endParaRPr lang="en-US" altLang="ja-JP" sz="2400" dirty="0" smtClean="0"/>
          </a:p>
          <a:p>
            <a:r>
              <a:rPr lang="ja-JP" altLang="en-US" sz="2400" dirty="0" smtClean="0"/>
              <a:t>・畦畔のコンクリート化</a:t>
            </a:r>
          </a:p>
          <a:p>
            <a:r>
              <a:rPr lang="ja-JP" altLang="en-US" sz="2400" dirty="0" smtClean="0"/>
              <a:t>・</a:t>
            </a:r>
            <a:r>
              <a:rPr kumimoji="1" lang="ja-JP" altLang="en-US" sz="2400" dirty="0" smtClean="0"/>
              <a:t>刈り取った雑草の除去</a:t>
            </a:r>
            <a:endParaRPr kumimoji="1" lang="en-US" altLang="ja-JP" sz="2400" dirty="0" smtClean="0"/>
          </a:p>
        </p:txBody>
      </p:sp>
      <p:sp>
        <p:nvSpPr>
          <p:cNvPr id="14" name="右矢印 13"/>
          <p:cNvSpPr/>
          <p:nvPr/>
        </p:nvSpPr>
        <p:spPr>
          <a:xfrm>
            <a:off x="3786182" y="3931042"/>
            <a:ext cx="642942" cy="712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500000" y="4002480"/>
            <a:ext cx="4464000" cy="523220"/>
          </a:xfrm>
          <a:prstGeom prst="rect">
            <a:avLst/>
          </a:prstGeom>
          <a:noFill/>
          <a:ln w="38100">
            <a:solidFill>
              <a:schemeClr val="tx1"/>
            </a:solidFill>
          </a:ln>
        </p:spPr>
        <p:txBody>
          <a:bodyPr wrap="square" rtlCol="0">
            <a:spAutoFit/>
          </a:bodyPr>
          <a:lstStyle/>
          <a:p>
            <a:r>
              <a:rPr kumimoji="1" lang="ja-JP" altLang="en-US" sz="2800" dirty="0" smtClean="0"/>
              <a:t>ヌマガエルの生息数が減少</a:t>
            </a:r>
            <a:endParaRPr kumimoji="1" lang="ja-JP" altLang="en-US" sz="2800" dirty="0"/>
          </a:p>
        </p:txBody>
      </p:sp>
      <p:sp>
        <p:nvSpPr>
          <p:cNvPr id="16" name="テキスト ボックス 15"/>
          <p:cNvSpPr txBox="1"/>
          <p:nvPr/>
        </p:nvSpPr>
        <p:spPr>
          <a:xfrm>
            <a:off x="428596" y="4906044"/>
            <a:ext cx="8429684" cy="523220"/>
          </a:xfrm>
          <a:prstGeom prst="rect">
            <a:avLst/>
          </a:prstGeom>
          <a:solidFill>
            <a:srgbClr val="FFC000"/>
          </a:solidFill>
          <a:ln w="38100">
            <a:solidFill>
              <a:schemeClr val="tx1"/>
            </a:solidFill>
          </a:ln>
        </p:spPr>
        <p:txBody>
          <a:bodyPr wrap="square" rtlCol="0">
            <a:spAutoFit/>
          </a:bodyPr>
          <a:lstStyle/>
          <a:p>
            <a:pPr algn="ctr"/>
            <a:r>
              <a:rPr kumimoji="1" lang="ja-JP" altLang="en-US" sz="2800" dirty="0" smtClean="0"/>
              <a:t>調査畦畔において除草作業後</a:t>
            </a:r>
            <a:r>
              <a:rPr lang="ja-JP" altLang="en-US" sz="2800" dirty="0" smtClean="0"/>
              <a:t>生息数が減少</a:t>
            </a:r>
            <a:endParaRPr kumimoji="1" lang="ja-JP" altLang="en-US" sz="2800" dirty="0"/>
          </a:p>
        </p:txBody>
      </p:sp>
      <p:sp>
        <p:nvSpPr>
          <p:cNvPr id="10" name="テキスト ボックス 9"/>
          <p:cNvSpPr txBox="1"/>
          <p:nvPr/>
        </p:nvSpPr>
        <p:spPr>
          <a:xfrm>
            <a:off x="928662" y="1119830"/>
            <a:ext cx="7500990" cy="523220"/>
          </a:xfrm>
          <a:prstGeom prst="rect">
            <a:avLst/>
          </a:prstGeom>
          <a:noFill/>
          <a:ln w="38100">
            <a:solidFill>
              <a:schemeClr val="tx1"/>
            </a:solidFill>
          </a:ln>
        </p:spPr>
        <p:txBody>
          <a:bodyPr wrap="square" rtlCol="0">
            <a:spAutoFit/>
          </a:bodyPr>
          <a:lstStyle/>
          <a:p>
            <a:pPr algn="ctr"/>
            <a:r>
              <a:rPr lang="ja-JP" altLang="en-US" sz="2800" dirty="0" smtClean="0"/>
              <a:t>ヌマガエルは除草作業の影響を受けている</a:t>
            </a:r>
            <a:endParaRPr kumimoji="1" lang="ja-JP" altLang="en-US" sz="2800" dirty="0"/>
          </a:p>
        </p:txBody>
      </p:sp>
      <p:sp>
        <p:nvSpPr>
          <p:cNvPr id="17" name="右矢印 16"/>
          <p:cNvSpPr/>
          <p:nvPr/>
        </p:nvSpPr>
        <p:spPr>
          <a:xfrm>
            <a:off x="142844" y="1071546"/>
            <a:ext cx="64294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28596" y="5527148"/>
            <a:ext cx="8429684" cy="1188000"/>
          </a:xfrm>
          <a:prstGeom prst="rect">
            <a:avLst/>
          </a:prstGeom>
          <a:noFill/>
          <a:ln w="38100">
            <a:solidFill>
              <a:schemeClr val="tx1"/>
            </a:solidFill>
          </a:ln>
        </p:spPr>
        <p:txBody>
          <a:bodyPr wrap="square" rtlCol="0">
            <a:spAutoFit/>
          </a:bodyPr>
          <a:lstStyle/>
          <a:p>
            <a:pPr algn="ctr"/>
            <a:r>
              <a:rPr kumimoji="1" lang="ja-JP" altLang="en-US" sz="3600" dirty="0" smtClean="0"/>
              <a:t>今後，食性以外の面からも</a:t>
            </a:r>
            <a:endParaRPr kumimoji="1" lang="en-US" altLang="ja-JP" sz="3600" dirty="0" smtClean="0"/>
          </a:p>
          <a:p>
            <a:pPr algn="ctr"/>
            <a:r>
              <a:rPr kumimoji="1" lang="ja-JP" altLang="en-US" sz="3600" dirty="0" smtClean="0"/>
              <a:t>ヌマガエルの生態に関する調査が必要</a:t>
            </a:r>
            <a:endParaRPr kumimoji="1" lang="ja-JP" altLang="en-US" sz="3600" dirty="0"/>
          </a:p>
        </p:txBody>
      </p:sp>
      <p:sp>
        <p:nvSpPr>
          <p:cNvPr id="19" name="テキスト ボックス 18"/>
          <p:cNvSpPr txBox="1"/>
          <p:nvPr/>
        </p:nvSpPr>
        <p:spPr>
          <a:xfrm>
            <a:off x="500034" y="1762772"/>
            <a:ext cx="8215338" cy="523220"/>
          </a:xfrm>
          <a:prstGeom prst="rect">
            <a:avLst/>
          </a:prstGeom>
          <a:solidFill>
            <a:srgbClr val="FFC000"/>
          </a:solidFill>
          <a:ln w="38100">
            <a:solidFill>
              <a:schemeClr val="tx1"/>
            </a:solidFill>
          </a:ln>
        </p:spPr>
        <p:txBody>
          <a:bodyPr wrap="square" rtlCol="0" anchor="ctr">
            <a:spAutoFit/>
          </a:bodyPr>
          <a:lstStyle/>
          <a:p>
            <a:pPr algn="ctr"/>
            <a:r>
              <a:rPr kumimoji="1" lang="en-US" altLang="ja-JP" sz="2800" dirty="0" smtClean="0"/>
              <a:t>1</a:t>
            </a:r>
            <a:r>
              <a:rPr kumimoji="1" lang="ja-JP" altLang="en-US" sz="2800" dirty="0" smtClean="0"/>
              <a:t>個体あたりの捕食量に変化はみられない</a:t>
            </a:r>
            <a:endParaRPr kumimoji="1" lang="ja-JP" altLang="en-US" sz="2800" dirty="0"/>
          </a:p>
        </p:txBody>
      </p:sp>
      <p:sp>
        <p:nvSpPr>
          <p:cNvPr id="20" name="右矢印 19"/>
          <p:cNvSpPr/>
          <p:nvPr/>
        </p:nvSpPr>
        <p:spPr>
          <a:xfrm>
            <a:off x="142844" y="2571744"/>
            <a:ext cx="64294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0"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914400" y="5072074"/>
            <a:ext cx="7772400" cy="947726"/>
          </a:xfrm>
        </p:spPr>
        <p:txBody>
          <a:bodyPr>
            <a:normAutofit/>
          </a:bodyPr>
          <a:lstStyle/>
          <a:p>
            <a:pPr algn="r">
              <a:buNone/>
            </a:pPr>
            <a:r>
              <a:rPr kumimoji="1" lang="ja-JP" altLang="en-US" sz="4000" dirty="0" smtClean="0"/>
              <a:t>ご静聴ありがとうございました</a:t>
            </a:r>
            <a:endParaRPr kumimoji="1" lang="ja-JP" altLang="en-U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2910" y="-71454"/>
            <a:ext cx="7772400" cy="1143000"/>
          </a:xfrm>
        </p:spPr>
        <p:txBody>
          <a:bodyPr/>
          <a:lstStyle/>
          <a:p>
            <a:r>
              <a:rPr kumimoji="1" lang="ja-JP" altLang="en-US" dirty="0" smtClean="0">
                <a:solidFill>
                  <a:schemeClr val="tx1"/>
                </a:solidFill>
                <a:latin typeface="+mj-ea"/>
              </a:rPr>
              <a:t>結果</a:t>
            </a:r>
            <a:endParaRPr kumimoji="1" lang="ja-JP" altLang="en-US" dirty="0">
              <a:solidFill>
                <a:schemeClr val="tx1"/>
              </a:solidFill>
              <a:latin typeface="+mj-ea"/>
            </a:endParaRPr>
          </a:p>
        </p:txBody>
      </p:sp>
      <p:graphicFrame>
        <p:nvGraphicFramePr>
          <p:cNvPr id="4" name="コンテンツ プレースホルダ 3"/>
          <p:cNvGraphicFramePr>
            <a:graphicFrameLocks noGrp="1"/>
          </p:cNvGraphicFramePr>
          <p:nvPr>
            <p:ph sz="quarter" idx="1"/>
          </p:nvPr>
        </p:nvGraphicFramePr>
        <p:xfrm>
          <a:off x="428595" y="1410674"/>
          <a:ext cx="8358246" cy="4876800"/>
        </p:xfrm>
        <a:graphic>
          <a:graphicData uri="http://schemas.openxmlformats.org/drawingml/2006/table">
            <a:tbl>
              <a:tblPr firstRow="1" bandRow="1">
                <a:tableStyleId>{5C22544A-7EE6-4342-B048-85BDC9FD1C3A}</a:tableStyleId>
              </a:tblPr>
              <a:tblGrid>
                <a:gridCol w="2786082"/>
                <a:gridCol w="2786082"/>
                <a:gridCol w="2786082"/>
              </a:tblGrid>
              <a:tr h="375252">
                <a:tc>
                  <a:txBody>
                    <a:bodyPr/>
                    <a:lstStyle/>
                    <a:p>
                      <a:pPr algn="ctr"/>
                      <a:r>
                        <a:rPr kumimoji="1" lang="ja-JP" altLang="en-US" sz="2000" dirty="0" smtClean="0"/>
                        <a:t>生息餌動物調査</a:t>
                      </a:r>
                      <a:endParaRPr kumimoji="1" lang="ja-JP" altLang="en-US" sz="2000" dirty="0"/>
                    </a:p>
                  </a:txBody>
                  <a:tcPr anchor="ctr"/>
                </a:tc>
                <a:tc>
                  <a:txBody>
                    <a:bodyPr/>
                    <a:lstStyle/>
                    <a:p>
                      <a:pPr algn="ctr"/>
                      <a:r>
                        <a:rPr kumimoji="1" lang="ja-JP" altLang="en-US" sz="2000" dirty="0" smtClean="0">
                          <a:solidFill>
                            <a:schemeClr val="bg1"/>
                          </a:solidFill>
                        </a:rPr>
                        <a:t>伸長区</a:t>
                      </a:r>
                      <a:endParaRPr kumimoji="1" lang="ja-JP" altLang="en-US" sz="2000" dirty="0">
                        <a:solidFill>
                          <a:schemeClr val="bg1"/>
                        </a:solidFill>
                      </a:endParaRPr>
                    </a:p>
                  </a:txBody>
                  <a:tcPr anchor="ctr"/>
                </a:tc>
                <a:tc>
                  <a:txBody>
                    <a:bodyPr/>
                    <a:lstStyle/>
                    <a:p>
                      <a:pPr algn="ctr"/>
                      <a:r>
                        <a:rPr kumimoji="1" lang="ja-JP" altLang="en-US" sz="2000" dirty="0" smtClean="0">
                          <a:solidFill>
                            <a:schemeClr val="bg1"/>
                          </a:solidFill>
                        </a:rPr>
                        <a:t>刈取区</a:t>
                      </a:r>
                      <a:endParaRPr kumimoji="1" lang="ja-JP" altLang="en-US" sz="2000" dirty="0">
                        <a:solidFill>
                          <a:schemeClr val="bg1"/>
                        </a:solidFill>
                      </a:endParaRPr>
                    </a:p>
                  </a:txBody>
                  <a:tcPr anchor="ctr"/>
                </a:tc>
              </a:tr>
              <a:tr h="370840">
                <a:tc>
                  <a:txBody>
                    <a:bodyPr/>
                    <a:lstStyle/>
                    <a:p>
                      <a:pPr algn="ctr"/>
                      <a:r>
                        <a:rPr kumimoji="1" lang="ja-JP" altLang="en-US" sz="2000" dirty="0" smtClean="0"/>
                        <a:t>生息量</a:t>
                      </a:r>
                      <a:r>
                        <a:rPr kumimoji="1" lang="en-US" altLang="ja-JP" sz="2000" dirty="0" smtClean="0"/>
                        <a:t>(</a:t>
                      </a:r>
                      <a:r>
                        <a:rPr kumimoji="1" lang="ja-JP" altLang="en-US" sz="2000" dirty="0" smtClean="0"/>
                        <a:t>匹</a:t>
                      </a:r>
                      <a:r>
                        <a:rPr kumimoji="1" lang="en-US" altLang="ja-JP" sz="2000" dirty="0" smtClean="0">
                          <a:latin typeface="Century" pitchFamily="18" charset="0"/>
                        </a:rPr>
                        <a:t>/m</a:t>
                      </a:r>
                      <a:r>
                        <a:rPr kumimoji="1" lang="en-US" altLang="ja-JP" sz="2000" baseline="30000" dirty="0" smtClean="0">
                          <a:latin typeface="Century" pitchFamily="18" charset="0"/>
                        </a:rPr>
                        <a:t>2</a:t>
                      </a:r>
                      <a:r>
                        <a:rPr kumimoji="1" lang="en-US" altLang="ja-JP" sz="2000" dirty="0" smtClean="0"/>
                        <a:t>)</a:t>
                      </a:r>
                      <a:endParaRPr kumimoji="1" lang="ja-JP" altLang="en-US" sz="2000" dirty="0"/>
                    </a:p>
                  </a:txBody>
                  <a:tcPr anchor="ctr"/>
                </a:tc>
                <a:tc>
                  <a:txBody>
                    <a:bodyPr/>
                    <a:lstStyle/>
                    <a:p>
                      <a:pPr algn="ctr"/>
                      <a:r>
                        <a:rPr kumimoji="1" lang="en-US" altLang="ja-JP" sz="2000" dirty="0" smtClean="0">
                          <a:solidFill>
                            <a:schemeClr val="tx1"/>
                          </a:solidFill>
                          <a:latin typeface="Century" pitchFamily="18" charset="0"/>
                        </a:rPr>
                        <a:t>375.0</a:t>
                      </a:r>
                      <a:endParaRPr kumimoji="1" lang="ja-JP" altLang="en-US" sz="2000" dirty="0">
                        <a:solidFill>
                          <a:schemeClr val="tx1"/>
                        </a:solidFill>
                        <a:latin typeface="Century" pitchFamily="18" charset="0"/>
                      </a:endParaRPr>
                    </a:p>
                  </a:txBody>
                  <a:tcPr anchor="ctr"/>
                </a:tc>
                <a:tc>
                  <a:txBody>
                    <a:bodyPr/>
                    <a:lstStyle/>
                    <a:p>
                      <a:pPr algn="ctr"/>
                      <a:r>
                        <a:rPr kumimoji="1" lang="en-US" altLang="ja-JP" sz="2000" dirty="0" smtClean="0">
                          <a:solidFill>
                            <a:schemeClr val="tx1"/>
                          </a:solidFill>
                          <a:latin typeface="Century" pitchFamily="18" charset="0"/>
                        </a:rPr>
                        <a:t>346.9</a:t>
                      </a:r>
                      <a:endParaRPr kumimoji="1" lang="ja-JP" altLang="en-US" sz="2000" dirty="0">
                        <a:solidFill>
                          <a:schemeClr val="tx1"/>
                        </a:solidFill>
                        <a:latin typeface="Century" pitchFamily="18" charset="0"/>
                      </a:endParaRPr>
                    </a:p>
                  </a:txBody>
                  <a:tcPr anchor="ctr"/>
                </a:tc>
              </a:tr>
              <a:tr h="370840">
                <a:tc>
                  <a:txBody>
                    <a:bodyPr/>
                    <a:lstStyle/>
                    <a:p>
                      <a:pPr algn="ctr"/>
                      <a:r>
                        <a:rPr kumimoji="1" lang="ja-JP" altLang="en-US" sz="2000" dirty="0" smtClean="0"/>
                        <a:t>確認動物群数</a:t>
                      </a:r>
                      <a:r>
                        <a:rPr kumimoji="1" lang="en-US" altLang="ja-JP" sz="2000" dirty="0" smtClean="0"/>
                        <a:t>(</a:t>
                      </a:r>
                      <a:r>
                        <a:rPr kumimoji="1" lang="ja-JP" altLang="en-US" sz="2000" dirty="0" smtClean="0"/>
                        <a:t>動物群</a:t>
                      </a:r>
                      <a:r>
                        <a:rPr kumimoji="1" lang="en-US" altLang="ja-JP" sz="2000" dirty="0" smtClean="0"/>
                        <a:t>)</a:t>
                      </a:r>
                      <a:endParaRPr kumimoji="1" lang="ja-JP" altLang="en-US" sz="2000" dirty="0"/>
                    </a:p>
                  </a:txBody>
                  <a:tcPr anchor="ctr"/>
                </a:tc>
                <a:tc>
                  <a:txBody>
                    <a:bodyPr/>
                    <a:lstStyle/>
                    <a:p>
                      <a:pPr algn="ctr"/>
                      <a:r>
                        <a:rPr kumimoji="1" lang="en-US" altLang="ja-JP" sz="2000" dirty="0" smtClean="0">
                          <a:solidFill>
                            <a:schemeClr val="tx1"/>
                          </a:solidFill>
                          <a:latin typeface="Century" pitchFamily="18" charset="0"/>
                        </a:rPr>
                        <a:t>13</a:t>
                      </a:r>
                      <a:endParaRPr kumimoji="1" lang="ja-JP" altLang="en-US" sz="2000" dirty="0">
                        <a:solidFill>
                          <a:schemeClr val="tx1"/>
                        </a:solidFill>
                        <a:latin typeface="Century" pitchFamily="18" charset="0"/>
                      </a:endParaRPr>
                    </a:p>
                  </a:txBody>
                  <a:tcPr anchor="ctr"/>
                </a:tc>
                <a:tc>
                  <a:txBody>
                    <a:bodyPr/>
                    <a:lstStyle/>
                    <a:p>
                      <a:pPr algn="ctr"/>
                      <a:r>
                        <a:rPr kumimoji="1" lang="en-US" altLang="ja-JP" sz="2000" dirty="0" smtClean="0">
                          <a:solidFill>
                            <a:schemeClr val="tx1"/>
                          </a:solidFill>
                          <a:latin typeface="Century" pitchFamily="18" charset="0"/>
                        </a:rPr>
                        <a:t>8</a:t>
                      </a:r>
                      <a:endParaRPr kumimoji="1" lang="ja-JP" altLang="en-US" sz="2000" dirty="0">
                        <a:solidFill>
                          <a:schemeClr val="tx1"/>
                        </a:solidFill>
                        <a:latin typeface="Century" pitchFamily="18" charset="0"/>
                      </a:endParaRPr>
                    </a:p>
                  </a:txBody>
                  <a:tcPr anchor="ctr"/>
                </a:tc>
              </a:tr>
              <a:tr h="370840">
                <a:tc>
                  <a:txBody>
                    <a:bodyPr/>
                    <a:lstStyle/>
                    <a:p>
                      <a:pPr algn="ctr"/>
                      <a:endParaRPr kumimoji="1" lang="ja-JP" altLang="en-US" sz="2000" dirty="0">
                        <a:solidFill>
                          <a:schemeClr val="bg1"/>
                        </a:solidFill>
                      </a:endParaRPr>
                    </a:p>
                  </a:txBody>
                  <a:tcPr anchor="ctr">
                    <a:solidFill>
                      <a:schemeClr val="bg1"/>
                    </a:solidFill>
                  </a:tcPr>
                </a:tc>
                <a:tc>
                  <a:txBody>
                    <a:bodyPr/>
                    <a:lstStyle/>
                    <a:p>
                      <a:endParaRPr lang="ja-JP" altLang="en-US" sz="2000" dirty="0"/>
                    </a:p>
                  </a:txBody>
                  <a:tcPr anchor="ctr">
                    <a:solidFill>
                      <a:schemeClr val="bg1"/>
                    </a:solidFill>
                  </a:tcPr>
                </a:tc>
                <a:tc>
                  <a:txBody>
                    <a:bodyPr/>
                    <a:lstStyle/>
                    <a:p>
                      <a:endParaRPr lang="ja-JP" altLang="en-US" sz="2000" dirty="0"/>
                    </a:p>
                  </a:txBody>
                  <a:tcPr anchor="ctr">
                    <a:solidFill>
                      <a:schemeClr val="bg1"/>
                    </a:solidFill>
                  </a:tcPr>
                </a:tc>
              </a:tr>
              <a:tr h="370840">
                <a:tc>
                  <a:txBody>
                    <a:bodyPr/>
                    <a:lstStyle/>
                    <a:p>
                      <a:pPr algn="ctr"/>
                      <a:r>
                        <a:rPr kumimoji="1" lang="ja-JP" altLang="en-US" sz="2000" dirty="0" smtClean="0">
                          <a:solidFill>
                            <a:schemeClr val="bg1"/>
                          </a:solidFill>
                        </a:rPr>
                        <a:t>ヌマガエル</a:t>
                      </a:r>
                      <a:endParaRPr kumimoji="1" lang="en-US" altLang="ja-JP" sz="2000" dirty="0" smtClean="0">
                        <a:solidFill>
                          <a:schemeClr val="bg1"/>
                        </a:solidFill>
                      </a:endParaRPr>
                    </a:p>
                    <a:p>
                      <a:pPr algn="ctr"/>
                      <a:r>
                        <a:rPr kumimoji="1" lang="ja-JP" altLang="en-US" sz="2000" dirty="0" smtClean="0">
                          <a:solidFill>
                            <a:schemeClr val="bg1"/>
                          </a:solidFill>
                        </a:rPr>
                        <a:t>胃内容物調査</a:t>
                      </a:r>
                      <a:endParaRPr kumimoji="1" lang="ja-JP" altLang="en-US" sz="2000" dirty="0">
                        <a:solidFill>
                          <a:schemeClr val="bg1"/>
                        </a:solidFill>
                      </a:endParaRPr>
                    </a:p>
                  </a:txBody>
                  <a:tcPr anchor="ctr">
                    <a:solidFill>
                      <a:schemeClr val="accent1"/>
                    </a:solidFill>
                  </a:tcPr>
                </a:tc>
                <a:tc>
                  <a:txBody>
                    <a:bodyPr/>
                    <a:lstStyle/>
                    <a:p>
                      <a:pPr algn="ctr"/>
                      <a:r>
                        <a:rPr lang="ja-JP" altLang="en-US" sz="2000" dirty="0" smtClean="0">
                          <a:solidFill>
                            <a:schemeClr val="bg1"/>
                          </a:solidFill>
                        </a:rPr>
                        <a:t>伸長区</a:t>
                      </a:r>
                      <a:endParaRPr lang="ja-JP" altLang="en-US" sz="2000" dirty="0">
                        <a:solidFill>
                          <a:schemeClr val="bg1"/>
                        </a:solidFill>
                      </a:endParaRPr>
                    </a:p>
                  </a:txBody>
                  <a:tcPr anchor="ctr">
                    <a:solidFill>
                      <a:schemeClr val="accent1"/>
                    </a:solidFill>
                  </a:tcPr>
                </a:tc>
                <a:tc>
                  <a:txBody>
                    <a:bodyPr/>
                    <a:lstStyle/>
                    <a:p>
                      <a:pPr algn="ctr"/>
                      <a:r>
                        <a:rPr lang="ja-JP" altLang="en-US" sz="2000" dirty="0" smtClean="0">
                          <a:solidFill>
                            <a:schemeClr val="bg1"/>
                          </a:solidFill>
                        </a:rPr>
                        <a:t>刈取区</a:t>
                      </a:r>
                      <a:endParaRPr lang="ja-JP" altLang="en-US" sz="2000" dirty="0">
                        <a:solidFill>
                          <a:schemeClr val="bg1"/>
                        </a:solidFill>
                      </a:endParaRPr>
                    </a:p>
                  </a:txBody>
                  <a:tcPr anchor="ctr">
                    <a:solidFill>
                      <a:schemeClr val="accent1"/>
                    </a:solidFill>
                  </a:tcPr>
                </a:tc>
              </a:tr>
              <a:tr h="370840">
                <a:tc>
                  <a:txBody>
                    <a:bodyPr/>
                    <a:lstStyle/>
                    <a:p>
                      <a:pPr algn="ctr"/>
                      <a:r>
                        <a:rPr kumimoji="1" lang="ja-JP" altLang="en-US" sz="2000" dirty="0" smtClean="0"/>
                        <a:t>捕獲個体</a:t>
                      </a:r>
                      <a:r>
                        <a:rPr kumimoji="1" lang="en-US" altLang="ja-JP" sz="2000" dirty="0" smtClean="0"/>
                        <a:t>(</a:t>
                      </a:r>
                      <a:r>
                        <a:rPr kumimoji="1" lang="ja-JP" altLang="en-US" sz="2000" dirty="0" smtClean="0"/>
                        <a:t>個体</a:t>
                      </a:r>
                      <a:r>
                        <a:rPr kumimoji="1" lang="en-US" altLang="ja-JP" sz="2000" dirty="0" smtClean="0"/>
                        <a:t>)</a:t>
                      </a:r>
                      <a:endParaRPr kumimoji="1" lang="ja-JP" altLang="en-US" sz="2000" dirty="0"/>
                    </a:p>
                  </a:txBody>
                  <a:tcPr anchor="ctr"/>
                </a:tc>
                <a:tc>
                  <a:txBody>
                    <a:bodyPr/>
                    <a:lstStyle/>
                    <a:p>
                      <a:pPr algn="ctr"/>
                      <a:r>
                        <a:rPr kumimoji="1" lang="en-US" altLang="ja-JP" sz="2000" dirty="0" smtClean="0">
                          <a:latin typeface="Century" pitchFamily="18" charset="0"/>
                        </a:rPr>
                        <a:t>176</a:t>
                      </a:r>
                      <a:endParaRPr kumimoji="1" lang="ja-JP" altLang="en-US" sz="2000" dirty="0">
                        <a:latin typeface="Century" pitchFamily="18" charset="0"/>
                      </a:endParaRPr>
                    </a:p>
                  </a:txBody>
                  <a:tcPr anchor="ctr"/>
                </a:tc>
                <a:tc>
                  <a:txBody>
                    <a:bodyPr/>
                    <a:lstStyle/>
                    <a:p>
                      <a:pPr algn="ctr"/>
                      <a:r>
                        <a:rPr kumimoji="1" lang="en-US" altLang="ja-JP" sz="2000" dirty="0" smtClean="0">
                          <a:latin typeface="Century" pitchFamily="18" charset="0"/>
                        </a:rPr>
                        <a:t>61</a:t>
                      </a:r>
                      <a:endParaRPr kumimoji="1" lang="ja-JP" altLang="en-US" sz="2000" dirty="0">
                        <a:latin typeface="Century" pitchFamily="18" charset="0"/>
                      </a:endParaRPr>
                    </a:p>
                  </a:txBody>
                  <a:tcPr anchor="ctr"/>
                </a:tc>
              </a:tr>
              <a:tr h="370840">
                <a:tc>
                  <a:txBody>
                    <a:bodyPr/>
                    <a:lstStyle/>
                    <a:p>
                      <a:pPr algn="ctr"/>
                      <a:r>
                        <a:rPr kumimoji="1" lang="ja-JP" altLang="en-US" sz="2000" dirty="0" smtClean="0"/>
                        <a:t>餌動物確認個体</a:t>
                      </a:r>
                      <a:r>
                        <a:rPr kumimoji="1" lang="en-US" altLang="ja-JP" sz="2000" dirty="0" smtClean="0"/>
                        <a:t>(</a:t>
                      </a:r>
                      <a:r>
                        <a:rPr kumimoji="1" lang="ja-JP" altLang="en-US" sz="2000" dirty="0" smtClean="0"/>
                        <a:t>個体</a:t>
                      </a:r>
                      <a:r>
                        <a:rPr kumimoji="1" lang="en-US" altLang="ja-JP" sz="2000" dirty="0" smtClean="0"/>
                        <a:t>)</a:t>
                      </a:r>
                      <a:endParaRPr kumimoji="1" lang="ja-JP" altLang="en-US" sz="2000" dirty="0"/>
                    </a:p>
                  </a:txBody>
                  <a:tcPr anchor="ctr"/>
                </a:tc>
                <a:tc>
                  <a:txBody>
                    <a:bodyPr/>
                    <a:lstStyle/>
                    <a:p>
                      <a:pPr algn="ctr"/>
                      <a:r>
                        <a:rPr kumimoji="1" lang="en-US" altLang="ja-JP" sz="2000" dirty="0" smtClean="0">
                          <a:latin typeface="Century" pitchFamily="18" charset="0"/>
                        </a:rPr>
                        <a:t>82</a:t>
                      </a:r>
                      <a:endParaRPr kumimoji="1" lang="ja-JP" altLang="en-US" sz="2000" dirty="0">
                        <a:latin typeface="Century" pitchFamily="18" charset="0"/>
                      </a:endParaRPr>
                    </a:p>
                  </a:txBody>
                  <a:tcPr anchor="ctr"/>
                </a:tc>
                <a:tc>
                  <a:txBody>
                    <a:bodyPr/>
                    <a:lstStyle/>
                    <a:p>
                      <a:pPr algn="ctr"/>
                      <a:r>
                        <a:rPr kumimoji="1" lang="en-US" altLang="ja-JP" sz="2000" dirty="0" smtClean="0">
                          <a:latin typeface="Century" pitchFamily="18" charset="0"/>
                        </a:rPr>
                        <a:t>36</a:t>
                      </a:r>
                      <a:endParaRPr kumimoji="1" lang="ja-JP" altLang="en-US" sz="2000" dirty="0">
                        <a:latin typeface="Century" pitchFamily="18" charset="0"/>
                      </a:endParaRPr>
                    </a:p>
                  </a:txBody>
                  <a:tcPr anchor="ctr"/>
                </a:tc>
              </a:tr>
              <a:tr h="370840">
                <a:tc>
                  <a:txBody>
                    <a:bodyPr/>
                    <a:lstStyle/>
                    <a:p>
                      <a:pPr algn="ctr"/>
                      <a:r>
                        <a:rPr kumimoji="1" lang="ja-JP" altLang="en-US" sz="2000" dirty="0" smtClean="0"/>
                        <a:t>捕食動物群数</a:t>
                      </a:r>
                      <a:r>
                        <a:rPr kumimoji="1" lang="en-US" altLang="ja-JP" sz="2000" dirty="0" smtClean="0"/>
                        <a:t>(</a:t>
                      </a:r>
                      <a:r>
                        <a:rPr kumimoji="1" lang="ja-JP" altLang="en-US" sz="2000" dirty="0" smtClean="0"/>
                        <a:t>動物群</a:t>
                      </a:r>
                      <a:r>
                        <a:rPr kumimoji="1" lang="en-US" altLang="ja-JP" sz="2000" dirty="0" smtClean="0"/>
                        <a:t>)</a:t>
                      </a:r>
                      <a:endParaRPr kumimoji="1" lang="ja-JP" altLang="en-US" sz="2000" dirty="0"/>
                    </a:p>
                  </a:txBody>
                  <a:tcPr anchor="ctr"/>
                </a:tc>
                <a:tc>
                  <a:txBody>
                    <a:bodyPr/>
                    <a:lstStyle/>
                    <a:p>
                      <a:pPr algn="ctr"/>
                      <a:r>
                        <a:rPr kumimoji="1" lang="en-US" altLang="ja-JP" sz="2000" dirty="0" smtClean="0">
                          <a:latin typeface="Century" pitchFamily="18" charset="0"/>
                        </a:rPr>
                        <a:t>26</a:t>
                      </a:r>
                      <a:endParaRPr kumimoji="1" lang="ja-JP" altLang="en-US" sz="2000" dirty="0">
                        <a:latin typeface="Century" pitchFamily="18" charset="0"/>
                      </a:endParaRPr>
                    </a:p>
                  </a:txBody>
                  <a:tcPr anchor="ctr"/>
                </a:tc>
                <a:tc>
                  <a:txBody>
                    <a:bodyPr/>
                    <a:lstStyle/>
                    <a:p>
                      <a:pPr algn="ctr"/>
                      <a:r>
                        <a:rPr kumimoji="1" lang="en-US" altLang="ja-JP" sz="2000" dirty="0" smtClean="0">
                          <a:latin typeface="Century" pitchFamily="18" charset="0"/>
                        </a:rPr>
                        <a:t>20</a:t>
                      </a:r>
                      <a:endParaRPr kumimoji="1" lang="ja-JP" altLang="en-US" sz="2000" dirty="0">
                        <a:latin typeface="Century" pitchFamily="18" charset="0"/>
                      </a:endParaRPr>
                    </a:p>
                  </a:txBody>
                  <a:tcPr anchor="ctr"/>
                </a:tc>
              </a:tr>
              <a:tr h="370840">
                <a:tc>
                  <a:txBody>
                    <a:bodyPr/>
                    <a:lstStyle/>
                    <a:p>
                      <a:pPr algn="ctr"/>
                      <a:r>
                        <a:rPr kumimoji="1" lang="ja-JP" altLang="en-US" sz="2000" dirty="0" smtClean="0"/>
                        <a:t>平均捕食動物群数</a:t>
                      </a:r>
                      <a:endParaRPr kumimoji="1" lang="en-US" altLang="ja-JP" sz="2000" dirty="0" smtClean="0"/>
                    </a:p>
                    <a:p>
                      <a:pPr algn="ctr"/>
                      <a:r>
                        <a:rPr kumimoji="1" lang="en-US" altLang="ja-JP" sz="2000" dirty="0" smtClean="0"/>
                        <a:t>(</a:t>
                      </a:r>
                      <a:r>
                        <a:rPr kumimoji="1" lang="ja-JP" altLang="en-US" sz="2000" dirty="0" smtClean="0"/>
                        <a:t>動物群</a:t>
                      </a:r>
                      <a:r>
                        <a:rPr kumimoji="1" lang="en-US" altLang="ja-JP" sz="2000" dirty="0" smtClean="0"/>
                        <a:t>/</a:t>
                      </a:r>
                      <a:r>
                        <a:rPr kumimoji="1" lang="ja-JP" altLang="en-US" sz="2000" dirty="0" smtClean="0"/>
                        <a:t>個体</a:t>
                      </a:r>
                      <a:r>
                        <a:rPr kumimoji="1" lang="en-US" altLang="ja-JP" sz="2000" dirty="0" smtClean="0"/>
                        <a:t>)</a:t>
                      </a:r>
                      <a:endParaRPr kumimoji="1" lang="ja-JP" altLang="en-US" sz="2000" dirty="0"/>
                    </a:p>
                  </a:txBody>
                  <a:tcPr anchor="ctr"/>
                </a:tc>
                <a:tc>
                  <a:txBody>
                    <a:bodyPr/>
                    <a:lstStyle/>
                    <a:p>
                      <a:pPr algn="ctr"/>
                      <a:r>
                        <a:rPr kumimoji="1" lang="en-US" altLang="ja-JP" sz="2000" dirty="0" smtClean="0">
                          <a:latin typeface="Century" pitchFamily="18" charset="0"/>
                        </a:rPr>
                        <a:t>1.8</a:t>
                      </a:r>
                      <a:endParaRPr kumimoji="1" lang="ja-JP" altLang="en-US" sz="2000" dirty="0">
                        <a:latin typeface="Century" pitchFamily="18" charset="0"/>
                      </a:endParaRPr>
                    </a:p>
                  </a:txBody>
                  <a:tcPr anchor="ctr"/>
                </a:tc>
                <a:tc>
                  <a:txBody>
                    <a:bodyPr/>
                    <a:lstStyle/>
                    <a:p>
                      <a:pPr algn="ctr"/>
                      <a:r>
                        <a:rPr kumimoji="1" lang="en-US" altLang="ja-JP" sz="2000" dirty="0" smtClean="0">
                          <a:latin typeface="Century" pitchFamily="18" charset="0"/>
                        </a:rPr>
                        <a:t>2.4</a:t>
                      </a:r>
                      <a:endParaRPr kumimoji="1" lang="ja-JP" altLang="en-US" sz="2000" dirty="0">
                        <a:latin typeface="Century" pitchFamily="18" charset="0"/>
                      </a:endParaRPr>
                    </a:p>
                  </a:txBody>
                  <a:tcPr anchor="ctr"/>
                </a:tc>
              </a:tr>
              <a:tr h="370840">
                <a:tc>
                  <a:txBody>
                    <a:bodyPr/>
                    <a:lstStyle/>
                    <a:p>
                      <a:pPr algn="ctr"/>
                      <a:r>
                        <a:rPr kumimoji="1" lang="ja-JP" altLang="en-US" sz="2000" dirty="0" smtClean="0"/>
                        <a:t>平均胃内容物湿重量</a:t>
                      </a:r>
                      <a:r>
                        <a:rPr kumimoji="1" lang="en-US" altLang="ja-JP" sz="2000" dirty="0" smtClean="0"/>
                        <a:t>(</a:t>
                      </a:r>
                      <a:r>
                        <a:rPr kumimoji="1" lang="en-US" altLang="ja-JP" sz="2000" dirty="0" smtClean="0">
                          <a:latin typeface="Century" pitchFamily="18" charset="0"/>
                        </a:rPr>
                        <a:t>mg/</a:t>
                      </a:r>
                      <a:r>
                        <a:rPr kumimoji="1" lang="ja-JP" altLang="en-US" sz="2000" dirty="0" smtClean="0"/>
                        <a:t>個体</a:t>
                      </a:r>
                      <a:r>
                        <a:rPr kumimoji="1" lang="en-US" altLang="ja-JP" sz="2000" dirty="0" smtClean="0"/>
                        <a:t>)</a:t>
                      </a:r>
                      <a:endParaRPr kumimoji="1" lang="ja-JP" altLang="en-US" sz="2000" dirty="0"/>
                    </a:p>
                  </a:txBody>
                  <a:tcPr anchor="ctr"/>
                </a:tc>
                <a:tc>
                  <a:txBody>
                    <a:bodyPr/>
                    <a:lstStyle/>
                    <a:p>
                      <a:pPr algn="ctr"/>
                      <a:r>
                        <a:rPr kumimoji="1" lang="en-US" altLang="ja-JP" sz="2000" dirty="0" smtClean="0">
                          <a:latin typeface="Century" pitchFamily="18" charset="0"/>
                        </a:rPr>
                        <a:t>73.4</a:t>
                      </a:r>
                      <a:endParaRPr kumimoji="1" lang="ja-JP" altLang="en-US" sz="2000" dirty="0">
                        <a:latin typeface="Century" pitchFamily="18" charset="0"/>
                      </a:endParaRPr>
                    </a:p>
                  </a:txBody>
                  <a:tcPr anchor="ctr"/>
                </a:tc>
                <a:tc>
                  <a:txBody>
                    <a:bodyPr/>
                    <a:lstStyle/>
                    <a:p>
                      <a:pPr algn="ctr"/>
                      <a:r>
                        <a:rPr kumimoji="1" lang="en-US" altLang="ja-JP" sz="2000" dirty="0" smtClean="0">
                          <a:latin typeface="Century" pitchFamily="18" charset="0"/>
                        </a:rPr>
                        <a:t>125.4</a:t>
                      </a:r>
                      <a:endParaRPr kumimoji="1" lang="ja-JP" altLang="en-US" sz="2000" dirty="0">
                        <a:latin typeface="Century" pitchFamily="18" charset="0"/>
                      </a:endParaRPr>
                    </a:p>
                  </a:txBody>
                  <a:tcPr anchor="ct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6000" y="72000"/>
            <a:ext cx="7772400" cy="1143000"/>
          </a:xfrm>
        </p:spPr>
        <p:txBody>
          <a:bodyPr/>
          <a:lstStyle/>
          <a:p>
            <a:r>
              <a:rPr kumimoji="1" lang="ja-JP" altLang="en-US" dirty="0" smtClean="0">
                <a:solidFill>
                  <a:schemeClr val="tx1"/>
                </a:solidFill>
              </a:rPr>
              <a:t>研究背景・目的</a:t>
            </a:r>
            <a:endParaRPr kumimoji="1" lang="ja-JP" altLang="en-US" dirty="0">
              <a:solidFill>
                <a:schemeClr val="tx1"/>
              </a:solidFill>
            </a:endParaRPr>
          </a:p>
        </p:txBody>
      </p:sp>
      <p:sp>
        <p:nvSpPr>
          <p:cNvPr id="59" name="コンテンツ プレースホルダ 58"/>
          <p:cNvSpPr>
            <a:spLocks noGrp="1"/>
          </p:cNvSpPr>
          <p:nvPr>
            <p:ph sz="quarter" idx="1"/>
          </p:nvPr>
        </p:nvSpPr>
        <p:spPr>
          <a:xfrm>
            <a:off x="142844" y="1440000"/>
            <a:ext cx="3749040" cy="4143404"/>
          </a:xfrm>
          <a:solidFill>
            <a:schemeClr val="bg1"/>
          </a:solidFill>
          <a:ln w="38100">
            <a:solidFill>
              <a:srgbClr val="00B050"/>
            </a:solidFill>
          </a:ln>
        </p:spPr>
        <p:txBody>
          <a:bodyPr>
            <a:normAutofit/>
          </a:bodyPr>
          <a:lstStyle/>
          <a:p>
            <a:r>
              <a:rPr lang="ja-JP" altLang="en-US" sz="2400" dirty="0" smtClean="0"/>
              <a:t>水田畦畔</a:t>
            </a:r>
            <a:r>
              <a:rPr lang="en-US" altLang="ja-JP" sz="2400" dirty="0" smtClean="0"/>
              <a:t/>
            </a:r>
            <a:br>
              <a:rPr lang="en-US" altLang="ja-JP" sz="2400" dirty="0" smtClean="0"/>
            </a:br>
            <a:r>
              <a:rPr lang="ja-JP" altLang="en-US" sz="2400" dirty="0" smtClean="0"/>
              <a:t>・水田生態系</a:t>
            </a:r>
            <a:r>
              <a:rPr lang="en-US" altLang="ja-JP" sz="2400" dirty="0" smtClean="0"/>
              <a:t/>
            </a:r>
            <a:br>
              <a:rPr lang="en-US" altLang="ja-JP" sz="2400" dirty="0" smtClean="0"/>
            </a:br>
            <a:r>
              <a:rPr lang="ja-JP" altLang="en-US" sz="2400" dirty="0" smtClean="0"/>
              <a:t>　　生息・繁殖の場</a:t>
            </a:r>
            <a:r>
              <a:rPr lang="en-US" altLang="ja-JP" sz="2400" dirty="0" smtClean="0"/>
              <a:t/>
            </a:r>
            <a:br>
              <a:rPr lang="en-US" altLang="ja-JP" sz="2400" dirty="0" smtClean="0"/>
            </a:br>
            <a:r>
              <a:rPr lang="ja-JP" altLang="en-US" sz="2400" dirty="0" smtClean="0"/>
              <a:t>　　生物の移動経路</a:t>
            </a:r>
            <a:endParaRPr lang="en-US" altLang="ja-JP" sz="2400" dirty="0" smtClean="0"/>
          </a:p>
          <a:p>
            <a:pPr>
              <a:buNone/>
            </a:pPr>
            <a:r>
              <a:rPr lang="ja-JP" altLang="en-US" sz="2400" dirty="0" smtClean="0"/>
              <a:t>　</a:t>
            </a:r>
            <a:endParaRPr lang="en-US" altLang="ja-JP" sz="2400" dirty="0" smtClean="0"/>
          </a:p>
        </p:txBody>
      </p:sp>
      <p:sp>
        <p:nvSpPr>
          <p:cNvPr id="93" name="テキスト ボックス 92"/>
          <p:cNvSpPr txBox="1"/>
          <p:nvPr/>
        </p:nvSpPr>
        <p:spPr>
          <a:xfrm>
            <a:off x="428596" y="2928934"/>
            <a:ext cx="3571900" cy="2523768"/>
          </a:xfrm>
          <a:prstGeom prst="rect">
            <a:avLst/>
          </a:prstGeom>
          <a:noFill/>
        </p:spPr>
        <p:txBody>
          <a:bodyPr wrap="square" rtlCol="0">
            <a:spAutoFit/>
          </a:bodyPr>
          <a:lstStyle/>
          <a:p>
            <a:endParaRPr lang="ja-JP" altLang="en-US" sz="1400" dirty="0" smtClean="0"/>
          </a:p>
          <a:p>
            <a:r>
              <a:rPr lang="ja-JP" altLang="en-US" sz="2400" dirty="0" smtClean="0"/>
              <a:t>・農業</a:t>
            </a:r>
            <a:r>
              <a:rPr lang="en-US" altLang="ja-JP" sz="2400" dirty="0" smtClean="0"/>
              <a:t/>
            </a:r>
            <a:br>
              <a:rPr lang="en-US" altLang="ja-JP" sz="2400" dirty="0" smtClean="0"/>
            </a:br>
            <a:r>
              <a:rPr lang="ja-JP" altLang="en-US" sz="2400" dirty="0" smtClean="0"/>
              <a:t>　　水田機能の維持</a:t>
            </a:r>
            <a:r>
              <a:rPr lang="en-US" altLang="ja-JP" sz="2400" dirty="0" smtClean="0"/>
              <a:t/>
            </a:r>
            <a:br>
              <a:rPr lang="en-US" altLang="ja-JP" sz="2400" dirty="0" smtClean="0"/>
            </a:br>
            <a:r>
              <a:rPr lang="ja-JP" altLang="en-US" sz="2400" dirty="0" smtClean="0"/>
              <a:t>　　　圃場区画の境目</a:t>
            </a:r>
            <a:r>
              <a:rPr lang="en-US" altLang="ja-JP" sz="2400" dirty="0" smtClean="0"/>
              <a:t/>
            </a:r>
            <a:br>
              <a:rPr lang="en-US" altLang="ja-JP" sz="2400" dirty="0" smtClean="0"/>
            </a:br>
            <a:r>
              <a:rPr lang="ja-JP" altLang="en-US" sz="2400" dirty="0" smtClean="0"/>
              <a:t>　　　水漏れ防止</a:t>
            </a:r>
            <a:r>
              <a:rPr lang="en-US" altLang="ja-JP" sz="2400" dirty="0" smtClean="0"/>
              <a:t/>
            </a:r>
            <a:br>
              <a:rPr lang="en-US" altLang="ja-JP" sz="2400" dirty="0" smtClean="0"/>
            </a:br>
            <a:r>
              <a:rPr lang="ja-JP" altLang="en-US" sz="2400" dirty="0" smtClean="0"/>
              <a:t>　　水田管理の際の道</a:t>
            </a:r>
            <a:endParaRPr lang="en-US" altLang="ja-JP" sz="2400" dirty="0" smtClean="0"/>
          </a:p>
          <a:p>
            <a:r>
              <a:rPr lang="ja-JP" altLang="en-US" sz="2400" dirty="0" smtClean="0"/>
              <a:t>　　定期的な除草作業</a:t>
            </a:r>
            <a:endParaRPr kumimoji="1" lang="ja-JP" altLang="en-US" sz="2400" dirty="0"/>
          </a:p>
        </p:txBody>
      </p:sp>
      <p:sp>
        <p:nvSpPr>
          <p:cNvPr id="91" name="左中かっこ 90"/>
          <p:cNvSpPr/>
          <p:nvPr/>
        </p:nvSpPr>
        <p:spPr>
          <a:xfrm>
            <a:off x="1285852" y="4000504"/>
            <a:ext cx="142876" cy="714380"/>
          </a:xfrm>
          <a:prstGeom prst="leftBrace">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コンテンツ プレースホルダ 8"/>
          <p:cNvSpPr>
            <a:spLocks noGrp="1"/>
          </p:cNvSpPr>
          <p:nvPr>
            <p:ph sz="quarter" idx="2"/>
          </p:nvPr>
        </p:nvSpPr>
        <p:spPr>
          <a:xfrm>
            <a:off x="4214810" y="1440000"/>
            <a:ext cx="4786314" cy="4143404"/>
          </a:xfrm>
          <a:solidFill>
            <a:schemeClr val="bg1"/>
          </a:solidFill>
          <a:ln w="38100">
            <a:solidFill>
              <a:srgbClr val="0070C0"/>
            </a:solidFill>
          </a:ln>
        </p:spPr>
        <p:txBody>
          <a:bodyPr>
            <a:normAutofit/>
          </a:bodyPr>
          <a:lstStyle/>
          <a:p>
            <a:r>
              <a:rPr kumimoji="1" lang="ja-JP" altLang="en-US" sz="2400" dirty="0" smtClean="0"/>
              <a:t>ヌマガエル</a:t>
            </a:r>
            <a:r>
              <a:rPr kumimoji="1" lang="en-US" altLang="ja-JP" sz="2400" dirty="0" smtClean="0"/>
              <a:t/>
            </a:r>
            <a:br>
              <a:rPr kumimoji="1" lang="en-US" altLang="ja-JP" sz="2400" dirty="0" smtClean="0"/>
            </a:br>
            <a:r>
              <a:rPr lang="ja-JP" altLang="en-US" sz="2400" dirty="0" smtClean="0"/>
              <a:t>・水田への依存度が高い</a:t>
            </a:r>
            <a:r>
              <a:rPr lang="en-US" altLang="ja-JP" sz="2400" dirty="0" smtClean="0"/>
              <a:t/>
            </a:r>
            <a:br>
              <a:rPr lang="en-US" altLang="ja-JP" sz="2400" dirty="0" smtClean="0"/>
            </a:br>
            <a:r>
              <a:rPr lang="ja-JP" altLang="en-US" sz="2400" dirty="0" smtClean="0"/>
              <a:t>・環境変化の影響を受けやすい</a:t>
            </a:r>
            <a:r>
              <a:rPr lang="en-US" altLang="ja-JP" sz="2400" dirty="0" smtClean="0"/>
              <a:t/>
            </a:r>
            <a:br>
              <a:rPr lang="en-US" altLang="ja-JP" sz="2400" dirty="0" smtClean="0"/>
            </a:br>
            <a:r>
              <a:rPr lang="ja-JP" altLang="en-US" sz="2400" dirty="0" smtClean="0"/>
              <a:t>・中間的捕食者</a:t>
            </a:r>
            <a:r>
              <a:rPr lang="en-US" altLang="ja-JP" sz="2400" dirty="0" smtClean="0"/>
              <a:t/>
            </a:r>
            <a:br>
              <a:rPr lang="en-US" altLang="ja-JP" sz="2400" dirty="0" smtClean="0"/>
            </a:br>
            <a:r>
              <a:rPr lang="ja-JP" altLang="en-US" sz="2400" dirty="0" smtClean="0"/>
              <a:t>・地上に生息している</a:t>
            </a:r>
            <a:endParaRPr lang="en-US" altLang="ja-JP" sz="2400" dirty="0" smtClean="0"/>
          </a:p>
        </p:txBody>
      </p:sp>
      <p:sp>
        <p:nvSpPr>
          <p:cNvPr id="11" name="右矢印 10"/>
          <p:cNvSpPr/>
          <p:nvPr/>
        </p:nvSpPr>
        <p:spPr>
          <a:xfrm>
            <a:off x="714348" y="5056314"/>
            <a:ext cx="285752" cy="354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42876" y="5715016"/>
            <a:ext cx="8858280" cy="830997"/>
          </a:xfrm>
          <a:prstGeom prst="rect">
            <a:avLst/>
          </a:prstGeom>
          <a:solidFill>
            <a:schemeClr val="bg1"/>
          </a:solidFill>
          <a:ln w="38100">
            <a:solidFill>
              <a:schemeClr val="tx1"/>
            </a:solidFill>
          </a:ln>
        </p:spPr>
        <p:txBody>
          <a:bodyPr wrap="square" rtlCol="0">
            <a:spAutoFit/>
          </a:bodyPr>
          <a:lstStyle/>
          <a:p>
            <a:pPr algn="ctr"/>
            <a:r>
              <a:rPr kumimoji="1" lang="ja-JP" altLang="en-US" sz="2400" dirty="0" smtClean="0"/>
              <a:t>除草作業による影響について既存の情報は少ない</a:t>
            </a:r>
            <a:endParaRPr kumimoji="1" lang="en-US" altLang="ja-JP" sz="2400" dirty="0" smtClean="0"/>
          </a:p>
          <a:p>
            <a:pPr algn="ctr"/>
            <a:r>
              <a:rPr kumimoji="1" lang="ja-JP" altLang="en-US" sz="2400" dirty="0" smtClean="0"/>
              <a:t>　ヌマガエルの食性からどのような影響があるのか調査・検討</a:t>
            </a:r>
            <a:endParaRPr kumimoji="1" lang="ja-JP" altLang="en-US" sz="2400" dirty="0"/>
          </a:p>
        </p:txBody>
      </p:sp>
      <p:sp>
        <p:nvSpPr>
          <p:cNvPr id="13" name="右矢印 12"/>
          <p:cNvSpPr/>
          <p:nvPr/>
        </p:nvSpPr>
        <p:spPr>
          <a:xfrm>
            <a:off x="285720" y="6192000"/>
            <a:ext cx="28575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noChangeArrowheads="1"/>
          </p:cNvPicPr>
          <p:nvPr/>
        </p:nvPicPr>
        <p:blipFill>
          <a:blip r:embed="rId4" cstate="print"/>
          <a:srcRect/>
          <a:stretch>
            <a:fillRect/>
          </a:stretch>
        </p:blipFill>
        <p:spPr bwMode="auto">
          <a:xfrm>
            <a:off x="6429388" y="3643314"/>
            <a:ext cx="2437292" cy="1828800"/>
          </a:xfrm>
          <a:prstGeom prst="rect">
            <a:avLst/>
          </a:prstGeom>
          <a:noFill/>
          <a:ln w="9525">
            <a:noFill/>
            <a:miter lim="800000"/>
            <a:headEnd/>
            <a:tailEnd/>
          </a:ln>
          <a:effectLst/>
        </p:spPr>
      </p:pic>
    </p:spTree>
    <p:custDataLst>
      <p:tags r:id="rId1"/>
    </p:custDataLst>
  </p:cSld>
  <p:clrMapOvr>
    <a:masterClrMapping/>
  </p:clrMapOvr>
  <p:transition advTm="343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1" grpId="0" animBg="1"/>
      <p:bldP spid="9" grpId="0" uiExpand="1" build="p" animBg="1"/>
      <p:bldP spid="11" grpId="0" animBg="1"/>
      <p:bldP spid="12" grpId="1"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186853" y="3929066"/>
            <a:ext cx="3385147" cy="26640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928658" y="3931939"/>
            <a:ext cx="3667125" cy="2695575"/>
          </a:xfrm>
          <a:prstGeom prst="rect">
            <a:avLst/>
          </a:prstGeom>
          <a:noFill/>
          <a:ln w="9525">
            <a:noFill/>
            <a:miter lim="800000"/>
            <a:headEnd/>
            <a:tailEnd/>
          </a:ln>
        </p:spPr>
      </p:pic>
      <p:sp>
        <p:nvSpPr>
          <p:cNvPr id="2" name="タイトル 1"/>
          <p:cNvSpPr>
            <a:spLocks noGrp="1"/>
          </p:cNvSpPr>
          <p:nvPr>
            <p:ph type="title"/>
          </p:nvPr>
        </p:nvSpPr>
        <p:spPr>
          <a:xfrm>
            <a:off x="216000" y="72000"/>
            <a:ext cx="7772400" cy="1143000"/>
          </a:xfrm>
        </p:spPr>
        <p:txBody>
          <a:bodyPr/>
          <a:lstStyle/>
          <a:p>
            <a:r>
              <a:rPr kumimoji="1" lang="ja-JP" altLang="en-US" dirty="0" smtClean="0">
                <a:solidFill>
                  <a:schemeClr val="tx1"/>
                </a:solidFill>
              </a:rPr>
              <a:t>調査地</a:t>
            </a:r>
            <a:endParaRPr kumimoji="1" lang="ja-JP" altLang="en-US" dirty="0">
              <a:solidFill>
                <a:schemeClr val="tx1"/>
              </a:solidFill>
            </a:endParaRPr>
          </a:p>
        </p:txBody>
      </p:sp>
      <p:sp>
        <p:nvSpPr>
          <p:cNvPr id="3" name="コンテンツ プレースホルダ 2"/>
          <p:cNvSpPr>
            <a:spLocks noGrp="1"/>
          </p:cNvSpPr>
          <p:nvPr>
            <p:ph sz="quarter" idx="1"/>
          </p:nvPr>
        </p:nvSpPr>
        <p:spPr>
          <a:xfrm>
            <a:off x="144000" y="1260000"/>
            <a:ext cx="7772400" cy="2772000"/>
          </a:xfrm>
        </p:spPr>
        <p:txBody>
          <a:bodyPr>
            <a:normAutofit/>
          </a:bodyPr>
          <a:lstStyle/>
          <a:p>
            <a:r>
              <a:rPr kumimoji="1" lang="ja-JP" altLang="en-US" sz="2400" dirty="0" smtClean="0"/>
              <a:t>岐阜県揖斐郡揖斐川町谷汲大洞の水田畦畔</a:t>
            </a:r>
            <a:r>
              <a:rPr kumimoji="1" lang="en-US" altLang="ja-JP" sz="2400" dirty="0" smtClean="0"/>
              <a:t/>
            </a:r>
            <a:br>
              <a:rPr kumimoji="1" lang="en-US" altLang="ja-JP" sz="2400" dirty="0" smtClean="0"/>
            </a:br>
            <a:r>
              <a:rPr kumimoji="1" lang="ja-JP" altLang="en-US" sz="2400" dirty="0" smtClean="0"/>
              <a:t>・調査畦畔両脇の水田は稲作が行われている</a:t>
            </a:r>
            <a:r>
              <a:rPr lang="en-US" altLang="ja-JP" sz="2400" dirty="0" smtClean="0"/>
              <a:t/>
            </a:r>
            <a:br>
              <a:rPr lang="en-US" altLang="ja-JP" sz="2400" dirty="0" smtClean="0"/>
            </a:br>
            <a:r>
              <a:rPr lang="ja-JP" altLang="en-US" sz="2400" dirty="0" smtClean="0"/>
              <a:t>・畑作，休耕田とは離れている</a:t>
            </a:r>
            <a:r>
              <a:rPr lang="en-US" altLang="ja-JP" sz="2400" dirty="0" smtClean="0"/>
              <a:t/>
            </a:r>
            <a:br>
              <a:rPr lang="en-US" altLang="ja-JP" sz="2400" dirty="0" smtClean="0"/>
            </a:br>
            <a:r>
              <a:rPr lang="ja-JP" altLang="en-US" sz="2400" dirty="0" smtClean="0"/>
              <a:t>・営農状況は周辺でほとんど同じ</a:t>
            </a:r>
            <a:r>
              <a:rPr lang="en-US" altLang="ja-JP" sz="2400" dirty="0" smtClean="0"/>
              <a:t/>
            </a:r>
            <a:br>
              <a:rPr lang="en-US" altLang="ja-JP" sz="2400" dirty="0" smtClean="0"/>
            </a:br>
            <a:r>
              <a:rPr lang="ja-JP" altLang="en-US" sz="2400" dirty="0" smtClean="0"/>
              <a:t>　</a:t>
            </a:r>
            <a:r>
              <a:rPr lang="en-US" altLang="ja-JP" sz="2400" dirty="0" smtClean="0"/>
              <a:t>(6</a:t>
            </a:r>
            <a:r>
              <a:rPr lang="ja-JP" altLang="en-US" sz="2400" dirty="0" smtClean="0"/>
              <a:t>月上旬→田植え，</a:t>
            </a:r>
            <a:r>
              <a:rPr lang="en-US" altLang="ja-JP" sz="2400" dirty="0" smtClean="0"/>
              <a:t>9</a:t>
            </a:r>
            <a:r>
              <a:rPr lang="ja-JP" altLang="en-US" sz="2400" dirty="0" smtClean="0"/>
              <a:t>月→刈り取り</a:t>
            </a:r>
            <a:r>
              <a:rPr lang="en-US" altLang="ja-JP" sz="2400" dirty="0" smtClean="0"/>
              <a:t>)</a:t>
            </a:r>
            <a:r>
              <a:rPr kumimoji="1" lang="en-US" altLang="ja-JP" sz="2400" dirty="0" smtClean="0"/>
              <a:t/>
            </a:r>
            <a:br>
              <a:rPr kumimoji="1" lang="en-US" altLang="ja-JP" sz="2400" dirty="0" smtClean="0"/>
            </a:br>
            <a:r>
              <a:rPr lang="ja-JP" altLang="en-US" sz="2400" dirty="0" smtClean="0"/>
              <a:t>・畦畔管理に違いはない</a:t>
            </a:r>
            <a:r>
              <a:rPr lang="en-US" altLang="ja-JP" sz="2400" dirty="0" smtClean="0"/>
              <a:t/>
            </a:r>
            <a:br>
              <a:rPr lang="en-US" altLang="ja-JP" sz="2400" dirty="0" smtClean="0"/>
            </a:br>
            <a:r>
              <a:rPr lang="ja-JP" altLang="en-US" sz="2400" dirty="0" smtClean="0"/>
              <a:t>　</a:t>
            </a:r>
            <a:r>
              <a:rPr lang="en-US" altLang="ja-JP" sz="2400" dirty="0" smtClean="0"/>
              <a:t>(</a:t>
            </a:r>
            <a:r>
              <a:rPr lang="ja-JP" altLang="en-US" sz="2400" dirty="0" smtClean="0"/>
              <a:t>約</a:t>
            </a:r>
            <a:r>
              <a:rPr lang="en-US" altLang="ja-JP" sz="2400" dirty="0" smtClean="0"/>
              <a:t>2</a:t>
            </a:r>
            <a:r>
              <a:rPr lang="ja-JP" altLang="en-US" sz="2400" dirty="0" smtClean="0"/>
              <a:t>週間に</a:t>
            </a:r>
            <a:r>
              <a:rPr lang="en-US" altLang="ja-JP" sz="2400" dirty="0" smtClean="0"/>
              <a:t>1</a:t>
            </a:r>
            <a:r>
              <a:rPr lang="ja-JP" altLang="en-US" sz="2400" dirty="0" smtClean="0"/>
              <a:t>回程度</a:t>
            </a:r>
            <a:r>
              <a:rPr lang="en-US" altLang="ja-JP" sz="2400" dirty="0" smtClean="0"/>
              <a:t>)</a:t>
            </a:r>
            <a:endParaRPr kumimoji="1" lang="en-US" altLang="ja-JP" sz="2400" dirty="0" smtClean="0"/>
          </a:p>
          <a:p>
            <a:pPr>
              <a:buNone/>
            </a:pPr>
            <a:endParaRPr kumimoji="1" lang="en-US" altLang="ja-JP" sz="2400" dirty="0" smtClean="0"/>
          </a:p>
        </p:txBody>
      </p:sp>
      <p:pic>
        <p:nvPicPr>
          <p:cNvPr id="1029" name="Picture 5"/>
          <p:cNvPicPr>
            <a:picLocks noChangeAspect="1" noChangeArrowheads="1"/>
          </p:cNvPicPr>
          <p:nvPr/>
        </p:nvPicPr>
        <p:blipFill>
          <a:blip r:embed="rId5" cstate="print"/>
          <a:srcRect/>
          <a:stretch>
            <a:fillRect/>
          </a:stretch>
        </p:blipFill>
        <p:spPr bwMode="auto">
          <a:xfrm>
            <a:off x="5643570" y="2798218"/>
            <a:ext cx="3286148" cy="3845492"/>
          </a:xfrm>
          <a:prstGeom prst="rect">
            <a:avLst/>
          </a:prstGeom>
          <a:noFill/>
          <a:ln w="9525">
            <a:noFill/>
            <a:miter lim="800000"/>
            <a:headEnd/>
            <a:tailEnd/>
          </a:ln>
          <a:effectLst/>
        </p:spPr>
      </p:pic>
      <p:sp>
        <p:nvSpPr>
          <p:cNvPr id="8" name="円/楕円 7"/>
          <p:cNvSpPr/>
          <p:nvPr/>
        </p:nvSpPr>
        <p:spPr>
          <a:xfrm flipH="1">
            <a:off x="6357950" y="5286388"/>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rot="5400000">
            <a:off x="3024000" y="5004000"/>
            <a:ext cx="900965" cy="288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rot="5400000">
            <a:off x="3600000" y="5167884"/>
            <a:ext cx="900000" cy="288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rot="5400000">
            <a:off x="3312000" y="5092322"/>
            <a:ext cx="900000" cy="288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右矢印 13"/>
          <p:cNvSpPr/>
          <p:nvPr/>
        </p:nvSpPr>
        <p:spPr>
          <a:xfrm>
            <a:off x="4500562" y="5072074"/>
            <a:ext cx="1857388"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57224" y="1857364"/>
            <a:ext cx="6357982" cy="584775"/>
          </a:xfrm>
          <a:prstGeom prst="rect">
            <a:avLst/>
          </a:prstGeom>
          <a:solidFill>
            <a:srgbClr val="FFC000"/>
          </a:solidFill>
          <a:ln w="38100">
            <a:solidFill>
              <a:schemeClr val="tx1"/>
            </a:solidFill>
          </a:ln>
        </p:spPr>
        <p:txBody>
          <a:bodyPr wrap="square" rtlCol="0">
            <a:spAutoFit/>
          </a:bodyPr>
          <a:lstStyle/>
          <a:p>
            <a:r>
              <a:rPr kumimoji="1" lang="ja-JP" altLang="en-US" sz="3200" dirty="0" smtClean="0"/>
              <a:t>調査畦畔の周辺環境が一様である</a:t>
            </a:r>
            <a:endParaRPr kumimoji="1" lang="ja-JP" alt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cxnSp>
        <p:nvCxnSpPr>
          <p:cNvPr id="8" name="直線矢印コネクタ 7"/>
          <p:cNvCxnSpPr/>
          <p:nvPr/>
        </p:nvCxnSpPr>
        <p:spPr>
          <a:xfrm rot="5400000">
            <a:off x="607203" y="3107517"/>
            <a:ext cx="6215082" cy="1285884"/>
          </a:xfrm>
          <a:prstGeom prst="straightConnector1">
            <a:avLst/>
          </a:prstGeom>
          <a:ln w="127000">
            <a:headEnd type="arrow"/>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214546" y="2000240"/>
            <a:ext cx="1500198" cy="707886"/>
          </a:xfrm>
          <a:prstGeom prst="rect">
            <a:avLst/>
          </a:prstGeom>
          <a:solidFill>
            <a:schemeClr val="bg1"/>
          </a:solidFill>
        </p:spPr>
        <p:txBody>
          <a:bodyPr wrap="square" rtlCol="0">
            <a:spAutoFit/>
          </a:bodyPr>
          <a:lstStyle/>
          <a:p>
            <a:pPr algn="ctr"/>
            <a:r>
              <a:rPr kumimoji="1" lang="en-US" altLang="ja-JP" sz="4000" dirty="0" smtClean="0">
                <a:latin typeface="Century" pitchFamily="18" charset="0"/>
              </a:rPr>
              <a:t>100</a:t>
            </a:r>
            <a:r>
              <a:rPr lang="en-US" altLang="ja-JP" sz="4000" dirty="0" smtClean="0">
                <a:latin typeface="Century" pitchFamily="18" charset="0"/>
              </a:rPr>
              <a:t>m</a:t>
            </a:r>
            <a:endParaRPr kumimoji="1" lang="ja-JP" altLang="en-US" sz="4000" dirty="0">
              <a:latin typeface="Century" pitchFamily="18" charset="0"/>
            </a:endParaRPr>
          </a:p>
        </p:txBody>
      </p:sp>
      <p:cxnSp>
        <p:nvCxnSpPr>
          <p:cNvPr id="11" name="直線矢印コネクタ 10"/>
          <p:cNvCxnSpPr/>
          <p:nvPr/>
        </p:nvCxnSpPr>
        <p:spPr>
          <a:xfrm>
            <a:off x="3571868" y="5429264"/>
            <a:ext cx="3857652" cy="1588"/>
          </a:xfrm>
          <a:prstGeom prst="straightConnector1">
            <a:avLst/>
          </a:prstGeom>
          <a:ln w="127000">
            <a:headEnd type="arrow"/>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857752" y="4435626"/>
            <a:ext cx="1285884" cy="707886"/>
          </a:xfrm>
          <a:prstGeom prst="rect">
            <a:avLst/>
          </a:prstGeom>
          <a:solidFill>
            <a:schemeClr val="bg1"/>
          </a:solidFill>
        </p:spPr>
        <p:txBody>
          <a:bodyPr wrap="square" rtlCol="0">
            <a:spAutoFit/>
          </a:bodyPr>
          <a:lstStyle/>
          <a:p>
            <a:pPr algn="ctr"/>
            <a:r>
              <a:rPr kumimoji="1" lang="en-US" altLang="ja-JP" sz="4000" dirty="0" smtClean="0">
                <a:latin typeface="Century" pitchFamily="18" charset="0"/>
              </a:rPr>
              <a:t>1m</a:t>
            </a:r>
            <a:endParaRPr kumimoji="1" lang="ja-JP" altLang="en-US" sz="4000" dirty="0">
              <a:latin typeface="Century" pitchFamily="18" charset="0"/>
            </a:endParaRPr>
          </a:p>
        </p:txBody>
      </p:sp>
      <p:cxnSp>
        <p:nvCxnSpPr>
          <p:cNvPr id="10" name="直線矢印コネクタ 9"/>
          <p:cNvCxnSpPr/>
          <p:nvPr/>
        </p:nvCxnSpPr>
        <p:spPr>
          <a:xfrm>
            <a:off x="4714876" y="714356"/>
            <a:ext cx="4429124" cy="1588"/>
          </a:xfrm>
          <a:prstGeom prst="straightConnector1">
            <a:avLst/>
          </a:prstGeom>
          <a:ln w="127000">
            <a:headEnd type="arrow"/>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6429388" y="857232"/>
            <a:ext cx="1285884" cy="707886"/>
          </a:xfrm>
          <a:prstGeom prst="rect">
            <a:avLst/>
          </a:prstGeom>
          <a:solidFill>
            <a:schemeClr val="bg1"/>
          </a:solidFill>
        </p:spPr>
        <p:txBody>
          <a:bodyPr wrap="square" rtlCol="0">
            <a:spAutoFit/>
          </a:bodyPr>
          <a:lstStyle/>
          <a:p>
            <a:pPr algn="ctr"/>
            <a:r>
              <a:rPr kumimoji="1" lang="en-US" altLang="ja-JP" sz="4000" dirty="0" smtClean="0">
                <a:latin typeface="Century" pitchFamily="18" charset="0"/>
              </a:rPr>
              <a:t>30m</a:t>
            </a:r>
            <a:endParaRPr kumimoji="1" lang="ja-JP" altLang="en-US" sz="4000" dirty="0">
              <a:latin typeface="Century"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4282" y="144000"/>
            <a:ext cx="9141222" cy="928686"/>
          </a:xfrm>
        </p:spPr>
        <p:txBody>
          <a:bodyPr>
            <a:noAutofit/>
          </a:bodyPr>
          <a:lstStyle/>
          <a:p>
            <a:r>
              <a:rPr lang="ja-JP" altLang="en-US" dirty="0" smtClean="0">
                <a:solidFill>
                  <a:schemeClr val="tx1"/>
                </a:solidFill>
              </a:rPr>
              <a:t>イネ科雑草草丈による調査畦畔</a:t>
            </a:r>
            <a:r>
              <a:rPr kumimoji="1" lang="ja-JP" altLang="en-US" dirty="0" smtClean="0">
                <a:solidFill>
                  <a:schemeClr val="tx1"/>
                </a:solidFill>
              </a:rPr>
              <a:t>の区別</a:t>
            </a:r>
            <a:endParaRPr kumimoji="1" lang="ja-JP" altLang="en-US" dirty="0">
              <a:solidFill>
                <a:schemeClr val="tx1"/>
              </a:solidFill>
            </a:endParaRPr>
          </a:p>
        </p:txBody>
      </p:sp>
      <p:sp>
        <p:nvSpPr>
          <p:cNvPr id="3" name="コンテンツ プレースホルダ 2"/>
          <p:cNvSpPr>
            <a:spLocks noGrp="1"/>
          </p:cNvSpPr>
          <p:nvPr>
            <p:ph sz="quarter" idx="1"/>
          </p:nvPr>
        </p:nvSpPr>
        <p:spPr>
          <a:xfrm>
            <a:off x="214282" y="1440000"/>
            <a:ext cx="8715436" cy="5214974"/>
          </a:xfrm>
        </p:spPr>
        <p:txBody>
          <a:bodyPr>
            <a:noAutofit/>
          </a:bodyPr>
          <a:lstStyle/>
          <a:p>
            <a:r>
              <a:rPr kumimoji="1" lang="ja-JP" altLang="en-US" sz="2400" dirty="0" smtClean="0"/>
              <a:t>イネ科雑草の平均草丈を指標として除草作業の影響を区別</a:t>
            </a:r>
            <a:r>
              <a:rPr kumimoji="1" lang="en-US" altLang="ja-JP" sz="2400" dirty="0" smtClean="0"/>
              <a:t/>
            </a:r>
            <a:br>
              <a:rPr kumimoji="1" lang="en-US" altLang="ja-JP" sz="2400" dirty="0" smtClean="0"/>
            </a:br>
            <a:r>
              <a:rPr kumimoji="1" lang="ja-JP" altLang="en-US" sz="2400" dirty="0" smtClean="0"/>
              <a:t>・</a:t>
            </a:r>
            <a:r>
              <a:rPr lang="ja-JP" altLang="en-US" sz="2400" dirty="0" smtClean="0"/>
              <a:t>イネ科雑草が優占種</a:t>
            </a:r>
            <a:r>
              <a:rPr lang="en-US" altLang="ja-JP" sz="2400" dirty="0" smtClean="0"/>
              <a:t/>
            </a:r>
            <a:br>
              <a:rPr lang="en-US" altLang="ja-JP" sz="2400" dirty="0" smtClean="0"/>
            </a:br>
            <a:r>
              <a:rPr lang="ja-JP" altLang="en-US" sz="2400" dirty="0" smtClean="0"/>
              <a:t>・畦畔ごとに植生構成種に大きな違いがない</a:t>
            </a:r>
            <a:r>
              <a:rPr lang="en-US" altLang="ja-JP" sz="2400" dirty="0" smtClean="0"/>
              <a:t/>
            </a:r>
            <a:br>
              <a:rPr lang="en-US" altLang="ja-JP" sz="2400" dirty="0" smtClean="0"/>
            </a:br>
            <a:r>
              <a:rPr lang="ja-JP" altLang="en-US" sz="2400" dirty="0" smtClean="0"/>
              <a:t>・除草作業の前後で大きく変化している</a:t>
            </a:r>
            <a:endParaRPr lang="en-US" altLang="ja-JP" sz="2400" dirty="0" smtClean="0"/>
          </a:p>
        </p:txBody>
      </p:sp>
      <p:sp>
        <p:nvSpPr>
          <p:cNvPr id="5" name="コンテンツ プレースホルダ 2"/>
          <p:cNvSpPr txBox="1">
            <a:spLocks/>
          </p:cNvSpPr>
          <p:nvPr/>
        </p:nvSpPr>
        <p:spPr>
          <a:xfrm>
            <a:off x="642910" y="3071810"/>
            <a:ext cx="3749040" cy="294799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pitchFamily="2" charset="2"/>
              <a:buChar char="l"/>
              <a:tabLst/>
              <a:defRPr/>
            </a:pPr>
            <a:r>
              <a:rPr kumimoji="1" lang="en-US" altLang="ja-JP" sz="2400" b="0" i="0" u="none" strike="noStrike" kern="1200" cap="none" spc="0" normalizeH="0" baseline="0" noProof="0" dirty="0" smtClean="0">
                <a:ln>
                  <a:noFill/>
                </a:ln>
                <a:solidFill>
                  <a:schemeClr val="tx1"/>
                </a:solidFill>
                <a:effectLst/>
                <a:uLnTx/>
                <a:uFillTx/>
                <a:latin typeface="Century" pitchFamily="18" charset="0"/>
                <a:ea typeface="+mn-ea"/>
                <a:cs typeface="+mn-cs"/>
              </a:rPr>
              <a:t>20cm</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以上→伸長区</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コンテンツ プレースホルダ 8"/>
          <p:cNvSpPr txBox="1">
            <a:spLocks/>
          </p:cNvSpPr>
          <p:nvPr/>
        </p:nvSpPr>
        <p:spPr>
          <a:xfrm>
            <a:off x="4929190" y="3071810"/>
            <a:ext cx="3749040" cy="2947990"/>
          </a:xfrm>
          <a:prstGeom prst="rect">
            <a:avLst/>
          </a:prstGeom>
        </p:spPr>
        <p:txBody>
          <a:bodyPr>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pitchFamily="2" charset="2"/>
              <a:buChar char="l"/>
              <a:tabLst/>
              <a:defRPr/>
            </a:pPr>
            <a:r>
              <a:rPr kumimoji="1" lang="en-US" altLang="ja-JP" sz="2400" b="0" i="0" u="none" strike="noStrike" kern="1200" cap="none" spc="0" normalizeH="0" baseline="0" noProof="0" dirty="0" smtClean="0">
                <a:ln>
                  <a:noFill/>
                </a:ln>
                <a:solidFill>
                  <a:schemeClr val="tx1"/>
                </a:solidFill>
                <a:effectLst/>
                <a:uLnTx/>
                <a:uFillTx/>
                <a:latin typeface="Century" pitchFamily="18" charset="0"/>
                <a:ea typeface="+mn-ea"/>
                <a:cs typeface="+mn-cs"/>
              </a:rPr>
              <a:t>20cm</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未満→刈取区</a:t>
            </a:r>
            <a:endParaRPr kumimoji="1" lang="ja-JP" alt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3" descr="CIMG2897"/>
          <p:cNvPicPr>
            <a:picLocks noChangeAspect="1" noChangeArrowheads="1"/>
          </p:cNvPicPr>
          <p:nvPr/>
        </p:nvPicPr>
        <p:blipFill>
          <a:blip r:embed="rId3" cstate="print"/>
          <a:srcRect/>
          <a:stretch>
            <a:fillRect/>
          </a:stretch>
        </p:blipFill>
        <p:spPr bwMode="auto">
          <a:xfrm>
            <a:off x="373610" y="3714752"/>
            <a:ext cx="3831910" cy="2887200"/>
          </a:xfrm>
          <a:prstGeom prst="rect">
            <a:avLst/>
          </a:prstGeom>
          <a:noFill/>
          <a:ln w="9525">
            <a:noFill/>
            <a:miter lim="800000"/>
            <a:headEnd/>
            <a:tailEnd/>
          </a:ln>
        </p:spPr>
      </p:pic>
      <p:pic>
        <p:nvPicPr>
          <p:cNvPr id="8" name="図 7" descr="C:\Documents and Settings\oga\デスクトップ\写真\CIMG2874.JPG"/>
          <p:cNvPicPr/>
          <p:nvPr/>
        </p:nvPicPr>
        <p:blipFill>
          <a:blip r:embed="rId4" cstate="print"/>
          <a:srcRect/>
          <a:stretch>
            <a:fillRect/>
          </a:stretch>
        </p:blipFill>
        <p:spPr bwMode="auto">
          <a:xfrm>
            <a:off x="4874924" y="3757116"/>
            <a:ext cx="3840480" cy="2886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6000" y="360000"/>
            <a:ext cx="7772400" cy="785834"/>
          </a:xfrm>
        </p:spPr>
        <p:txBody>
          <a:bodyPr>
            <a:normAutofit/>
          </a:bodyPr>
          <a:lstStyle/>
          <a:p>
            <a:r>
              <a:rPr kumimoji="1" lang="ja-JP" altLang="en-US" dirty="0" smtClean="0">
                <a:solidFill>
                  <a:schemeClr val="tx1"/>
                </a:solidFill>
              </a:rPr>
              <a:t>調査項目・方法</a:t>
            </a:r>
            <a:endParaRPr kumimoji="1" lang="ja-JP" altLang="en-US" dirty="0">
              <a:solidFill>
                <a:schemeClr val="tx1"/>
              </a:solidFill>
            </a:endParaRPr>
          </a:p>
        </p:txBody>
      </p:sp>
      <p:sp>
        <p:nvSpPr>
          <p:cNvPr id="3" name="コンテンツ プレースホルダ 2"/>
          <p:cNvSpPr>
            <a:spLocks noGrp="1"/>
          </p:cNvSpPr>
          <p:nvPr>
            <p:ph sz="quarter" idx="1"/>
          </p:nvPr>
        </p:nvSpPr>
        <p:spPr>
          <a:xfrm>
            <a:off x="144000" y="1440000"/>
            <a:ext cx="8058152" cy="4572000"/>
          </a:xfrm>
        </p:spPr>
        <p:txBody>
          <a:bodyPr>
            <a:noAutofit/>
          </a:bodyPr>
          <a:lstStyle/>
          <a:p>
            <a:r>
              <a:rPr lang="ja-JP" altLang="en-US" sz="2400" dirty="0" smtClean="0"/>
              <a:t>餌動物生息量の調査</a:t>
            </a:r>
            <a:r>
              <a:rPr lang="en-US" altLang="ja-JP" sz="2400" dirty="0" smtClean="0"/>
              <a:t/>
            </a:r>
            <a:br>
              <a:rPr lang="en-US" altLang="ja-JP" sz="2400" dirty="0" smtClean="0"/>
            </a:br>
            <a:r>
              <a:rPr lang="ja-JP" altLang="en-US" sz="2400" dirty="0" smtClean="0"/>
              <a:t>コドラート</a:t>
            </a:r>
            <a:r>
              <a:rPr lang="en-US" altLang="ja-JP" sz="2400" dirty="0" smtClean="0"/>
              <a:t>(</a:t>
            </a:r>
            <a:r>
              <a:rPr lang="en-US" altLang="ja-JP" sz="2400" dirty="0" smtClean="0">
                <a:latin typeface="Century" pitchFamily="18" charset="0"/>
              </a:rPr>
              <a:t>40cm</a:t>
            </a:r>
            <a:r>
              <a:rPr lang="en-US" altLang="ja-JP" sz="2400" dirty="0" smtClean="0"/>
              <a:t>×</a:t>
            </a:r>
            <a:r>
              <a:rPr lang="en-US" altLang="ja-JP" sz="2400" dirty="0" smtClean="0">
                <a:latin typeface="Century" pitchFamily="18" charset="0"/>
              </a:rPr>
              <a:t>40cm</a:t>
            </a:r>
            <a:r>
              <a:rPr lang="en-US" altLang="ja-JP" sz="2400" dirty="0" smtClean="0"/>
              <a:t>×</a:t>
            </a:r>
            <a:r>
              <a:rPr lang="en-US" altLang="ja-JP" sz="2400" dirty="0" smtClean="0">
                <a:latin typeface="Century" pitchFamily="18" charset="0"/>
              </a:rPr>
              <a:t>60cm</a:t>
            </a:r>
            <a:r>
              <a:rPr lang="en-US" altLang="ja-JP" sz="2400" dirty="0" smtClean="0"/>
              <a:t>)</a:t>
            </a:r>
            <a:r>
              <a:rPr lang="ja-JP" altLang="en-US" sz="2400" dirty="0" smtClean="0"/>
              <a:t>を使用</a:t>
            </a:r>
            <a:r>
              <a:rPr lang="en-US" altLang="ja-JP" sz="2400" dirty="0" smtClean="0"/>
              <a:t/>
            </a:r>
            <a:br>
              <a:rPr lang="en-US" altLang="ja-JP" sz="2400" dirty="0" smtClean="0"/>
            </a:br>
            <a:r>
              <a:rPr lang="ja-JP" altLang="en-US" sz="2400" dirty="0" smtClean="0"/>
              <a:t>表土数</a:t>
            </a:r>
            <a:r>
              <a:rPr lang="en-US" altLang="ja-JP" sz="2400" dirty="0" smtClean="0">
                <a:latin typeface="Century" pitchFamily="18" charset="0"/>
              </a:rPr>
              <a:t>cm</a:t>
            </a:r>
            <a:r>
              <a:rPr lang="ja-JP" altLang="en-US" sz="2400" dirty="0" smtClean="0"/>
              <a:t>も採取</a:t>
            </a:r>
            <a:r>
              <a:rPr lang="en-US" altLang="ja-JP" sz="2400" dirty="0" smtClean="0"/>
              <a:t/>
            </a:r>
            <a:br>
              <a:rPr lang="en-US" altLang="ja-JP" sz="2400" dirty="0" smtClean="0"/>
            </a:br>
            <a:r>
              <a:rPr lang="ja-JP" altLang="en-US" sz="2400" dirty="0" smtClean="0"/>
              <a:t>捕獲→同定</a:t>
            </a:r>
            <a:r>
              <a:rPr lang="en-US" altLang="ja-JP" sz="2400" dirty="0" smtClean="0"/>
              <a:t/>
            </a:r>
            <a:br>
              <a:rPr lang="en-US" altLang="ja-JP" sz="2400" dirty="0" smtClean="0"/>
            </a:br>
            <a:r>
              <a:rPr lang="en-US" altLang="ja-JP" sz="2400" dirty="0" smtClean="0"/>
              <a:t/>
            </a:r>
            <a:br>
              <a:rPr lang="en-US" altLang="ja-JP" sz="2400" dirty="0" smtClean="0"/>
            </a:br>
            <a:endParaRPr lang="en-US" altLang="ja-JP" sz="2400" dirty="0" smtClean="0"/>
          </a:p>
          <a:p>
            <a:r>
              <a:rPr lang="ja-JP" altLang="en-US" sz="2400" dirty="0" smtClean="0"/>
              <a:t>ヌマガエルの食性調査　</a:t>
            </a:r>
            <a:r>
              <a:rPr lang="en-US" altLang="ja-JP" sz="2400" dirty="0" smtClean="0"/>
              <a:t/>
            </a:r>
            <a:br>
              <a:rPr lang="en-US" altLang="ja-JP" sz="2400" dirty="0" smtClean="0"/>
            </a:br>
            <a:r>
              <a:rPr lang="ja-JP" altLang="en-US" sz="2400" dirty="0" smtClean="0"/>
              <a:t>捕獲→胃内容物採取→胃内容物の同定，湿重量の測定</a:t>
            </a:r>
            <a:r>
              <a:rPr kumimoji="1" lang="en-US" altLang="ja-JP" sz="2400" dirty="0" smtClean="0"/>
              <a:t/>
            </a:r>
            <a:br>
              <a:rPr kumimoji="1" lang="en-US" altLang="ja-JP" sz="2400" dirty="0" smtClean="0"/>
            </a:br>
            <a:endParaRPr lang="en-US" altLang="ja-JP" sz="2400" dirty="0" smtClean="0"/>
          </a:p>
          <a:p>
            <a:pPr>
              <a:buNone/>
            </a:pPr>
            <a:endParaRPr kumimoji="1" lang="en-US" altLang="ja-JP" sz="2400" dirty="0" smtClean="0"/>
          </a:p>
        </p:txBody>
      </p:sp>
      <p:pic>
        <p:nvPicPr>
          <p:cNvPr id="4" name="Picture 3"/>
          <p:cNvPicPr>
            <a:picLocks noChangeAspect="1" noChangeArrowheads="1"/>
          </p:cNvPicPr>
          <p:nvPr/>
        </p:nvPicPr>
        <p:blipFill>
          <a:blip r:embed="rId3" cstate="print"/>
          <a:srcRect/>
          <a:stretch>
            <a:fillRect/>
          </a:stretch>
        </p:blipFill>
        <p:spPr bwMode="auto">
          <a:xfrm>
            <a:off x="571472" y="4757915"/>
            <a:ext cx="2325889" cy="1875248"/>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srcRect/>
          <a:stretch>
            <a:fillRect/>
          </a:stretch>
        </p:blipFill>
        <p:spPr bwMode="auto">
          <a:xfrm>
            <a:off x="3419583" y="4757915"/>
            <a:ext cx="2258596" cy="1885795"/>
          </a:xfrm>
          <a:prstGeom prst="rect">
            <a:avLst/>
          </a:prstGeom>
          <a:noFill/>
          <a:ln w="9525">
            <a:noFill/>
            <a:miter lim="800000"/>
            <a:headEnd/>
            <a:tailEnd/>
          </a:ln>
          <a:effectLst/>
        </p:spPr>
      </p:pic>
      <p:sp>
        <p:nvSpPr>
          <p:cNvPr id="6" name="右矢印 5"/>
          <p:cNvSpPr/>
          <p:nvPr/>
        </p:nvSpPr>
        <p:spPr>
          <a:xfrm>
            <a:off x="2791589" y="5305693"/>
            <a:ext cx="642942" cy="452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5"/>
          <p:cNvPicPr>
            <a:picLocks noChangeAspect="1" noChangeArrowheads="1"/>
          </p:cNvPicPr>
          <p:nvPr/>
        </p:nvPicPr>
        <p:blipFill>
          <a:blip r:embed="rId5" cstate="print"/>
          <a:srcRect/>
          <a:stretch>
            <a:fillRect/>
          </a:stretch>
        </p:blipFill>
        <p:spPr bwMode="auto">
          <a:xfrm>
            <a:off x="6149175" y="4740055"/>
            <a:ext cx="2428892" cy="1821669"/>
          </a:xfrm>
          <a:prstGeom prst="rect">
            <a:avLst/>
          </a:prstGeom>
          <a:noFill/>
          <a:ln w="9525">
            <a:noFill/>
            <a:miter lim="800000"/>
            <a:headEnd/>
            <a:tailEnd/>
          </a:ln>
          <a:effectLst/>
        </p:spPr>
      </p:pic>
      <p:sp>
        <p:nvSpPr>
          <p:cNvPr id="8" name="右矢印 7"/>
          <p:cNvSpPr/>
          <p:nvPr/>
        </p:nvSpPr>
        <p:spPr>
          <a:xfrm>
            <a:off x="5649109" y="5329419"/>
            <a:ext cx="620383" cy="452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4516" name="Picture 4" descr="C:\Documents and Settings\oga\デスクトップ\写真\CIMG2898.JPG"/>
          <p:cNvPicPr>
            <a:picLocks noChangeAspect="1" noChangeArrowheads="1"/>
          </p:cNvPicPr>
          <p:nvPr/>
        </p:nvPicPr>
        <p:blipFill>
          <a:blip r:embed="rId6" cstate="print"/>
          <a:srcRect/>
          <a:stretch>
            <a:fillRect/>
          </a:stretch>
        </p:blipFill>
        <p:spPr bwMode="auto">
          <a:xfrm>
            <a:off x="6334754" y="2092036"/>
            <a:ext cx="2452088" cy="183703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4282" y="71414"/>
            <a:ext cx="7772400" cy="1143000"/>
          </a:xfrm>
        </p:spPr>
        <p:txBody>
          <a:bodyPr/>
          <a:lstStyle/>
          <a:p>
            <a:r>
              <a:rPr kumimoji="1" lang="ja-JP" altLang="en-US" dirty="0" smtClean="0"/>
              <a:t>確認できた動物群</a:t>
            </a:r>
            <a:endParaRPr kumimoji="1" lang="ja-JP" altLang="en-US" dirty="0"/>
          </a:p>
        </p:txBody>
      </p:sp>
      <p:pic>
        <p:nvPicPr>
          <p:cNvPr id="2050" name="Picture 2" descr="C:\卒論\DSCN2213.JPG"/>
          <p:cNvPicPr>
            <a:picLocks noChangeAspect="1" noChangeArrowheads="1"/>
          </p:cNvPicPr>
          <p:nvPr/>
        </p:nvPicPr>
        <p:blipFill>
          <a:blip r:embed="rId3" cstate="print"/>
          <a:srcRect/>
          <a:stretch>
            <a:fillRect/>
          </a:stretch>
        </p:blipFill>
        <p:spPr bwMode="auto">
          <a:xfrm>
            <a:off x="3214678" y="4273126"/>
            <a:ext cx="2779776" cy="2084832"/>
          </a:xfrm>
          <a:prstGeom prst="rect">
            <a:avLst/>
          </a:prstGeom>
          <a:noFill/>
        </p:spPr>
      </p:pic>
      <p:pic>
        <p:nvPicPr>
          <p:cNvPr id="2051" name="Picture 3" descr="C:\卒論\DSCN2211.JPG"/>
          <p:cNvPicPr>
            <a:picLocks noChangeAspect="1" noChangeArrowheads="1"/>
          </p:cNvPicPr>
          <p:nvPr/>
        </p:nvPicPr>
        <p:blipFill>
          <a:blip r:embed="rId4" cstate="print"/>
          <a:srcRect/>
          <a:stretch>
            <a:fillRect/>
          </a:stretch>
        </p:blipFill>
        <p:spPr bwMode="auto">
          <a:xfrm>
            <a:off x="214282" y="4273126"/>
            <a:ext cx="2779776" cy="2084832"/>
          </a:xfrm>
          <a:prstGeom prst="rect">
            <a:avLst/>
          </a:prstGeom>
          <a:noFill/>
        </p:spPr>
      </p:pic>
      <p:pic>
        <p:nvPicPr>
          <p:cNvPr id="2052" name="Picture 4" descr="C:\卒論\DSCN2215.JPG"/>
          <p:cNvPicPr>
            <a:picLocks noChangeAspect="1" noChangeArrowheads="1"/>
          </p:cNvPicPr>
          <p:nvPr/>
        </p:nvPicPr>
        <p:blipFill>
          <a:blip r:embed="rId5" cstate="print"/>
          <a:srcRect/>
          <a:stretch>
            <a:fillRect/>
          </a:stretch>
        </p:blipFill>
        <p:spPr bwMode="auto">
          <a:xfrm>
            <a:off x="214282" y="1500174"/>
            <a:ext cx="2779776" cy="2084832"/>
          </a:xfrm>
          <a:prstGeom prst="rect">
            <a:avLst/>
          </a:prstGeom>
          <a:noFill/>
        </p:spPr>
      </p:pic>
      <p:pic>
        <p:nvPicPr>
          <p:cNvPr id="2053" name="Picture 5"/>
          <p:cNvPicPr>
            <a:picLocks noChangeAspect="1" noChangeArrowheads="1"/>
          </p:cNvPicPr>
          <p:nvPr/>
        </p:nvPicPr>
        <p:blipFill>
          <a:blip r:embed="rId6" cstate="print"/>
          <a:srcRect/>
          <a:stretch>
            <a:fillRect/>
          </a:stretch>
        </p:blipFill>
        <p:spPr bwMode="auto">
          <a:xfrm>
            <a:off x="3214678" y="1500174"/>
            <a:ext cx="2779776" cy="2084832"/>
          </a:xfrm>
          <a:prstGeom prst="rect">
            <a:avLst/>
          </a:prstGeom>
          <a:noFill/>
          <a:ln w="9525">
            <a:noFill/>
            <a:miter lim="800000"/>
            <a:headEnd/>
            <a:tailEnd/>
          </a:ln>
          <a:effectLst/>
        </p:spPr>
      </p:pic>
      <p:pic>
        <p:nvPicPr>
          <p:cNvPr id="2054" name="Picture 6" descr="C:\卒論\DSCN2220.JPG"/>
          <p:cNvPicPr>
            <a:picLocks noChangeAspect="1" noChangeArrowheads="1"/>
          </p:cNvPicPr>
          <p:nvPr/>
        </p:nvPicPr>
        <p:blipFill>
          <a:blip r:embed="rId7" cstate="print"/>
          <a:srcRect/>
          <a:stretch>
            <a:fillRect/>
          </a:stretch>
        </p:blipFill>
        <p:spPr bwMode="auto">
          <a:xfrm>
            <a:off x="6215074" y="1500174"/>
            <a:ext cx="2779776" cy="2084832"/>
          </a:xfrm>
          <a:prstGeom prst="rect">
            <a:avLst/>
          </a:prstGeom>
          <a:noFill/>
        </p:spPr>
      </p:pic>
      <p:pic>
        <p:nvPicPr>
          <p:cNvPr id="2055" name="Picture 7" descr="C:\卒論\DSCN2221.JPG"/>
          <p:cNvPicPr>
            <a:picLocks noChangeAspect="1" noChangeArrowheads="1"/>
          </p:cNvPicPr>
          <p:nvPr/>
        </p:nvPicPr>
        <p:blipFill>
          <a:blip r:embed="rId8" cstate="print"/>
          <a:srcRect/>
          <a:stretch>
            <a:fillRect/>
          </a:stretch>
        </p:blipFill>
        <p:spPr bwMode="auto">
          <a:xfrm>
            <a:off x="6221380" y="4273126"/>
            <a:ext cx="2779776" cy="2084832"/>
          </a:xfrm>
          <a:prstGeom prst="rect">
            <a:avLst/>
          </a:prstGeom>
          <a:noFill/>
        </p:spPr>
      </p:pic>
      <p:sp>
        <p:nvSpPr>
          <p:cNvPr id="10" name="テキスト ボックス 9"/>
          <p:cNvSpPr txBox="1"/>
          <p:nvPr/>
        </p:nvSpPr>
        <p:spPr>
          <a:xfrm>
            <a:off x="214282" y="1142984"/>
            <a:ext cx="2571768" cy="369332"/>
          </a:xfrm>
          <a:prstGeom prst="rect">
            <a:avLst/>
          </a:prstGeom>
          <a:noFill/>
        </p:spPr>
        <p:txBody>
          <a:bodyPr wrap="square" rtlCol="0">
            <a:spAutoFit/>
          </a:bodyPr>
          <a:lstStyle/>
          <a:p>
            <a:r>
              <a:rPr kumimoji="1" lang="ja-JP" altLang="en-US" dirty="0" smtClean="0"/>
              <a:t>・チョウ目幼虫</a:t>
            </a:r>
            <a:endParaRPr kumimoji="1" lang="ja-JP" altLang="en-US" dirty="0"/>
          </a:p>
        </p:txBody>
      </p:sp>
      <p:sp>
        <p:nvSpPr>
          <p:cNvPr id="11" name="テキスト ボックス 10"/>
          <p:cNvSpPr txBox="1"/>
          <p:nvPr/>
        </p:nvSpPr>
        <p:spPr>
          <a:xfrm>
            <a:off x="3143240" y="1142984"/>
            <a:ext cx="2571768" cy="369332"/>
          </a:xfrm>
          <a:prstGeom prst="rect">
            <a:avLst/>
          </a:prstGeom>
          <a:noFill/>
        </p:spPr>
        <p:txBody>
          <a:bodyPr wrap="square" rtlCol="0">
            <a:spAutoFit/>
          </a:bodyPr>
          <a:lstStyle/>
          <a:p>
            <a:r>
              <a:rPr kumimoji="1" lang="ja-JP" altLang="en-US" dirty="0" smtClean="0"/>
              <a:t>・ヤスデ綱</a:t>
            </a:r>
            <a:endParaRPr kumimoji="1" lang="ja-JP" altLang="en-US" dirty="0"/>
          </a:p>
        </p:txBody>
      </p:sp>
      <p:sp>
        <p:nvSpPr>
          <p:cNvPr id="12" name="テキスト ボックス 11"/>
          <p:cNvSpPr txBox="1"/>
          <p:nvPr/>
        </p:nvSpPr>
        <p:spPr>
          <a:xfrm>
            <a:off x="6215074" y="1142984"/>
            <a:ext cx="2571768" cy="369332"/>
          </a:xfrm>
          <a:prstGeom prst="rect">
            <a:avLst/>
          </a:prstGeom>
          <a:noFill/>
        </p:spPr>
        <p:txBody>
          <a:bodyPr wrap="square" rtlCol="0">
            <a:spAutoFit/>
          </a:bodyPr>
          <a:lstStyle/>
          <a:p>
            <a:r>
              <a:rPr kumimoji="1" lang="ja-JP" altLang="en-US" dirty="0" smtClean="0"/>
              <a:t>・クモ目</a:t>
            </a:r>
            <a:endParaRPr kumimoji="1" lang="ja-JP" altLang="en-US" dirty="0"/>
          </a:p>
        </p:txBody>
      </p:sp>
      <p:sp>
        <p:nvSpPr>
          <p:cNvPr id="13" name="テキスト ボックス 12"/>
          <p:cNvSpPr txBox="1"/>
          <p:nvPr/>
        </p:nvSpPr>
        <p:spPr>
          <a:xfrm>
            <a:off x="71406" y="3916924"/>
            <a:ext cx="3214710" cy="369332"/>
          </a:xfrm>
          <a:prstGeom prst="rect">
            <a:avLst/>
          </a:prstGeom>
          <a:noFill/>
        </p:spPr>
        <p:txBody>
          <a:bodyPr wrap="square" rtlCol="0">
            <a:spAutoFit/>
          </a:bodyPr>
          <a:lstStyle/>
          <a:p>
            <a:r>
              <a:rPr kumimoji="1" lang="ja-JP" altLang="en-US" dirty="0" smtClean="0"/>
              <a:t>・カエル目幼体</a:t>
            </a:r>
            <a:r>
              <a:rPr kumimoji="1" lang="en-US" altLang="ja-JP" dirty="0" smtClean="0"/>
              <a:t>(</a:t>
            </a:r>
            <a:r>
              <a:rPr kumimoji="1" lang="ja-JP" altLang="en-US" dirty="0" smtClean="0"/>
              <a:t>アマガエル</a:t>
            </a:r>
            <a:r>
              <a:rPr kumimoji="1" lang="en-US" altLang="ja-JP" dirty="0" smtClean="0"/>
              <a:t>)</a:t>
            </a:r>
            <a:endParaRPr kumimoji="1" lang="ja-JP" altLang="en-US" dirty="0"/>
          </a:p>
        </p:txBody>
      </p:sp>
      <p:sp>
        <p:nvSpPr>
          <p:cNvPr id="14" name="テキスト ボックス 13"/>
          <p:cNvSpPr txBox="1"/>
          <p:nvPr/>
        </p:nvSpPr>
        <p:spPr>
          <a:xfrm>
            <a:off x="3214678" y="3929066"/>
            <a:ext cx="2571768" cy="369332"/>
          </a:xfrm>
          <a:prstGeom prst="rect">
            <a:avLst/>
          </a:prstGeom>
          <a:noFill/>
        </p:spPr>
        <p:txBody>
          <a:bodyPr wrap="square" rtlCol="0">
            <a:spAutoFit/>
          </a:bodyPr>
          <a:lstStyle/>
          <a:p>
            <a:r>
              <a:rPr kumimoji="1" lang="ja-JP" altLang="en-US" dirty="0" smtClean="0"/>
              <a:t>・貧毛綱</a:t>
            </a:r>
            <a:r>
              <a:rPr kumimoji="1" lang="en-US" altLang="ja-JP" dirty="0" smtClean="0"/>
              <a:t>(</a:t>
            </a:r>
            <a:r>
              <a:rPr kumimoji="1" lang="ja-JP" altLang="en-US" dirty="0" smtClean="0"/>
              <a:t>ミミズ</a:t>
            </a:r>
            <a:r>
              <a:rPr kumimoji="1" lang="en-US" altLang="ja-JP" dirty="0" smtClean="0"/>
              <a:t>)</a:t>
            </a:r>
            <a:endParaRPr kumimoji="1" lang="ja-JP" altLang="en-US" dirty="0"/>
          </a:p>
        </p:txBody>
      </p:sp>
      <p:sp>
        <p:nvSpPr>
          <p:cNvPr id="15" name="テキスト ボックス 14"/>
          <p:cNvSpPr txBox="1"/>
          <p:nvPr/>
        </p:nvSpPr>
        <p:spPr>
          <a:xfrm>
            <a:off x="6215074" y="3929066"/>
            <a:ext cx="2928926" cy="369332"/>
          </a:xfrm>
          <a:prstGeom prst="rect">
            <a:avLst/>
          </a:prstGeom>
          <a:noFill/>
        </p:spPr>
        <p:txBody>
          <a:bodyPr wrap="square" rtlCol="0">
            <a:spAutoFit/>
          </a:bodyPr>
          <a:lstStyle/>
          <a:p>
            <a:r>
              <a:rPr kumimoji="1" lang="ja-JP" altLang="en-US" dirty="0" smtClean="0"/>
              <a:t>・ハエ目成虫</a:t>
            </a:r>
            <a:r>
              <a:rPr kumimoji="1" lang="en-US" altLang="ja-JP" dirty="0" smtClean="0"/>
              <a:t>(</a:t>
            </a:r>
            <a:r>
              <a:rPr kumimoji="1" lang="ja-JP" altLang="en-US" dirty="0" smtClean="0"/>
              <a:t>ガガンボ</a:t>
            </a:r>
            <a:r>
              <a:rPr kumimoji="1" lang="en-US" altLang="ja-JP" dirty="0" smtClean="0"/>
              <a:t>)</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p:cNvGraphicFramePr/>
          <p:nvPr/>
        </p:nvGraphicFramePr>
        <p:xfrm>
          <a:off x="214282" y="785794"/>
          <a:ext cx="8929718" cy="5286412"/>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360000" y="252000"/>
            <a:ext cx="7772400" cy="654032"/>
          </a:xfrm>
        </p:spPr>
        <p:txBody>
          <a:bodyPr>
            <a:noAutofit/>
          </a:bodyPr>
          <a:lstStyle/>
          <a:p>
            <a:r>
              <a:rPr kumimoji="1" lang="ja-JP" altLang="en-US" dirty="0" smtClean="0">
                <a:solidFill>
                  <a:schemeClr val="tx1"/>
                </a:solidFill>
              </a:rPr>
              <a:t>伸長区</a:t>
            </a:r>
            <a:endParaRPr kumimoji="1" lang="ja-JP" altLang="en-US" dirty="0">
              <a:solidFill>
                <a:schemeClr val="tx1"/>
              </a:solidFill>
            </a:endParaRPr>
          </a:p>
        </p:txBody>
      </p:sp>
      <p:sp>
        <p:nvSpPr>
          <p:cNvPr id="5" name="正方形/長方形 4"/>
          <p:cNvSpPr/>
          <p:nvPr/>
        </p:nvSpPr>
        <p:spPr>
          <a:xfrm>
            <a:off x="2500298" y="2285992"/>
            <a:ext cx="928694" cy="3429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858016" y="3071810"/>
            <a:ext cx="500066" cy="2428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214414" y="3286124"/>
            <a:ext cx="428628" cy="2428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572132" y="1357298"/>
            <a:ext cx="428628" cy="36433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286380" y="1142984"/>
            <a:ext cx="857256" cy="369332"/>
          </a:xfrm>
          <a:prstGeom prst="rect">
            <a:avLst/>
          </a:prstGeom>
          <a:noFill/>
        </p:spPr>
        <p:txBody>
          <a:bodyPr wrap="square" rtlCol="0">
            <a:spAutoFit/>
          </a:bodyPr>
          <a:lstStyle/>
          <a:p>
            <a:r>
              <a:rPr kumimoji="1" lang="en-US" altLang="ja-JP" dirty="0" smtClean="0"/>
              <a:t>48.33</a:t>
            </a:r>
            <a:endParaRPr kumimoji="1" lang="ja-JP" altLang="en-US" dirty="0"/>
          </a:p>
        </p:txBody>
      </p:sp>
      <p:sp>
        <p:nvSpPr>
          <p:cNvPr id="17" name="テキスト ボックス 16"/>
          <p:cNvSpPr txBox="1"/>
          <p:nvPr/>
        </p:nvSpPr>
        <p:spPr>
          <a:xfrm>
            <a:off x="142876" y="137204"/>
            <a:ext cx="8858280" cy="1077218"/>
          </a:xfrm>
          <a:prstGeom prst="rect">
            <a:avLst/>
          </a:prstGeom>
          <a:solidFill>
            <a:srgbClr val="FFC000"/>
          </a:solidFill>
          <a:ln w="38100">
            <a:solidFill>
              <a:schemeClr val="tx1"/>
            </a:solidFill>
          </a:ln>
        </p:spPr>
        <p:txBody>
          <a:bodyPr wrap="square" rtlCol="0" anchor="ctr">
            <a:spAutoFit/>
          </a:bodyPr>
          <a:lstStyle/>
          <a:p>
            <a:pPr algn="ctr"/>
            <a:r>
              <a:rPr kumimoji="1" lang="ja-JP" altLang="en-US" sz="3200" dirty="0" smtClean="0"/>
              <a:t>生息割合と胃内容物の割合に差がある</a:t>
            </a:r>
            <a:r>
              <a:rPr kumimoji="1" lang="en-US" altLang="ja-JP" sz="3200" dirty="0" smtClean="0"/>
              <a:t/>
            </a:r>
            <a:br>
              <a:rPr kumimoji="1" lang="en-US" altLang="ja-JP" sz="3200" dirty="0" smtClean="0"/>
            </a:br>
            <a:r>
              <a:rPr kumimoji="1" lang="ja-JP" altLang="en-US" sz="3200" dirty="0" smtClean="0"/>
              <a:t>→</a:t>
            </a:r>
            <a:r>
              <a:rPr lang="ja-JP" altLang="en-US" sz="3200" dirty="0" smtClean="0"/>
              <a:t>多く生息しているものを捕食していない</a:t>
            </a:r>
            <a:endParaRPr kumimoji="1" lang="ja-JP" altLang="en-US" sz="3200" dirty="0"/>
          </a:p>
        </p:txBody>
      </p:sp>
      <p:sp>
        <p:nvSpPr>
          <p:cNvPr id="10" name="テキスト ボックス 9"/>
          <p:cNvSpPr txBox="1"/>
          <p:nvPr/>
        </p:nvSpPr>
        <p:spPr>
          <a:xfrm>
            <a:off x="214282" y="6182045"/>
            <a:ext cx="8929718" cy="461665"/>
          </a:xfrm>
          <a:prstGeom prst="rect">
            <a:avLst/>
          </a:prstGeom>
          <a:noFill/>
        </p:spPr>
        <p:txBody>
          <a:bodyPr wrap="square" rtlCol="0">
            <a:spAutoFit/>
          </a:bodyPr>
          <a:lstStyle/>
          <a:p>
            <a:r>
              <a:rPr kumimoji="1" lang="en-US" altLang="ja-JP" sz="2400" dirty="0" smtClean="0"/>
              <a:t>※</a:t>
            </a:r>
            <a:r>
              <a:rPr kumimoji="1" lang="ja-JP" altLang="en-US" sz="2400" dirty="0" smtClean="0"/>
              <a:t>数量比＝ある動物群の匹数</a:t>
            </a:r>
            <a:r>
              <a:rPr kumimoji="1" lang="en-US" altLang="ja-JP" sz="2400" dirty="0" smtClean="0"/>
              <a:t>/Σ</a:t>
            </a:r>
            <a:r>
              <a:rPr kumimoji="1" lang="ja-JP" altLang="en-US" sz="2400" dirty="0" smtClean="0"/>
              <a:t>確認できた餌動物の匹数</a:t>
            </a:r>
            <a:r>
              <a:rPr kumimoji="1" lang="en-US" altLang="ja-JP" sz="2400" dirty="0" smtClean="0"/>
              <a:t>×100</a:t>
            </a:r>
            <a:endParaRPr kumimoji="1" lang="ja-JP" altLang="en-US" sz="2400" dirty="0"/>
          </a:p>
        </p:txBody>
      </p:sp>
      <p:sp>
        <p:nvSpPr>
          <p:cNvPr id="12" name="正方形/長方形 11"/>
          <p:cNvSpPr/>
          <p:nvPr/>
        </p:nvSpPr>
        <p:spPr>
          <a:xfrm>
            <a:off x="4214810" y="2714620"/>
            <a:ext cx="1357322" cy="228601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000760" y="2571744"/>
            <a:ext cx="500066" cy="264320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42844" y="142852"/>
            <a:ext cx="8858280" cy="1077218"/>
          </a:xfrm>
          <a:prstGeom prst="rect">
            <a:avLst/>
          </a:prstGeom>
          <a:solidFill>
            <a:srgbClr val="FFC000"/>
          </a:solidFill>
          <a:ln w="38100">
            <a:solidFill>
              <a:schemeClr val="tx1"/>
            </a:solidFill>
          </a:ln>
        </p:spPr>
        <p:txBody>
          <a:bodyPr wrap="square" rtlCol="0" anchor="ctr">
            <a:spAutoFit/>
          </a:bodyPr>
          <a:lstStyle/>
          <a:p>
            <a:pPr algn="ctr"/>
            <a:r>
              <a:rPr kumimoji="1" lang="ja-JP" altLang="en-US" sz="3200" dirty="0" smtClean="0"/>
              <a:t>地表付近に生息する</a:t>
            </a:r>
            <a:r>
              <a:rPr lang="ja-JP" altLang="en-US" sz="3200" dirty="0" smtClean="0"/>
              <a:t>動物群を</a:t>
            </a:r>
            <a:r>
              <a:rPr lang="en-US" altLang="ja-JP" sz="3200" dirty="0" smtClean="0"/>
              <a:t/>
            </a:r>
            <a:br>
              <a:rPr lang="en-US" altLang="ja-JP" sz="3200" dirty="0" smtClean="0"/>
            </a:br>
            <a:r>
              <a:rPr lang="ja-JP" altLang="en-US" sz="3200" dirty="0" smtClean="0"/>
              <a:t>主要な餌動物としている</a:t>
            </a:r>
            <a:endParaRPr kumimoji="1" lang="ja-JP" altLang="en-US" sz="32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17" grpId="0" animBg="1"/>
      <p:bldP spid="17" grpId="1"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p:nvPr/>
        </p:nvGraphicFramePr>
        <p:xfrm>
          <a:off x="285720" y="1071546"/>
          <a:ext cx="8643998" cy="5572164"/>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360000" y="0"/>
            <a:ext cx="7772400" cy="989034"/>
          </a:xfrm>
        </p:spPr>
        <p:txBody>
          <a:bodyPr/>
          <a:lstStyle/>
          <a:p>
            <a:r>
              <a:rPr kumimoji="1" lang="ja-JP" altLang="en-US" dirty="0" smtClean="0">
                <a:solidFill>
                  <a:schemeClr val="tx1"/>
                </a:solidFill>
              </a:rPr>
              <a:t>刈取区</a:t>
            </a:r>
            <a:endParaRPr kumimoji="1" lang="ja-JP" altLang="en-US" dirty="0">
              <a:solidFill>
                <a:schemeClr val="tx1"/>
              </a:solidFill>
            </a:endParaRPr>
          </a:p>
        </p:txBody>
      </p:sp>
      <p:sp>
        <p:nvSpPr>
          <p:cNvPr id="5" name="正方形/長方形 4"/>
          <p:cNvSpPr/>
          <p:nvPr/>
        </p:nvSpPr>
        <p:spPr>
          <a:xfrm>
            <a:off x="1785918" y="1571612"/>
            <a:ext cx="1071570" cy="47149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000496" y="2786058"/>
            <a:ext cx="500066" cy="271464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714480" y="1345156"/>
            <a:ext cx="928694" cy="369332"/>
          </a:xfrm>
          <a:prstGeom prst="rect">
            <a:avLst/>
          </a:prstGeom>
          <a:noFill/>
        </p:spPr>
        <p:txBody>
          <a:bodyPr wrap="square" rtlCol="0">
            <a:spAutoFit/>
          </a:bodyPr>
          <a:lstStyle/>
          <a:p>
            <a:r>
              <a:rPr kumimoji="1" lang="en-US" altLang="ja-JP" dirty="0" smtClean="0"/>
              <a:t>60.73</a:t>
            </a:r>
            <a:endParaRPr kumimoji="1" lang="ja-JP" altLang="en-US" dirty="0"/>
          </a:p>
        </p:txBody>
      </p:sp>
      <p:sp>
        <p:nvSpPr>
          <p:cNvPr id="16" name="テキスト ボックス 15"/>
          <p:cNvSpPr txBox="1"/>
          <p:nvPr/>
        </p:nvSpPr>
        <p:spPr>
          <a:xfrm>
            <a:off x="5429256" y="1345156"/>
            <a:ext cx="928694" cy="369332"/>
          </a:xfrm>
          <a:prstGeom prst="rect">
            <a:avLst/>
          </a:prstGeom>
          <a:noFill/>
        </p:spPr>
        <p:txBody>
          <a:bodyPr wrap="square" rtlCol="0">
            <a:spAutoFit/>
          </a:bodyPr>
          <a:lstStyle/>
          <a:p>
            <a:r>
              <a:rPr kumimoji="1" lang="en-US" altLang="ja-JP" dirty="0" smtClean="0"/>
              <a:t>50.45</a:t>
            </a:r>
            <a:endParaRPr kumimoji="1" lang="ja-JP" altLang="en-US" dirty="0"/>
          </a:p>
        </p:txBody>
      </p:sp>
      <p:sp>
        <p:nvSpPr>
          <p:cNvPr id="18" name="テキスト ボックス 17"/>
          <p:cNvSpPr txBox="1"/>
          <p:nvPr/>
        </p:nvSpPr>
        <p:spPr>
          <a:xfrm>
            <a:off x="428596" y="71414"/>
            <a:ext cx="8286808" cy="1384995"/>
          </a:xfrm>
          <a:prstGeom prst="rect">
            <a:avLst/>
          </a:prstGeom>
          <a:solidFill>
            <a:srgbClr val="FFC000"/>
          </a:solidFill>
          <a:ln w="38100">
            <a:solidFill>
              <a:schemeClr val="tx1"/>
            </a:solidFill>
          </a:ln>
        </p:spPr>
        <p:txBody>
          <a:bodyPr wrap="square" rtlCol="0" anchor="ctr">
            <a:spAutoFit/>
          </a:bodyPr>
          <a:lstStyle/>
          <a:p>
            <a:pPr algn="ctr"/>
            <a:r>
              <a:rPr kumimoji="1" lang="ja-JP" altLang="en-US" sz="2800" dirty="0" smtClean="0"/>
              <a:t>伸長区と同様</a:t>
            </a:r>
            <a:r>
              <a:rPr lang="ja-JP" altLang="en-US" sz="2800" dirty="0" smtClean="0"/>
              <a:t>の傾向を示した</a:t>
            </a:r>
            <a:endParaRPr kumimoji="1" lang="en-US" altLang="ja-JP" sz="2800" dirty="0" smtClean="0"/>
          </a:p>
          <a:p>
            <a:pPr algn="ctr"/>
            <a:r>
              <a:rPr kumimoji="1" lang="ja-JP" altLang="en-US" sz="2800" dirty="0" smtClean="0"/>
              <a:t>しかし，伸長区と異なる動物群</a:t>
            </a:r>
            <a:r>
              <a:rPr kumimoji="1" lang="en-US" altLang="ja-JP" sz="2800" dirty="0" smtClean="0"/>
              <a:t/>
            </a:r>
            <a:br>
              <a:rPr kumimoji="1" lang="en-US" altLang="ja-JP" sz="2800" dirty="0" smtClean="0"/>
            </a:br>
            <a:r>
              <a:rPr kumimoji="1" lang="ja-JP" altLang="en-US" sz="2800" dirty="0" smtClean="0"/>
              <a:t>→除草作業の前後で捕食のしやすさが変化</a:t>
            </a:r>
            <a:endParaRPr kumimoji="1" lang="ja-JP" altLang="en-US" sz="2800" dirty="0"/>
          </a:p>
        </p:txBody>
      </p:sp>
      <p:sp>
        <p:nvSpPr>
          <p:cNvPr id="10" name="正方形/長方形 9"/>
          <p:cNvSpPr/>
          <p:nvPr/>
        </p:nvSpPr>
        <p:spPr>
          <a:xfrm>
            <a:off x="1214414" y="4214818"/>
            <a:ext cx="571504" cy="207170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357422" y="4143380"/>
            <a:ext cx="500066" cy="214314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215074" y="2714620"/>
            <a:ext cx="571504" cy="307183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143504" y="1571612"/>
            <a:ext cx="2143140" cy="45005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000496" y="2786058"/>
            <a:ext cx="500066" cy="27146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143504" y="3571876"/>
            <a:ext cx="500066" cy="200026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1" animBg="1"/>
      <p:bldP spid="18" grpId="0" animBg="1"/>
      <p:bldP spid="10" grpId="1" animBg="1"/>
      <p:bldP spid="11" grpId="1" animBg="1"/>
      <p:bldP spid="19" grpId="1" animBg="1"/>
      <p:bldP spid="12" grpId="0" animBg="1"/>
      <p:bldP spid="12" grpId="1" animBg="1"/>
      <p:bldP spid="22" grpId="0" animBg="1"/>
      <p:bldP spid="22" grpId="1" animBg="1"/>
      <p:bldP spid="22" grpId="2" animBg="1"/>
      <p:bldP spid="17"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9.6"/>
</p:tagLst>
</file>

<file path=ppt/tags/tag2.xml><?xml version="1.0" encoding="utf-8"?>
<p:tagLst xmlns:a="http://schemas.openxmlformats.org/drawingml/2006/main" xmlns:r="http://schemas.openxmlformats.org/officeDocument/2006/relationships" xmlns:p="http://schemas.openxmlformats.org/presentationml/2006/main">
  <p:tag name="TIMING" val="|29.9|41.2|0.7|31.9|0.3"/>
</p:tagLst>
</file>

<file path=ppt/tags/tag3.xml><?xml version="1.0" encoding="utf-8"?>
<p:tagLst xmlns:a="http://schemas.openxmlformats.org/drawingml/2006/main" xmlns:r="http://schemas.openxmlformats.org/officeDocument/2006/relationships" xmlns:p="http://schemas.openxmlformats.org/presentationml/2006/main">
  <p:tag name="TIMING" val="|20.9|34.6|0.2"/>
</p:tagLst>
</file>

<file path=ppt/tags/tag4.xml><?xml version="1.0" encoding="utf-8"?>
<p:tagLst xmlns:a="http://schemas.openxmlformats.org/drawingml/2006/main" xmlns:r="http://schemas.openxmlformats.org/officeDocument/2006/relationships" xmlns:p="http://schemas.openxmlformats.org/presentationml/2006/main">
  <p:tag name="TIMING" val="|10.1|51.9|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ジャパネスク">
  <a:themeElements>
    <a:clrScheme name="ジャパネスク">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ジャパネスク">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9739</TotalTime>
  <Words>1071</Words>
  <Application>Microsoft Office PowerPoint</Application>
  <PresentationFormat>画面に合わせる (4:3)</PresentationFormat>
  <Paragraphs>123</Paragraphs>
  <Slides>13</Slides>
  <Notes>7</Notes>
  <HiddenSlides>1</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ジャパネスク</vt:lpstr>
      <vt:lpstr>水田畦畔の除草作業が ヌマガエルの食性に与える影響</vt:lpstr>
      <vt:lpstr>研究背景・目的</vt:lpstr>
      <vt:lpstr>調査地</vt:lpstr>
      <vt:lpstr>スライド 4</vt:lpstr>
      <vt:lpstr>イネ科雑草草丈による調査畦畔の区別</vt:lpstr>
      <vt:lpstr>調査項目・方法</vt:lpstr>
      <vt:lpstr>確認できた動物群</vt:lpstr>
      <vt:lpstr>伸長区</vt:lpstr>
      <vt:lpstr>刈取区</vt:lpstr>
      <vt:lpstr>まとめ</vt:lpstr>
      <vt:lpstr>まとめ</vt:lpstr>
      <vt:lpstr>スライド 12</vt:lpstr>
      <vt:lpstr>結果</vt:lpstr>
    </vt:vector>
  </TitlesOfParts>
  <Company>水利環境</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畦畔管理状況の違いと ヌマガエルの食性の関係</dc:title>
  <dc:creator>ogawa</dc:creator>
  <cp:lastModifiedBy>ogawa</cp:lastModifiedBy>
  <cp:revision>642</cp:revision>
  <dcterms:created xsi:type="dcterms:W3CDTF">2009-04-13T00:38:11Z</dcterms:created>
  <dcterms:modified xsi:type="dcterms:W3CDTF">2010-02-22T08:17:01Z</dcterms:modified>
</cp:coreProperties>
</file>