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handoutMasterIdLst>
    <p:handoutMasterId r:id="rId18"/>
  </p:handoutMasterIdLst>
  <p:sldIdLst>
    <p:sldId id="256" r:id="rId2"/>
    <p:sldId id="257" r:id="rId3"/>
    <p:sldId id="271" r:id="rId4"/>
    <p:sldId id="258" r:id="rId5"/>
    <p:sldId id="273" r:id="rId6"/>
    <p:sldId id="261" r:id="rId7"/>
    <p:sldId id="262" r:id="rId8"/>
    <p:sldId id="263" r:id="rId9"/>
    <p:sldId id="264" r:id="rId10"/>
    <p:sldId id="265" r:id="rId11"/>
    <p:sldId id="281" r:id="rId12"/>
    <p:sldId id="278" r:id="rId13"/>
    <p:sldId id="276" r:id="rId14"/>
    <p:sldId id="283" r:id="rId15"/>
    <p:sldId id="284" r:id="rId16"/>
  </p:sldIdLst>
  <p:sldSz cx="9144000" cy="6858000" type="screen4x3"/>
  <p:notesSz cx="6734175"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06" autoAdjust="0"/>
  </p:normalViewPr>
  <p:slideViewPr>
    <p:cSldViewPr>
      <p:cViewPr varScale="1">
        <p:scale>
          <a:sx n="98" d="100"/>
          <a:sy n="98" d="100"/>
        </p:scale>
        <p:origin x="-3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3108"/>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143"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474" y="0"/>
            <a:ext cx="2918143" cy="493316"/>
          </a:xfrm>
          <a:prstGeom prst="rect">
            <a:avLst/>
          </a:prstGeom>
        </p:spPr>
        <p:txBody>
          <a:bodyPr vert="horz" lIns="91440" tIns="45720" rIns="91440" bIns="45720" rtlCol="0"/>
          <a:lstStyle>
            <a:lvl1pPr algn="r">
              <a:defRPr sz="1200"/>
            </a:lvl1pPr>
          </a:lstStyle>
          <a:p>
            <a:fld id="{BA7770DD-394A-4DA3-B65D-B8835678B53A}" type="datetimeFigureOut">
              <a:rPr kumimoji="1" lang="ja-JP" altLang="en-US" smtClean="0"/>
              <a:pPr/>
              <a:t>2010/2/22</a:t>
            </a:fld>
            <a:endParaRPr kumimoji="1" lang="ja-JP" altLang="en-US"/>
          </a:p>
        </p:txBody>
      </p:sp>
      <p:sp>
        <p:nvSpPr>
          <p:cNvPr id="4" name="フッター プレースホルダ 3"/>
          <p:cNvSpPr>
            <a:spLocks noGrp="1"/>
          </p:cNvSpPr>
          <p:nvPr>
            <p:ph type="ftr" sz="quarter" idx="2"/>
          </p:nvPr>
        </p:nvSpPr>
        <p:spPr>
          <a:xfrm>
            <a:off x="0" y="9371285"/>
            <a:ext cx="2918143"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474" y="9371285"/>
            <a:ext cx="2918143" cy="493316"/>
          </a:xfrm>
          <a:prstGeom prst="rect">
            <a:avLst/>
          </a:prstGeom>
        </p:spPr>
        <p:txBody>
          <a:bodyPr vert="horz" lIns="91440" tIns="45720" rIns="91440" bIns="45720" rtlCol="0" anchor="b"/>
          <a:lstStyle>
            <a:lvl1pPr algn="r">
              <a:defRPr sz="1200"/>
            </a:lvl1pPr>
          </a:lstStyle>
          <a:p>
            <a:fld id="{3CACD85B-99AA-4AB4-B200-CDEC37EEDCD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143"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474" y="0"/>
            <a:ext cx="2918143" cy="493316"/>
          </a:xfrm>
          <a:prstGeom prst="rect">
            <a:avLst/>
          </a:prstGeom>
        </p:spPr>
        <p:txBody>
          <a:bodyPr vert="horz" lIns="91440" tIns="45720" rIns="91440" bIns="45720" rtlCol="0"/>
          <a:lstStyle>
            <a:lvl1pPr algn="r">
              <a:defRPr sz="1200"/>
            </a:lvl1pPr>
          </a:lstStyle>
          <a:p>
            <a:fld id="{D9BF6EB7-4034-4215-B359-F8055A6FB329}" type="datetimeFigureOut">
              <a:rPr kumimoji="1" lang="ja-JP" altLang="en-US" smtClean="0"/>
              <a:pPr/>
              <a:t>2010/2/22</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3950"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418" y="4686499"/>
            <a:ext cx="538734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143"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474" y="9371285"/>
            <a:ext cx="2918143" cy="493316"/>
          </a:xfrm>
          <a:prstGeom prst="rect">
            <a:avLst/>
          </a:prstGeom>
        </p:spPr>
        <p:txBody>
          <a:bodyPr vert="horz" lIns="91440" tIns="45720" rIns="91440" bIns="45720" rtlCol="0" anchor="b"/>
          <a:lstStyle>
            <a:lvl1pPr algn="r">
              <a:defRPr sz="1200"/>
            </a:lvl1pPr>
          </a:lstStyle>
          <a:p>
            <a:fld id="{F0046E9A-9FD8-4DB8-839A-372C5CB3052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土性を考慮した灌漑開始点の検討と題しまして、水利環境学研究室、伊井江里奈が発表させて頂きます。</a:t>
            </a:r>
            <a:endParaRPr kumimoji="1" lang="ja-JP" altLang="en-US" dirty="0"/>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結果です。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グラフは、吸水阻害がないときの黒ボク土における茎内流量の時間変化で、横軸が時刻、縦軸が茎内流量（</a:t>
            </a:r>
            <a:r>
              <a:rPr kumimoji="1" lang="en-US" altLang="ja-JP" sz="1200" kern="1200" dirty="0" smtClean="0">
                <a:solidFill>
                  <a:schemeClr val="tx1"/>
                </a:solidFill>
                <a:latin typeface="+mn-lt"/>
                <a:ea typeface="+mn-ea"/>
                <a:cs typeface="+mn-cs"/>
              </a:rPr>
              <a:t>g/</a:t>
            </a:r>
            <a:r>
              <a:rPr kumimoji="1" lang="ja-JP" altLang="en-US" sz="1200" kern="1200" dirty="0" smtClean="0">
                <a:solidFill>
                  <a:schemeClr val="tx1"/>
                </a:solidFill>
                <a:latin typeface="+mn-lt"/>
                <a:ea typeface="+mn-ea"/>
                <a:cs typeface="+mn-cs"/>
              </a:rPr>
              <a:t>秒）、青線が灌水区、赤線が非灌水区になります。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このように、水ストレスが生じていないときは、灌水区、非灌水区ともに同じような一日の茎内流量の変化をしますが、黒ボク土では、非灌水区の土壌水分が</a:t>
            </a:r>
            <a:r>
              <a:rPr kumimoji="1" lang="en-US" altLang="ja-JP" sz="1200" kern="1200" dirty="0" smtClean="0">
                <a:solidFill>
                  <a:schemeClr val="tx1"/>
                </a:solidFill>
                <a:latin typeface="+mn-lt"/>
                <a:ea typeface="+mn-ea"/>
                <a:cs typeface="+mn-cs"/>
              </a:rPr>
              <a:t>pF3.8</a:t>
            </a:r>
            <a:r>
              <a:rPr kumimoji="1" lang="ja-JP" altLang="en-US" sz="1200" kern="1200" dirty="0" smtClean="0">
                <a:solidFill>
                  <a:schemeClr val="tx1"/>
                </a:solidFill>
                <a:latin typeface="+mn-lt"/>
                <a:ea typeface="+mn-ea"/>
                <a:cs typeface="+mn-cs"/>
              </a:rPr>
              <a:t>になった日以降、☆非灌水区の茎内流量の波形が、灌水区と比較して小さくなる日を複数確認しました。グラフは波形が顕著に変化している日を抜粋したものです。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水田土では、茎内流の変化を確認できませんでしたが、黒ボク土では蒸散量の低下に加え、吸水パターンの変化も確認できました。</a:t>
            </a:r>
            <a:endParaRPr kumimoji="1" lang="ja-JP"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最後に、根域調査の結果です。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左上のグラフが水田土、右上のグラフが黒ボク土になり、横軸が根の乾物量、縦軸が土層の深さになります。</a:t>
            </a:r>
            <a:endParaRPr kumimoji="1" lang="en-US" altLang="ja-JP" dirty="0" smtClean="0"/>
          </a:p>
          <a:p>
            <a:r>
              <a:rPr kumimoji="1" lang="ja-JP" altLang="en-US" dirty="0" smtClean="0"/>
              <a:t>また、青棒が灌水区、赤棒が非灌水区です。</a:t>
            </a:r>
            <a:endParaRPr kumimoji="1" lang="en-US" altLang="ja-JP" dirty="0" smtClean="0"/>
          </a:p>
          <a:p>
            <a:r>
              <a:rPr kumimoji="1" lang="ja-JP" altLang="en-US" smtClean="0"/>
              <a:t>☆赤</a:t>
            </a:r>
            <a:r>
              <a:rPr kumimoji="1" lang="ja-JP" altLang="en-US" dirty="0" smtClean="0"/>
              <a:t>丸で示したように、水田土は土壌面近く、黒ボク土はポット全体、</a:t>
            </a:r>
            <a:r>
              <a:rPr kumimoji="1" lang="ja-JP" altLang="en-US" smtClean="0"/>
              <a:t>特</a:t>
            </a:r>
            <a:r>
              <a:rPr kumimoji="1" lang="ja-JP" altLang="en-US" smtClean="0"/>
              <a:t>に☆下方</a:t>
            </a:r>
            <a:r>
              <a:rPr kumimoji="1" lang="ja-JP" altLang="en-US" dirty="0" smtClean="0"/>
              <a:t>で発達している傾向が見られました。</a:t>
            </a:r>
            <a:endParaRPr kumimoji="1" lang="en-US" altLang="ja-JP" dirty="0" smtClean="0"/>
          </a:p>
          <a:p>
            <a:r>
              <a:rPr kumimoji="1" lang="ja-JP" altLang="en-US" dirty="0" smtClean="0"/>
              <a:t>根への水分供給が起こりにくい黒ボク土では、作物が水を求めて根域を拡大したと考えられます。</a:t>
            </a:r>
            <a:endParaRPr kumimoji="1" lang="en-US" altLang="ja-JP" dirty="0" smtClean="0"/>
          </a:p>
          <a:p>
            <a:r>
              <a:rPr kumimoji="1" lang="ja-JP" altLang="en-US" dirty="0" smtClean="0"/>
              <a:t>ここから、土性の違いは根域を変化させているということが分かりました。</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まとめです。</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土性によって蒸散量が低下する</a:t>
            </a:r>
            <a:r>
              <a:rPr kumimoji="1" lang="en-US" altLang="ja-JP" dirty="0" smtClean="0">
                <a:solidFill>
                  <a:schemeClr val="tx1"/>
                </a:solidFill>
              </a:rPr>
              <a:t>pF</a:t>
            </a:r>
            <a:r>
              <a:rPr kumimoji="1" lang="ja-JP" altLang="en-US" dirty="0" smtClean="0">
                <a:solidFill>
                  <a:schemeClr val="tx1"/>
                </a:solidFill>
              </a:rPr>
              <a:t>値は異なっていました。</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水田土では</a:t>
            </a:r>
            <a:r>
              <a:rPr kumimoji="1" lang="en-US" altLang="ja-JP" dirty="0" smtClean="0">
                <a:solidFill>
                  <a:schemeClr val="tx1"/>
                </a:solidFill>
              </a:rPr>
              <a:t>pF3.0</a:t>
            </a:r>
            <a:r>
              <a:rPr kumimoji="1" lang="ja-JP" altLang="en-US" dirty="0" smtClean="0">
                <a:solidFill>
                  <a:schemeClr val="tx1"/>
                </a:solidFill>
              </a:rPr>
              <a:t>より乾燥状態となっても吸水をおこなっており、計画基準での灌漑開始点は十分に安全側での管理になるといえます。</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したがって、水田土のような保水性の高い土壌では、より乾燥傾向での水管理が可能であると考えました。</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また、黒ボク土では夏計測での確かな結果を得られなかったのですが、蒸散強度が大きい夏では、秋計測よりも早期に蒸散量の低下を起こす可能性があります。</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しかし一方で、根の発達が土性を補う可能性もあるため、こちらは再度計測が必要です。</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土性が違えば最適な水管理は異なるため、灌漑開始点は土性を考慮して決定するべきだと言えますが、</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計画基準における灌漑開始点</a:t>
            </a:r>
            <a:r>
              <a:rPr kumimoji="1" lang="en-US" altLang="ja-JP" dirty="0" smtClean="0">
                <a:solidFill>
                  <a:schemeClr val="tx1"/>
                </a:solidFill>
              </a:rPr>
              <a:t>(pF3.0</a:t>
            </a:r>
            <a:r>
              <a:rPr kumimoji="1" lang="ja-JP" altLang="en-US" dirty="0" smtClean="0">
                <a:solidFill>
                  <a:schemeClr val="tx1"/>
                </a:solidFill>
              </a:rPr>
              <a:t>）の妥当性は、本実験から判断できなかったため、引き続き検討が必要です。</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chemeClr val="tx1"/>
              </a:solidFill>
            </a:endParaRPr>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以上で発表を終わります。</a:t>
            </a:r>
            <a:endParaRPr kumimoji="1" lang="en-US" altLang="ja-JP" dirty="0" smtClean="0"/>
          </a:p>
          <a:p>
            <a:r>
              <a:rPr kumimoji="1" lang="ja-JP" altLang="en-US" dirty="0" smtClean="0"/>
              <a:t>ご清聴ありがとうございました。</a:t>
            </a:r>
            <a:endParaRPr kumimoji="1" lang="ja-JP" altLang="en-US" dirty="0"/>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13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我が国における畑地灌漑の目的は、作物生産に必要な水を供給し、安定した収量を得ることにあります。</a:t>
            </a:r>
            <a:endParaRPr kumimoji="1" lang="en-US" altLang="ja-JP" dirty="0" smtClean="0"/>
          </a:p>
          <a:p>
            <a:r>
              <a:rPr kumimoji="1" lang="ja-JP" altLang="en-US" dirty="0" smtClean="0"/>
              <a:t>水の不足は、作物の吸水を抑制し、収量の減少を引き起こします。</a:t>
            </a:r>
            <a:endParaRPr kumimoji="1" lang="en-US" altLang="ja-JP" dirty="0" smtClean="0"/>
          </a:p>
          <a:p>
            <a:r>
              <a:rPr kumimoji="1" lang="ja-JP" altLang="en-US" dirty="0" smtClean="0"/>
              <a:t>そのため、我が国では畑地計画基準において、生長阻害水分点（</a:t>
            </a:r>
            <a:r>
              <a:rPr kumimoji="1" lang="en-US" altLang="ja-JP" dirty="0" smtClean="0"/>
              <a:t>pF3.0</a:t>
            </a:r>
            <a:r>
              <a:rPr kumimoji="1" lang="ja-JP" altLang="en-US" dirty="0" smtClean="0"/>
              <a:t>）を灌漑開始の目安とする水管理が推奨されています。</a:t>
            </a:r>
            <a:endParaRPr kumimoji="1" lang="en-US" altLang="ja-JP" dirty="0" smtClean="0"/>
          </a:p>
          <a:p>
            <a:r>
              <a:rPr kumimoji="1" lang="en-US" altLang="ja-JP" dirty="0" smtClean="0"/>
              <a:t>pF</a:t>
            </a:r>
            <a:r>
              <a:rPr kumimoji="1" lang="ja-JP" altLang="en-US" dirty="0" smtClean="0"/>
              <a:t>値とは、水がどれくらいの強さで土壌に吸着されているかを圧力で表す方法で、</a:t>
            </a:r>
            <a:r>
              <a:rPr kumimoji="1" lang="en-US" altLang="ja-JP" dirty="0" smtClean="0"/>
              <a:t>pF</a:t>
            </a:r>
            <a:r>
              <a:rPr kumimoji="1" lang="ja-JP" altLang="en-US" dirty="0" smtClean="0"/>
              <a:t>値が小さいと湿潤傾向、</a:t>
            </a:r>
            <a:r>
              <a:rPr kumimoji="1" lang="en-US" altLang="ja-JP" dirty="0" smtClean="0"/>
              <a:t>pF</a:t>
            </a:r>
            <a:r>
              <a:rPr kumimoji="1" lang="ja-JP" altLang="en-US" dirty="0" smtClean="0"/>
              <a:t>値が大きいと乾燥傾向を示します。</a:t>
            </a:r>
            <a:endParaRPr kumimoji="1" lang="en-US" altLang="ja-JP" dirty="0" smtClean="0"/>
          </a:p>
          <a:p>
            <a:r>
              <a:rPr kumimoji="1" lang="ja-JP" altLang="en-US" dirty="0" smtClean="0"/>
              <a:t>土壌水分が</a:t>
            </a:r>
            <a:r>
              <a:rPr kumimoji="1" lang="en-US" altLang="ja-JP" dirty="0" smtClean="0"/>
              <a:t>pF3.0</a:t>
            </a:r>
            <a:r>
              <a:rPr kumimoji="1" lang="ja-JP" altLang="en-US" dirty="0" smtClean="0"/>
              <a:t>に至ると、土壌水の移動は著しく小さくなり、作物の吸水が阻害されると言われています。</a:t>
            </a:r>
            <a:endParaRPr kumimoji="1" lang="en-US" altLang="ja-JP" dirty="0" smtClean="0"/>
          </a:p>
          <a:p>
            <a:r>
              <a:rPr kumimoji="1" lang="ja-JP" altLang="en-US" dirty="0" smtClean="0"/>
              <a:t>そのため、</a:t>
            </a:r>
            <a:r>
              <a:rPr kumimoji="1" lang="en-US" altLang="ja-JP" dirty="0" smtClean="0"/>
              <a:t>pF3.0</a:t>
            </a:r>
            <a:r>
              <a:rPr kumimoji="1" lang="ja-JP" altLang="en-US" dirty="0" smtClean="0"/>
              <a:t>を灌漑開始点とする用水計画が定められています。</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しかし畑地の土性は様々なものが存在します。</a:t>
            </a:r>
            <a:endParaRPr kumimoji="1" lang="en-US" altLang="ja-JP" dirty="0" smtClean="0"/>
          </a:p>
          <a:p>
            <a:r>
              <a:rPr kumimoji="1" lang="ja-JP" altLang="en-US" dirty="0" smtClean="0"/>
              <a:t>灌漑開始点を一律</a:t>
            </a:r>
            <a:r>
              <a:rPr kumimoji="1" lang="en-US" altLang="ja-JP" dirty="0" smtClean="0"/>
              <a:t>pF3.0</a:t>
            </a:r>
            <a:r>
              <a:rPr kumimoji="1" lang="ja-JP" altLang="en-US" dirty="0" smtClean="0"/>
              <a:t>に定めてよいのでしょうか？</a:t>
            </a:r>
            <a:endParaRPr kumimoji="1" lang="en-US" altLang="ja-JP" dirty="0" smtClean="0"/>
          </a:p>
          <a:p>
            <a:r>
              <a:rPr kumimoji="1" lang="ja-JP" altLang="en-US" dirty="0" smtClean="0"/>
              <a:t>そこで本研究では、実際に作物が</a:t>
            </a:r>
            <a:r>
              <a:rPr kumimoji="1" lang="en-US" altLang="ja-JP" dirty="0" smtClean="0"/>
              <a:t>pF3.0</a:t>
            </a:r>
            <a:r>
              <a:rPr kumimoji="1" lang="ja-JP" altLang="en-US" dirty="0" smtClean="0"/>
              <a:t>で吸水阻害を起こすかを、２種類の土壌を用いて調べました。</a:t>
            </a:r>
            <a:endParaRPr kumimoji="1" lang="en-US" altLang="ja-JP" dirty="0" smtClean="0"/>
          </a:p>
          <a:p>
            <a:r>
              <a:rPr kumimoji="1" lang="ja-JP" altLang="en-US" dirty="0" smtClean="0"/>
              <a:t>実験土壌は、転換畑の増加によって畑地土壌としての利用が高まっている水田土と、代表的な畑地土壌である黒ボク土を用いました。</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実験項目です。</a:t>
            </a:r>
            <a:endParaRPr kumimoji="1" lang="en-US" altLang="ja-JP" dirty="0" smtClean="0"/>
          </a:p>
          <a:p>
            <a:r>
              <a:rPr kumimoji="1" lang="ja-JP" altLang="en-US" dirty="0" smtClean="0"/>
              <a:t>吸水阻害を起こすと作物の蒸散量は低下します。</a:t>
            </a:r>
            <a:endParaRPr kumimoji="1" lang="en-US" altLang="ja-JP" dirty="0" smtClean="0"/>
          </a:p>
          <a:p>
            <a:r>
              <a:rPr kumimoji="1" lang="ja-JP" altLang="en-US" dirty="0" smtClean="0"/>
              <a:t>よって、吸水阻害の指標として、蒸散量が低下する土壌水分量を調べました。</a:t>
            </a:r>
            <a:endParaRPr kumimoji="1" lang="en-US" altLang="ja-JP" dirty="0" smtClean="0"/>
          </a:p>
          <a:p>
            <a:r>
              <a:rPr kumimoji="1" lang="ja-JP" altLang="en-US" dirty="0" smtClean="0"/>
              <a:t>蒸散量の計測には、秤量法を用いました。</a:t>
            </a:r>
            <a:endParaRPr kumimoji="1" lang="en-US" altLang="ja-JP" dirty="0" smtClean="0"/>
          </a:p>
          <a:p>
            <a:r>
              <a:rPr kumimoji="1" lang="ja-JP" altLang="en-US" dirty="0" smtClean="0"/>
              <a:t>毎日ポットの重量を計測し、前日との重量差で蒸散量を求め、ポット重量の減少量が少なくなったときを蒸散量が低下したときとしました。</a:t>
            </a:r>
            <a:endParaRPr kumimoji="1" lang="en-US" altLang="ja-JP" dirty="0" smtClean="0"/>
          </a:p>
          <a:p>
            <a:r>
              <a:rPr kumimoji="1" lang="ja-JP" altLang="en-US" dirty="0" smtClean="0"/>
              <a:t>また、作物体内の水分移動も蒸散によって左右されるため、付属的に茎内流量の計測も行いました。</a:t>
            </a:r>
            <a:endParaRPr kumimoji="1" lang="en-US" altLang="ja-JP" dirty="0" smtClean="0"/>
          </a:p>
          <a:p>
            <a:r>
              <a:rPr kumimoji="1" lang="ja-JP" altLang="en-US" dirty="0" smtClean="0"/>
              <a:t>蒸散量の計測は夏と秋の</a:t>
            </a:r>
            <a:r>
              <a:rPr kumimoji="1" lang="en-US" altLang="ja-JP" dirty="0" smtClean="0"/>
              <a:t>2</a:t>
            </a:r>
            <a:r>
              <a:rPr kumimoji="1" lang="ja-JP" altLang="en-US" dirty="0" smtClean="0"/>
              <a:t>回行い、茎内流量の計測は秋のみ行いました。</a:t>
            </a:r>
            <a:endParaRPr kumimoji="1" lang="en-US" altLang="ja-JP" dirty="0" smtClean="0"/>
          </a:p>
          <a:p>
            <a:r>
              <a:rPr kumimoji="1" lang="ja-JP" altLang="en-US" sz="1200" kern="1200" dirty="0" smtClean="0">
                <a:solidFill>
                  <a:schemeClr val="tx1"/>
                </a:solidFill>
                <a:latin typeface="+mn-lt"/>
                <a:ea typeface="+mn-ea"/>
                <a:cs typeface="+mn-cs"/>
              </a:rPr>
              <a:t>また、作物の吸水は根の分布に大きく関係すると考えられるため、土壌深さごとに根の乾物量を計測しました。</a:t>
            </a:r>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計測方法に移るまえに、水田土と黒ボク土の、土壌の物理性について説明します。</a:t>
            </a:r>
            <a:endParaRPr kumimoji="1" lang="en-US" altLang="ja-JP" dirty="0" smtClean="0"/>
          </a:p>
          <a:p>
            <a:r>
              <a:rPr kumimoji="1" lang="ja-JP" altLang="en-US" dirty="0" smtClean="0"/>
              <a:t>左のグラフが</a:t>
            </a:r>
            <a:r>
              <a:rPr kumimoji="1" lang="ja-JP" altLang="en-US" dirty="0" smtClean="0"/>
              <a:t>粒度組成に</a:t>
            </a:r>
            <a:r>
              <a:rPr kumimoji="1" lang="ja-JP" altLang="en-US" dirty="0" smtClean="0"/>
              <a:t>なりますが、黒ボク土と比較して、水田土はシルトや粘土といった細粒子を多く含んでいる傾向がありました。</a:t>
            </a:r>
            <a:endParaRPr kumimoji="1" lang="en-US" altLang="ja-JP" dirty="0" smtClean="0"/>
          </a:p>
          <a:p>
            <a:r>
              <a:rPr kumimoji="1" lang="ja-JP" altLang="en-US" dirty="0" smtClean="0"/>
              <a:t>また、右のグラフがそれぞれの土壌の土壌水分特性曲線になります。</a:t>
            </a:r>
            <a:endParaRPr kumimoji="1" lang="en-US" altLang="ja-JP" dirty="0" smtClean="0"/>
          </a:p>
          <a:p>
            <a:r>
              <a:rPr kumimoji="1" lang="ja-JP" altLang="en-US" dirty="0" smtClean="0"/>
              <a:t>黒ボク土に比べ、水田土は高</a:t>
            </a:r>
            <a:r>
              <a:rPr kumimoji="1" lang="en-US" altLang="ja-JP" dirty="0" smtClean="0"/>
              <a:t>pF</a:t>
            </a:r>
            <a:r>
              <a:rPr kumimoji="1" lang="ja-JP" altLang="en-US" dirty="0" smtClean="0"/>
              <a:t>値、つまり乾燥状態において、傾きが緩やかな曲線を示していました。</a:t>
            </a:r>
            <a:endParaRPr kumimoji="1" lang="en-US" altLang="ja-JP" dirty="0" smtClean="0"/>
          </a:p>
          <a:p>
            <a:r>
              <a:rPr kumimoji="1" lang="ja-JP" altLang="en-US" dirty="0" smtClean="0"/>
              <a:t>このような傾向をもつ土壌は、毛管移動といって、水分の少ない状態の土壌における土壌水の移動が起こりやすいと考えられます。</a:t>
            </a:r>
            <a:endParaRPr kumimoji="1" lang="en-US" altLang="ja-JP" dirty="0" smtClean="0"/>
          </a:p>
          <a:p>
            <a:r>
              <a:rPr kumimoji="1" lang="ja-JP" altLang="en-US" dirty="0" smtClean="0"/>
              <a:t>したがって、黒ボク土に比べ、水田土では、根への水分供給の機能が高いといえます。</a:t>
            </a:r>
            <a:endParaRPr kumimoji="1" lang="en-US" altLang="ja-JP" dirty="0" smtClean="0"/>
          </a:p>
          <a:p>
            <a:r>
              <a:rPr kumimoji="1" lang="ja-JP" altLang="en-US" dirty="0" smtClean="0"/>
              <a:t>この土性を踏まえて、計測結果を検討していきます。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それでは、蒸散量の計測について説明します。</a:t>
            </a:r>
            <a:endParaRPr lang="en-US" altLang="ja-JP" dirty="0" smtClean="0"/>
          </a:p>
          <a:p>
            <a:pPr eaLnBrk="1" hangingPunct="1">
              <a:spcBef>
                <a:spcPct val="0"/>
              </a:spcBef>
            </a:pPr>
            <a:r>
              <a:rPr lang="ja-JP" altLang="en-US" dirty="0" smtClean="0"/>
              <a:t>水田土とクロボク土を用い、大学のガラスハウス内にてダイズのポット栽培を行いました。</a:t>
            </a:r>
            <a:endParaRPr lang="en-US" altLang="ja-JP" dirty="0" smtClean="0"/>
          </a:p>
          <a:p>
            <a:pPr eaLnBrk="1" hangingPunct="1">
              <a:spcBef>
                <a:spcPct val="0"/>
              </a:spcBef>
            </a:pPr>
            <a:r>
              <a:rPr lang="ja-JP" altLang="en-US" dirty="0" smtClean="0"/>
              <a:t>中央の図は試験区の概要です。</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中央の写真は実験用ポットになりますが、蒸発を防ぎ、蒸散量だけを計測できるように、ポットの土壌面にはマルチを施しました。</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そして、土壌ごとに、土壌水分の減少に見合うだけの水を毎日灌水する灌水区と、灌水を行わない非灌水区を設けました。</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蒸散量は、ポット重量の計測から、前日との重量差で算出し、灌水区と比較して、非灌水区の蒸散量が低下したときの体積含水率から、</a:t>
            </a:r>
            <a:r>
              <a:rPr lang="en-US" altLang="ja-JP" dirty="0" smtClean="0"/>
              <a:t>pF</a:t>
            </a:r>
            <a:r>
              <a:rPr lang="ja-JP" altLang="en-US" dirty="0" smtClean="0"/>
              <a:t>値を求めました。</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（また、場所によって生長量に差がでないように、配置はローテーションさせました。）</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266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3112ED-CD3A-4DDD-88ED-519F747C7A80}" type="slidenum">
              <a:rPr lang="ja-JP" altLang="en-US" smtClean="0"/>
              <a:pPr/>
              <a:t>6</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水田土における蒸散量計測の結果です。</a:t>
            </a:r>
            <a:endParaRPr kumimoji="1" lang="en-US" altLang="ja-JP" dirty="0" smtClean="0"/>
          </a:p>
          <a:p>
            <a:r>
              <a:rPr kumimoji="1" lang="ja-JP" altLang="en-US" dirty="0" smtClean="0"/>
              <a:t>グラフの横軸は計測開始からの経過日数、縦軸は積算蒸散量で灌水区、非灌水区それぞれ</a:t>
            </a:r>
            <a:r>
              <a:rPr kumimoji="1" lang="en-US" altLang="ja-JP" dirty="0" smtClean="0"/>
              <a:t>10</a:t>
            </a:r>
            <a:r>
              <a:rPr kumimoji="1" lang="ja-JP" altLang="en-US" dirty="0" smtClean="0"/>
              <a:t>ポットの平均値をプロットしています。</a:t>
            </a:r>
            <a:endParaRPr kumimoji="1" lang="en-US" altLang="ja-JP" dirty="0" smtClean="0"/>
          </a:p>
          <a:p>
            <a:r>
              <a:rPr kumimoji="1" lang="ja-JP" altLang="en-US" dirty="0" smtClean="0"/>
              <a:t>また、青線が灌水区、赤線が非灌水区になります。</a:t>
            </a:r>
            <a:endParaRPr kumimoji="1" lang="en-US" altLang="ja-JP" dirty="0" smtClean="0"/>
          </a:p>
          <a:p>
            <a:r>
              <a:rPr kumimoji="1" lang="ja-JP" altLang="en-US" dirty="0" smtClean="0"/>
              <a:t>左上が夏計測のグラフで、☆点線で示した日から、灌水区と比較して非灌水区の蒸散量が低下しました。</a:t>
            </a:r>
            <a:endParaRPr kumimoji="1" lang="en-US" altLang="ja-JP" dirty="0" smtClean="0"/>
          </a:p>
          <a:p>
            <a:r>
              <a:rPr kumimoji="1" lang="ja-JP" altLang="en-US" dirty="0" smtClean="0"/>
              <a:t>この時の</a:t>
            </a:r>
            <a:r>
              <a:rPr kumimoji="1" lang="en-US" altLang="ja-JP" dirty="0" smtClean="0"/>
              <a:t>pF</a:t>
            </a:r>
            <a:r>
              <a:rPr kumimoji="1" lang="ja-JP" altLang="en-US" dirty="0" smtClean="0"/>
              <a:t>値を調べると、☆</a:t>
            </a:r>
            <a:r>
              <a:rPr kumimoji="1" lang="en-US" altLang="ja-JP" dirty="0" smtClean="0"/>
              <a:t>pF4.0</a:t>
            </a:r>
            <a:r>
              <a:rPr kumimoji="1" lang="ja-JP" altLang="en-US" dirty="0" smtClean="0"/>
              <a:t>を示していました。</a:t>
            </a:r>
            <a:endParaRPr kumimoji="1" lang="en-US" altLang="ja-JP" dirty="0" smtClean="0"/>
          </a:p>
          <a:p>
            <a:r>
              <a:rPr kumimoji="1" lang="ja-JP" altLang="en-US" dirty="0" smtClean="0"/>
              <a:t>また、左下のグラフが秋計測で、こちらは蒸散量の低下が確認できませんでした。</a:t>
            </a:r>
            <a:endParaRPr kumimoji="1" lang="en-US" altLang="ja-JP" dirty="0" smtClean="0"/>
          </a:p>
          <a:p>
            <a:r>
              <a:rPr kumimoji="1" lang="ja-JP" altLang="en-US" dirty="0" smtClean="0"/>
              <a:t>作物が吸水できなくなると言われている☆</a:t>
            </a:r>
            <a:r>
              <a:rPr kumimoji="1" lang="en-US" altLang="ja-JP" dirty="0" smtClean="0"/>
              <a:t>pF4.2</a:t>
            </a:r>
            <a:r>
              <a:rPr kumimoji="1" lang="ja-JP" altLang="en-US" dirty="0" smtClean="0"/>
              <a:t>に至っても、蒸散量に違いは見られませんでした。</a:t>
            </a:r>
            <a:endParaRPr kumimoji="1" lang="en-US" altLang="ja-JP" dirty="0" smtClean="0"/>
          </a:p>
          <a:p>
            <a:r>
              <a:rPr kumimoji="1" lang="ja-JP" altLang="en-US" dirty="0" smtClean="0"/>
              <a:t>以上より、夏、秋ともに</a:t>
            </a:r>
            <a:r>
              <a:rPr kumimoji="1" lang="en-US" altLang="ja-JP" dirty="0" smtClean="0"/>
              <a:t>pF3.0</a:t>
            </a:r>
            <a:r>
              <a:rPr kumimoji="1" lang="ja-JP" altLang="en-US" dirty="0" smtClean="0"/>
              <a:t>で蒸散量の低下は見られませんでした。</a:t>
            </a:r>
            <a:endParaRPr kumimoji="1" lang="en-US" altLang="ja-JP" dirty="0" smtClean="0"/>
          </a:p>
          <a:p>
            <a:r>
              <a:rPr kumimoji="1" lang="ja-JP" altLang="en-US" dirty="0" smtClean="0"/>
              <a:t>また、夏と秋を比較すると、夏のほうが小さい</a:t>
            </a:r>
            <a:r>
              <a:rPr kumimoji="1" lang="en-US" altLang="ja-JP" dirty="0" smtClean="0"/>
              <a:t>pF</a:t>
            </a:r>
            <a:r>
              <a:rPr kumimoji="1" lang="ja-JP" altLang="en-US" dirty="0" smtClean="0"/>
              <a:t>値で蒸散量の低下が見られました。</a:t>
            </a:r>
            <a:endParaRPr kumimoji="1" lang="en-US" altLang="ja-JP" dirty="0" smtClean="0"/>
          </a:p>
          <a:p>
            <a:r>
              <a:rPr kumimoji="1" lang="ja-JP" altLang="en-US" dirty="0" smtClean="0"/>
              <a:t>これは</a:t>
            </a:r>
            <a:r>
              <a:rPr kumimoji="1" lang="ja-JP" altLang="en-US" dirty="0" smtClean="0"/>
              <a:t>、夏に蒸散</a:t>
            </a:r>
            <a:r>
              <a:rPr kumimoji="1" lang="ja-JP" altLang="en-US" dirty="0" smtClean="0"/>
              <a:t>が盛んに行われたため、土壌水の供給が間に合わなくなったといえます。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続いて、黒ボク土における蒸散量計測の結果です。</a:t>
            </a:r>
            <a:endParaRPr kumimoji="1" lang="en-US" altLang="ja-JP" dirty="0" smtClean="0"/>
          </a:p>
          <a:p>
            <a:r>
              <a:rPr kumimoji="1" lang="ja-JP" altLang="en-US" dirty="0" smtClean="0"/>
              <a:t>夏計測は失敗したので省略します。</a:t>
            </a:r>
            <a:endParaRPr kumimoji="1" lang="en-US" altLang="ja-JP" dirty="0" smtClean="0"/>
          </a:p>
          <a:p>
            <a:r>
              <a:rPr kumimoji="1" lang="ja-JP" altLang="en-US" dirty="0" smtClean="0"/>
              <a:t>秋計測では、点線で示したように、☆</a:t>
            </a:r>
            <a:r>
              <a:rPr kumimoji="1" lang="en-US" altLang="ja-JP" dirty="0" smtClean="0"/>
              <a:t>pF3.4</a:t>
            </a:r>
            <a:r>
              <a:rPr kumimoji="1" lang="ja-JP" altLang="en-US" dirty="0" smtClean="0"/>
              <a:t>付近で蒸散量の低下を示していました。</a:t>
            </a:r>
            <a:endParaRPr kumimoji="1" lang="en-US" altLang="ja-JP" dirty="0" smtClean="0"/>
          </a:p>
          <a:p>
            <a:r>
              <a:rPr kumimoji="1" lang="ja-JP" altLang="en-US" dirty="0" smtClean="0"/>
              <a:t>したがって、黒ボク土の秋計測でも、</a:t>
            </a:r>
            <a:r>
              <a:rPr kumimoji="1" lang="en-US" altLang="ja-JP" dirty="0" smtClean="0"/>
              <a:t>pF3.0</a:t>
            </a:r>
            <a:r>
              <a:rPr kumimoji="1" lang="ja-JP" altLang="en-US" dirty="0" smtClean="0"/>
              <a:t>で蒸散量の低下は見えられませんでした。</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0046E9A-9FD8-4DB8-839A-372C5CB30526}"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次に、</a:t>
            </a:r>
            <a:r>
              <a:rPr lang="ja-JP" altLang="en-US" dirty="0" smtClean="0"/>
              <a:t>茎内流量計測の</a:t>
            </a:r>
            <a:r>
              <a:rPr lang="ja-JP" altLang="en-US" dirty="0" smtClean="0"/>
              <a:t>方法です。</a:t>
            </a:r>
            <a:endParaRPr lang="en-US" altLang="ja-JP" dirty="0" smtClean="0"/>
          </a:p>
          <a:p>
            <a:r>
              <a:rPr lang="ja-JP" altLang="en-US" dirty="0" smtClean="0"/>
              <a:t>茎内流量</a:t>
            </a:r>
            <a:r>
              <a:rPr lang="ja-JP" altLang="en-US" dirty="0" smtClean="0"/>
              <a:t>の計測には</a:t>
            </a:r>
            <a:r>
              <a:rPr lang="ja-JP" altLang="en-US" dirty="0" smtClean="0"/>
              <a:t>フローゲージを用いました。</a:t>
            </a:r>
            <a:endParaRPr lang="en-US" altLang="ja-JP" dirty="0" smtClean="0"/>
          </a:p>
          <a:p>
            <a:r>
              <a:rPr lang="ja-JP" altLang="en-US" dirty="0" smtClean="0"/>
              <a:t>フローゲージは，茎の周りをヒーターで加温し、加温部の熱収支式を解くことにより、単位時間や一日当たりの茎内流量を</a:t>
            </a:r>
            <a:r>
              <a:rPr lang="ja-JP" altLang="en-US" dirty="0" smtClean="0"/>
              <a:t>計測する装置です。</a:t>
            </a:r>
            <a:endParaRPr lang="en-US" altLang="ja-JP" dirty="0" smtClean="0"/>
          </a:p>
          <a:p>
            <a:r>
              <a:rPr lang="ja-JP" altLang="en-US" dirty="0" smtClean="0"/>
              <a:t>計測した熱量をデータロガで連続記録することで、作物の吸水パターンがわかるという</a:t>
            </a:r>
            <a:r>
              <a:rPr lang="ja-JP" altLang="en-US" dirty="0" smtClean="0"/>
              <a:t>しくみになっています。</a:t>
            </a:r>
            <a:endParaRPr lang="en-US" altLang="ja-JP" dirty="0" smtClean="0"/>
          </a:p>
          <a:p>
            <a:r>
              <a:rPr lang="ja-JP" altLang="en-US" dirty="0" smtClean="0"/>
              <a:t>試験は、灌水区</a:t>
            </a:r>
            <a:r>
              <a:rPr lang="en-US" altLang="ja-JP" dirty="0" smtClean="0"/>
              <a:t>1</a:t>
            </a:r>
            <a:r>
              <a:rPr lang="ja-JP" altLang="en-US" dirty="0" smtClean="0"/>
              <a:t>ポット，非灌水区</a:t>
            </a:r>
            <a:r>
              <a:rPr lang="en-US" altLang="ja-JP" dirty="0" smtClean="0"/>
              <a:t>1</a:t>
            </a:r>
            <a:r>
              <a:rPr lang="ja-JP" altLang="en-US" dirty="0" smtClean="0"/>
              <a:t>ポットにフローゲージを取り付けて行い、灌水区と非灌水区の吸水パターンを比較しました。</a:t>
            </a:r>
            <a:endParaRPr lang="en-US" altLang="ja-JP" dirty="0" smtClean="0"/>
          </a:p>
        </p:txBody>
      </p:sp>
      <p:sp>
        <p:nvSpPr>
          <p:cNvPr id="297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94B182-C54A-4FB5-B625-57A520078419}" type="slidenum">
              <a:rPr lang="ja-JP" altLang="en-US" smtClean="0"/>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49695B87-C3AF-4C9A-B98E-05910D162E29}" type="datetimeFigureOut">
              <a:rPr kumimoji="1" lang="ja-JP" altLang="en-US" smtClean="0"/>
              <a:pPr/>
              <a:t>2010/2/22</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A9D5D37B-5F74-49E5-9257-5C1982ECC889}"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49695B87-C3AF-4C9A-B98E-05910D162E29}" type="datetimeFigureOut">
              <a:rPr kumimoji="1" lang="ja-JP" altLang="en-US" smtClean="0"/>
              <a:pPr/>
              <a:t>2010/2/22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D5D37B-5F74-49E5-9257-5C1982ECC889}"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49695B87-C3AF-4C9A-B98E-05910D162E29}" type="datetimeFigureOut">
              <a:rPr kumimoji="1" lang="ja-JP" altLang="en-US" smtClean="0"/>
              <a:pPr/>
              <a:t>2010/2/22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D5D37B-5F74-49E5-9257-5C1982ECC889}"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49695B87-C3AF-4C9A-B98E-05910D162E29}" type="datetimeFigureOut">
              <a:rPr kumimoji="1" lang="ja-JP" altLang="en-US" smtClean="0"/>
              <a:pPr/>
              <a:t>2010/2/22</a:t>
            </a:fld>
            <a:endParaRPr kumimoji="1" lang="ja-JP" altLang="en-US"/>
          </a:p>
        </p:txBody>
      </p:sp>
      <p:sp>
        <p:nvSpPr>
          <p:cNvPr id="9" name="スライド番号プレースホルダ 8"/>
          <p:cNvSpPr>
            <a:spLocks noGrp="1"/>
          </p:cNvSpPr>
          <p:nvPr>
            <p:ph type="sldNum" sz="quarter" idx="15"/>
          </p:nvPr>
        </p:nvSpPr>
        <p:spPr/>
        <p:txBody>
          <a:bodyPr rtlCol="0"/>
          <a:lstStyle/>
          <a:p>
            <a:fld id="{A9D5D37B-5F74-49E5-9257-5C1982ECC889}" type="slidenum">
              <a:rPr kumimoji="1" lang="ja-JP" altLang="en-US"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49695B87-C3AF-4C9A-B98E-05910D162E29}" type="datetimeFigureOut">
              <a:rPr kumimoji="1" lang="ja-JP" altLang="en-US" smtClean="0"/>
              <a:pPr/>
              <a:t>2010/2/22</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A9D5D37B-5F74-49E5-9257-5C1982ECC889}"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49695B87-C3AF-4C9A-B98E-05910D162E29}" type="datetimeFigureOut">
              <a:rPr kumimoji="1" lang="ja-JP" altLang="en-US" smtClean="0"/>
              <a:pPr/>
              <a:t>2010/2/22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9D5D37B-5F74-49E5-9257-5C1982ECC889}"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49695B87-C3AF-4C9A-B98E-05910D162E29}" type="datetimeFigureOut">
              <a:rPr kumimoji="1" lang="ja-JP" altLang="en-US" smtClean="0"/>
              <a:pPr/>
              <a:t>2010/2/22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9D5D37B-5F74-49E5-9257-5C1982ECC889}"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49695B87-C3AF-4C9A-B98E-05910D162E29}" type="datetimeFigureOut">
              <a:rPr kumimoji="1" lang="ja-JP" altLang="en-US" smtClean="0"/>
              <a:pPr/>
              <a:t>2010/2/22</a:t>
            </a:fld>
            <a:endParaRPr kumimoji="1" lang="ja-JP" altLang="en-US"/>
          </a:p>
        </p:txBody>
      </p:sp>
      <p:sp>
        <p:nvSpPr>
          <p:cNvPr id="7" name="スライド番号プレースホルダ 6"/>
          <p:cNvSpPr>
            <a:spLocks noGrp="1"/>
          </p:cNvSpPr>
          <p:nvPr>
            <p:ph type="sldNum" sz="quarter" idx="11"/>
          </p:nvPr>
        </p:nvSpPr>
        <p:spPr/>
        <p:txBody>
          <a:bodyPr rtlCol="0"/>
          <a:lstStyle/>
          <a:p>
            <a:fld id="{A9D5D37B-5F74-49E5-9257-5C1982ECC889}" type="slidenum">
              <a:rPr kumimoji="1" lang="ja-JP" altLang="en-US"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9695B87-C3AF-4C9A-B98E-05910D162E29}" type="datetimeFigureOut">
              <a:rPr kumimoji="1" lang="ja-JP" altLang="en-US" smtClean="0"/>
              <a:pPr/>
              <a:t>2010/2/22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9D5D37B-5F74-49E5-9257-5C1982ECC889}"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49695B87-C3AF-4C9A-B98E-05910D162E29}" type="datetimeFigureOut">
              <a:rPr kumimoji="1" lang="ja-JP" altLang="en-US" smtClean="0"/>
              <a:pPr/>
              <a:t>2010/2/22</a:t>
            </a:fld>
            <a:endParaRPr kumimoji="1" lang="ja-JP" altLang="en-US"/>
          </a:p>
        </p:txBody>
      </p:sp>
      <p:sp>
        <p:nvSpPr>
          <p:cNvPr id="22" name="スライド番号プレースホルダ 21"/>
          <p:cNvSpPr>
            <a:spLocks noGrp="1"/>
          </p:cNvSpPr>
          <p:nvPr>
            <p:ph type="sldNum" sz="quarter" idx="15"/>
          </p:nvPr>
        </p:nvSpPr>
        <p:spPr/>
        <p:txBody>
          <a:bodyPr rtlCol="0"/>
          <a:lstStyle/>
          <a:p>
            <a:fld id="{A9D5D37B-5F74-49E5-9257-5C1982ECC889}" type="slidenum">
              <a:rPr kumimoji="1" lang="ja-JP" altLang="en-US" smtClean="0"/>
              <a:pPr/>
              <a:t>&lt;#&gt;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49695B87-C3AF-4C9A-B98E-05910D162E29}" type="datetimeFigureOut">
              <a:rPr kumimoji="1" lang="ja-JP" altLang="en-US" smtClean="0"/>
              <a:pPr/>
              <a:t>2010/2/22</a:t>
            </a:fld>
            <a:endParaRPr kumimoji="1" lang="ja-JP" altLang="en-US"/>
          </a:p>
        </p:txBody>
      </p:sp>
      <p:sp>
        <p:nvSpPr>
          <p:cNvPr id="18" name="スライド番号プレースホルダ 17"/>
          <p:cNvSpPr>
            <a:spLocks noGrp="1"/>
          </p:cNvSpPr>
          <p:nvPr>
            <p:ph type="sldNum" sz="quarter" idx="11"/>
          </p:nvPr>
        </p:nvSpPr>
        <p:spPr/>
        <p:txBody>
          <a:bodyPr rtlCol="0"/>
          <a:lstStyle/>
          <a:p>
            <a:fld id="{A9D5D37B-5F74-49E5-9257-5C1982ECC889}" type="slidenum">
              <a:rPr kumimoji="1" lang="ja-JP" altLang="en-US" smtClean="0"/>
              <a:pPr/>
              <a:t>&lt;#&gt;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9695B87-C3AF-4C9A-B98E-05910D162E29}" type="datetimeFigureOut">
              <a:rPr kumimoji="1" lang="ja-JP" altLang="en-US" smtClean="0"/>
              <a:pPr/>
              <a:t>2010/2/22</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9D5D37B-5F74-49E5-9257-5C1982ECC88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5786" y="820258"/>
            <a:ext cx="4929222" cy="1894362"/>
          </a:xfrm>
        </p:spPr>
        <p:txBody>
          <a:bodyPr>
            <a:noAutofit/>
          </a:bodyPr>
          <a:lstStyle/>
          <a:p>
            <a:r>
              <a:rPr kumimoji="1" lang="ja-JP" altLang="en-US" sz="4400" dirty="0" smtClean="0">
                <a:solidFill>
                  <a:schemeClr val="tx1"/>
                </a:solidFill>
                <a:latin typeface="ＭＳ ゴシック" pitchFamily="49" charset="-128"/>
                <a:ea typeface="ＭＳ ゴシック" pitchFamily="49" charset="-128"/>
              </a:rPr>
              <a:t>土性を考慮した</a:t>
            </a:r>
            <a:r>
              <a:rPr kumimoji="1" lang="en-US" altLang="ja-JP" sz="4400" dirty="0" smtClean="0">
                <a:solidFill>
                  <a:schemeClr val="tx1"/>
                </a:solidFill>
                <a:latin typeface="ＭＳ ゴシック" pitchFamily="49" charset="-128"/>
                <a:ea typeface="ＭＳ ゴシック" pitchFamily="49" charset="-128"/>
              </a:rPr>
              <a:t/>
            </a:r>
            <a:br>
              <a:rPr kumimoji="1" lang="en-US" altLang="ja-JP" sz="4400" dirty="0" smtClean="0">
                <a:solidFill>
                  <a:schemeClr val="tx1"/>
                </a:solidFill>
                <a:latin typeface="ＭＳ ゴシック" pitchFamily="49" charset="-128"/>
                <a:ea typeface="ＭＳ ゴシック" pitchFamily="49" charset="-128"/>
              </a:rPr>
            </a:br>
            <a:r>
              <a:rPr kumimoji="1" lang="ja-JP" altLang="en-US" sz="4400" dirty="0" smtClean="0">
                <a:solidFill>
                  <a:schemeClr val="tx1"/>
                </a:solidFill>
                <a:latin typeface="ＭＳ ゴシック" pitchFamily="49" charset="-128"/>
                <a:ea typeface="ＭＳ ゴシック" pitchFamily="49" charset="-128"/>
              </a:rPr>
              <a:t>灌漑開始点の検討</a:t>
            </a:r>
            <a:endParaRPr kumimoji="1" lang="ja-JP" altLang="en-US" sz="4400" dirty="0">
              <a:solidFill>
                <a:schemeClr val="tx1"/>
              </a:solidFill>
              <a:latin typeface="ＭＳ ゴシック" pitchFamily="49" charset="-128"/>
              <a:ea typeface="ＭＳ ゴシック" pitchFamily="49" charset="-128"/>
            </a:endParaRPr>
          </a:p>
        </p:txBody>
      </p:sp>
      <p:sp>
        <p:nvSpPr>
          <p:cNvPr id="3" name="サブタイトル 2"/>
          <p:cNvSpPr>
            <a:spLocks noGrp="1"/>
          </p:cNvSpPr>
          <p:nvPr>
            <p:ph type="subTitle" idx="1"/>
          </p:nvPr>
        </p:nvSpPr>
        <p:spPr>
          <a:xfrm>
            <a:off x="2314604" y="4533920"/>
            <a:ext cx="6400800" cy="1752600"/>
          </a:xfrm>
        </p:spPr>
        <p:txBody>
          <a:bodyPr>
            <a:normAutofit/>
          </a:bodyPr>
          <a:lstStyle/>
          <a:p>
            <a:pPr algn="r"/>
            <a:r>
              <a:rPr kumimoji="1" lang="ja-JP" altLang="en-US" sz="2800" dirty="0" smtClean="0">
                <a:solidFill>
                  <a:schemeClr val="tx1"/>
                </a:solidFill>
                <a:latin typeface="ＭＳ ゴシック" pitchFamily="49" charset="-128"/>
                <a:ea typeface="ＭＳ ゴシック" pitchFamily="49" charset="-128"/>
              </a:rPr>
              <a:t>水利環境学研究室</a:t>
            </a:r>
            <a:endParaRPr kumimoji="1" lang="en-US" altLang="ja-JP" sz="2800" dirty="0" smtClean="0">
              <a:solidFill>
                <a:schemeClr val="tx1"/>
              </a:solidFill>
              <a:latin typeface="ＭＳ ゴシック" pitchFamily="49" charset="-128"/>
              <a:ea typeface="ＭＳ ゴシック" pitchFamily="49" charset="-128"/>
            </a:endParaRPr>
          </a:p>
          <a:p>
            <a:pPr algn="r"/>
            <a:r>
              <a:rPr lang="ja-JP" altLang="en-US" sz="2800" dirty="0" smtClean="0">
                <a:solidFill>
                  <a:schemeClr val="tx1"/>
                </a:solidFill>
                <a:latin typeface="ＭＳ ゴシック" pitchFamily="49" charset="-128"/>
                <a:ea typeface="ＭＳ ゴシック" pitchFamily="49" charset="-128"/>
              </a:rPr>
              <a:t>伊井　江里奈</a:t>
            </a:r>
            <a:endParaRPr kumimoji="1" lang="ja-JP" altLang="en-US" sz="2800"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8001024" y="5500702"/>
            <a:ext cx="714380"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142844" y="5477548"/>
            <a:ext cx="8643966" cy="523220"/>
          </a:xfrm>
          <a:prstGeom prst="rect">
            <a:avLst/>
          </a:prstGeom>
          <a:noFill/>
        </p:spPr>
        <p:txBody>
          <a:bodyPr wrap="square" rtlCol="0">
            <a:spAutoFit/>
          </a:bodyPr>
          <a:lstStyle/>
          <a:p>
            <a:r>
              <a:rPr kumimoji="1" lang="en-US" altLang="ja-JP" sz="2800" dirty="0" smtClean="0">
                <a:latin typeface="ＭＳ ゴシック" pitchFamily="49" charset="-128"/>
                <a:ea typeface="ＭＳ ゴシック" pitchFamily="49" charset="-128"/>
              </a:rPr>
              <a:t>pF3.8</a:t>
            </a:r>
            <a:r>
              <a:rPr lang="ja-JP" altLang="en-US" sz="2800" dirty="0" smtClean="0">
                <a:latin typeface="ＭＳ ゴシック" pitchFamily="49" charset="-128"/>
                <a:ea typeface="ＭＳ ゴシック" pitchFamily="49" charset="-128"/>
              </a:rPr>
              <a:t>以降、非灌水区</a:t>
            </a:r>
            <a:r>
              <a:rPr kumimoji="1" lang="ja-JP" altLang="en-US" sz="2800" dirty="0" smtClean="0">
                <a:latin typeface="ＭＳ ゴシック" pitchFamily="49" charset="-128"/>
                <a:ea typeface="ＭＳ ゴシック" pitchFamily="49" charset="-128"/>
              </a:rPr>
              <a:t>の</a:t>
            </a:r>
            <a:r>
              <a:rPr lang="ja-JP" altLang="en-US" sz="2800" dirty="0" smtClean="0">
                <a:latin typeface="ＭＳ ゴシック" pitchFamily="49" charset="-128"/>
                <a:ea typeface="ＭＳ ゴシック" pitchFamily="49" charset="-128"/>
              </a:rPr>
              <a:t>茎内流量</a:t>
            </a:r>
            <a:r>
              <a:rPr kumimoji="1" lang="ja-JP" altLang="en-US" sz="2800" dirty="0" smtClean="0">
                <a:latin typeface="ＭＳ ゴシック" pitchFamily="49" charset="-128"/>
                <a:ea typeface="ＭＳ ゴシック" pitchFamily="49" charset="-128"/>
              </a:rPr>
              <a:t>が減少する日を確認</a:t>
            </a:r>
            <a:r>
              <a:rPr kumimoji="1" lang="ja-JP" altLang="en-US" sz="2000" dirty="0" smtClean="0">
                <a:latin typeface="ＭＳ ゴシック" pitchFamily="49" charset="-128"/>
                <a:ea typeface="ＭＳ ゴシック" pitchFamily="49" charset="-128"/>
              </a:rPr>
              <a:t>　　　　　　　　</a:t>
            </a:r>
            <a:endParaRPr kumimoji="1" lang="ja-JP" altLang="en-US" sz="2000" dirty="0">
              <a:latin typeface="ＭＳ ゴシック" pitchFamily="49" charset="-128"/>
              <a:ea typeface="ＭＳ ゴシック" pitchFamily="49" charset="-128"/>
            </a:endParaRPr>
          </a:p>
        </p:txBody>
      </p:sp>
      <p:sp>
        <p:nvSpPr>
          <p:cNvPr id="83" name="テキスト ボックス 82"/>
          <p:cNvSpPr txBox="1"/>
          <p:nvPr/>
        </p:nvSpPr>
        <p:spPr>
          <a:xfrm>
            <a:off x="214282" y="262574"/>
            <a:ext cx="6572296" cy="523220"/>
          </a:xfrm>
          <a:prstGeom prst="rect">
            <a:avLst/>
          </a:prstGeom>
          <a:solidFill>
            <a:schemeClr val="bg1"/>
          </a:solidFill>
        </p:spPr>
        <p:txBody>
          <a:bodyPr wrap="square" rtlCol="0">
            <a:spAutoFit/>
          </a:bodyPr>
          <a:lstStyle/>
          <a:p>
            <a:pPr algn="ctr"/>
            <a:r>
              <a:rPr kumimoji="1" lang="ja-JP" altLang="en-US" sz="2800" dirty="0" smtClean="0">
                <a:latin typeface="ＭＳ ゴシック" pitchFamily="49" charset="-128"/>
                <a:ea typeface="ＭＳ ゴシック" pitchFamily="49" charset="-128"/>
              </a:rPr>
              <a:t>②茎内流量計測：結果</a:t>
            </a:r>
            <a:r>
              <a:rPr kumimoji="1" lang="en-US" altLang="ja-JP" sz="2800" dirty="0" smtClean="0">
                <a:latin typeface="ＭＳ ゴシック" pitchFamily="49" charset="-128"/>
                <a:ea typeface="ＭＳ ゴシック" pitchFamily="49" charset="-128"/>
              </a:rPr>
              <a:t>(11/16</a:t>
            </a:r>
            <a:r>
              <a:rPr kumimoji="1" lang="ja-JP" altLang="en-US" sz="2800" dirty="0" smtClean="0">
                <a:latin typeface="ＭＳ ゴシック" pitchFamily="49" charset="-128"/>
                <a:ea typeface="ＭＳ ゴシック" pitchFamily="49" charset="-128"/>
              </a:rPr>
              <a:t>～</a:t>
            </a:r>
            <a:r>
              <a:rPr kumimoji="1" lang="en-US" altLang="ja-JP" sz="2800" dirty="0" smtClean="0">
                <a:latin typeface="ＭＳ ゴシック" pitchFamily="49" charset="-128"/>
                <a:ea typeface="ＭＳ ゴシック" pitchFamily="49" charset="-128"/>
              </a:rPr>
              <a:t>12/28</a:t>
            </a:r>
            <a:r>
              <a:rPr kumimoji="1" lang="ja-JP" altLang="en-US" sz="2800" dirty="0" smtClean="0">
                <a:latin typeface="ＭＳ ゴシック" pitchFamily="49" charset="-128"/>
                <a:ea typeface="ＭＳ ゴシック" pitchFamily="49" charset="-128"/>
              </a:rPr>
              <a:t>）</a:t>
            </a:r>
            <a:endParaRPr kumimoji="1" lang="ja-JP" altLang="en-US" sz="2800" dirty="0">
              <a:latin typeface="ＭＳ ゴシック" pitchFamily="49" charset="-128"/>
              <a:ea typeface="ＭＳ ゴシック" pitchFamily="49" charset="-128"/>
            </a:endParaRPr>
          </a:p>
        </p:txBody>
      </p:sp>
      <p:sp>
        <p:nvSpPr>
          <p:cNvPr id="44" name="テキスト ボックス 43"/>
          <p:cNvSpPr txBox="1"/>
          <p:nvPr/>
        </p:nvSpPr>
        <p:spPr>
          <a:xfrm>
            <a:off x="7929586" y="0"/>
            <a:ext cx="857256" cy="400110"/>
          </a:xfrm>
          <a:prstGeom prst="rect">
            <a:avLst/>
          </a:prstGeom>
          <a:noFill/>
        </p:spPr>
        <p:txBody>
          <a:bodyPr wrap="square" rtlCol="0">
            <a:spAutoFit/>
          </a:bodyPr>
          <a:lstStyle/>
          <a:p>
            <a:r>
              <a:rPr lang="en-US" altLang="ja-JP" sz="2000" dirty="0" smtClean="0">
                <a:latin typeface="ＭＳ ゴシック" pitchFamily="49" charset="-128"/>
                <a:ea typeface="ＭＳ ゴシック" pitchFamily="49" charset="-128"/>
              </a:rPr>
              <a:t>9/11</a:t>
            </a:r>
            <a:endParaRPr kumimoji="1" lang="ja-JP" altLang="en-US" sz="2000" dirty="0" smtClean="0">
              <a:latin typeface="ＭＳ ゴシック" pitchFamily="49" charset="-128"/>
              <a:ea typeface="ＭＳ ゴシック" pitchFamily="49" charset="-128"/>
            </a:endParaRPr>
          </a:p>
        </p:txBody>
      </p:sp>
      <p:sp>
        <p:nvSpPr>
          <p:cNvPr id="22" name="テキスト ボックス 21"/>
          <p:cNvSpPr txBox="1"/>
          <p:nvPr/>
        </p:nvSpPr>
        <p:spPr>
          <a:xfrm>
            <a:off x="214282" y="4857760"/>
            <a:ext cx="1857388" cy="523220"/>
          </a:xfrm>
          <a:prstGeom prst="rect">
            <a:avLst/>
          </a:prstGeom>
          <a:noFill/>
          <a:ln w="38100">
            <a:solidFill>
              <a:srgbClr val="FFC000"/>
            </a:solidFill>
          </a:ln>
        </p:spPr>
        <p:txBody>
          <a:bodyPr wrap="square" rtlCol="0">
            <a:spAutoFit/>
          </a:bodyPr>
          <a:lstStyle/>
          <a:p>
            <a:pPr algn="ctr"/>
            <a:r>
              <a:rPr kumimoji="1" lang="ja-JP" altLang="en-US" sz="2800" dirty="0" smtClean="0">
                <a:latin typeface="ＭＳ ゴシック" pitchFamily="49" charset="-128"/>
                <a:ea typeface="ＭＳ ゴシック" pitchFamily="49" charset="-128"/>
              </a:rPr>
              <a:t>黒ボク土</a:t>
            </a:r>
          </a:p>
        </p:txBody>
      </p:sp>
      <p:grpSp>
        <p:nvGrpSpPr>
          <p:cNvPr id="62" name="グループ化 61"/>
          <p:cNvGrpSpPr/>
          <p:nvPr/>
        </p:nvGrpSpPr>
        <p:grpSpPr>
          <a:xfrm>
            <a:off x="71406" y="1000108"/>
            <a:ext cx="8231605" cy="3788061"/>
            <a:chOff x="71406" y="1000108"/>
            <a:chExt cx="8231605" cy="3788061"/>
          </a:xfrm>
        </p:grpSpPr>
        <p:grpSp>
          <p:nvGrpSpPr>
            <p:cNvPr id="61" name="グループ化 60"/>
            <p:cNvGrpSpPr/>
            <p:nvPr/>
          </p:nvGrpSpPr>
          <p:grpSpPr>
            <a:xfrm>
              <a:off x="214282" y="1000108"/>
              <a:ext cx="8088729" cy="3788061"/>
              <a:chOff x="214282" y="998261"/>
              <a:chExt cx="8088729" cy="3788061"/>
            </a:xfrm>
          </p:grpSpPr>
          <p:grpSp>
            <p:nvGrpSpPr>
              <p:cNvPr id="50" name="グループ化 49"/>
              <p:cNvGrpSpPr/>
              <p:nvPr/>
            </p:nvGrpSpPr>
            <p:grpSpPr>
              <a:xfrm>
                <a:off x="2000232" y="1078040"/>
                <a:ext cx="2357454" cy="707886"/>
                <a:chOff x="2285984" y="3000372"/>
                <a:chExt cx="2357454" cy="707886"/>
              </a:xfrm>
            </p:grpSpPr>
            <p:sp>
              <p:nvSpPr>
                <p:cNvPr id="36" name="テキスト ボックス 35"/>
                <p:cNvSpPr txBox="1"/>
                <p:nvPr/>
              </p:nvSpPr>
              <p:spPr>
                <a:xfrm>
                  <a:off x="2571736" y="3000372"/>
                  <a:ext cx="2071702" cy="707886"/>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黒ボク灌水区</a:t>
                  </a:r>
                  <a:endParaRPr kumimoji="1"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黒ボク非灌水区</a:t>
                  </a:r>
                  <a:endParaRPr kumimoji="1" lang="ja-JP" altLang="en-US" sz="2000" dirty="0" smtClean="0">
                    <a:latin typeface="ＭＳ ゴシック" pitchFamily="49" charset="-128"/>
                    <a:ea typeface="ＭＳ ゴシック" pitchFamily="49" charset="-128"/>
                  </a:endParaRPr>
                </a:p>
              </p:txBody>
            </p:sp>
            <p:cxnSp>
              <p:nvCxnSpPr>
                <p:cNvPr id="39" name="直線コネクタ 38"/>
                <p:cNvCxnSpPr/>
                <p:nvPr/>
              </p:nvCxnSpPr>
              <p:spPr>
                <a:xfrm>
                  <a:off x="2285984" y="3214686"/>
                  <a:ext cx="35719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285984" y="3500438"/>
                  <a:ext cx="35719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214282" y="998261"/>
                <a:ext cx="8088729" cy="3788061"/>
                <a:chOff x="357158" y="1073393"/>
                <a:chExt cx="8088729" cy="3788061"/>
              </a:xfrm>
            </p:grpSpPr>
            <p:pic>
              <p:nvPicPr>
                <p:cNvPr id="2050" name="Picture 2"/>
                <p:cNvPicPr>
                  <a:picLocks noChangeAspect="1" noChangeArrowheads="1"/>
                </p:cNvPicPr>
                <p:nvPr/>
              </p:nvPicPr>
              <p:blipFill>
                <a:blip r:embed="rId3" cstate="print"/>
                <a:srcRect/>
                <a:stretch>
                  <a:fillRect/>
                </a:stretch>
              </p:blipFill>
              <p:spPr bwMode="auto">
                <a:xfrm>
                  <a:off x="928662" y="1073393"/>
                  <a:ext cx="6715172" cy="3788061"/>
                </a:xfrm>
                <a:prstGeom prst="rect">
                  <a:avLst/>
                </a:prstGeom>
                <a:noFill/>
                <a:ln w="9525">
                  <a:noFill/>
                  <a:miter lim="800000"/>
                  <a:headEnd/>
                  <a:tailEnd/>
                </a:ln>
                <a:effectLst/>
              </p:spPr>
            </p:pic>
            <p:sp>
              <p:nvSpPr>
                <p:cNvPr id="33" name="テキスト ボックス 32"/>
                <p:cNvSpPr txBox="1"/>
                <p:nvPr/>
              </p:nvSpPr>
              <p:spPr>
                <a:xfrm>
                  <a:off x="357158" y="1787773"/>
                  <a:ext cx="492443" cy="1359169"/>
                </a:xfrm>
                <a:prstGeom prst="rect">
                  <a:avLst/>
                </a:prstGeom>
                <a:noFill/>
              </p:spPr>
              <p:txBody>
                <a:bodyPr vert="eaVert" wrap="square" rtlCol="0">
                  <a:spAutoFit/>
                </a:bodyPr>
                <a:lstStyle/>
                <a:p>
                  <a:r>
                    <a:rPr kumimoji="1" lang="ja-JP" altLang="en-US" sz="2000" dirty="0" smtClean="0">
                      <a:latin typeface="ＭＳ ゴシック" pitchFamily="49" charset="-128"/>
                      <a:ea typeface="ＭＳ ゴシック" pitchFamily="49" charset="-128"/>
                    </a:rPr>
                    <a:t>茎内流量</a:t>
                  </a:r>
                </a:p>
              </p:txBody>
            </p:sp>
            <p:sp>
              <p:nvSpPr>
                <p:cNvPr id="34" name="テキスト ボックス 33"/>
                <p:cNvSpPr txBox="1"/>
                <p:nvPr/>
              </p:nvSpPr>
              <p:spPr>
                <a:xfrm>
                  <a:off x="7572396" y="4388059"/>
                  <a:ext cx="873491" cy="400110"/>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日付</a:t>
                  </a:r>
                </a:p>
              </p:txBody>
            </p:sp>
            <p:sp>
              <p:nvSpPr>
                <p:cNvPr id="20" name="正方形/長方形 19"/>
                <p:cNvSpPr/>
                <p:nvPr/>
              </p:nvSpPr>
              <p:spPr>
                <a:xfrm>
                  <a:off x="1500166" y="4502417"/>
                  <a:ext cx="600079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857356" y="4359541"/>
                  <a:ext cx="857256"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11/17</a:t>
                  </a:r>
                  <a:endParaRPr kumimoji="1" lang="ja-JP" altLang="en-US" sz="2000" dirty="0" smtClean="0">
                    <a:latin typeface="ＭＳ ゴシック" pitchFamily="49" charset="-128"/>
                    <a:ea typeface="ＭＳ ゴシック" pitchFamily="49" charset="-128"/>
                  </a:endParaRPr>
                </a:p>
              </p:txBody>
            </p:sp>
            <p:sp>
              <p:nvSpPr>
                <p:cNvPr id="23" name="テキスト ボックス 22"/>
                <p:cNvSpPr txBox="1"/>
                <p:nvPr/>
              </p:nvSpPr>
              <p:spPr>
                <a:xfrm>
                  <a:off x="2786050" y="4359541"/>
                  <a:ext cx="857256"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11/18</a:t>
                  </a:r>
                  <a:endParaRPr kumimoji="1" lang="ja-JP" altLang="en-US" sz="2000" dirty="0" smtClean="0">
                    <a:latin typeface="ＭＳ ゴシック" pitchFamily="49" charset="-128"/>
                    <a:ea typeface="ＭＳ ゴシック" pitchFamily="49" charset="-128"/>
                  </a:endParaRPr>
                </a:p>
              </p:txBody>
            </p:sp>
            <p:sp>
              <p:nvSpPr>
                <p:cNvPr id="25" name="テキスト ボックス 24"/>
                <p:cNvSpPr txBox="1"/>
                <p:nvPr/>
              </p:nvSpPr>
              <p:spPr>
                <a:xfrm>
                  <a:off x="3714744" y="4359541"/>
                  <a:ext cx="857256"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11/19</a:t>
                  </a:r>
                  <a:endParaRPr kumimoji="1" lang="ja-JP" altLang="en-US" sz="2000" dirty="0" smtClean="0">
                    <a:latin typeface="ＭＳ ゴシック" pitchFamily="49" charset="-128"/>
                    <a:ea typeface="ＭＳ ゴシック" pitchFamily="49" charset="-128"/>
                  </a:endParaRPr>
                </a:p>
              </p:txBody>
            </p:sp>
            <p:sp>
              <p:nvSpPr>
                <p:cNvPr id="26" name="テキスト ボックス 25"/>
                <p:cNvSpPr txBox="1"/>
                <p:nvPr/>
              </p:nvSpPr>
              <p:spPr>
                <a:xfrm>
                  <a:off x="4643438" y="4359541"/>
                  <a:ext cx="857256"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11/20</a:t>
                  </a:r>
                  <a:endParaRPr kumimoji="1" lang="ja-JP" altLang="en-US" sz="2000" dirty="0" smtClean="0">
                    <a:latin typeface="ＭＳ ゴシック" pitchFamily="49" charset="-128"/>
                    <a:ea typeface="ＭＳ ゴシック" pitchFamily="49" charset="-128"/>
                  </a:endParaRPr>
                </a:p>
              </p:txBody>
            </p:sp>
            <p:sp>
              <p:nvSpPr>
                <p:cNvPr id="27" name="テキスト ボックス 26"/>
                <p:cNvSpPr txBox="1"/>
                <p:nvPr/>
              </p:nvSpPr>
              <p:spPr>
                <a:xfrm>
                  <a:off x="5572132" y="4359541"/>
                  <a:ext cx="857256"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11/21</a:t>
                  </a:r>
                  <a:endParaRPr kumimoji="1" lang="ja-JP" altLang="en-US" sz="2000" dirty="0" smtClean="0">
                    <a:latin typeface="ＭＳ ゴシック" pitchFamily="49" charset="-128"/>
                    <a:ea typeface="ＭＳ ゴシック" pitchFamily="49" charset="-128"/>
                  </a:endParaRPr>
                </a:p>
              </p:txBody>
            </p:sp>
            <p:sp>
              <p:nvSpPr>
                <p:cNvPr id="28" name="テキスト ボックス 27"/>
                <p:cNvSpPr txBox="1"/>
                <p:nvPr/>
              </p:nvSpPr>
              <p:spPr>
                <a:xfrm>
                  <a:off x="6429388" y="4359541"/>
                  <a:ext cx="857256"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11/22</a:t>
                  </a:r>
                  <a:endParaRPr kumimoji="1" lang="ja-JP" altLang="en-US" sz="2000" dirty="0" smtClean="0">
                    <a:latin typeface="ＭＳ ゴシック" pitchFamily="49" charset="-128"/>
                    <a:ea typeface="ＭＳ ゴシック" pitchFamily="49" charset="-128"/>
                  </a:endParaRPr>
                </a:p>
              </p:txBody>
            </p:sp>
          </p:grpSp>
        </p:grpSp>
        <p:sp>
          <p:nvSpPr>
            <p:cNvPr id="24" name="テキスト ボックス 23"/>
            <p:cNvSpPr txBox="1"/>
            <p:nvPr/>
          </p:nvSpPr>
          <p:spPr>
            <a:xfrm>
              <a:off x="71406" y="2786058"/>
              <a:ext cx="857256" cy="400110"/>
            </a:xfrm>
            <a:prstGeom prst="rect">
              <a:avLst/>
            </a:prstGeom>
            <a:noFill/>
          </p:spPr>
          <p:txBody>
            <a:bodyPr wrap="square" rtlCol="0">
              <a:spAutoFit/>
            </a:bodyPr>
            <a:lstStyle/>
            <a:p>
              <a:r>
                <a:rPr kumimoji="1" lang="en-US" altLang="ja-JP" sz="2000" dirty="0" smtClean="0"/>
                <a:t>(g/s)</a:t>
              </a:r>
              <a:endParaRPr kumimoji="1" lang="ja-JP" altLang="en-US" sz="2000" dirty="0"/>
            </a:p>
          </p:txBody>
        </p:sp>
      </p:grpSp>
      <p:grpSp>
        <p:nvGrpSpPr>
          <p:cNvPr id="86" name="グループ化 85"/>
          <p:cNvGrpSpPr/>
          <p:nvPr/>
        </p:nvGrpSpPr>
        <p:grpSpPr>
          <a:xfrm>
            <a:off x="1570100" y="1071546"/>
            <a:ext cx="5859420" cy="3714776"/>
            <a:chOff x="1571604" y="1142984"/>
            <a:chExt cx="5985430" cy="3714776"/>
          </a:xfrm>
        </p:grpSpPr>
        <p:grpSp>
          <p:nvGrpSpPr>
            <p:cNvPr id="87" name="グループ化 30"/>
            <p:cNvGrpSpPr/>
            <p:nvPr/>
          </p:nvGrpSpPr>
          <p:grpSpPr>
            <a:xfrm>
              <a:off x="1571604" y="1142984"/>
              <a:ext cx="5985430" cy="3714776"/>
              <a:chOff x="1571604" y="1142984"/>
              <a:chExt cx="5985430" cy="3714776"/>
            </a:xfrm>
          </p:grpSpPr>
          <p:sp>
            <p:nvSpPr>
              <p:cNvPr id="96" name="正方形/長方形 95"/>
              <p:cNvSpPr/>
              <p:nvPr/>
            </p:nvSpPr>
            <p:spPr>
              <a:xfrm>
                <a:off x="1571604" y="1142984"/>
                <a:ext cx="5985429" cy="371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7" name="Picture 2"/>
              <p:cNvPicPr>
                <a:picLocks noChangeAspect="1" noChangeArrowheads="1"/>
              </p:cNvPicPr>
              <p:nvPr/>
            </p:nvPicPr>
            <p:blipFill>
              <a:blip r:embed="rId4" cstate="print"/>
              <a:srcRect l="11016" r="1774" b="10949"/>
              <a:stretch>
                <a:fillRect/>
              </a:stretch>
            </p:blipFill>
            <p:spPr bwMode="auto">
              <a:xfrm>
                <a:off x="1573140" y="1142984"/>
                <a:ext cx="5983894" cy="3214710"/>
              </a:xfrm>
              <a:prstGeom prst="rect">
                <a:avLst/>
              </a:prstGeom>
              <a:noFill/>
              <a:ln w="9525">
                <a:noFill/>
                <a:miter lim="800000"/>
                <a:headEnd/>
                <a:tailEnd/>
              </a:ln>
              <a:effectLst/>
            </p:spPr>
          </p:pic>
        </p:grpSp>
        <p:sp>
          <p:nvSpPr>
            <p:cNvPr id="88" name="テキスト ボックス 87"/>
            <p:cNvSpPr txBox="1"/>
            <p:nvPr/>
          </p:nvSpPr>
          <p:spPr>
            <a:xfrm>
              <a:off x="1865038" y="4357694"/>
              <a:ext cx="923877" cy="400110"/>
            </a:xfrm>
            <a:prstGeom prst="rect">
              <a:avLst/>
            </a:prstGeom>
            <a:noFill/>
          </p:spPr>
          <p:txBody>
            <a:bodyPr wrap="square" rtlCol="0">
              <a:spAutoFit/>
            </a:bodyPr>
            <a:lstStyle/>
            <a:p>
              <a:r>
                <a:rPr kumimoji="1" lang="en-US" altLang="ja-JP" sz="2000" dirty="0" smtClean="0"/>
                <a:t>11/25</a:t>
              </a:r>
              <a:endParaRPr kumimoji="1" lang="ja-JP" altLang="en-US" sz="2000" dirty="0"/>
            </a:p>
          </p:txBody>
        </p:sp>
        <p:sp>
          <p:nvSpPr>
            <p:cNvPr id="89" name="テキスト ボックス 88"/>
            <p:cNvSpPr txBox="1"/>
            <p:nvPr/>
          </p:nvSpPr>
          <p:spPr>
            <a:xfrm>
              <a:off x="3055879" y="4357694"/>
              <a:ext cx="852439" cy="400110"/>
            </a:xfrm>
            <a:prstGeom prst="rect">
              <a:avLst/>
            </a:prstGeom>
            <a:noFill/>
          </p:spPr>
          <p:txBody>
            <a:bodyPr wrap="square" rtlCol="0">
              <a:spAutoFit/>
            </a:bodyPr>
            <a:lstStyle/>
            <a:p>
              <a:r>
                <a:rPr kumimoji="1" lang="en-US" altLang="ja-JP" sz="2000" dirty="0" smtClean="0"/>
                <a:t>11/28</a:t>
              </a:r>
              <a:endParaRPr kumimoji="1" lang="ja-JP" altLang="en-US" sz="2000" dirty="0"/>
            </a:p>
          </p:txBody>
        </p:sp>
        <p:sp>
          <p:nvSpPr>
            <p:cNvPr id="90" name="テキスト ボックス 89"/>
            <p:cNvSpPr txBox="1"/>
            <p:nvPr/>
          </p:nvSpPr>
          <p:spPr>
            <a:xfrm>
              <a:off x="4273190" y="4357694"/>
              <a:ext cx="714380" cy="400110"/>
            </a:xfrm>
            <a:prstGeom prst="rect">
              <a:avLst/>
            </a:prstGeom>
            <a:noFill/>
          </p:spPr>
          <p:txBody>
            <a:bodyPr wrap="square" rtlCol="0">
              <a:spAutoFit/>
            </a:bodyPr>
            <a:lstStyle/>
            <a:p>
              <a:r>
                <a:rPr kumimoji="1" lang="en-US" altLang="ja-JP" sz="2000" dirty="0" smtClean="0"/>
                <a:t>12/1</a:t>
              </a:r>
              <a:endParaRPr kumimoji="1" lang="ja-JP" altLang="en-US" sz="2000" dirty="0"/>
            </a:p>
          </p:txBody>
        </p:sp>
        <p:sp>
          <p:nvSpPr>
            <p:cNvPr id="91" name="テキスト ボックス 90"/>
            <p:cNvSpPr txBox="1"/>
            <p:nvPr/>
          </p:nvSpPr>
          <p:spPr>
            <a:xfrm>
              <a:off x="5367805" y="4357694"/>
              <a:ext cx="781001" cy="400110"/>
            </a:xfrm>
            <a:prstGeom prst="rect">
              <a:avLst/>
            </a:prstGeom>
            <a:noFill/>
          </p:spPr>
          <p:txBody>
            <a:bodyPr wrap="square" rtlCol="0">
              <a:spAutoFit/>
            </a:bodyPr>
            <a:lstStyle/>
            <a:p>
              <a:r>
                <a:rPr kumimoji="1" lang="en-US" altLang="ja-JP" sz="2000" dirty="0" smtClean="0"/>
                <a:t>12/2</a:t>
              </a:r>
              <a:endParaRPr kumimoji="1" lang="ja-JP" altLang="en-US" sz="2000" dirty="0"/>
            </a:p>
          </p:txBody>
        </p:sp>
        <p:sp>
          <p:nvSpPr>
            <p:cNvPr id="92" name="テキスト ボックス 91"/>
            <p:cNvSpPr txBox="1"/>
            <p:nvPr/>
          </p:nvSpPr>
          <p:spPr>
            <a:xfrm>
              <a:off x="6623731" y="4357694"/>
              <a:ext cx="714380" cy="400110"/>
            </a:xfrm>
            <a:prstGeom prst="rect">
              <a:avLst/>
            </a:prstGeom>
            <a:noFill/>
          </p:spPr>
          <p:txBody>
            <a:bodyPr wrap="square" rtlCol="0">
              <a:spAutoFit/>
            </a:bodyPr>
            <a:lstStyle/>
            <a:p>
              <a:r>
                <a:rPr kumimoji="1" lang="en-US" altLang="ja-JP" sz="2000" dirty="0" smtClean="0"/>
                <a:t>12/4</a:t>
              </a:r>
              <a:endParaRPr kumimoji="1" lang="ja-JP" altLang="en-US" sz="2000" dirty="0"/>
            </a:p>
          </p:txBody>
        </p:sp>
        <p:sp>
          <p:nvSpPr>
            <p:cNvPr id="93" name="テキスト ボックス 92"/>
            <p:cNvSpPr txBox="1"/>
            <p:nvPr/>
          </p:nvSpPr>
          <p:spPr>
            <a:xfrm>
              <a:off x="2214546" y="1285860"/>
              <a:ext cx="2204592" cy="707886"/>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黒ボク灌水区</a:t>
              </a:r>
              <a:endParaRPr kumimoji="1"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黒ボク非灌水区</a:t>
              </a:r>
              <a:endParaRPr kumimoji="1" lang="ja-JP" altLang="en-US" sz="2000" dirty="0">
                <a:latin typeface="ＭＳ ゴシック" pitchFamily="49" charset="-128"/>
                <a:ea typeface="ＭＳ ゴシック" pitchFamily="49" charset="-128"/>
              </a:endParaRPr>
            </a:p>
          </p:txBody>
        </p:sp>
        <p:cxnSp>
          <p:nvCxnSpPr>
            <p:cNvPr id="94" name="直線コネクタ 93"/>
            <p:cNvCxnSpPr/>
            <p:nvPr/>
          </p:nvCxnSpPr>
          <p:spPr>
            <a:xfrm>
              <a:off x="1857356" y="1428736"/>
              <a:ext cx="35719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1857356" y="1785926"/>
              <a:ext cx="35719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5286380" y="571480"/>
            <a:ext cx="1643074" cy="42862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071670" y="571480"/>
            <a:ext cx="1500198" cy="42862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p:cNvPicPr>
            <a:picLocks noChangeAspect="1" noChangeArrowheads="1"/>
          </p:cNvPicPr>
          <p:nvPr/>
        </p:nvPicPr>
        <p:blipFill>
          <a:blip r:embed="rId3" cstate="print"/>
          <a:srcRect/>
          <a:stretch>
            <a:fillRect/>
          </a:stretch>
        </p:blipFill>
        <p:spPr bwMode="auto">
          <a:xfrm>
            <a:off x="3609997" y="1142984"/>
            <a:ext cx="4248151" cy="2628900"/>
          </a:xfrm>
          <a:prstGeom prst="rect">
            <a:avLst/>
          </a:prstGeom>
          <a:noFill/>
          <a:ln w="9525">
            <a:noFill/>
            <a:miter lim="800000"/>
            <a:headEnd/>
            <a:tailEnd/>
          </a:ln>
          <a:effectLst/>
        </p:spPr>
      </p:pic>
      <p:sp>
        <p:nvSpPr>
          <p:cNvPr id="23" name="円/楕円 22"/>
          <p:cNvSpPr/>
          <p:nvPr/>
        </p:nvSpPr>
        <p:spPr>
          <a:xfrm>
            <a:off x="4753005" y="2628876"/>
            <a:ext cx="2857520" cy="571504"/>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14282" y="71414"/>
            <a:ext cx="2786082" cy="461665"/>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根域調査：結果</a:t>
            </a:r>
            <a:endParaRPr kumimoji="1" lang="ja-JP" altLang="en-US" sz="2400" dirty="0">
              <a:latin typeface="ＭＳ ゴシック" pitchFamily="49" charset="-128"/>
              <a:ea typeface="ＭＳ ゴシック" pitchFamily="49" charset="-128"/>
            </a:endParaRPr>
          </a:p>
        </p:txBody>
      </p:sp>
      <p:sp>
        <p:nvSpPr>
          <p:cNvPr id="10" name="テキスト ボックス 9"/>
          <p:cNvSpPr txBox="1"/>
          <p:nvPr/>
        </p:nvSpPr>
        <p:spPr>
          <a:xfrm>
            <a:off x="2428860" y="6263366"/>
            <a:ext cx="4286280" cy="523220"/>
          </a:xfrm>
          <a:prstGeom prst="rect">
            <a:avLst/>
          </a:prstGeom>
          <a:noFill/>
        </p:spPr>
        <p:txBody>
          <a:bodyPr wrap="square" rtlCol="0">
            <a:spAutoFit/>
          </a:bodyPr>
          <a:lstStyle/>
          <a:p>
            <a:pPr algn="ctr"/>
            <a:r>
              <a:rPr lang="ja-JP" altLang="en-US" sz="2800" dirty="0" smtClean="0">
                <a:latin typeface="ＭＳ ゴシック" pitchFamily="49" charset="-128"/>
                <a:ea typeface="ＭＳ ゴシック" pitchFamily="49" charset="-128"/>
              </a:rPr>
              <a:t>土性は根域を変化させる</a:t>
            </a:r>
            <a:endParaRPr kumimoji="1" lang="ja-JP" altLang="en-US" sz="2800" dirty="0">
              <a:latin typeface="ＭＳ ゴシック" pitchFamily="49" charset="-128"/>
              <a:ea typeface="ＭＳ ゴシック" pitchFamily="49" charset="-128"/>
            </a:endParaRPr>
          </a:p>
        </p:txBody>
      </p:sp>
      <p:sp>
        <p:nvSpPr>
          <p:cNvPr id="15" name="テキスト ボックス 14"/>
          <p:cNvSpPr txBox="1"/>
          <p:nvPr/>
        </p:nvSpPr>
        <p:spPr>
          <a:xfrm>
            <a:off x="1500166" y="5263234"/>
            <a:ext cx="6143668" cy="523220"/>
          </a:xfrm>
          <a:prstGeom prst="rect">
            <a:avLst/>
          </a:prstGeom>
          <a:noFill/>
        </p:spPr>
        <p:txBody>
          <a:bodyPr wrap="square" rtlCol="0">
            <a:spAutoFit/>
          </a:bodyPr>
          <a:lstStyle/>
          <a:p>
            <a:r>
              <a:rPr lang="ja-JP" altLang="en-US" sz="2800" dirty="0" smtClean="0">
                <a:latin typeface="ＭＳ ゴシック" pitchFamily="49" charset="-128"/>
                <a:ea typeface="ＭＳ ゴシック" pitchFamily="49" charset="-128"/>
              </a:rPr>
              <a:t>根への水分供給</a:t>
            </a:r>
            <a:r>
              <a:rPr kumimoji="1" lang="ja-JP" altLang="en-US" sz="2800" dirty="0" smtClean="0">
                <a:latin typeface="ＭＳ ゴシック" pitchFamily="49" charset="-128"/>
                <a:ea typeface="ＭＳ ゴシック" pitchFamily="49" charset="-128"/>
              </a:rPr>
              <a:t>：水田土＞黒ボク土</a:t>
            </a:r>
            <a:endParaRPr kumimoji="1" lang="ja-JP" altLang="en-US" sz="2800" dirty="0">
              <a:latin typeface="ＭＳ ゴシック" pitchFamily="49" charset="-128"/>
              <a:ea typeface="ＭＳ ゴシック" pitchFamily="49" charset="-128"/>
            </a:endParaRPr>
          </a:p>
        </p:txBody>
      </p:sp>
      <p:sp>
        <p:nvSpPr>
          <p:cNvPr id="16" name="下矢印 15"/>
          <p:cNvSpPr/>
          <p:nvPr/>
        </p:nvSpPr>
        <p:spPr>
          <a:xfrm>
            <a:off x="4107653" y="5857892"/>
            <a:ext cx="928694" cy="42862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39"/>
          <p:cNvGrpSpPr/>
          <p:nvPr/>
        </p:nvGrpSpPr>
        <p:grpSpPr>
          <a:xfrm>
            <a:off x="142844" y="4143380"/>
            <a:ext cx="8643998" cy="1071570"/>
            <a:chOff x="142844" y="3929066"/>
            <a:chExt cx="8643998" cy="1071570"/>
          </a:xfrm>
        </p:grpSpPr>
        <p:sp>
          <p:nvSpPr>
            <p:cNvPr id="8" name="テキスト ボックス 7"/>
            <p:cNvSpPr txBox="1"/>
            <p:nvPr/>
          </p:nvSpPr>
          <p:spPr>
            <a:xfrm>
              <a:off x="285720" y="4038905"/>
              <a:ext cx="3571900" cy="461665"/>
            </a:xfrm>
            <a:prstGeom prst="rect">
              <a:avLst/>
            </a:prstGeom>
            <a:noFill/>
          </p:spPr>
          <p:txBody>
            <a:bodyPr wrap="square" rtlCol="0">
              <a:spAutoFit/>
            </a:bodyPr>
            <a:lstStyle/>
            <a:p>
              <a:pPr algn="ctr"/>
              <a:r>
                <a:rPr kumimoji="1" lang="ja-JP" altLang="en-US" sz="2400" dirty="0" smtClean="0">
                  <a:latin typeface="ＭＳ ゴシック" pitchFamily="49" charset="-128"/>
                  <a:ea typeface="ＭＳ ゴシック" pitchFamily="49" charset="-128"/>
                </a:rPr>
                <a:t>水田土：上方に根が発達</a:t>
              </a:r>
              <a:endParaRPr kumimoji="1" lang="ja-JP" altLang="en-US" sz="2400" dirty="0">
                <a:latin typeface="ＭＳ ゴシック" pitchFamily="49" charset="-128"/>
                <a:ea typeface="ＭＳ ゴシック" pitchFamily="49" charset="-128"/>
              </a:endParaRPr>
            </a:p>
          </p:txBody>
        </p:sp>
        <p:sp>
          <p:nvSpPr>
            <p:cNvPr id="9" name="テキスト ボックス 8"/>
            <p:cNvSpPr txBox="1"/>
            <p:nvPr/>
          </p:nvSpPr>
          <p:spPr>
            <a:xfrm>
              <a:off x="142844" y="4467533"/>
              <a:ext cx="3929090" cy="461665"/>
            </a:xfrm>
            <a:prstGeom prst="rect">
              <a:avLst/>
            </a:prstGeom>
            <a:noFill/>
          </p:spPr>
          <p:txBody>
            <a:bodyPr wrap="square" rtlCol="0">
              <a:spAutoFit/>
            </a:bodyPr>
            <a:lstStyle/>
            <a:p>
              <a:pPr algn="ctr"/>
              <a:r>
                <a:rPr kumimoji="1" lang="ja-JP" altLang="en-US" sz="2400" dirty="0" smtClean="0">
                  <a:latin typeface="ＭＳ ゴシック" pitchFamily="49" charset="-128"/>
                  <a:ea typeface="ＭＳ ゴシック" pitchFamily="49" charset="-128"/>
                </a:rPr>
                <a:t>黒ボク土：下方に根が発達</a:t>
              </a:r>
              <a:endParaRPr kumimoji="1" lang="ja-JP" altLang="en-US" sz="2400" dirty="0">
                <a:latin typeface="ＭＳ ゴシック" pitchFamily="49" charset="-128"/>
                <a:ea typeface="ＭＳ ゴシック" pitchFamily="49" charset="-128"/>
              </a:endParaRPr>
            </a:p>
          </p:txBody>
        </p:sp>
        <p:sp>
          <p:nvSpPr>
            <p:cNvPr id="37" name="正方形/長方形 36"/>
            <p:cNvSpPr/>
            <p:nvPr/>
          </p:nvSpPr>
          <p:spPr>
            <a:xfrm>
              <a:off x="4293304" y="4214818"/>
              <a:ext cx="4493538" cy="461665"/>
            </a:xfrm>
            <a:prstGeom prst="rect">
              <a:avLst/>
            </a:prstGeom>
          </p:spPr>
          <p:txBody>
            <a:bodyPr wrap="none">
              <a:spAutoFit/>
            </a:bodyPr>
            <a:lstStyle/>
            <a:p>
              <a:pPr algn="ctr"/>
              <a:r>
                <a:rPr lang="ja-JP" altLang="en-US" sz="2400" dirty="0" smtClean="0">
                  <a:latin typeface="ＭＳ ゴシック" pitchFamily="49" charset="-128"/>
                  <a:ea typeface="ＭＳ ゴシック" pitchFamily="49" charset="-128"/>
                </a:rPr>
                <a:t>土壌によって根域分布が異なる</a:t>
              </a:r>
              <a:endParaRPr lang="en-US" altLang="ja-JP" sz="2400" dirty="0" smtClean="0">
                <a:latin typeface="ＭＳ ゴシック" pitchFamily="49" charset="-128"/>
                <a:ea typeface="ＭＳ ゴシック" pitchFamily="49" charset="-128"/>
              </a:endParaRPr>
            </a:p>
          </p:txBody>
        </p:sp>
        <p:sp>
          <p:nvSpPr>
            <p:cNvPr id="39" name="右中かっこ 38"/>
            <p:cNvSpPr/>
            <p:nvPr/>
          </p:nvSpPr>
          <p:spPr>
            <a:xfrm>
              <a:off x="4071934" y="3929066"/>
              <a:ext cx="285752" cy="107157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テキスト ボックス 17"/>
          <p:cNvSpPr txBox="1"/>
          <p:nvPr/>
        </p:nvSpPr>
        <p:spPr>
          <a:xfrm>
            <a:off x="6786578" y="3600394"/>
            <a:ext cx="1857388" cy="400110"/>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各試験区：</a:t>
            </a:r>
            <a:r>
              <a:rPr kumimoji="1" lang="en-US" altLang="ja-JP" sz="2000" dirty="0" smtClean="0">
                <a:latin typeface="ＭＳ ゴシック" pitchFamily="49" charset="-128"/>
                <a:ea typeface="ＭＳ ゴシック" pitchFamily="49" charset="-128"/>
              </a:rPr>
              <a:t>n=3</a:t>
            </a:r>
            <a:endParaRPr kumimoji="1" lang="ja-JP" altLang="en-US" sz="2000" dirty="0" smtClean="0">
              <a:latin typeface="ＭＳ ゴシック" pitchFamily="49" charset="-128"/>
              <a:ea typeface="ＭＳ ゴシック" pitchFamily="49" charset="-128"/>
            </a:endParaRPr>
          </a:p>
        </p:txBody>
      </p:sp>
      <p:pic>
        <p:nvPicPr>
          <p:cNvPr id="2051" name="Picture 3"/>
          <p:cNvPicPr>
            <a:picLocks noChangeAspect="1" noChangeArrowheads="1"/>
          </p:cNvPicPr>
          <p:nvPr/>
        </p:nvPicPr>
        <p:blipFill>
          <a:blip r:embed="rId4" cstate="print"/>
          <a:srcRect/>
          <a:stretch>
            <a:fillRect/>
          </a:stretch>
        </p:blipFill>
        <p:spPr bwMode="auto">
          <a:xfrm>
            <a:off x="428596" y="1138240"/>
            <a:ext cx="4105275" cy="2647950"/>
          </a:xfrm>
          <a:prstGeom prst="rect">
            <a:avLst/>
          </a:prstGeom>
          <a:noFill/>
          <a:ln w="9525">
            <a:noFill/>
            <a:miter lim="800000"/>
            <a:headEnd/>
            <a:tailEnd/>
          </a:ln>
          <a:effectLst/>
        </p:spPr>
      </p:pic>
      <p:sp>
        <p:nvSpPr>
          <p:cNvPr id="22" name="円/楕円 21"/>
          <p:cNvSpPr/>
          <p:nvPr/>
        </p:nvSpPr>
        <p:spPr>
          <a:xfrm>
            <a:off x="1462037" y="1071546"/>
            <a:ext cx="2857520" cy="571504"/>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285984" y="538443"/>
            <a:ext cx="1357322" cy="461665"/>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水田土</a:t>
            </a:r>
          </a:p>
        </p:txBody>
      </p:sp>
      <p:sp>
        <p:nvSpPr>
          <p:cNvPr id="25" name="テキスト ボックス 24"/>
          <p:cNvSpPr txBox="1"/>
          <p:nvPr/>
        </p:nvSpPr>
        <p:spPr>
          <a:xfrm>
            <a:off x="5429256" y="538443"/>
            <a:ext cx="1500198" cy="461665"/>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黒ボク土</a:t>
            </a:r>
          </a:p>
        </p:txBody>
      </p:sp>
      <p:sp>
        <p:nvSpPr>
          <p:cNvPr id="28" name="正方形/長方形 27"/>
          <p:cNvSpPr/>
          <p:nvPr/>
        </p:nvSpPr>
        <p:spPr>
          <a:xfrm>
            <a:off x="7929586" y="5500702"/>
            <a:ext cx="785818"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500430" y="3643314"/>
            <a:ext cx="1857388" cy="400110"/>
          </a:xfrm>
          <a:prstGeom prst="rect">
            <a:avLst/>
          </a:prstGeom>
          <a:noFill/>
        </p:spPr>
        <p:txBody>
          <a:bodyPr wrap="square" rtlCol="0">
            <a:spAutoFit/>
          </a:bodyPr>
          <a:lstStyle/>
          <a:p>
            <a:r>
              <a:rPr lang="ja-JP" altLang="en-US" sz="2000" dirty="0" smtClean="0">
                <a:latin typeface="ＭＳ ゴシック" pitchFamily="49" charset="-128"/>
                <a:ea typeface="ＭＳ ゴシック" pitchFamily="49" charset="-128"/>
              </a:rPr>
              <a:t>根の乾物量</a:t>
            </a:r>
            <a:r>
              <a:rPr lang="en-US" altLang="ja-JP" sz="2000" dirty="0" smtClean="0">
                <a:latin typeface="ＭＳ ゴシック" pitchFamily="49" charset="-128"/>
                <a:ea typeface="ＭＳ ゴシック" pitchFamily="49" charset="-128"/>
              </a:rPr>
              <a:t>(g)</a:t>
            </a:r>
            <a:endParaRPr kumimoji="1" lang="ja-JP" altLang="en-US" sz="2000" dirty="0">
              <a:latin typeface="ＭＳ ゴシック" pitchFamily="49" charset="-128"/>
              <a:ea typeface="ＭＳ ゴシック" pitchFamily="49" charset="-128"/>
            </a:endParaRPr>
          </a:p>
        </p:txBody>
      </p:sp>
      <p:sp>
        <p:nvSpPr>
          <p:cNvPr id="13" name="テキスト ボックス 12"/>
          <p:cNvSpPr txBox="1"/>
          <p:nvPr/>
        </p:nvSpPr>
        <p:spPr>
          <a:xfrm>
            <a:off x="142844" y="1214422"/>
            <a:ext cx="492443" cy="2000264"/>
          </a:xfrm>
          <a:prstGeom prst="rect">
            <a:avLst/>
          </a:prstGeom>
          <a:noFill/>
        </p:spPr>
        <p:txBody>
          <a:bodyPr vert="eaVert" wrap="square" rtlCol="0">
            <a:spAutoFit/>
          </a:bodyPr>
          <a:lstStyle/>
          <a:p>
            <a:r>
              <a:rPr lang="ja-JP" altLang="en-US" sz="2000" dirty="0" smtClean="0">
                <a:latin typeface="ＭＳ ゴシック" pitchFamily="49" charset="-128"/>
                <a:ea typeface="ＭＳ ゴシック" pitchFamily="49" charset="-128"/>
              </a:rPr>
              <a:t>土層の深さ</a:t>
            </a:r>
            <a:r>
              <a:rPr lang="en-US" altLang="ja-JP" sz="2000" dirty="0" smtClean="0">
                <a:latin typeface="ＭＳ ゴシック" pitchFamily="49" charset="-128"/>
                <a:ea typeface="ＭＳ ゴシック" pitchFamily="49" charset="-128"/>
              </a:rPr>
              <a:t>(cm)</a:t>
            </a:r>
            <a:endParaRPr kumimoji="1" lang="ja-JP" altLang="en-US" sz="2000" dirty="0">
              <a:latin typeface="ＭＳ ゴシック" pitchFamily="49" charset="-128"/>
              <a:ea typeface="ＭＳ ゴシック" pitchFamily="49" charset="-128"/>
            </a:endParaRPr>
          </a:p>
        </p:txBody>
      </p:sp>
      <p:sp>
        <p:nvSpPr>
          <p:cNvPr id="31" name="テキスト ボックス 30"/>
          <p:cNvSpPr txBox="1"/>
          <p:nvPr/>
        </p:nvSpPr>
        <p:spPr>
          <a:xfrm>
            <a:off x="7572396" y="1071546"/>
            <a:ext cx="1285884" cy="707886"/>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灌水区</a:t>
            </a:r>
            <a:endParaRPr kumimoji="1"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非灌水区</a:t>
            </a:r>
            <a:endParaRPr kumimoji="1" lang="ja-JP" altLang="en-US" sz="2000" dirty="0" smtClean="0">
              <a:latin typeface="ＭＳ ゴシック" pitchFamily="49" charset="-128"/>
              <a:ea typeface="ＭＳ ゴシック" pitchFamily="49" charset="-128"/>
            </a:endParaRPr>
          </a:p>
        </p:txBody>
      </p:sp>
      <p:cxnSp>
        <p:nvCxnSpPr>
          <p:cNvPr id="33" name="直線コネクタ 32"/>
          <p:cNvCxnSpPr/>
          <p:nvPr/>
        </p:nvCxnSpPr>
        <p:spPr>
          <a:xfrm>
            <a:off x="7215206" y="1285860"/>
            <a:ext cx="35719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215206" y="1571612"/>
            <a:ext cx="35719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858148" y="28494"/>
            <a:ext cx="857256" cy="400110"/>
          </a:xfrm>
          <a:prstGeom prst="rect">
            <a:avLst/>
          </a:prstGeom>
          <a:noFill/>
        </p:spPr>
        <p:txBody>
          <a:bodyPr wrap="square" rtlCol="0">
            <a:spAutoFit/>
          </a:bodyPr>
          <a:lstStyle/>
          <a:p>
            <a:r>
              <a:rPr lang="en-US" altLang="ja-JP" sz="2000" dirty="0" smtClean="0">
                <a:latin typeface="ＭＳ ゴシック" pitchFamily="49" charset="-128"/>
                <a:ea typeface="ＭＳ ゴシック" pitchFamily="49" charset="-128"/>
              </a:rPr>
              <a:t>10/11</a:t>
            </a:r>
            <a:endParaRPr kumimoji="1" lang="ja-JP" altLang="en-US" sz="2000" dirty="0" smtClean="0">
              <a:latin typeface="ＭＳ ゴシック" pitchFamily="49" charset="-128"/>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7929586" y="5500702"/>
            <a:ext cx="785818"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14282" y="71414"/>
            <a:ext cx="1285884"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まとめ</a:t>
            </a:r>
            <a:endParaRPr kumimoji="1" lang="ja-JP" altLang="en-US" sz="2800" dirty="0">
              <a:latin typeface="ＭＳ ゴシック" pitchFamily="49" charset="-128"/>
              <a:ea typeface="ＭＳ ゴシック" pitchFamily="49" charset="-128"/>
            </a:endParaRPr>
          </a:p>
        </p:txBody>
      </p:sp>
      <p:sp>
        <p:nvSpPr>
          <p:cNvPr id="30" name="テキスト ボックス 29"/>
          <p:cNvSpPr txBox="1"/>
          <p:nvPr/>
        </p:nvSpPr>
        <p:spPr>
          <a:xfrm>
            <a:off x="7858148" y="71414"/>
            <a:ext cx="857256" cy="400110"/>
          </a:xfrm>
          <a:prstGeom prst="rect">
            <a:avLst/>
          </a:prstGeom>
          <a:noFill/>
        </p:spPr>
        <p:txBody>
          <a:bodyPr wrap="square" rtlCol="0">
            <a:spAutoFit/>
          </a:bodyPr>
          <a:lstStyle/>
          <a:p>
            <a:r>
              <a:rPr lang="en-US" altLang="ja-JP" sz="2000" dirty="0" smtClean="0">
                <a:latin typeface="ＭＳ ゴシック" pitchFamily="49" charset="-128"/>
                <a:ea typeface="ＭＳ ゴシック" pitchFamily="49" charset="-128"/>
              </a:rPr>
              <a:t>11/11</a:t>
            </a:r>
            <a:endParaRPr kumimoji="1" lang="ja-JP" altLang="en-US" sz="2000" dirty="0" smtClean="0">
              <a:latin typeface="ＭＳ ゴシック" pitchFamily="49" charset="-128"/>
              <a:ea typeface="ＭＳ ゴシック" pitchFamily="49" charset="-128"/>
            </a:endParaRPr>
          </a:p>
        </p:txBody>
      </p:sp>
      <p:sp>
        <p:nvSpPr>
          <p:cNvPr id="15" name="テキスト ボックス 14"/>
          <p:cNvSpPr txBox="1"/>
          <p:nvPr/>
        </p:nvSpPr>
        <p:spPr>
          <a:xfrm>
            <a:off x="714348" y="571480"/>
            <a:ext cx="7715304"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土性によって蒸散量が低下する</a:t>
            </a:r>
            <a:r>
              <a:rPr kumimoji="1" lang="en-US" altLang="ja-JP" sz="2800" dirty="0" smtClean="0">
                <a:latin typeface="ＭＳ ゴシック" pitchFamily="49" charset="-128"/>
                <a:ea typeface="ＭＳ ゴシック" pitchFamily="49" charset="-128"/>
              </a:rPr>
              <a:t>pF</a:t>
            </a:r>
            <a:r>
              <a:rPr kumimoji="1" lang="ja-JP" altLang="en-US" sz="2800" dirty="0" smtClean="0">
                <a:latin typeface="ＭＳ ゴシック" pitchFamily="49" charset="-128"/>
                <a:ea typeface="ＭＳ ゴシック" pitchFamily="49" charset="-128"/>
              </a:rPr>
              <a:t>値は異なった</a:t>
            </a:r>
          </a:p>
        </p:txBody>
      </p:sp>
      <p:sp>
        <p:nvSpPr>
          <p:cNvPr id="16" name="テキスト ボックス 15"/>
          <p:cNvSpPr txBox="1"/>
          <p:nvPr/>
        </p:nvSpPr>
        <p:spPr>
          <a:xfrm>
            <a:off x="500034" y="1500174"/>
            <a:ext cx="2214578" cy="1261884"/>
          </a:xfrm>
          <a:prstGeom prst="rect">
            <a:avLst/>
          </a:prstGeom>
          <a:solidFill>
            <a:schemeClr val="accent2">
              <a:lumMod val="20000"/>
              <a:lumOff val="80000"/>
            </a:schemeClr>
          </a:solidFill>
          <a:ln>
            <a:solidFill>
              <a:schemeClr val="accent2">
                <a:lumMod val="20000"/>
                <a:lumOff val="80000"/>
              </a:schemeClr>
            </a:solidFill>
          </a:ln>
        </p:spPr>
        <p:txBody>
          <a:bodyPr wrap="square" rtlCol="0">
            <a:spAutoFit/>
          </a:bodyPr>
          <a:lstStyle/>
          <a:p>
            <a:pPr algn="ctr"/>
            <a:r>
              <a:rPr kumimoji="1" lang="ja-JP" altLang="en-US" sz="2800" dirty="0" smtClean="0">
                <a:latin typeface="ＭＳ ゴシック" pitchFamily="49" charset="-128"/>
                <a:ea typeface="ＭＳ ゴシック" pitchFamily="49" charset="-128"/>
              </a:rPr>
              <a:t>水田土</a:t>
            </a:r>
            <a:endParaRPr kumimoji="1" lang="en-US" altLang="ja-JP" sz="2800" dirty="0" smtClean="0">
              <a:latin typeface="ＭＳ ゴシック" pitchFamily="49" charset="-128"/>
              <a:ea typeface="ＭＳ ゴシック" pitchFamily="49" charset="-128"/>
            </a:endParaRPr>
          </a:p>
          <a:p>
            <a:pPr algn="ctr"/>
            <a:r>
              <a:rPr lang="ja-JP" altLang="en-US" sz="2400" dirty="0" smtClean="0">
                <a:latin typeface="ＭＳ ゴシック" pitchFamily="49" charset="-128"/>
                <a:ea typeface="ＭＳ ゴシック" pitchFamily="49" charset="-128"/>
              </a:rPr>
              <a:t>夏：</a:t>
            </a:r>
            <a:r>
              <a:rPr lang="en-US" altLang="ja-JP" sz="2400" dirty="0" smtClean="0">
                <a:latin typeface="ＭＳ ゴシック" pitchFamily="49" charset="-128"/>
                <a:ea typeface="ＭＳ ゴシック" pitchFamily="49" charset="-128"/>
              </a:rPr>
              <a:t>pF4.0</a:t>
            </a:r>
          </a:p>
          <a:p>
            <a:pPr algn="ctr"/>
            <a:r>
              <a:rPr lang="ja-JP" altLang="en-US" sz="2400" dirty="0" smtClean="0">
                <a:latin typeface="ＭＳ ゴシック" pitchFamily="49" charset="-128"/>
                <a:ea typeface="ＭＳ ゴシック" pitchFamily="49" charset="-128"/>
              </a:rPr>
              <a:t>秋：</a:t>
            </a:r>
            <a:r>
              <a:rPr lang="en-US" altLang="ja-JP" sz="2400" dirty="0" smtClean="0">
                <a:latin typeface="ＭＳ ゴシック" pitchFamily="49" charset="-128"/>
                <a:ea typeface="ＭＳ ゴシック" pitchFamily="49" charset="-128"/>
              </a:rPr>
              <a:t>pF4.2</a:t>
            </a:r>
            <a:r>
              <a:rPr lang="ja-JP" altLang="en-US" sz="2400" dirty="0" smtClean="0">
                <a:latin typeface="ＭＳ ゴシック" pitchFamily="49" charset="-128"/>
                <a:ea typeface="ＭＳ ゴシック" pitchFamily="49" charset="-128"/>
              </a:rPr>
              <a:t>以上</a:t>
            </a:r>
          </a:p>
        </p:txBody>
      </p:sp>
      <p:sp>
        <p:nvSpPr>
          <p:cNvPr id="22" name="テキスト ボックス 21"/>
          <p:cNvSpPr txBox="1"/>
          <p:nvPr/>
        </p:nvSpPr>
        <p:spPr>
          <a:xfrm>
            <a:off x="3571868" y="1312119"/>
            <a:ext cx="4714908" cy="830997"/>
          </a:xfrm>
          <a:prstGeom prst="rect">
            <a:avLst/>
          </a:prstGeom>
          <a:noFill/>
        </p:spPr>
        <p:txBody>
          <a:bodyPr wrap="square" rtlCol="0">
            <a:spAutoFit/>
          </a:bodyPr>
          <a:lstStyle/>
          <a:p>
            <a:pPr algn="ctr"/>
            <a:r>
              <a:rPr kumimoji="1" lang="ja-JP" altLang="en-US" sz="2400" dirty="0" smtClean="0">
                <a:latin typeface="ＭＳ ゴシック" pitchFamily="49" charset="-128"/>
                <a:ea typeface="ＭＳ ゴシック" pitchFamily="49" charset="-128"/>
              </a:rPr>
              <a:t>計画基準の灌漑開始点</a:t>
            </a:r>
            <a:r>
              <a:rPr kumimoji="1" lang="en-US" altLang="ja-JP" sz="2400" dirty="0" smtClean="0">
                <a:latin typeface="ＭＳ ゴシック" pitchFamily="49" charset="-128"/>
                <a:ea typeface="ＭＳ ゴシック" pitchFamily="49" charset="-128"/>
              </a:rPr>
              <a:t>(pF3.0)</a:t>
            </a:r>
            <a:r>
              <a:rPr kumimoji="1" lang="ja-JP" altLang="en-US" sz="2400" dirty="0" smtClean="0">
                <a:latin typeface="ＭＳ ゴシック" pitchFamily="49" charset="-128"/>
                <a:ea typeface="ＭＳ ゴシック" pitchFamily="49" charset="-128"/>
              </a:rPr>
              <a:t>は　　　　</a:t>
            </a:r>
            <a:r>
              <a:rPr lang="ja-JP" altLang="en-US" sz="2400" dirty="0" smtClean="0">
                <a:latin typeface="ＭＳ ゴシック" pitchFamily="49" charset="-128"/>
                <a:ea typeface="ＭＳ ゴシック" pitchFamily="49" charset="-128"/>
              </a:rPr>
              <a:t>十分に余裕がある</a:t>
            </a:r>
            <a:endParaRPr kumimoji="1" lang="ja-JP" altLang="en-US" sz="2400" dirty="0" smtClean="0">
              <a:latin typeface="ＭＳ ゴシック" pitchFamily="49" charset="-128"/>
              <a:ea typeface="ＭＳ ゴシック" pitchFamily="49" charset="-128"/>
            </a:endParaRPr>
          </a:p>
        </p:txBody>
      </p:sp>
      <p:sp>
        <p:nvSpPr>
          <p:cNvPr id="31" name="テキスト ボックス 30"/>
          <p:cNvSpPr txBox="1"/>
          <p:nvPr/>
        </p:nvSpPr>
        <p:spPr>
          <a:xfrm>
            <a:off x="4000496" y="2467269"/>
            <a:ext cx="4000528" cy="461665"/>
          </a:xfrm>
          <a:prstGeom prst="rect">
            <a:avLst/>
          </a:prstGeom>
          <a:noFill/>
        </p:spPr>
        <p:txBody>
          <a:bodyPr wrap="square" rtlCol="0">
            <a:spAutoFit/>
          </a:bodyPr>
          <a:lstStyle/>
          <a:p>
            <a:r>
              <a:rPr lang="ja-JP" altLang="en-US" sz="2400" dirty="0" smtClean="0">
                <a:latin typeface="ＭＳ ゴシック" pitchFamily="49" charset="-128"/>
                <a:ea typeface="ＭＳ ゴシック" pitchFamily="49" charset="-128"/>
              </a:rPr>
              <a:t>乾燥傾向での</a:t>
            </a:r>
            <a:r>
              <a:rPr kumimoji="1" lang="ja-JP" altLang="en-US" sz="2400" dirty="0" smtClean="0">
                <a:latin typeface="ＭＳ ゴシック" pitchFamily="49" charset="-128"/>
                <a:ea typeface="ＭＳ ゴシック" pitchFamily="49" charset="-128"/>
              </a:rPr>
              <a:t>水管理が可能</a:t>
            </a:r>
          </a:p>
        </p:txBody>
      </p:sp>
      <p:sp>
        <p:nvSpPr>
          <p:cNvPr id="34" name="テキスト ボックス 33"/>
          <p:cNvSpPr txBox="1"/>
          <p:nvPr/>
        </p:nvSpPr>
        <p:spPr>
          <a:xfrm>
            <a:off x="500034" y="3738752"/>
            <a:ext cx="2214578" cy="1261884"/>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kumimoji="1" lang="ja-JP" altLang="en-US" sz="2800" dirty="0" smtClean="0">
                <a:latin typeface="ＭＳ ゴシック" pitchFamily="49" charset="-128"/>
                <a:ea typeface="ＭＳ ゴシック" pitchFamily="49" charset="-128"/>
              </a:rPr>
              <a:t>黒ボク土</a:t>
            </a:r>
            <a:endParaRPr kumimoji="1" lang="en-US" altLang="ja-JP" sz="2800" dirty="0" smtClean="0">
              <a:latin typeface="ＭＳ ゴシック" pitchFamily="49" charset="-128"/>
              <a:ea typeface="ＭＳ ゴシック" pitchFamily="49" charset="-128"/>
            </a:endParaRPr>
          </a:p>
          <a:p>
            <a:pPr algn="ctr"/>
            <a:r>
              <a:rPr lang="ja-JP" altLang="en-US" sz="2400" dirty="0" smtClean="0">
                <a:latin typeface="ＭＳ ゴシック" pitchFamily="49" charset="-128"/>
                <a:ea typeface="ＭＳ ゴシック" pitchFamily="49" charset="-128"/>
              </a:rPr>
              <a:t>夏：？</a:t>
            </a:r>
            <a:endParaRPr lang="en-US" altLang="ja-JP" sz="2400" dirty="0" smtClean="0">
              <a:latin typeface="ＭＳ ゴシック" pitchFamily="49" charset="-128"/>
              <a:ea typeface="ＭＳ ゴシック" pitchFamily="49" charset="-128"/>
            </a:endParaRPr>
          </a:p>
          <a:p>
            <a:pPr algn="ctr"/>
            <a:r>
              <a:rPr lang="ja-JP" altLang="en-US" sz="2400" dirty="0" smtClean="0">
                <a:latin typeface="ＭＳ ゴシック" pitchFamily="49" charset="-128"/>
                <a:ea typeface="ＭＳ ゴシック" pitchFamily="49" charset="-128"/>
              </a:rPr>
              <a:t>秋：</a:t>
            </a:r>
            <a:r>
              <a:rPr lang="en-US" altLang="ja-JP" sz="2400" dirty="0" smtClean="0">
                <a:latin typeface="ＭＳ ゴシック" pitchFamily="49" charset="-128"/>
                <a:ea typeface="ＭＳ ゴシック" pitchFamily="49" charset="-128"/>
              </a:rPr>
              <a:t>pF3.4</a:t>
            </a:r>
            <a:endParaRPr lang="ja-JP" altLang="en-US" sz="2400" dirty="0" smtClean="0">
              <a:latin typeface="ＭＳ ゴシック" pitchFamily="49" charset="-128"/>
              <a:ea typeface="ＭＳ ゴシック" pitchFamily="49" charset="-128"/>
            </a:endParaRPr>
          </a:p>
        </p:txBody>
      </p:sp>
      <p:grpSp>
        <p:nvGrpSpPr>
          <p:cNvPr id="46" name="グループ化 45"/>
          <p:cNvGrpSpPr/>
          <p:nvPr/>
        </p:nvGrpSpPr>
        <p:grpSpPr>
          <a:xfrm>
            <a:off x="3571868" y="3143248"/>
            <a:ext cx="4714908" cy="1571636"/>
            <a:chOff x="3000364" y="2786058"/>
            <a:chExt cx="4714908" cy="1571636"/>
          </a:xfrm>
        </p:grpSpPr>
        <p:sp>
          <p:nvSpPr>
            <p:cNvPr id="43" name="線吹き出し 3 42"/>
            <p:cNvSpPr/>
            <p:nvPr/>
          </p:nvSpPr>
          <p:spPr>
            <a:xfrm>
              <a:off x="3000364" y="2786058"/>
              <a:ext cx="1643074" cy="642942"/>
            </a:xfrm>
            <a:prstGeom prst="callout3">
              <a:avLst>
                <a:gd name="adj1" fmla="val 50628"/>
                <a:gd name="adj2" fmla="val 100376"/>
                <a:gd name="adj3" fmla="val 50628"/>
                <a:gd name="adj4" fmla="val 131276"/>
                <a:gd name="adj5" fmla="val 92644"/>
                <a:gd name="adj6" fmla="val 153475"/>
                <a:gd name="adj7" fmla="val 128902"/>
                <a:gd name="adj8" fmla="val 17097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線吹き出し 3 44"/>
            <p:cNvSpPr/>
            <p:nvPr/>
          </p:nvSpPr>
          <p:spPr>
            <a:xfrm>
              <a:off x="3000364" y="3714752"/>
              <a:ext cx="1643074" cy="642942"/>
            </a:xfrm>
            <a:prstGeom prst="callout3">
              <a:avLst>
                <a:gd name="adj1" fmla="val 50628"/>
                <a:gd name="adj2" fmla="val 100376"/>
                <a:gd name="adj3" fmla="val 50628"/>
                <a:gd name="adj4" fmla="val 131276"/>
                <a:gd name="adj5" fmla="val 6208"/>
                <a:gd name="adj6" fmla="val 152701"/>
                <a:gd name="adj7" fmla="val -34775"/>
                <a:gd name="adj8" fmla="val 17097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715008" y="3143248"/>
              <a:ext cx="2000264" cy="785818"/>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786446" y="3286124"/>
              <a:ext cx="1785950" cy="461665"/>
            </a:xfrm>
            <a:prstGeom prst="rect">
              <a:avLst/>
            </a:prstGeom>
            <a:noFill/>
          </p:spPr>
          <p:txBody>
            <a:bodyPr wrap="square" rtlCol="0">
              <a:spAutoFit/>
            </a:bodyPr>
            <a:lstStyle/>
            <a:p>
              <a:pPr algn="ctr"/>
              <a:r>
                <a:rPr lang="ja-JP" altLang="en-US" sz="2400" dirty="0" smtClean="0">
                  <a:latin typeface="ＭＳ ゴシック" pitchFamily="49" charset="-128"/>
                  <a:ea typeface="ＭＳ ゴシック" pitchFamily="49" charset="-128"/>
                </a:rPr>
                <a:t>作物の吸水</a:t>
              </a:r>
              <a:endParaRPr kumimoji="1" lang="ja-JP" altLang="en-US" sz="2400" dirty="0" smtClean="0">
                <a:latin typeface="ＭＳ ゴシック" pitchFamily="49" charset="-128"/>
                <a:ea typeface="ＭＳ ゴシック" pitchFamily="49" charset="-128"/>
              </a:endParaRPr>
            </a:p>
          </p:txBody>
        </p:sp>
        <p:sp>
          <p:nvSpPr>
            <p:cNvPr id="38" name="テキスト ボックス 37"/>
            <p:cNvSpPr txBox="1"/>
            <p:nvPr/>
          </p:nvSpPr>
          <p:spPr>
            <a:xfrm>
              <a:off x="3071802" y="2857496"/>
              <a:ext cx="1500198" cy="461665"/>
            </a:xfrm>
            <a:prstGeom prst="rect">
              <a:avLst/>
            </a:prstGeom>
            <a:noFill/>
          </p:spPr>
          <p:txBody>
            <a:bodyPr wrap="square" rtlCol="0">
              <a:spAutoFit/>
            </a:bodyPr>
            <a:lstStyle/>
            <a:p>
              <a:pPr algn="ctr"/>
              <a:r>
                <a:rPr kumimoji="1" lang="ja-JP" altLang="en-US" sz="2400" dirty="0" smtClean="0">
                  <a:latin typeface="ＭＳ ゴシック" pitchFamily="49" charset="-128"/>
                  <a:ea typeface="ＭＳ ゴシック" pitchFamily="49" charset="-128"/>
                </a:rPr>
                <a:t>蒸散強度</a:t>
              </a:r>
            </a:p>
          </p:txBody>
        </p:sp>
        <p:sp>
          <p:nvSpPr>
            <p:cNvPr id="39" name="テキスト ボックス 38"/>
            <p:cNvSpPr txBox="1"/>
            <p:nvPr/>
          </p:nvSpPr>
          <p:spPr>
            <a:xfrm>
              <a:off x="3143240" y="3786190"/>
              <a:ext cx="1428760" cy="461665"/>
            </a:xfrm>
            <a:prstGeom prst="rect">
              <a:avLst/>
            </a:prstGeom>
            <a:noFill/>
          </p:spPr>
          <p:txBody>
            <a:bodyPr wrap="square" rtlCol="0">
              <a:spAutoFit/>
            </a:bodyPr>
            <a:lstStyle/>
            <a:p>
              <a:pPr algn="ctr"/>
              <a:r>
                <a:rPr lang="ja-JP" altLang="en-US" sz="2400" dirty="0" smtClean="0">
                  <a:latin typeface="ＭＳ ゴシック" pitchFamily="49" charset="-128"/>
                  <a:ea typeface="ＭＳ ゴシック" pitchFamily="49" charset="-128"/>
                </a:rPr>
                <a:t>根の発達</a:t>
              </a:r>
              <a:endParaRPr kumimoji="1" lang="ja-JP" altLang="en-US" sz="2400" dirty="0" smtClean="0">
                <a:latin typeface="ＭＳ ゴシック" pitchFamily="49" charset="-128"/>
                <a:ea typeface="ＭＳ ゴシック" pitchFamily="49" charset="-128"/>
              </a:endParaRPr>
            </a:p>
          </p:txBody>
        </p:sp>
      </p:grpSp>
      <p:sp>
        <p:nvSpPr>
          <p:cNvPr id="40" name="下矢印 39"/>
          <p:cNvSpPr/>
          <p:nvPr/>
        </p:nvSpPr>
        <p:spPr>
          <a:xfrm>
            <a:off x="5500694" y="4572008"/>
            <a:ext cx="928694" cy="35719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929058" y="4884019"/>
            <a:ext cx="4071966" cy="830997"/>
          </a:xfrm>
          <a:prstGeom prst="rect">
            <a:avLst/>
          </a:prstGeom>
          <a:noFill/>
        </p:spPr>
        <p:txBody>
          <a:bodyPr wrap="square" rtlCol="0">
            <a:spAutoFit/>
          </a:bodyPr>
          <a:lstStyle/>
          <a:p>
            <a:pPr algn="ctr"/>
            <a:r>
              <a:rPr kumimoji="1" lang="en-US" altLang="ja-JP" sz="2400" dirty="0" smtClean="0">
                <a:latin typeface="ＭＳ ゴシック" pitchFamily="49" charset="-128"/>
                <a:ea typeface="ＭＳ ゴシック" pitchFamily="49" charset="-128"/>
              </a:rPr>
              <a:t>pF3.0</a:t>
            </a:r>
            <a:r>
              <a:rPr kumimoji="1" lang="ja-JP" altLang="en-US" sz="2400" dirty="0" smtClean="0">
                <a:latin typeface="ＭＳ ゴシック" pitchFamily="49" charset="-128"/>
                <a:ea typeface="ＭＳ ゴシック" pitchFamily="49" charset="-128"/>
              </a:rPr>
              <a:t>以前に蒸散量の低下を</a:t>
            </a:r>
            <a:endParaRPr kumimoji="1" lang="en-US" altLang="ja-JP" sz="2400" dirty="0" smtClean="0">
              <a:latin typeface="ＭＳ ゴシック" pitchFamily="49" charset="-128"/>
              <a:ea typeface="ＭＳ ゴシック" pitchFamily="49" charset="-128"/>
            </a:endParaRPr>
          </a:p>
          <a:p>
            <a:pPr algn="ctr"/>
            <a:r>
              <a:rPr kumimoji="1" lang="ja-JP" altLang="en-US" sz="2400" dirty="0" smtClean="0">
                <a:latin typeface="ＭＳ ゴシック" pitchFamily="49" charset="-128"/>
                <a:ea typeface="ＭＳ ゴシック" pitchFamily="49" charset="-128"/>
              </a:rPr>
              <a:t>引き起こす可能性がある</a:t>
            </a:r>
          </a:p>
        </p:txBody>
      </p:sp>
      <p:grpSp>
        <p:nvGrpSpPr>
          <p:cNvPr id="54" name="グループ化 53"/>
          <p:cNvGrpSpPr/>
          <p:nvPr/>
        </p:nvGrpSpPr>
        <p:grpSpPr>
          <a:xfrm>
            <a:off x="357158" y="5857900"/>
            <a:ext cx="8358246" cy="785819"/>
            <a:chOff x="494081" y="6072204"/>
            <a:chExt cx="8009986" cy="571504"/>
          </a:xfrm>
        </p:grpSpPr>
        <p:sp>
          <p:nvSpPr>
            <p:cNvPr id="53" name="角丸四角形 52"/>
            <p:cNvSpPr/>
            <p:nvPr/>
          </p:nvSpPr>
          <p:spPr>
            <a:xfrm>
              <a:off x="494081" y="6072204"/>
              <a:ext cx="8009986" cy="571504"/>
            </a:xfrm>
            <a:prstGeom prst="roundRect">
              <a:avLst/>
            </a:prstGeom>
            <a:solidFill>
              <a:schemeClr val="accent1">
                <a:lumMod val="20000"/>
                <a:lumOff val="8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62542" y="6159268"/>
              <a:ext cx="7873063" cy="380524"/>
            </a:xfrm>
            <a:prstGeom prst="rect">
              <a:avLst/>
            </a:prstGeom>
            <a:noFill/>
          </p:spPr>
          <p:txBody>
            <a:bodyPr wrap="square" rtlCol="0">
              <a:spAutoFit/>
            </a:bodyPr>
            <a:lstStyle/>
            <a:p>
              <a:r>
                <a:rPr lang="ja-JP" altLang="en-US" sz="2800" dirty="0" smtClean="0">
                  <a:latin typeface="ＭＳ ゴシック" pitchFamily="49" charset="-128"/>
                  <a:ea typeface="ＭＳ ゴシック" pitchFamily="49" charset="-128"/>
                </a:rPr>
                <a:t>灌漑開始点</a:t>
              </a:r>
              <a:r>
                <a:rPr lang="en-US" altLang="ja-JP" sz="2800" dirty="0" smtClean="0">
                  <a:latin typeface="ＭＳ ゴシック" pitchFamily="49" charset="-128"/>
                  <a:ea typeface="ＭＳ ゴシック" pitchFamily="49" charset="-128"/>
                </a:rPr>
                <a:t>(pF3.0)</a:t>
              </a:r>
              <a:r>
                <a:rPr lang="ja-JP" altLang="en-US" sz="2800" dirty="0" smtClean="0">
                  <a:latin typeface="ＭＳ ゴシック" pitchFamily="49" charset="-128"/>
                  <a:ea typeface="ＭＳ ゴシック" pitchFamily="49" charset="-128"/>
                </a:rPr>
                <a:t>の妥当性は引き続き検討が必要</a:t>
              </a:r>
              <a:endParaRPr kumimoji="1" lang="ja-JP" altLang="en-US" sz="2800" dirty="0" smtClean="0">
                <a:latin typeface="ＭＳ ゴシック" pitchFamily="49" charset="-128"/>
                <a:ea typeface="ＭＳ ゴシック" pitchFamily="49" charset="-128"/>
              </a:endParaRPr>
            </a:p>
          </p:txBody>
        </p:sp>
      </p:grpSp>
      <p:sp>
        <p:nvSpPr>
          <p:cNvPr id="50" name="正方形/長方形 49"/>
          <p:cNvSpPr/>
          <p:nvPr/>
        </p:nvSpPr>
        <p:spPr>
          <a:xfrm>
            <a:off x="392877" y="1285860"/>
            <a:ext cx="8358246" cy="17145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392877" y="3071810"/>
            <a:ext cx="8358246" cy="26432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571472" y="571480"/>
            <a:ext cx="7929618" cy="571504"/>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5500694" y="2143116"/>
            <a:ext cx="928694" cy="35719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28662" y="2967335"/>
            <a:ext cx="5286412"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ご清聴ありがとうございました</a:t>
            </a:r>
          </a:p>
        </p:txBody>
      </p:sp>
      <p:sp>
        <p:nvSpPr>
          <p:cNvPr id="3" name="正方形/長方形 2"/>
          <p:cNvSpPr/>
          <p:nvPr/>
        </p:nvSpPr>
        <p:spPr>
          <a:xfrm>
            <a:off x="8001024" y="5500702"/>
            <a:ext cx="714380" cy="928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571472" y="1500174"/>
            <a:ext cx="2414891" cy="2214578"/>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cstate="print"/>
          <a:srcRect/>
          <a:stretch>
            <a:fillRect/>
          </a:stretch>
        </p:blipFill>
        <p:spPr bwMode="auto">
          <a:xfrm>
            <a:off x="576249" y="3857628"/>
            <a:ext cx="2414891" cy="2214578"/>
          </a:xfrm>
          <a:prstGeom prst="rect">
            <a:avLst/>
          </a:prstGeom>
          <a:noFill/>
          <a:ln w="9525">
            <a:noFill/>
            <a:miter lim="800000"/>
            <a:headEnd/>
            <a:tailEnd/>
          </a:ln>
          <a:effectLst/>
        </p:spPr>
      </p:pic>
      <p:sp>
        <p:nvSpPr>
          <p:cNvPr id="10" name="テキスト ボックス 9"/>
          <p:cNvSpPr txBox="1"/>
          <p:nvPr/>
        </p:nvSpPr>
        <p:spPr>
          <a:xfrm>
            <a:off x="500034" y="181253"/>
            <a:ext cx="5000660" cy="461665"/>
          </a:xfrm>
          <a:prstGeom prst="rect">
            <a:avLst/>
          </a:prstGeom>
          <a:noFill/>
        </p:spPr>
        <p:txBody>
          <a:bodyPr wrap="square" rtlCol="0">
            <a:spAutoFit/>
          </a:bodyPr>
          <a:lstStyle/>
          <a:p>
            <a:r>
              <a:rPr kumimoji="1" lang="en-US" altLang="ja-JP" sz="2400" dirty="0" smtClean="0">
                <a:latin typeface="ＭＳ ゴシック" pitchFamily="49" charset="-128"/>
                <a:ea typeface="ＭＳ ゴシック" pitchFamily="49" charset="-128"/>
              </a:rPr>
              <a:t>pF</a:t>
            </a:r>
            <a:r>
              <a:rPr kumimoji="1" lang="ja-JP" altLang="en-US" sz="2400" dirty="0" smtClean="0">
                <a:latin typeface="ＭＳ ゴシック" pitchFamily="49" charset="-128"/>
                <a:ea typeface="ＭＳ ゴシック" pitchFamily="49" charset="-128"/>
              </a:rPr>
              <a:t>値</a:t>
            </a:r>
            <a:r>
              <a:rPr kumimoji="1" lang="en-US" altLang="ja-JP" sz="2400" dirty="0" smtClean="0">
                <a:latin typeface="ＭＳ ゴシック" pitchFamily="49" charset="-128"/>
                <a:ea typeface="ＭＳ ゴシック" pitchFamily="49" charset="-128"/>
              </a:rPr>
              <a:t>(potential of free energy)</a:t>
            </a:r>
            <a:endParaRPr kumimoji="1" lang="ja-JP" altLang="en-US" sz="2400" dirty="0">
              <a:latin typeface="ＭＳ ゴシック" pitchFamily="49" charset="-128"/>
              <a:ea typeface="ＭＳ ゴシック" pitchFamily="49" charset="-128"/>
            </a:endParaRPr>
          </a:p>
        </p:txBody>
      </p:sp>
      <p:pic>
        <p:nvPicPr>
          <p:cNvPr id="1033" name="Picture 9"/>
          <p:cNvPicPr>
            <a:picLocks noChangeAspect="1" noChangeArrowheads="1"/>
          </p:cNvPicPr>
          <p:nvPr/>
        </p:nvPicPr>
        <p:blipFill>
          <a:blip r:embed="rId4" cstate="print"/>
          <a:srcRect/>
          <a:stretch>
            <a:fillRect/>
          </a:stretch>
        </p:blipFill>
        <p:spPr bwMode="auto">
          <a:xfrm>
            <a:off x="3000364" y="1500174"/>
            <a:ext cx="5276850" cy="3914775"/>
          </a:xfrm>
          <a:prstGeom prst="rect">
            <a:avLst/>
          </a:prstGeom>
          <a:noFill/>
          <a:ln w="9525">
            <a:noFill/>
            <a:miter lim="800000"/>
            <a:headEnd/>
            <a:tailEnd/>
          </a:ln>
          <a:effectLst/>
        </p:spPr>
      </p:pic>
      <p:sp>
        <p:nvSpPr>
          <p:cNvPr id="12" name="テキスト ボックス 11"/>
          <p:cNvSpPr txBox="1"/>
          <p:nvPr/>
        </p:nvSpPr>
        <p:spPr>
          <a:xfrm>
            <a:off x="500034" y="742874"/>
            <a:ext cx="2714644" cy="400110"/>
          </a:xfrm>
          <a:prstGeom prst="rect">
            <a:avLst/>
          </a:prstGeom>
          <a:noFill/>
        </p:spPr>
        <p:txBody>
          <a:bodyPr wrap="square" rtlCol="0">
            <a:spAutoFit/>
          </a:bodyPr>
          <a:lstStyle/>
          <a:p>
            <a:r>
              <a:rPr kumimoji="1" lang="en-US" altLang="ja-JP" sz="2000" dirty="0" smtClean="0"/>
              <a:t>pF=log</a:t>
            </a:r>
            <a:r>
              <a:rPr kumimoji="1" lang="en-US" altLang="ja-JP" sz="2000" baseline="-25000" dirty="0" smtClean="0"/>
              <a:t>10</a:t>
            </a:r>
            <a:r>
              <a:rPr lang="en-US" altLang="ja-JP" sz="2000" dirty="0" smtClean="0"/>
              <a:t>H</a:t>
            </a:r>
            <a:r>
              <a:rPr kumimoji="1" lang="en-US" altLang="ja-JP" sz="2000" dirty="0" smtClean="0"/>
              <a:t>(cm</a:t>
            </a:r>
            <a:r>
              <a:rPr kumimoji="1" lang="ja-JP" altLang="en-US" sz="2000" dirty="0" smtClean="0"/>
              <a:t>・</a:t>
            </a:r>
            <a:r>
              <a:rPr kumimoji="1" lang="en-US" altLang="ja-JP" sz="2000" dirty="0" smtClean="0"/>
              <a:t>H</a:t>
            </a:r>
            <a:r>
              <a:rPr kumimoji="1" lang="en-US" altLang="ja-JP" sz="2000" baseline="-25000" dirty="0" smtClean="0"/>
              <a:t>2</a:t>
            </a:r>
            <a:r>
              <a:rPr kumimoji="1" lang="en-US" altLang="ja-JP" sz="2000" dirty="0" smtClean="0"/>
              <a:t>0)</a:t>
            </a:r>
            <a:endParaRPr kumimoji="1" lang="ja-JP" alt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cstate="print"/>
          <a:srcRect/>
          <a:stretch>
            <a:fillRect/>
          </a:stretch>
        </p:blipFill>
        <p:spPr bwMode="auto">
          <a:xfrm>
            <a:off x="4071934" y="1785926"/>
            <a:ext cx="4300556" cy="3158131"/>
          </a:xfrm>
          <a:prstGeom prst="rect">
            <a:avLst/>
          </a:prstGeom>
          <a:noFill/>
          <a:ln w="9525">
            <a:noFill/>
            <a:miter lim="800000"/>
            <a:headEnd/>
            <a:tailEnd/>
          </a:ln>
        </p:spPr>
      </p:pic>
      <p:pic>
        <p:nvPicPr>
          <p:cNvPr id="3" name="Picture 6"/>
          <p:cNvPicPr/>
          <p:nvPr/>
        </p:nvPicPr>
        <p:blipFill>
          <a:blip r:embed="rId3" cstate="print"/>
          <a:srcRect/>
          <a:stretch>
            <a:fillRect/>
          </a:stretch>
        </p:blipFill>
        <p:spPr bwMode="auto">
          <a:xfrm>
            <a:off x="500034" y="2214554"/>
            <a:ext cx="3429024"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7929586" y="5500702"/>
            <a:ext cx="785818"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42844" y="119698"/>
            <a:ext cx="2071702"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背景・目的</a:t>
            </a:r>
            <a:endParaRPr kumimoji="1" lang="ja-JP" altLang="en-US" sz="2800" dirty="0">
              <a:latin typeface="ＭＳ ゴシック" pitchFamily="49" charset="-128"/>
              <a:ea typeface="ＭＳ ゴシック" pitchFamily="49" charset="-128"/>
            </a:endParaRPr>
          </a:p>
        </p:txBody>
      </p:sp>
      <p:sp>
        <p:nvSpPr>
          <p:cNvPr id="3" name="テキスト ボックス 2"/>
          <p:cNvSpPr txBox="1"/>
          <p:nvPr/>
        </p:nvSpPr>
        <p:spPr>
          <a:xfrm>
            <a:off x="285720" y="642918"/>
            <a:ext cx="5286412" cy="523220"/>
          </a:xfrm>
          <a:prstGeom prst="rect">
            <a:avLst/>
          </a:prstGeom>
          <a:noFill/>
        </p:spPr>
        <p:txBody>
          <a:bodyPr wrap="square" rtlCol="0">
            <a:spAutoFit/>
          </a:bodyPr>
          <a:lstStyle/>
          <a:p>
            <a:r>
              <a:rPr kumimoji="1" lang="ja-JP" altLang="en-US" sz="2800" u="sng" dirty="0" smtClean="0">
                <a:latin typeface="ＭＳ ゴシック" pitchFamily="49" charset="-128"/>
                <a:ea typeface="ＭＳ ゴシック" pitchFamily="49" charset="-128"/>
              </a:rPr>
              <a:t>我が国における畑地灌漑の目的</a:t>
            </a:r>
            <a:endParaRPr kumimoji="1" lang="en-US" altLang="ja-JP" sz="2800" u="sng" dirty="0" smtClean="0">
              <a:latin typeface="ＭＳ ゴシック" pitchFamily="49" charset="-128"/>
              <a:ea typeface="ＭＳ ゴシック" pitchFamily="49" charset="-128"/>
            </a:endParaRPr>
          </a:p>
        </p:txBody>
      </p:sp>
      <p:sp>
        <p:nvSpPr>
          <p:cNvPr id="4" name="テキスト ボックス 3"/>
          <p:cNvSpPr txBox="1"/>
          <p:nvPr/>
        </p:nvSpPr>
        <p:spPr>
          <a:xfrm>
            <a:off x="535753" y="1071546"/>
            <a:ext cx="8072494" cy="523220"/>
          </a:xfrm>
          <a:prstGeom prst="rect">
            <a:avLst/>
          </a:prstGeom>
          <a:noFill/>
        </p:spPr>
        <p:txBody>
          <a:bodyPr wrap="square" rtlCol="0">
            <a:spAutoFit/>
          </a:bodyPr>
          <a:lstStyle/>
          <a:p>
            <a:r>
              <a:rPr lang="ja-JP" altLang="en-US" sz="2800" dirty="0">
                <a:latin typeface="ＭＳ ゴシック" pitchFamily="49" charset="-128"/>
                <a:ea typeface="ＭＳ ゴシック" pitchFamily="49" charset="-128"/>
              </a:rPr>
              <a:t>作物生産に必要な水を供給し</a:t>
            </a:r>
            <a:r>
              <a:rPr lang="ja-JP" altLang="en-US" sz="2800" dirty="0" smtClean="0">
                <a:latin typeface="ＭＳ ゴシック" pitchFamily="49" charset="-128"/>
                <a:ea typeface="ＭＳ ゴシック" pitchFamily="49" charset="-128"/>
              </a:rPr>
              <a:t>安定した収量を得る</a:t>
            </a:r>
            <a:endParaRPr lang="en-US" altLang="ja-JP" sz="2800" dirty="0" smtClean="0">
              <a:latin typeface="ＭＳ ゴシック" pitchFamily="49" charset="-128"/>
              <a:ea typeface="ＭＳ ゴシック" pitchFamily="49" charset="-128"/>
            </a:endParaRPr>
          </a:p>
        </p:txBody>
      </p:sp>
      <p:grpSp>
        <p:nvGrpSpPr>
          <p:cNvPr id="39" name="グループ化 38"/>
          <p:cNvGrpSpPr/>
          <p:nvPr/>
        </p:nvGrpSpPr>
        <p:grpSpPr>
          <a:xfrm>
            <a:off x="4357686" y="1714488"/>
            <a:ext cx="4000528" cy="857256"/>
            <a:chOff x="2857488" y="1500174"/>
            <a:chExt cx="4000528" cy="857256"/>
          </a:xfrm>
        </p:grpSpPr>
        <p:sp>
          <p:nvSpPr>
            <p:cNvPr id="36" name="角丸四角形 35"/>
            <p:cNvSpPr/>
            <p:nvPr/>
          </p:nvSpPr>
          <p:spPr>
            <a:xfrm>
              <a:off x="2928926" y="1500174"/>
              <a:ext cx="3929090" cy="85725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857488" y="1500174"/>
              <a:ext cx="4000528" cy="461665"/>
            </a:xfrm>
            <a:prstGeom prst="rect">
              <a:avLst/>
            </a:prstGeom>
            <a:noFill/>
          </p:spPr>
          <p:txBody>
            <a:bodyPr wrap="square" rtlCol="0">
              <a:spAutoFit/>
            </a:bodyPr>
            <a:lstStyle/>
            <a:p>
              <a:pPr algn="ctr"/>
              <a:r>
                <a:rPr lang="ja-JP" altLang="en-US" sz="2400" dirty="0" smtClean="0">
                  <a:latin typeface="ＭＳ ゴシック" pitchFamily="49" charset="-128"/>
                  <a:ea typeface="ＭＳ ゴシック" pitchFamily="49" charset="-128"/>
                </a:rPr>
                <a:t>水の不足は根の吸水を抑制</a:t>
              </a:r>
              <a:endParaRPr lang="ja-JP" altLang="en-US" sz="2400" dirty="0">
                <a:latin typeface="ＭＳ ゴシック" pitchFamily="49" charset="-128"/>
                <a:ea typeface="ＭＳ ゴシック" pitchFamily="49" charset="-128"/>
              </a:endParaRPr>
            </a:p>
          </p:txBody>
        </p:sp>
        <p:cxnSp>
          <p:nvCxnSpPr>
            <p:cNvPr id="31" name="直線矢印コネクタ 30"/>
            <p:cNvCxnSpPr/>
            <p:nvPr/>
          </p:nvCxnSpPr>
          <p:spPr>
            <a:xfrm>
              <a:off x="3714744" y="2071678"/>
              <a:ext cx="428628"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4143372" y="1857364"/>
              <a:ext cx="1714512" cy="461665"/>
            </a:xfrm>
            <a:prstGeom prst="rect">
              <a:avLst/>
            </a:prstGeom>
            <a:noFill/>
          </p:spPr>
          <p:txBody>
            <a:bodyPr wrap="square" rtlCol="0">
              <a:spAutoFit/>
            </a:bodyPr>
            <a:lstStyle/>
            <a:p>
              <a:pPr algn="ctr"/>
              <a:r>
                <a:rPr kumimoji="1" lang="ja-JP" altLang="en-US" sz="2400" dirty="0" smtClean="0">
                  <a:latin typeface="ＭＳ ゴシック" pitchFamily="49" charset="-128"/>
                  <a:ea typeface="ＭＳ ゴシック" pitchFamily="49" charset="-128"/>
                </a:rPr>
                <a:t>収量の減少</a:t>
              </a:r>
              <a:endParaRPr kumimoji="1" lang="ja-JP" altLang="en-US" sz="2400" dirty="0">
                <a:latin typeface="ＭＳ ゴシック" pitchFamily="49" charset="-128"/>
                <a:ea typeface="ＭＳ ゴシック" pitchFamily="49" charset="-128"/>
              </a:endParaRPr>
            </a:p>
          </p:txBody>
        </p:sp>
      </p:grpSp>
      <p:grpSp>
        <p:nvGrpSpPr>
          <p:cNvPr id="29" name="グループ化 28"/>
          <p:cNvGrpSpPr/>
          <p:nvPr/>
        </p:nvGrpSpPr>
        <p:grpSpPr>
          <a:xfrm>
            <a:off x="714348" y="5929329"/>
            <a:ext cx="7608163" cy="642943"/>
            <a:chOff x="500034" y="5786451"/>
            <a:chExt cx="7608163" cy="514354"/>
          </a:xfrm>
        </p:grpSpPr>
        <p:sp>
          <p:nvSpPr>
            <p:cNvPr id="28" name="角丸四角形 27"/>
            <p:cNvSpPr/>
            <p:nvPr/>
          </p:nvSpPr>
          <p:spPr>
            <a:xfrm>
              <a:off x="500034" y="5786451"/>
              <a:ext cx="7215238" cy="51435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750083" y="5838409"/>
              <a:ext cx="7358114" cy="369332"/>
            </a:xfrm>
            <a:prstGeom prst="rect">
              <a:avLst/>
            </a:prstGeom>
            <a:noFill/>
          </p:spPr>
          <p:txBody>
            <a:bodyPr wrap="square" rtlCol="0">
              <a:spAutoFit/>
            </a:bodyPr>
            <a:lstStyle/>
            <a:p>
              <a:r>
                <a:rPr kumimoji="1" lang="en-US" altLang="ja-JP" sz="2400" dirty="0" smtClean="0">
                  <a:latin typeface="ＭＳ ゴシック" pitchFamily="49" charset="-128"/>
                  <a:ea typeface="ＭＳ ゴシック" pitchFamily="49" charset="-128"/>
                </a:rPr>
                <a:t>pF3.0</a:t>
              </a:r>
              <a:r>
                <a:rPr kumimoji="1" lang="ja-JP" altLang="en-US" sz="2400" dirty="0" smtClean="0">
                  <a:latin typeface="ＭＳ ゴシック" pitchFamily="49" charset="-128"/>
                  <a:ea typeface="ＭＳ ゴシック" pitchFamily="49" charset="-128"/>
                </a:rPr>
                <a:t>を灌漑開始</a:t>
              </a:r>
              <a:r>
                <a:rPr lang="ja-JP" altLang="en-US" sz="2400" dirty="0" smtClean="0">
                  <a:latin typeface="ＭＳ ゴシック" pitchFamily="49" charset="-128"/>
                  <a:ea typeface="ＭＳ ゴシック" pitchFamily="49" charset="-128"/>
                </a:rPr>
                <a:t>点</a:t>
              </a:r>
              <a:r>
                <a:rPr kumimoji="1" lang="ja-JP" altLang="en-US" sz="2400" dirty="0" smtClean="0">
                  <a:latin typeface="ＭＳ ゴシック" pitchFamily="49" charset="-128"/>
                  <a:ea typeface="ＭＳ ゴシック" pitchFamily="49" charset="-128"/>
                </a:rPr>
                <a:t>とする用水計画を定めている</a:t>
              </a:r>
            </a:p>
          </p:txBody>
        </p:sp>
      </p:grpSp>
      <p:sp>
        <p:nvSpPr>
          <p:cNvPr id="33" name="下矢印 32"/>
          <p:cNvSpPr/>
          <p:nvPr/>
        </p:nvSpPr>
        <p:spPr>
          <a:xfrm>
            <a:off x="4000480" y="5214950"/>
            <a:ext cx="1000132" cy="64294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8001024" y="142852"/>
            <a:ext cx="714380"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1/11</a:t>
            </a:r>
          </a:p>
        </p:txBody>
      </p:sp>
      <p:grpSp>
        <p:nvGrpSpPr>
          <p:cNvPr id="42" name="グループ化 41"/>
          <p:cNvGrpSpPr/>
          <p:nvPr/>
        </p:nvGrpSpPr>
        <p:grpSpPr>
          <a:xfrm>
            <a:off x="428596" y="2500306"/>
            <a:ext cx="8286808" cy="2571768"/>
            <a:chOff x="431170" y="2500306"/>
            <a:chExt cx="8137496" cy="2571768"/>
          </a:xfrm>
        </p:grpSpPr>
        <p:grpSp>
          <p:nvGrpSpPr>
            <p:cNvPr id="30" name="グループ化 29"/>
            <p:cNvGrpSpPr/>
            <p:nvPr/>
          </p:nvGrpSpPr>
          <p:grpSpPr>
            <a:xfrm>
              <a:off x="431170" y="2500306"/>
              <a:ext cx="8137496" cy="2571768"/>
              <a:chOff x="580458" y="2171634"/>
              <a:chExt cx="7765611" cy="2571768"/>
            </a:xfrm>
          </p:grpSpPr>
          <p:sp>
            <p:nvSpPr>
              <p:cNvPr id="17" name="テキスト ボックス 16"/>
              <p:cNvSpPr txBox="1"/>
              <p:nvPr/>
            </p:nvSpPr>
            <p:spPr>
              <a:xfrm>
                <a:off x="992798" y="2743138"/>
                <a:ext cx="2857520" cy="461665"/>
              </a:xfrm>
              <a:prstGeom prst="rect">
                <a:avLst/>
              </a:prstGeom>
              <a:noFill/>
              <a:ln w="38100">
                <a:noFill/>
              </a:ln>
            </p:spPr>
            <p:txBody>
              <a:bodyPr wrap="square" rtlCol="0">
                <a:spAutoFit/>
              </a:bodyPr>
              <a:lstStyle/>
              <a:p>
                <a:pPr algn="ctr"/>
                <a:r>
                  <a:rPr lang="ja-JP" altLang="en-US" sz="2400" u="sng" dirty="0" smtClean="0">
                    <a:latin typeface="ＭＳ ゴシック" pitchFamily="49" charset="-128"/>
                    <a:ea typeface="ＭＳ ゴシック" pitchFamily="49" charset="-128"/>
                  </a:rPr>
                  <a:t>推奨する灌漑開始点</a:t>
                </a:r>
                <a:endParaRPr kumimoji="1" lang="ja-JP" altLang="en-US" sz="2400" u="sng" dirty="0">
                  <a:latin typeface="ＭＳ ゴシック" pitchFamily="49" charset="-128"/>
                  <a:ea typeface="ＭＳ ゴシック" pitchFamily="49" charset="-128"/>
                </a:endParaRPr>
              </a:p>
            </p:txBody>
          </p:sp>
          <p:grpSp>
            <p:nvGrpSpPr>
              <p:cNvPr id="26" name="グループ化 25"/>
              <p:cNvGrpSpPr/>
              <p:nvPr/>
            </p:nvGrpSpPr>
            <p:grpSpPr>
              <a:xfrm>
                <a:off x="3927704" y="2528824"/>
                <a:ext cx="4284475" cy="1500198"/>
                <a:chOff x="3975751" y="2457386"/>
                <a:chExt cx="4284475" cy="1500198"/>
              </a:xfrm>
            </p:grpSpPr>
            <p:sp>
              <p:nvSpPr>
                <p:cNvPr id="27" name="円形吹き出し 26"/>
                <p:cNvSpPr/>
                <p:nvPr/>
              </p:nvSpPr>
              <p:spPr>
                <a:xfrm>
                  <a:off x="3975751" y="2457386"/>
                  <a:ext cx="4284475" cy="1500198"/>
                </a:xfrm>
                <a:prstGeom prst="wedgeEllipseCallout">
                  <a:avLst>
                    <a:gd name="adj1" fmla="val -51732"/>
                    <a:gd name="adj2" fmla="val 38722"/>
                  </a:avLst>
                </a:prstGeom>
                <a:solidFill>
                  <a:srgbClr val="FFC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109641" y="2717725"/>
                  <a:ext cx="4040605" cy="954107"/>
                </a:xfrm>
                <a:prstGeom prst="rect">
                  <a:avLst/>
                </a:prstGeom>
                <a:noFill/>
              </p:spPr>
              <p:txBody>
                <a:bodyPr wrap="square" rtlCol="0">
                  <a:spAutoFit/>
                </a:bodyPr>
                <a:lstStyle/>
                <a:p>
                  <a:pPr algn="ctr"/>
                  <a:r>
                    <a:rPr lang="ja-JP" altLang="en-US" sz="2800" dirty="0" smtClean="0">
                      <a:latin typeface="ＭＳ ゴシック" pitchFamily="49" charset="-128"/>
                      <a:ea typeface="ＭＳ ゴシック" pitchFamily="49" charset="-128"/>
                    </a:rPr>
                    <a:t>土壌水の移動性が低下</a:t>
                  </a:r>
                  <a:endParaRPr lang="en-US" altLang="ja-JP" sz="2800" dirty="0" smtClean="0">
                    <a:latin typeface="ＭＳ ゴシック" pitchFamily="49" charset="-128"/>
                    <a:ea typeface="ＭＳ ゴシック" pitchFamily="49" charset="-128"/>
                  </a:endParaRPr>
                </a:p>
                <a:p>
                  <a:pPr algn="ctr"/>
                  <a:r>
                    <a:rPr kumimoji="1" lang="ja-JP" altLang="en-US" sz="2800" dirty="0" smtClean="0">
                      <a:latin typeface="ＭＳ ゴシック" pitchFamily="49" charset="-128"/>
                      <a:ea typeface="ＭＳ ゴシック" pitchFamily="49" charset="-128"/>
                    </a:rPr>
                    <a:t>作物の吸水が阻害される</a:t>
                  </a:r>
                  <a:endParaRPr kumimoji="1" lang="en-US" altLang="ja-JP" sz="2800" dirty="0" smtClean="0">
                    <a:latin typeface="ＭＳ ゴシック" pitchFamily="49" charset="-128"/>
                    <a:ea typeface="ＭＳ ゴシック" pitchFamily="49" charset="-128"/>
                  </a:endParaRPr>
                </a:p>
              </p:txBody>
            </p:sp>
          </p:grpSp>
          <p:sp>
            <p:nvSpPr>
              <p:cNvPr id="35" name="角丸四角形 34"/>
              <p:cNvSpPr/>
              <p:nvPr/>
            </p:nvSpPr>
            <p:spPr>
              <a:xfrm>
                <a:off x="580458" y="2428868"/>
                <a:ext cx="7765611" cy="2314534"/>
              </a:xfrm>
              <a:prstGeom prst="round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240334" y="2171634"/>
                <a:ext cx="2553481" cy="523220"/>
              </a:xfrm>
              <a:prstGeom prst="rect">
                <a:avLst/>
              </a:prstGeom>
              <a:solidFill>
                <a:srgbClr val="FFC000"/>
              </a:solidFill>
              <a:ln>
                <a:solidFill>
                  <a:schemeClr val="accent1"/>
                </a:solidFill>
              </a:ln>
            </p:spPr>
            <p:txBody>
              <a:bodyPr wrap="square" rtlCol="0">
                <a:spAutoFit/>
              </a:bodyPr>
              <a:lstStyle/>
              <a:p>
                <a:pPr algn="ctr"/>
                <a:r>
                  <a:rPr kumimoji="1" lang="ja-JP" altLang="en-US" sz="2800" dirty="0" smtClean="0">
                    <a:latin typeface="ＭＳ ゴシック" pitchFamily="49" charset="-128"/>
                    <a:ea typeface="ＭＳ ゴシック" pitchFamily="49" charset="-128"/>
                  </a:rPr>
                  <a:t>畑地計画基準</a:t>
                </a:r>
                <a:endParaRPr kumimoji="1" lang="ja-JP" altLang="en-US" sz="2800" dirty="0">
                  <a:latin typeface="ＭＳ ゴシック" pitchFamily="49" charset="-128"/>
                  <a:ea typeface="ＭＳ ゴシック" pitchFamily="49" charset="-128"/>
                </a:endParaRPr>
              </a:p>
            </p:txBody>
          </p:sp>
          <p:grpSp>
            <p:nvGrpSpPr>
              <p:cNvPr id="21" name="グループ化 20"/>
              <p:cNvGrpSpPr/>
              <p:nvPr/>
            </p:nvGrpSpPr>
            <p:grpSpPr>
              <a:xfrm>
                <a:off x="1049073" y="3314642"/>
                <a:ext cx="2744742" cy="1214446"/>
                <a:chOff x="1049073" y="3171766"/>
                <a:chExt cx="2744742" cy="1214446"/>
              </a:xfrm>
            </p:grpSpPr>
            <p:sp>
              <p:nvSpPr>
                <p:cNvPr id="10" name="テキスト ボックス 9"/>
                <p:cNvSpPr txBox="1"/>
                <p:nvPr/>
              </p:nvSpPr>
              <p:spPr>
                <a:xfrm>
                  <a:off x="1049073" y="3171766"/>
                  <a:ext cx="2744742" cy="1200329"/>
                </a:xfrm>
                <a:prstGeom prst="rect">
                  <a:avLst/>
                </a:prstGeom>
                <a:noFill/>
                <a:ln w="28575">
                  <a:noFill/>
                </a:ln>
              </p:spPr>
              <p:txBody>
                <a:bodyPr wrap="square" rtlCol="0">
                  <a:spAutoFit/>
                </a:bodyPr>
                <a:lstStyle/>
                <a:p>
                  <a:pPr algn="ctr"/>
                  <a:r>
                    <a:rPr kumimoji="1" lang="ja-JP" altLang="en-US" sz="2400" dirty="0" smtClean="0">
                      <a:latin typeface="ＭＳ ゴシック" pitchFamily="49" charset="-128"/>
                      <a:ea typeface="ＭＳ ゴシック" pitchFamily="49" charset="-128"/>
                    </a:rPr>
                    <a:t>生長阻害水分点</a:t>
                  </a:r>
                  <a:endParaRPr kumimoji="1" lang="en-US" altLang="ja-JP" sz="2400" dirty="0" smtClean="0">
                    <a:latin typeface="ＭＳ ゴシック" pitchFamily="49" charset="-128"/>
                    <a:ea typeface="ＭＳ ゴシック" pitchFamily="49" charset="-128"/>
                  </a:endParaRPr>
                </a:p>
                <a:p>
                  <a:pPr algn="ctr"/>
                  <a:r>
                    <a:rPr kumimoji="1" lang="en-US" altLang="ja-JP" sz="2400" dirty="0" smtClean="0">
                      <a:latin typeface="ＭＳ ゴシック" pitchFamily="49" charset="-128"/>
                      <a:ea typeface="ＭＳ ゴシック" pitchFamily="49" charset="-128"/>
                    </a:rPr>
                    <a:t>pF3.0</a:t>
                  </a:r>
                  <a:endParaRPr lang="en-US" altLang="ja-JP" sz="2400" dirty="0" smtClean="0">
                    <a:latin typeface="ＭＳ ゴシック" pitchFamily="49" charset="-128"/>
                    <a:ea typeface="ＭＳ ゴシック" pitchFamily="49" charset="-128"/>
                  </a:endParaRPr>
                </a:p>
                <a:p>
                  <a:pPr algn="ctr"/>
                  <a:r>
                    <a:rPr kumimoji="1" lang="en-US" altLang="ja-JP" sz="2400" dirty="0" smtClean="0">
                      <a:latin typeface="ＭＳ ゴシック" pitchFamily="49" charset="-128"/>
                      <a:ea typeface="ＭＳ ゴシック" pitchFamily="49" charset="-128"/>
                    </a:rPr>
                    <a:t>(10</a:t>
                  </a:r>
                  <a:r>
                    <a:rPr kumimoji="1" lang="en-US" altLang="ja-JP" sz="2400" b="1" baseline="30000" dirty="0" smtClean="0">
                      <a:latin typeface="ＭＳ ゴシック" pitchFamily="49" charset="-128"/>
                      <a:ea typeface="ＭＳ ゴシック" pitchFamily="49" charset="-128"/>
                    </a:rPr>
                    <a:t>3</a:t>
                  </a:r>
                  <a:r>
                    <a:rPr kumimoji="1" lang="en-US" altLang="ja-JP" sz="2400" dirty="0" smtClean="0">
                      <a:latin typeface="ＭＳ ゴシック" pitchFamily="49" charset="-128"/>
                      <a:ea typeface="ＭＳ ゴシック" pitchFamily="49" charset="-128"/>
                    </a:rPr>
                    <a:t>cmH</a:t>
                  </a:r>
                  <a:r>
                    <a:rPr kumimoji="1" lang="en-US" altLang="ja-JP" sz="2400" b="1" baseline="-25000" dirty="0" smtClean="0">
                      <a:latin typeface="ＭＳ ゴシック" pitchFamily="49" charset="-128"/>
                      <a:ea typeface="ＭＳ ゴシック" pitchFamily="49" charset="-128"/>
                    </a:rPr>
                    <a:t>2</a:t>
                  </a:r>
                  <a:r>
                    <a:rPr kumimoji="1" lang="en-US" altLang="ja-JP" sz="2400" dirty="0" smtClean="0">
                      <a:latin typeface="ＭＳ ゴシック" pitchFamily="49" charset="-128"/>
                      <a:ea typeface="ＭＳ ゴシック" pitchFamily="49" charset="-128"/>
                    </a:rPr>
                    <a:t>O)</a:t>
                  </a:r>
                  <a:endParaRPr kumimoji="1" lang="ja-JP" altLang="en-US" sz="2400" dirty="0">
                    <a:latin typeface="ＭＳ ゴシック" pitchFamily="49" charset="-128"/>
                    <a:ea typeface="ＭＳ ゴシック" pitchFamily="49" charset="-128"/>
                  </a:endParaRPr>
                </a:p>
              </p:txBody>
            </p:sp>
            <p:sp>
              <p:nvSpPr>
                <p:cNvPr id="20" name="正方形/長方形 19"/>
                <p:cNvSpPr/>
                <p:nvPr/>
              </p:nvSpPr>
              <p:spPr>
                <a:xfrm>
                  <a:off x="1182962" y="3171766"/>
                  <a:ext cx="2476962" cy="12144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8" name="正方形/長方形 57"/>
            <p:cNvSpPr/>
            <p:nvPr/>
          </p:nvSpPr>
          <p:spPr>
            <a:xfrm>
              <a:off x="992377" y="3571876"/>
              <a:ext cx="2735882" cy="1357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p:nvGrpSpPr>
        <p:grpSpPr>
          <a:xfrm>
            <a:off x="5214942" y="4500570"/>
            <a:ext cx="3143272" cy="1143008"/>
            <a:chOff x="5357818" y="4500570"/>
            <a:chExt cx="3143272" cy="1143008"/>
          </a:xfrm>
        </p:grpSpPr>
        <p:sp>
          <p:nvSpPr>
            <p:cNvPr id="63" name="角丸四角形 62"/>
            <p:cNvSpPr/>
            <p:nvPr/>
          </p:nvSpPr>
          <p:spPr>
            <a:xfrm>
              <a:off x="5357818" y="4500570"/>
              <a:ext cx="3143272" cy="114300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p:cNvGrpSpPr/>
            <p:nvPr/>
          </p:nvGrpSpPr>
          <p:grpSpPr>
            <a:xfrm>
              <a:off x="5500694" y="4610408"/>
              <a:ext cx="2857520" cy="890294"/>
              <a:chOff x="1000100" y="4010386"/>
              <a:chExt cx="2857520" cy="890294"/>
            </a:xfrm>
          </p:grpSpPr>
          <p:sp>
            <p:nvSpPr>
              <p:cNvPr id="53" name="左右矢印 52"/>
              <p:cNvSpPr/>
              <p:nvPr/>
            </p:nvSpPr>
            <p:spPr>
              <a:xfrm>
                <a:off x="1785918" y="4014906"/>
                <a:ext cx="1214446" cy="457146"/>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1000100" y="4010386"/>
                <a:ext cx="2857520" cy="851896"/>
                <a:chOff x="5357818" y="4302253"/>
                <a:chExt cx="2857520" cy="766757"/>
              </a:xfrm>
            </p:grpSpPr>
            <p:sp>
              <p:nvSpPr>
                <p:cNvPr id="40" name="テキスト ボックス 39"/>
                <p:cNvSpPr txBox="1"/>
                <p:nvPr/>
              </p:nvSpPr>
              <p:spPr>
                <a:xfrm>
                  <a:off x="5500694" y="4331991"/>
                  <a:ext cx="500066" cy="415526"/>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小</a:t>
                  </a:r>
                </a:p>
              </p:txBody>
            </p:sp>
            <p:sp>
              <p:nvSpPr>
                <p:cNvPr id="41" name="テキスト ボックス 40"/>
                <p:cNvSpPr txBox="1"/>
                <p:nvPr/>
              </p:nvSpPr>
              <p:spPr>
                <a:xfrm>
                  <a:off x="7500958" y="4331991"/>
                  <a:ext cx="428628" cy="415526"/>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大</a:t>
                  </a:r>
                </a:p>
              </p:txBody>
            </p:sp>
            <p:sp>
              <p:nvSpPr>
                <p:cNvPr id="43" name="テキスト ボックス 42"/>
                <p:cNvSpPr txBox="1"/>
                <p:nvPr/>
              </p:nvSpPr>
              <p:spPr>
                <a:xfrm>
                  <a:off x="5357818" y="4653484"/>
                  <a:ext cx="857256" cy="415526"/>
                </a:xfrm>
                <a:prstGeom prst="rect">
                  <a:avLst/>
                </a:prstGeom>
                <a:noFill/>
              </p:spPr>
              <p:txBody>
                <a:bodyPr wrap="square" rtlCol="0">
                  <a:spAutoFit/>
                </a:bodyPr>
                <a:lstStyle/>
                <a:p>
                  <a:r>
                    <a:rPr kumimoji="1" lang="ja-JP" altLang="en-US" sz="2400" dirty="0" smtClean="0">
                      <a:solidFill>
                        <a:sysClr val="windowText" lastClr="000000"/>
                      </a:solidFill>
                      <a:latin typeface="ＭＳ ゴシック" pitchFamily="49" charset="-128"/>
                      <a:ea typeface="ＭＳ ゴシック" pitchFamily="49" charset="-128"/>
                    </a:rPr>
                    <a:t>湿潤</a:t>
                  </a:r>
                </a:p>
              </p:txBody>
            </p:sp>
            <p:sp>
              <p:nvSpPr>
                <p:cNvPr id="44" name="テキスト ボックス 43"/>
                <p:cNvSpPr txBox="1"/>
                <p:nvPr/>
              </p:nvSpPr>
              <p:spPr>
                <a:xfrm>
                  <a:off x="7358082" y="4653482"/>
                  <a:ext cx="857256" cy="415526"/>
                </a:xfrm>
                <a:prstGeom prst="rect">
                  <a:avLst/>
                </a:prstGeom>
                <a:noFill/>
                <a:ln>
                  <a:noFill/>
                </a:ln>
              </p:spPr>
              <p:txBody>
                <a:bodyPr wrap="square" rtlCol="0">
                  <a:spAutoFit/>
                </a:bodyPr>
                <a:lstStyle/>
                <a:p>
                  <a:r>
                    <a:rPr kumimoji="1" lang="ja-JP" altLang="en-US" sz="2400" dirty="0" smtClean="0">
                      <a:solidFill>
                        <a:sysClr val="windowText" lastClr="000000"/>
                      </a:solidFill>
                      <a:latin typeface="ＭＳ ゴシック" pitchFamily="49" charset="-128"/>
                      <a:ea typeface="ＭＳ ゴシック" pitchFamily="49" charset="-128"/>
                    </a:rPr>
                    <a:t>乾燥</a:t>
                  </a:r>
                </a:p>
              </p:txBody>
            </p:sp>
            <p:sp>
              <p:nvSpPr>
                <p:cNvPr id="38" name="テキスト ボックス 37"/>
                <p:cNvSpPr txBox="1"/>
                <p:nvPr/>
              </p:nvSpPr>
              <p:spPr>
                <a:xfrm>
                  <a:off x="6357950" y="4302253"/>
                  <a:ext cx="857256" cy="415526"/>
                </a:xfrm>
                <a:prstGeom prst="rect">
                  <a:avLst/>
                </a:prstGeom>
                <a:noFill/>
              </p:spPr>
              <p:txBody>
                <a:bodyPr wrap="square" rtlCol="0">
                  <a:spAutoFit/>
                </a:bodyPr>
                <a:lstStyle/>
                <a:p>
                  <a:r>
                    <a:rPr kumimoji="1" lang="en-US" altLang="ja-JP" sz="2400" dirty="0" smtClean="0">
                      <a:latin typeface="ＭＳ ゴシック" pitchFamily="49" charset="-128"/>
                      <a:ea typeface="ＭＳ ゴシック" pitchFamily="49" charset="-128"/>
                    </a:rPr>
                    <a:t>pF</a:t>
                  </a:r>
                  <a:r>
                    <a:rPr kumimoji="1" lang="ja-JP" altLang="en-US" sz="2400" dirty="0" smtClean="0">
                      <a:latin typeface="ＭＳ ゴシック" pitchFamily="49" charset="-128"/>
                      <a:ea typeface="ＭＳ ゴシック" pitchFamily="49" charset="-128"/>
                    </a:rPr>
                    <a:t>値</a:t>
                  </a:r>
                </a:p>
              </p:txBody>
            </p:sp>
          </p:grpSp>
          <p:sp>
            <p:nvSpPr>
              <p:cNvPr id="55" name="左右矢印 54"/>
              <p:cNvSpPr/>
              <p:nvPr/>
            </p:nvSpPr>
            <p:spPr>
              <a:xfrm>
                <a:off x="1857356" y="4500570"/>
                <a:ext cx="1143008" cy="400110"/>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000232" y="4439015"/>
                <a:ext cx="857256" cy="461665"/>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土壌</a:t>
                </a: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8143900" y="5500702"/>
            <a:ext cx="571504"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42844" y="71414"/>
            <a:ext cx="3643338"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しかし、土性は</a:t>
            </a:r>
            <a:r>
              <a:rPr lang="ja-JP" altLang="en-US" sz="2800" dirty="0" smtClean="0">
                <a:latin typeface="ＭＳ ゴシック" pitchFamily="49" charset="-128"/>
                <a:ea typeface="ＭＳ ゴシック" pitchFamily="49" charset="-128"/>
              </a:rPr>
              <a:t>多様</a:t>
            </a:r>
            <a:endParaRPr kumimoji="1" lang="ja-JP" altLang="en-US" sz="2800" dirty="0">
              <a:latin typeface="ＭＳ ゴシック" pitchFamily="49" charset="-128"/>
              <a:ea typeface="ＭＳ ゴシック" pitchFamily="49" charset="-128"/>
            </a:endParaRPr>
          </a:p>
        </p:txBody>
      </p:sp>
      <p:sp>
        <p:nvSpPr>
          <p:cNvPr id="7" name="角丸四角形 6"/>
          <p:cNvSpPr/>
          <p:nvPr/>
        </p:nvSpPr>
        <p:spPr>
          <a:xfrm>
            <a:off x="946521" y="2786058"/>
            <a:ext cx="7215238" cy="64294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ＭＳ ゴシック" pitchFamily="49" charset="-128"/>
                <a:ea typeface="ＭＳ ゴシック" pitchFamily="49" charset="-128"/>
              </a:rPr>
              <a:t>灌漑開始点を</a:t>
            </a:r>
            <a:r>
              <a:rPr lang="en-US" altLang="ja-JP" sz="2800" dirty="0" smtClean="0">
                <a:solidFill>
                  <a:schemeClr val="tx1"/>
                </a:solidFill>
                <a:latin typeface="ＭＳ ゴシック" pitchFamily="49" charset="-128"/>
                <a:ea typeface="ＭＳ ゴシック" pitchFamily="49" charset="-128"/>
              </a:rPr>
              <a:t>pF3.0</a:t>
            </a:r>
            <a:r>
              <a:rPr lang="ja-JP" altLang="en-US" sz="2800" dirty="0" smtClean="0">
                <a:solidFill>
                  <a:schemeClr val="tx1"/>
                </a:solidFill>
                <a:latin typeface="ＭＳ ゴシック" pitchFamily="49" charset="-128"/>
                <a:ea typeface="ＭＳ ゴシック" pitchFamily="49" charset="-128"/>
              </a:rPr>
              <a:t>に定めてよいのか？</a:t>
            </a:r>
            <a:endParaRPr kumimoji="1" lang="ja-JP" altLang="en-US" sz="2800" dirty="0">
              <a:solidFill>
                <a:schemeClr val="tx1"/>
              </a:solidFill>
              <a:latin typeface="ＭＳ ゴシック" pitchFamily="49" charset="-128"/>
              <a:ea typeface="ＭＳ ゴシック" pitchFamily="49" charset="-128"/>
            </a:endParaRPr>
          </a:p>
        </p:txBody>
      </p:sp>
      <p:pic>
        <p:nvPicPr>
          <p:cNvPr id="20482" name="Picture 2" descr="大納言"/>
          <p:cNvPicPr>
            <a:picLocks noChangeAspect="1" noChangeArrowheads="1"/>
          </p:cNvPicPr>
          <p:nvPr/>
        </p:nvPicPr>
        <p:blipFill>
          <a:blip r:embed="rId3" cstate="print"/>
          <a:srcRect/>
          <a:stretch>
            <a:fillRect/>
          </a:stretch>
        </p:blipFill>
        <p:spPr bwMode="auto">
          <a:xfrm>
            <a:off x="834134" y="642918"/>
            <a:ext cx="3452114" cy="1857388"/>
          </a:xfrm>
          <a:prstGeom prst="rect">
            <a:avLst/>
          </a:prstGeom>
          <a:noFill/>
        </p:spPr>
      </p:pic>
      <p:pic>
        <p:nvPicPr>
          <p:cNvPr id="21508" name="Picture 4" descr="http://www.anshin-nouen.com/blog/WindowsLiveWriter/dd0644768723_695D/NEC_0321.jpg"/>
          <p:cNvPicPr>
            <a:picLocks noChangeAspect="1" noChangeArrowheads="1"/>
          </p:cNvPicPr>
          <p:nvPr/>
        </p:nvPicPr>
        <p:blipFill>
          <a:blip r:embed="rId4" cstate="print"/>
          <a:srcRect/>
          <a:stretch>
            <a:fillRect/>
          </a:stretch>
        </p:blipFill>
        <p:spPr bwMode="auto">
          <a:xfrm>
            <a:off x="4857752" y="642918"/>
            <a:ext cx="3429024" cy="1857388"/>
          </a:xfrm>
          <a:prstGeom prst="rect">
            <a:avLst/>
          </a:prstGeom>
          <a:noFill/>
        </p:spPr>
      </p:pic>
      <p:grpSp>
        <p:nvGrpSpPr>
          <p:cNvPr id="25" name="グループ化 24"/>
          <p:cNvGrpSpPr/>
          <p:nvPr/>
        </p:nvGrpSpPr>
        <p:grpSpPr>
          <a:xfrm>
            <a:off x="428596" y="4857760"/>
            <a:ext cx="8251089" cy="1714512"/>
            <a:chOff x="357158" y="4214818"/>
            <a:chExt cx="8251089" cy="1714512"/>
          </a:xfrm>
        </p:grpSpPr>
        <p:sp>
          <p:nvSpPr>
            <p:cNvPr id="17" name="角丸四角形 16"/>
            <p:cNvSpPr/>
            <p:nvPr/>
          </p:nvSpPr>
          <p:spPr>
            <a:xfrm>
              <a:off x="357158" y="4643446"/>
              <a:ext cx="8215370" cy="1285884"/>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2214546" y="4214818"/>
              <a:ext cx="4429156" cy="571504"/>
              <a:chOff x="1357290" y="4929198"/>
              <a:chExt cx="4429156" cy="571504"/>
            </a:xfrm>
          </p:grpSpPr>
          <p:sp>
            <p:nvSpPr>
              <p:cNvPr id="19" name="角丸四角形 18"/>
              <p:cNvSpPr/>
              <p:nvPr/>
            </p:nvSpPr>
            <p:spPr>
              <a:xfrm>
                <a:off x="1357290" y="4929198"/>
                <a:ext cx="4357718" cy="571504"/>
              </a:xfrm>
              <a:prstGeom prst="roundRect">
                <a:avLst/>
              </a:prstGeom>
              <a:solidFill>
                <a:srgbClr val="FFC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500166" y="4967599"/>
                <a:ext cx="4286280" cy="461665"/>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実験土壌</a:t>
                </a:r>
                <a:r>
                  <a:rPr lang="ja-JP" altLang="en-US" sz="2400" dirty="0" smtClean="0">
                    <a:latin typeface="ＭＳ ゴシック" pitchFamily="49" charset="-128"/>
                    <a:ea typeface="ＭＳ ゴシック" pitchFamily="49" charset="-128"/>
                  </a:rPr>
                  <a:t>：</a:t>
                </a:r>
                <a:r>
                  <a:rPr kumimoji="1" lang="ja-JP" altLang="en-US" sz="2400" dirty="0" smtClean="0">
                    <a:latin typeface="ＭＳ ゴシック" pitchFamily="49" charset="-128"/>
                    <a:ea typeface="ＭＳ ゴシック" pitchFamily="49" charset="-128"/>
                  </a:rPr>
                  <a:t>水田土</a:t>
                </a:r>
                <a:r>
                  <a:rPr lang="ja-JP" altLang="en-US" sz="2400" dirty="0" smtClean="0">
                    <a:latin typeface="ＭＳ ゴシック" pitchFamily="49" charset="-128"/>
                    <a:ea typeface="ＭＳ ゴシック" pitchFamily="49" charset="-128"/>
                  </a:rPr>
                  <a:t>、</a:t>
                </a:r>
                <a:r>
                  <a:rPr kumimoji="1" lang="ja-JP" altLang="en-US" sz="2400" dirty="0" smtClean="0">
                    <a:latin typeface="ＭＳ ゴシック" pitchFamily="49" charset="-128"/>
                    <a:ea typeface="ＭＳ ゴシック" pitchFamily="49" charset="-128"/>
                  </a:rPr>
                  <a:t>黒ボク土</a:t>
                </a:r>
                <a:r>
                  <a:rPr kumimoji="1" lang="ja-JP" altLang="en-US" sz="2000" dirty="0" smtClean="0">
                    <a:latin typeface="ＭＳ ゴシック" pitchFamily="49" charset="-128"/>
                    <a:ea typeface="ＭＳ ゴシック" pitchFamily="49" charset="-128"/>
                  </a:rPr>
                  <a:t>　　</a:t>
                </a:r>
              </a:p>
            </p:txBody>
          </p:sp>
        </p:grpSp>
        <p:sp>
          <p:nvSpPr>
            <p:cNvPr id="18" name="テキスト ボックス 17"/>
            <p:cNvSpPr txBox="1"/>
            <p:nvPr/>
          </p:nvSpPr>
          <p:spPr>
            <a:xfrm>
              <a:off x="392877" y="4824723"/>
              <a:ext cx="8215370" cy="461665"/>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水田土：転換畑の増加により畑地土壌としての利用が増加</a:t>
              </a:r>
            </a:p>
          </p:txBody>
        </p:sp>
        <p:sp>
          <p:nvSpPr>
            <p:cNvPr id="20" name="テキスト ボックス 19"/>
            <p:cNvSpPr txBox="1"/>
            <p:nvPr/>
          </p:nvSpPr>
          <p:spPr>
            <a:xfrm>
              <a:off x="428596" y="5324789"/>
              <a:ext cx="6929486" cy="461665"/>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黒ボク土：日本において代表的な畑地土壌</a:t>
              </a:r>
            </a:p>
          </p:txBody>
        </p:sp>
      </p:grpSp>
      <p:sp>
        <p:nvSpPr>
          <p:cNvPr id="23" name="テキスト ボックス 22"/>
          <p:cNvSpPr txBox="1"/>
          <p:nvPr/>
        </p:nvSpPr>
        <p:spPr>
          <a:xfrm>
            <a:off x="8001024" y="142852"/>
            <a:ext cx="714380"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2/11</a:t>
            </a:r>
            <a:endParaRPr kumimoji="1" lang="ja-JP" altLang="en-US" sz="2000" dirty="0" smtClean="0">
              <a:latin typeface="ＭＳ ゴシック" pitchFamily="49" charset="-128"/>
              <a:ea typeface="ＭＳ ゴシック" pitchFamily="49" charset="-128"/>
            </a:endParaRPr>
          </a:p>
        </p:txBody>
      </p:sp>
      <p:sp>
        <p:nvSpPr>
          <p:cNvPr id="26" name="下矢印 25"/>
          <p:cNvSpPr/>
          <p:nvPr/>
        </p:nvSpPr>
        <p:spPr>
          <a:xfrm>
            <a:off x="4143372" y="3571876"/>
            <a:ext cx="857256" cy="3571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705418" y="4000504"/>
            <a:ext cx="7733164" cy="461665"/>
          </a:xfrm>
          <a:prstGeom prst="rect">
            <a:avLst/>
          </a:prstGeom>
          <a:solidFill>
            <a:schemeClr val="tx1"/>
          </a:solidFill>
        </p:spPr>
        <p:txBody>
          <a:bodyPr wrap="square" rtlCol="0">
            <a:spAutoFit/>
          </a:bodyPr>
          <a:lstStyle/>
          <a:p>
            <a:r>
              <a:rPr kumimoji="1" lang="ja-JP" altLang="en-US" sz="2400" dirty="0" smtClean="0">
                <a:solidFill>
                  <a:schemeClr val="bg1"/>
                </a:solidFill>
                <a:latin typeface="ＭＳ ゴシック" pitchFamily="49" charset="-128"/>
                <a:ea typeface="ＭＳ ゴシック" pitchFamily="49" charset="-128"/>
              </a:rPr>
              <a:t>実際に</a:t>
            </a:r>
            <a:r>
              <a:rPr kumimoji="1" lang="en-US" altLang="ja-JP" sz="2400" dirty="0" smtClean="0">
                <a:solidFill>
                  <a:schemeClr val="bg1"/>
                </a:solidFill>
                <a:latin typeface="ＭＳ ゴシック" pitchFamily="49" charset="-128"/>
                <a:ea typeface="ＭＳ ゴシック" pitchFamily="49" charset="-128"/>
              </a:rPr>
              <a:t>pF3.0</a:t>
            </a:r>
            <a:r>
              <a:rPr kumimoji="1" lang="ja-JP" altLang="en-US" sz="2400" dirty="0" smtClean="0">
                <a:solidFill>
                  <a:schemeClr val="bg1"/>
                </a:solidFill>
                <a:latin typeface="ＭＳ ゴシック" pitchFamily="49" charset="-128"/>
                <a:ea typeface="ＭＳ ゴシック" pitchFamily="49" charset="-128"/>
              </a:rPr>
              <a:t>で吸水阻害を起こすか確認する必要がある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500034" y="857232"/>
            <a:ext cx="6357982" cy="642942"/>
          </a:xfrm>
          <a:prstGeom prst="roundRect">
            <a:avLst/>
          </a:prstGeom>
          <a:solidFill>
            <a:schemeClr val="accent1">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57158" y="119698"/>
            <a:ext cx="1643074" cy="523220"/>
          </a:xfrm>
          <a:prstGeom prst="rect">
            <a:avLst/>
          </a:prstGeom>
          <a:noFill/>
        </p:spPr>
        <p:txBody>
          <a:bodyPr wrap="square" rtlCol="0">
            <a:spAutoFit/>
          </a:bodyPr>
          <a:lstStyle/>
          <a:p>
            <a:r>
              <a:rPr lang="ja-JP" altLang="en-US" sz="2800" dirty="0" smtClean="0">
                <a:latin typeface="ＭＳ ゴシック" pitchFamily="49" charset="-128"/>
                <a:ea typeface="ＭＳ ゴシック" pitchFamily="49" charset="-128"/>
              </a:rPr>
              <a:t>実験項目</a:t>
            </a:r>
            <a:endParaRPr kumimoji="1" lang="ja-JP" altLang="en-US" sz="2800" dirty="0">
              <a:latin typeface="ＭＳ ゴシック" pitchFamily="49" charset="-128"/>
              <a:ea typeface="ＭＳ ゴシック" pitchFamily="49" charset="-128"/>
            </a:endParaRPr>
          </a:p>
        </p:txBody>
      </p:sp>
      <p:sp>
        <p:nvSpPr>
          <p:cNvPr id="39" name="テキスト ボックス 38"/>
          <p:cNvSpPr txBox="1"/>
          <p:nvPr/>
        </p:nvSpPr>
        <p:spPr>
          <a:xfrm>
            <a:off x="428596" y="1617637"/>
            <a:ext cx="5214974" cy="954107"/>
          </a:xfrm>
          <a:prstGeom prst="rect">
            <a:avLst/>
          </a:prstGeom>
          <a:noFill/>
        </p:spPr>
        <p:txBody>
          <a:bodyPr wrap="square" rtlCol="0">
            <a:spAutoFit/>
          </a:bodyPr>
          <a:lstStyle/>
          <a:p>
            <a:r>
              <a:rPr lang="ja-JP" altLang="en-US" sz="2800" dirty="0" smtClean="0">
                <a:latin typeface="ＭＳ ゴシック" pitchFamily="49" charset="-128"/>
                <a:ea typeface="ＭＳ ゴシック" pitchFamily="49" charset="-128"/>
              </a:rPr>
              <a:t>①秤量法による蒸散量の算出</a:t>
            </a:r>
            <a:endParaRPr lang="en-US" altLang="ja-JP" sz="2800" dirty="0" smtClean="0">
              <a:latin typeface="ＭＳ ゴシック" pitchFamily="49" charset="-128"/>
              <a:ea typeface="ＭＳ ゴシック" pitchFamily="49" charset="-128"/>
            </a:endParaRPr>
          </a:p>
          <a:p>
            <a:r>
              <a:rPr lang="ja-JP" altLang="en-US" sz="2800" dirty="0" smtClean="0">
                <a:latin typeface="ＭＳ ゴシック" pitchFamily="49" charset="-128"/>
                <a:ea typeface="ＭＳ ゴシック" pitchFamily="49" charset="-128"/>
              </a:rPr>
              <a:t>　</a:t>
            </a:r>
            <a:r>
              <a:rPr lang="en-US" altLang="ja-JP" sz="2800" dirty="0" smtClean="0">
                <a:latin typeface="ＭＳ ゴシック" pitchFamily="49" charset="-128"/>
                <a:ea typeface="ＭＳ ゴシック" pitchFamily="49" charset="-128"/>
              </a:rPr>
              <a:t>(7/15</a:t>
            </a:r>
            <a:r>
              <a:rPr lang="ja-JP" altLang="en-US" sz="2800" dirty="0" smtClean="0">
                <a:latin typeface="ＭＳ ゴシック" pitchFamily="49" charset="-128"/>
                <a:ea typeface="ＭＳ ゴシック" pitchFamily="49" charset="-128"/>
              </a:rPr>
              <a:t>～</a:t>
            </a:r>
            <a:r>
              <a:rPr lang="en-US" altLang="ja-JP" sz="2800" dirty="0" smtClean="0">
                <a:latin typeface="ＭＳ ゴシック" pitchFamily="49" charset="-128"/>
                <a:ea typeface="ＭＳ ゴシック" pitchFamily="49" charset="-128"/>
              </a:rPr>
              <a:t>8/6,10/29</a:t>
            </a:r>
            <a:r>
              <a:rPr lang="ja-JP" altLang="en-US" sz="2800" dirty="0" smtClean="0">
                <a:latin typeface="ＭＳ ゴシック" pitchFamily="49" charset="-128"/>
                <a:ea typeface="ＭＳ ゴシック" pitchFamily="49" charset="-128"/>
              </a:rPr>
              <a:t>～</a:t>
            </a:r>
            <a:r>
              <a:rPr lang="en-US" altLang="ja-JP" sz="2800" dirty="0" smtClean="0">
                <a:latin typeface="ＭＳ ゴシック" pitchFamily="49" charset="-128"/>
                <a:ea typeface="ＭＳ ゴシック" pitchFamily="49" charset="-128"/>
              </a:rPr>
              <a:t>12/28</a:t>
            </a:r>
            <a:r>
              <a:rPr lang="ja-JP" altLang="en-US" sz="2800" dirty="0" smtClean="0">
                <a:latin typeface="ＭＳ ゴシック" pitchFamily="49" charset="-128"/>
                <a:ea typeface="ＭＳ ゴシック" pitchFamily="49" charset="-128"/>
              </a:rPr>
              <a:t>）</a:t>
            </a:r>
            <a:endParaRPr kumimoji="1" lang="ja-JP" altLang="en-US" sz="2800" dirty="0">
              <a:latin typeface="ＭＳ ゴシック" pitchFamily="49" charset="-128"/>
              <a:ea typeface="ＭＳ ゴシック" pitchFamily="49" charset="-128"/>
            </a:endParaRPr>
          </a:p>
        </p:txBody>
      </p:sp>
      <p:sp>
        <p:nvSpPr>
          <p:cNvPr id="40" name="テキスト ボックス 39"/>
          <p:cNvSpPr txBox="1"/>
          <p:nvPr/>
        </p:nvSpPr>
        <p:spPr>
          <a:xfrm>
            <a:off x="428596" y="2786058"/>
            <a:ext cx="6929486" cy="954107"/>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②茎熱収支法</a:t>
            </a:r>
            <a:r>
              <a:rPr lang="ja-JP" altLang="en-US" sz="2800" dirty="0" smtClean="0">
                <a:latin typeface="ＭＳ ゴシック" pitchFamily="49" charset="-128"/>
                <a:ea typeface="ＭＳ ゴシック" pitchFamily="49" charset="-128"/>
              </a:rPr>
              <a:t>による</a:t>
            </a:r>
            <a:r>
              <a:rPr kumimoji="1" lang="ja-JP" altLang="en-US" sz="2800" dirty="0" smtClean="0">
                <a:latin typeface="ＭＳ ゴシック" pitchFamily="49" charset="-128"/>
                <a:ea typeface="ＭＳ ゴシック" pitchFamily="49" charset="-128"/>
              </a:rPr>
              <a:t>茎内流量の連続計測</a:t>
            </a:r>
            <a:endParaRPr kumimoji="1" lang="en-US" altLang="ja-JP" sz="2800" dirty="0" smtClean="0">
              <a:latin typeface="ＭＳ ゴシック" pitchFamily="49" charset="-128"/>
              <a:ea typeface="ＭＳ ゴシック" pitchFamily="49" charset="-128"/>
            </a:endParaRPr>
          </a:p>
          <a:p>
            <a:r>
              <a:rPr lang="ja-JP" altLang="en-US" sz="2800" dirty="0" smtClean="0">
                <a:latin typeface="ＭＳ ゴシック" pitchFamily="49" charset="-128"/>
                <a:ea typeface="ＭＳ ゴシック" pitchFamily="49" charset="-128"/>
              </a:rPr>
              <a:t>　</a:t>
            </a:r>
            <a:r>
              <a:rPr kumimoji="1" lang="en-US" altLang="ja-JP" sz="2800" dirty="0" smtClean="0">
                <a:latin typeface="ＭＳ ゴシック" pitchFamily="49" charset="-128"/>
                <a:ea typeface="ＭＳ ゴシック" pitchFamily="49" charset="-128"/>
              </a:rPr>
              <a:t>(11/16</a:t>
            </a:r>
            <a:r>
              <a:rPr kumimoji="1" lang="ja-JP" altLang="en-US" sz="2800" dirty="0" smtClean="0">
                <a:latin typeface="ＭＳ ゴシック" pitchFamily="49" charset="-128"/>
                <a:ea typeface="ＭＳ ゴシック" pitchFamily="49" charset="-128"/>
              </a:rPr>
              <a:t>～</a:t>
            </a:r>
            <a:r>
              <a:rPr kumimoji="1" lang="en-US" altLang="ja-JP" sz="2800" dirty="0" smtClean="0">
                <a:latin typeface="ＭＳ ゴシック" pitchFamily="49" charset="-128"/>
                <a:ea typeface="ＭＳ ゴシック" pitchFamily="49" charset="-128"/>
              </a:rPr>
              <a:t>12/28)</a:t>
            </a:r>
            <a:endParaRPr kumimoji="1" lang="ja-JP" altLang="en-US" sz="2800" dirty="0">
              <a:latin typeface="ＭＳ ゴシック" pitchFamily="49" charset="-128"/>
              <a:ea typeface="ＭＳ ゴシック" pitchFamily="49" charset="-128"/>
            </a:endParaRPr>
          </a:p>
        </p:txBody>
      </p:sp>
      <p:sp>
        <p:nvSpPr>
          <p:cNvPr id="27" name="テキスト ボックス 26"/>
          <p:cNvSpPr txBox="1"/>
          <p:nvPr/>
        </p:nvSpPr>
        <p:spPr>
          <a:xfrm>
            <a:off x="571472" y="928670"/>
            <a:ext cx="6286544" cy="523220"/>
          </a:xfrm>
          <a:prstGeom prst="rect">
            <a:avLst/>
          </a:prstGeom>
          <a:noFill/>
        </p:spPr>
        <p:txBody>
          <a:bodyPr wrap="square" rtlCol="0">
            <a:spAutoFit/>
          </a:bodyPr>
          <a:lstStyle/>
          <a:p>
            <a:r>
              <a:rPr kumimoji="1" lang="ja-JP" altLang="en-US" sz="2800" u="sng" dirty="0" smtClean="0">
                <a:latin typeface="ＭＳ ゴシック" pitchFamily="49" charset="-128"/>
                <a:ea typeface="ＭＳ ゴシック" pitchFamily="49" charset="-128"/>
              </a:rPr>
              <a:t>吸水阻害を起こす土壌水分量を調べる</a:t>
            </a:r>
            <a:endParaRPr kumimoji="1" lang="ja-JP" altLang="en-US" sz="2800" u="sng" dirty="0">
              <a:latin typeface="ＭＳ ゴシック" pitchFamily="49" charset="-128"/>
              <a:ea typeface="ＭＳ ゴシック" pitchFamily="49" charset="-128"/>
            </a:endParaRPr>
          </a:p>
        </p:txBody>
      </p:sp>
      <p:sp>
        <p:nvSpPr>
          <p:cNvPr id="18" name="角丸四角形 17"/>
          <p:cNvSpPr/>
          <p:nvPr/>
        </p:nvSpPr>
        <p:spPr>
          <a:xfrm>
            <a:off x="571472" y="4286256"/>
            <a:ext cx="3286148" cy="642942"/>
          </a:xfrm>
          <a:prstGeom prst="roundRect">
            <a:avLst/>
          </a:prstGeom>
          <a:solidFill>
            <a:schemeClr val="accent1">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428596" y="4334540"/>
            <a:ext cx="5715040" cy="1166162"/>
            <a:chOff x="428596" y="3791554"/>
            <a:chExt cx="5715040" cy="1166162"/>
          </a:xfrm>
        </p:grpSpPr>
        <p:sp>
          <p:nvSpPr>
            <p:cNvPr id="28" name="テキスト ボックス 27"/>
            <p:cNvSpPr txBox="1"/>
            <p:nvPr/>
          </p:nvSpPr>
          <p:spPr>
            <a:xfrm>
              <a:off x="714348" y="3791554"/>
              <a:ext cx="3071834" cy="523220"/>
            </a:xfrm>
            <a:prstGeom prst="rect">
              <a:avLst/>
            </a:prstGeom>
            <a:noFill/>
          </p:spPr>
          <p:txBody>
            <a:bodyPr wrap="square" rtlCol="0">
              <a:spAutoFit/>
            </a:bodyPr>
            <a:lstStyle/>
            <a:p>
              <a:r>
                <a:rPr kumimoji="1" lang="ja-JP" altLang="en-US" sz="2800" u="sng" dirty="0" smtClean="0">
                  <a:latin typeface="ＭＳ ゴシック" pitchFamily="49" charset="-128"/>
                  <a:ea typeface="ＭＳ ゴシック" pitchFamily="49" charset="-128"/>
                </a:rPr>
                <a:t>根の分布を調べる</a:t>
              </a:r>
              <a:endParaRPr kumimoji="1" lang="ja-JP" altLang="en-US" sz="2800" u="sng" dirty="0">
                <a:latin typeface="ＭＳ ゴシック" pitchFamily="49" charset="-128"/>
                <a:ea typeface="ＭＳ ゴシック" pitchFamily="49" charset="-128"/>
              </a:endParaRPr>
            </a:p>
          </p:txBody>
        </p:sp>
        <p:sp>
          <p:nvSpPr>
            <p:cNvPr id="22" name="テキスト ボックス 21"/>
            <p:cNvSpPr txBox="1"/>
            <p:nvPr/>
          </p:nvSpPr>
          <p:spPr>
            <a:xfrm>
              <a:off x="428596" y="4434496"/>
              <a:ext cx="5715040"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土壌深さごとに根の乾物量を計測</a:t>
              </a:r>
              <a:endParaRPr kumimoji="1" lang="ja-JP" altLang="en-US" sz="2400" dirty="0">
                <a:latin typeface="ＭＳ ゴシック" pitchFamily="49" charset="-128"/>
                <a:ea typeface="ＭＳ ゴシック" pitchFamily="49" charset="-128"/>
              </a:endParaRPr>
            </a:p>
          </p:txBody>
        </p:sp>
      </p:grpSp>
      <p:sp>
        <p:nvSpPr>
          <p:cNvPr id="19" name="正方形/長方形 18"/>
          <p:cNvSpPr/>
          <p:nvPr/>
        </p:nvSpPr>
        <p:spPr>
          <a:xfrm>
            <a:off x="7929586" y="5500702"/>
            <a:ext cx="785818"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8001024" y="142852"/>
            <a:ext cx="714380" cy="400110"/>
          </a:xfrm>
          <a:prstGeom prst="rect">
            <a:avLst/>
          </a:prstGeom>
          <a:noFill/>
        </p:spPr>
        <p:txBody>
          <a:bodyPr wrap="square" rtlCol="0">
            <a:spAutoFit/>
          </a:bodyPr>
          <a:lstStyle/>
          <a:p>
            <a:r>
              <a:rPr lang="en-US" altLang="ja-JP" sz="2000" dirty="0" smtClean="0">
                <a:latin typeface="ＭＳ ゴシック" pitchFamily="49" charset="-128"/>
                <a:ea typeface="ＭＳ ゴシック" pitchFamily="49" charset="-128"/>
              </a:rPr>
              <a:t>3/11</a:t>
            </a:r>
            <a:endParaRPr kumimoji="1" lang="ja-JP" altLang="en-US" sz="2000" dirty="0" smtClean="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643438" y="1214422"/>
            <a:ext cx="4071966" cy="3143272"/>
          </a:xfrm>
          <a:prstGeom prst="rect">
            <a:avLst/>
          </a:prstGeom>
          <a:noFill/>
          <a:ln w="9525">
            <a:noFill/>
            <a:miter lim="800000"/>
            <a:headEnd/>
            <a:tailEnd/>
          </a:ln>
          <a:effectLst/>
        </p:spPr>
      </p:pic>
      <p:sp>
        <p:nvSpPr>
          <p:cNvPr id="3" name="正方形/長方形 2"/>
          <p:cNvSpPr/>
          <p:nvPr/>
        </p:nvSpPr>
        <p:spPr>
          <a:xfrm>
            <a:off x="7929586" y="5500702"/>
            <a:ext cx="785818"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14282" y="119698"/>
            <a:ext cx="2500330" cy="523220"/>
          </a:xfrm>
          <a:prstGeom prst="rect">
            <a:avLst/>
          </a:prstGeom>
          <a:noFill/>
        </p:spPr>
        <p:txBody>
          <a:bodyPr wrap="square" rtlCol="0">
            <a:spAutoFit/>
          </a:bodyPr>
          <a:lstStyle/>
          <a:p>
            <a:r>
              <a:rPr lang="ja-JP" altLang="en-US" sz="2800" dirty="0" smtClean="0">
                <a:latin typeface="ＭＳ ゴシック" pitchFamily="49" charset="-128"/>
                <a:ea typeface="ＭＳ ゴシック" pitchFamily="49" charset="-128"/>
              </a:rPr>
              <a:t>土壌の物理性</a:t>
            </a:r>
            <a:endParaRPr kumimoji="1" lang="ja-JP" altLang="en-US" sz="2800" dirty="0" smtClean="0">
              <a:latin typeface="ＭＳ ゴシック" pitchFamily="49" charset="-128"/>
              <a:ea typeface="ＭＳ ゴシック" pitchFamily="49" charset="-128"/>
            </a:endParaRPr>
          </a:p>
        </p:txBody>
      </p:sp>
      <p:sp>
        <p:nvSpPr>
          <p:cNvPr id="32" name="角丸四角形 31"/>
          <p:cNvSpPr/>
          <p:nvPr/>
        </p:nvSpPr>
        <p:spPr>
          <a:xfrm>
            <a:off x="1214414" y="6215082"/>
            <a:ext cx="6143668" cy="571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ＭＳ ゴシック" pitchFamily="49" charset="-128"/>
                <a:ea typeface="ＭＳ ゴシック" pitchFamily="49" charset="-128"/>
              </a:rPr>
              <a:t>根への水分供給</a:t>
            </a:r>
            <a:r>
              <a:rPr kumimoji="1" lang="en-US" altLang="ja-JP" sz="2800" dirty="0" smtClean="0">
                <a:solidFill>
                  <a:schemeClr val="tx1"/>
                </a:solidFill>
                <a:latin typeface="ＭＳ ゴシック" pitchFamily="49" charset="-128"/>
                <a:ea typeface="ＭＳ ゴシック" pitchFamily="49" charset="-128"/>
              </a:rPr>
              <a:t>:</a:t>
            </a:r>
            <a:r>
              <a:rPr kumimoji="1" lang="ja-JP" altLang="en-US" sz="2800" dirty="0" smtClean="0">
                <a:solidFill>
                  <a:schemeClr val="tx1"/>
                </a:solidFill>
                <a:latin typeface="ＭＳ ゴシック" pitchFamily="49" charset="-128"/>
                <a:ea typeface="ＭＳ ゴシック" pitchFamily="49" charset="-128"/>
              </a:rPr>
              <a:t>水田土＞黒ボク土</a:t>
            </a:r>
            <a:endParaRPr kumimoji="1" lang="en-US" altLang="ja-JP" sz="2800" dirty="0" smtClean="0">
              <a:solidFill>
                <a:schemeClr val="tx1"/>
              </a:solidFill>
              <a:latin typeface="ＭＳ ゴシック" pitchFamily="49" charset="-128"/>
              <a:ea typeface="ＭＳ ゴシック" pitchFamily="49" charset="-128"/>
            </a:endParaRPr>
          </a:p>
        </p:txBody>
      </p:sp>
      <p:sp>
        <p:nvSpPr>
          <p:cNvPr id="22" name="テキスト ボックス 21"/>
          <p:cNvSpPr txBox="1"/>
          <p:nvPr/>
        </p:nvSpPr>
        <p:spPr>
          <a:xfrm>
            <a:off x="8072462" y="-42944"/>
            <a:ext cx="714380" cy="400110"/>
          </a:xfrm>
          <a:prstGeom prst="rect">
            <a:avLst/>
          </a:prstGeom>
          <a:noFill/>
        </p:spPr>
        <p:txBody>
          <a:bodyPr wrap="square" rtlCol="0">
            <a:spAutoFit/>
          </a:bodyPr>
          <a:lstStyle/>
          <a:p>
            <a:r>
              <a:rPr lang="en-US" altLang="ja-JP" sz="2000" dirty="0" smtClean="0">
                <a:latin typeface="ＭＳ ゴシック" pitchFamily="49" charset="-128"/>
                <a:ea typeface="ＭＳ ゴシック" pitchFamily="49" charset="-128"/>
              </a:rPr>
              <a:t>4/11</a:t>
            </a:r>
            <a:endParaRPr kumimoji="1" lang="ja-JP" altLang="en-US" sz="2000" dirty="0" smtClean="0">
              <a:latin typeface="ＭＳ ゴシック" pitchFamily="49" charset="-128"/>
              <a:ea typeface="ＭＳ ゴシック" pitchFamily="49" charset="-128"/>
            </a:endParaRPr>
          </a:p>
        </p:txBody>
      </p:sp>
      <p:grpSp>
        <p:nvGrpSpPr>
          <p:cNvPr id="25" name="グループ化 24"/>
          <p:cNvGrpSpPr/>
          <p:nvPr/>
        </p:nvGrpSpPr>
        <p:grpSpPr>
          <a:xfrm>
            <a:off x="71406" y="714356"/>
            <a:ext cx="4214842" cy="3857652"/>
            <a:chOff x="4143372" y="714356"/>
            <a:chExt cx="4214842" cy="3857652"/>
          </a:xfrm>
        </p:grpSpPr>
        <p:pic>
          <p:nvPicPr>
            <p:cNvPr id="1028" name="Picture 4"/>
            <p:cNvPicPr>
              <a:picLocks noChangeAspect="1" noChangeArrowheads="1"/>
            </p:cNvPicPr>
            <p:nvPr/>
          </p:nvPicPr>
          <p:blipFill>
            <a:blip r:embed="rId4" cstate="print"/>
            <a:srcRect/>
            <a:stretch>
              <a:fillRect/>
            </a:stretch>
          </p:blipFill>
          <p:spPr bwMode="auto">
            <a:xfrm>
              <a:off x="4429124" y="1214422"/>
              <a:ext cx="3929090" cy="3143272"/>
            </a:xfrm>
            <a:prstGeom prst="rect">
              <a:avLst/>
            </a:prstGeom>
            <a:noFill/>
            <a:ln w="9525">
              <a:noFill/>
              <a:miter lim="800000"/>
              <a:headEnd/>
              <a:tailEnd/>
            </a:ln>
            <a:effectLst/>
          </p:spPr>
        </p:pic>
        <p:sp>
          <p:nvSpPr>
            <p:cNvPr id="45" name="正方形/長方形 44"/>
            <p:cNvSpPr/>
            <p:nvPr/>
          </p:nvSpPr>
          <p:spPr>
            <a:xfrm>
              <a:off x="4214810" y="714356"/>
              <a:ext cx="4143404" cy="3857652"/>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643570" y="4143380"/>
              <a:ext cx="1785950" cy="400110"/>
            </a:xfrm>
            <a:prstGeom prst="rect">
              <a:avLst/>
            </a:prstGeom>
            <a:noFill/>
            <a:ln>
              <a:noFill/>
            </a:ln>
          </p:spPr>
          <p:txBody>
            <a:bodyPr wrap="square" rtlCol="0">
              <a:spAutoFit/>
            </a:bodyPr>
            <a:lstStyle/>
            <a:p>
              <a:r>
                <a:rPr kumimoji="1" lang="ja-JP" altLang="en-US" sz="2000" dirty="0" smtClean="0">
                  <a:latin typeface="ＭＳ ゴシック" pitchFamily="49" charset="-128"/>
                  <a:ea typeface="ＭＳ ゴシック" pitchFamily="49" charset="-128"/>
                </a:rPr>
                <a:t>土粒子の分類</a:t>
              </a:r>
            </a:p>
          </p:txBody>
        </p:sp>
        <p:sp>
          <p:nvSpPr>
            <p:cNvPr id="37" name="テキスト ボックス 36"/>
            <p:cNvSpPr txBox="1"/>
            <p:nvPr/>
          </p:nvSpPr>
          <p:spPr>
            <a:xfrm>
              <a:off x="4143372" y="1428736"/>
              <a:ext cx="492443" cy="2000264"/>
            </a:xfrm>
            <a:prstGeom prst="rect">
              <a:avLst/>
            </a:prstGeom>
            <a:noFill/>
          </p:spPr>
          <p:txBody>
            <a:bodyPr vert="eaVert" wrap="square" rtlCol="0">
              <a:spAutoFit/>
            </a:bodyPr>
            <a:lstStyle/>
            <a:p>
              <a:r>
                <a:rPr kumimoji="1" lang="ja-JP" altLang="en-US" sz="2000" dirty="0" smtClean="0">
                  <a:latin typeface="ＭＳ ゴシック" pitchFamily="49" charset="-128"/>
                  <a:ea typeface="ＭＳ ゴシック" pitchFamily="49" charset="-128"/>
                </a:rPr>
                <a:t>質量百分率</a:t>
              </a:r>
              <a:r>
                <a:rPr kumimoji="1" lang="en-US" altLang="ja-JP" sz="2000" dirty="0" smtClean="0">
                  <a:latin typeface="ＭＳ ゴシック" pitchFamily="49" charset="-128"/>
                  <a:ea typeface="ＭＳ ゴシック" pitchFamily="49" charset="-128"/>
                </a:rPr>
                <a:t>(</a:t>
              </a:r>
              <a:r>
                <a:rPr kumimoji="1" lang="ja-JP" altLang="en-US" sz="2000" dirty="0" smtClean="0">
                  <a:latin typeface="ＭＳ ゴシック" pitchFamily="49" charset="-128"/>
                  <a:ea typeface="ＭＳ ゴシック" pitchFamily="49" charset="-128"/>
                </a:rPr>
                <a:t>％</a:t>
              </a:r>
              <a:r>
                <a:rPr kumimoji="1" lang="en-US" altLang="ja-JP" sz="2000" dirty="0" smtClean="0">
                  <a:latin typeface="ＭＳ ゴシック" pitchFamily="49" charset="-128"/>
                  <a:ea typeface="ＭＳ ゴシック" pitchFamily="49" charset="-128"/>
                </a:rPr>
                <a:t>)</a:t>
              </a:r>
              <a:endParaRPr kumimoji="1" lang="ja-JP" altLang="en-US" sz="2000" dirty="0" smtClean="0">
                <a:latin typeface="ＭＳ ゴシック" pitchFamily="49" charset="-128"/>
                <a:ea typeface="ＭＳ ゴシック" pitchFamily="49" charset="-128"/>
              </a:endParaRPr>
            </a:p>
          </p:txBody>
        </p:sp>
        <p:sp>
          <p:nvSpPr>
            <p:cNvPr id="47" name="正方形/長方形 46"/>
            <p:cNvSpPr/>
            <p:nvPr/>
          </p:nvSpPr>
          <p:spPr>
            <a:xfrm>
              <a:off x="6715140" y="1428736"/>
              <a:ext cx="1571636" cy="2286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4286248" y="2000240"/>
            <a:ext cx="571504" cy="714380"/>
            <a:chOff x="71406" y="4143380"/>
            <a:chExt cx="571504" cy="714380"/>
          </a:xfrm>
        </p:grpSpPr>
        <p:sp>
          <p:nvSpPr>
            <p:cNvPr id="34" name="テキスト ボックス 33"/>
            <p:cNvSpPr txBox="1"/>
            <p:nvPr/>
          </p:nvSpPr>
          <p:spPr>
            <a:xfrm>
              <a:off x="142844" y="4143380"/>
              <a:ext cx="500066"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pF</a:t>
              </a:r>
              <a:endParaRPr kumimoji="1" lang="ja-JP" altLang="en-US" sz="2000" dirty="0" smtClean="0">
                <a:latin typeface="ＭＳ ゴシック" pitchFamily="49" charset="-128"/>
                <a:ea typeface="ＭＳ ゴシック" pitchFamily="49" charset="-128"/>
              </a:endParaRPr>
            </a:p>
          </p:txBody>
        </p:sp>
        <p:sp>
          <p:nvSpPr>
            <p:cNvPr id="35" name="テキスト ボックス 34"/>
            <p:cNvSpPr txBox="1"/>
            <p:nvPr/>
          </p:nvSpPr>
          <p:spPr>
            <a:xfrm>
              <a:off x="71406" y="4500570"/>
              <a:ext cx="492443" cy="357190"/>
            </a:xfrm>
            <a:prstGeom prst="rect">
              <a:avLst/>
            </a:prstGeom>
            <a:noFill/>
          </p:spPr>
          <p:txBody>
            <a:bodyPr vert="eaVert" wrap="square" rtlCol="0">
              <a:spAutoFit/>
            </a:bodyPr>
            <a:lstStyle/>
            <a:p>
              <a:r>
                <a:rPr kumimoji="1" lang="ja-JP" altLang="en-US" sz="2000" dirty="0" smtClean="0">
                  <a:latin typeface="ＭＳ ゴシック" pitchFamily="49" charset="-128"/>
                  <a:ea typeface="ＭＳ ゴシック" pitchFamily="49" charset="-128"/>
                </a:rPr>
                <a:t>値</a:t>
              </a:r>
            </a:p>
          </p:txBody>
        </p:sp>
      </p:grpSp>
      <p:sp>
        <p:nvSpPr>
          <p:cNvPr id="36" name="テキスト ボックス 35"/>
          <p:cNvSpPr txBox="1"/>
          <p:nvPr/>
        </p:nvSpPr>
        <p:spPr>
          <a:xfrm>
            <a:off x="5929322" y="4171898"/>
            <a:ext cx="2000264" cy="400110"/>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体積含水率</a:t>
            </a:r>
            <a:r>
              <a:rPr kumimoji="1" lang="en-US" altLang="ja-JP" sz="2000" dirty="0" smtClean="0">
                <a:latin typeface="ＭＳ ゴシック" pitchFamily="49" charset="-128"/>
                <a:ea typeface="ＭＳ ゴシック" pitchFamily="49" charset="-128"/>
              </a:rPr>
              <a:t>(</a:t>
            </a:r>
            <a:r>
              <a:rPr kumimoji="1" lang="ja-JP" altLang="en-US" sz="2000" dirty="0" smtClean="0">
                <a:latin typeface="ＭＳ ゴシック" pitchFamily="49" charset="-128"/>
                <a:ea typeface="ＭＳ ゴシック" pitchFamily="49" charset="-128"/>
              </a:rPr>
              <a:t>％</a:t>
            </a:r>
            <a:r>
              <a:rPr kumimoji="1" lang="en-US" altLang="ja-JP" sz="2000" dirty="0" smtClean="0">
                <a:latin typeface="ＭＳ ゴシック" pitchFamily="49" charset="-128"/>
                <a:ea typeface="ＭＳ ゴシック" pitchFamily="49" charset="-128"/>
              </a:rPr>
              <a:t>)</a:t>
            </a:r>
            <a:endParaRPr kumimoji="1" lang="ja-JP" altLang="en-US" sz="2000" dirty="0" smtClean="0">
              <a:latin typeface="ＭＳ ゴシック" pitchFamily="49" charset="-128"/>
              <a:ea typeface="ＭＳ ゴシック" pitchFamily="49" charset="-128"/>
            </a:endParaRPr>
          </a:p>
        </p:txBody>
      </p:sp>
      <p:grpSp>
        <p:nvGrpSpPr>
          <p:cNvPr id="49" name="グループ化 48"/>
          <p:cNvGrpSpPr/>
          <p:nvPr/>
        </p:nvGrpSpPr>
        <p:grpSpPr>
          <a:xfrm>
            <a:off x="5500694" y="2863990"/>
            <a:ext cx="1500198" cy="707886"/>
            <a:chOff x="1214414" y="4857760"/>
            <a:chExt cx="1500198" cy="707886"/>
          </a:xfrm>
        </p:grpSpPr>
        <p:sp>
          <p:nvSpPr>
            <p:cNvPr id="40" name="テキスト ボックス 39"/>
            <p:cNvSpPr txBox="1"/>
            <p:nvPr/>
          </p:nvSpPr>
          <p:spPr>
            <a:xfrm>
              <a:off x="1500166" y="4857760"/>
              <a:ext cx="1214446" cy="707886"/>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水田土</a:t>
              </a:r>
              <a:endParaRPr kumimoji="1"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黒ボク土</a:t>
              </a:r>
              <a:endParaRPr kumimoji="1" lang="ja-JP" altLang="en-US" sz="2000" dirty="0" smtClean="0">
                <a:latin typeface="ＭＳ ゴシック" pitchFamily="49" charset="-128"/>
                <a:ea typeface="ＭＳ ゴシック" pitchFamily="49" charset="-128"/>
              </a:endParaRPr>
            </a:p>
          </p:txBody>
        </p:sp>
        <p:sp>
          <p:nvSpPr>
            <p:cNvPr id="44" name="正方形/長方形 43"/>
            <p:cNvSpPr/>
            <p:nvPr/>
          </p:nvSpPr>
          <p:spPr>
            <a:xfrm>
              <a:off x="1214414" y="5000636"/>
              <a:ext cx="214314" cy="2143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p:cNvSpPr/>
            <p:nvPr/>
          </p:nvSpPr>
          <p:spPr>
            <a:xfrm>
              <a:off x="1214414" y="5286388"/>
              <a:ext cx="214314" cy="21431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正方形/長方形 51"/>
          <p:cNvSpPr/>
          <p:nvPr/>
        </p:nvSpPr>
        <p:spPr>
          <a:xfrm>
            <a:off x="4357686" y="714356"/>
            <a:ext cx="4357718" cy="385765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5214942" y="785794"/>
            <a:ext cx="2714644" cy="461665"/>
          </a:xfrm>
          <a:prstGeom prst="rect">
            <a:avLst/>
          </a:prstGeom>
          <a:noFill/>
          <a:ln w="28575">
            <a:solidFill>
              <a:schemeClr val="tx1"/>
            </a:solidFill>
          </a:ln>
        </p:spPr>
        <p:txBody>
          <a:bodyPr wrap="square" rtlCol="0">
            <a:spAutoFit/>
          </a:bodyPr>
          <a:lstStyle/>
          <a:p>
            <a:r>
              <a:rPr kumimoji="1" lang="ja-JP" altLang="en-US" sz="2400" dirty="0" smtClean="0">
                <a:latin typeface="ＭＳ ゴシック" pitchFamily="49" charset="-128"/>
                <a:ea typeface="ＭＳ ゴシック" pitchFamily="49" charset="-128"/>
              </a:rPr>
              <a:t>土壌水分特性曲線</a:t>
            </a:r>
          </a:p>
        </p:txBody>
      </p:sp>
      <p:sp>
        <p:nvSpPr>
          <p:cNvPr id="43" name="テキスト ボックス 42"/>
          <p:cNvSpPr txBox="1"/>
          <p:nvPr/>
        </p:nvSpPr>
        <p:spPr>
          <a:xfrm>
            <a:off x="1285852" y="785794"/>
            <a:ext cx="2071702" cy="461665"/>
          </a:xfrm>
          <a:prstGeom prst="rect">
            <a:avLst/>
          </a:prstGeom>
          <a:noFill/>
          <a:ln w="28575">
            <a:solidFill>
              <a:schemeClr val="tx1"/>
            </a:solidFill>
          </a:ln>
        </p:spPr>
        <p:txBody>
          <a:bodyPr wrap="square" rtlCol="0">
            <a:spAutoFit/>
          </a:bodyPr>
          <a:lstStyle/>
          <a:p>
            <a:pPr algn="ctr"/>
            <a:r>
              <a:rPr kumimoji="1" lang="ja-JP" altLang="en-US" sz="2400" dirty="0" smtClean="0">
                <a:latin typeface="ＭＳ ゴシック" pitchFamily="49" charset="-128"/>
                <a:ea typeface="ＭＳ ゴシック" pitchFamily="49" charset="-128"/>
              </a:rPr>
              <a:t>粒度組成</a:t>
            </a:r>
          </a:p>
        </p:txBody>
      </p:sp>
      <p:sp>
        <p:nvSpPr>
          <p:cNvPr id="68" name="下矢印 67"/>
          <p:cNvSpPr/>
          <p:nvPr/>
        </p:nvSpPr>
        <p:spPr>
          <a:xfrm>
            <a:off x="3714744" y="5643578"/>
            <a:ext cx="1214446" cy="642942"/>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85918" y="4669705"/>
            <a:ext cx="5000660" cy="954107"/>
          </a:xfrm>
          <a:prstGeom prst="rect">
            <a:avLst/>
          </a:prstGeom>
          <a:noFill/>
        </p:spPr>
        <p:txBody>
          <a:bodyPr wrap="square" rtlCol="0">
            <a:spAutoFit/>
          </a:bodyPr>
          <a:lstStyle/>
          <a:p>
            <a:pPr algn="ctr"/>
            <a:r>
              <a:rPr lang="ja-JP" altLang="en-US" sz="2800" dirty="0" smtClean="0">
                <a:latin typeface="ＭＳ ゴシック" pitchFamily="49" charset="-128"/>
                <a:ea typeface="ＭＳ ゴシック" pitchFamily="49" charset="-128"/>
              </a:rPr>
              <a:t>細粒子の含有率が多い</a:t>
            </a:r>
            <a:endParaRPr lang="en-US" altLang="ja-JP" sz="2800" dirty="0" smtClean="0">
              <a:latin typeface="ＭＳ ゴシック" pitchFamily="49" charset="-128"/>
              <a:ea typeface="ＭＳ ゴシック" pitchFamily="49" charset="-128"/>
            </a:endParaRPr>
          </a:p>
          <a:p>
            <a:pPr algn="ctr"/>
            <a:r>
              <a:rPr lang="ja-JP" altLang="en-US" sz="2800" dirty="0" smtClean="0">
                <a:latin typeface="ＭＳ ゴシック" pitchFamily="49" charset="-128"/>
                <a:ea typeface="ＭＳ ゴシック" pitchFamily="49" charset="-128"/>
              </a:rPr>
              <a:t>高</a:t>
            </a:r>
            <a:r>
              <a:rPr lang="en-US" altLang="ja-JP" sz="2800" dirty="0" smtClean="0">
                <a:latin typeface="ＭＳ ゴシック" pitchFamily="49" charset="-128"/>
                <a:ea typeface="ＭＳ ゴシック" pitchFamily="49" charset="-128"/>
              </a:rPr>
              <a:t>pF</a:t>
            </a:r>
            <a:r>
              <a:rPr lang="ja-JP" altLang="en-US" sz="2800" dirty="0" smtClean="0">
                <a:latin typeface="ＭＳ ゴシック" pitchFamily="49" charset="-128"/>
                <a:ea typeface="ＭＳ ゴシック" pitchFamily="49" charset="-128"/>
              </a:rPr>
              <a:t>値で緩やかな傾き</a:t>
            </a:r>
            <a:endParaRPr lang="en-US" altLang="ja-JP" sz="2800" dirty="0" smtClean="0">
              <a:latin typeface="ＭＳ ゴシック" pitchFamily="49" charset="-128"/>
              <a:ea typeface="ＭＳ ゴシック" pitchFamily="49" charset="-128"/>
            </a:endParaRPr>
          </a:p>
        </p:txBody>
      </p:sp>
      <p:sp>
        <p:nvSpPr>
          <p:cNvPr id="29" name="テキスト ボックス 28"/>
          <p:cNvSpPr txBox="1"/>
          <p:nvPr/>
        </p:nvSpPr>
        <p:spPr>
          <a:xfrm>
            <a:off x="785786" y="4714884"/>
            <a:ext cx="1500198" cy="523220"/>
          </a:xfrm>
          <a:prstGeom prst="rect">
            <a:avLst/>
          </a:prstGeom>
          <a:noFill/>
          <a:ln w="57150">
            <a:solidFill>
              <a:schemeClr val="tx1"/>
            </a:solidFill>
          </a:ln>
        </p:spPr>
        <p:txBody>
          <a:bodyPr wrap="square" rtlCol="0">
            <a:spAutoFit/>
          </a:bodyPr>
          <a:lstStyle/>
          <a:p>
            <a:pPr algn="ctr"/>
            <a:r>
              <a:rPr kumimoji="1" lang="ja-JP" altLang="en-US" sz="2800" dirty="0" smtClean="0">
                <a:latin typeface="ＭＳ ゴシック" pitchFamily="49" charset="-128"/>
                <a:ea typeface="ＭＳ ゴシック" pitchFamily="49" charset="-128"/>
              </a:rPr>
              <a:t>水田土</a:t>
            </a:r>
            <a:endParaRPr kumimoji="1" lang="ja-JP" altLang="en-US" sz="2800"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75" y="203180"/>
            <a:ext cx="4286249" cy="439738"/>
          </a:xfrm>
        </p:spPr>
        <p:txBody>
          <a:bodyPr>
            <a:noAutofit/>
          </a:bodyPr>
          <a:lstStyle/>
          <a:p>
            <a:pPr eaLnBrk="1" fontAlgn="auto" hangingPunct="1">
              <a:spcAft>
                <a:spcPts val="0"/>
              </a:spcAft>
              <a:defRPr/>
            </a:pPr>
            <a:r>
              <a:rPr lang="ja-JP" altLang="en-US" sz="2800" dirty="0" smtClean="0">
                <a:solidFill>
                  <a:schemeClr val="tx1"/>
                </a:solidFill>
                <a:latin typeface="ＭＳ Ｐゴシック" pitchFamily="50" charset="-128"/>
                <a:ea typeface="ＭＳ Ｐゴシック" pitchFamily="50" charset="-128"/>
              </a:rPr>
              <a:t>①蒸散量計測：材料・方法</a:t>
            </a:r>
            <a:endParaRPr lang="ja-JP" altLang="en-US" sz="2800" dirty="0">
              <a:solidFill>
                <a:schemeClr val="tx1"/>
              </a:solidFill>
              <a:latin typeface="ＭＳ Ｐゴシック" pitchFamily="50" charset="-128"/>
              <a:ea typeface="ＭＳ Ｐゴシック" pitchFamily="50" charset="-128"/>
            </a:endParaRPr>
          </a:p>
        </p:txBody>
      </p:sp>
      <p:sp>
        <p:nvSpPr>
          <p:cNvPr id="12" name="テキスト ボックス 11"/>
          <p:cNvSpPr txBox="1"/>
          <p:nvPr/>
        </p:nvSpPr>
        <p:spPr>
          <a:xfrm>
            <a:off x="1000100" y="5357826"/>
            <a:ext cx="7143800"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重量計測により試験区ごとの蒸散量を</a:t>
            </a:r>
            <a:r>
              <a:rPr lang="ja-JP" altLang="en-US" sz="2800" dirty="0" smtClean="0">
                <a:latin typeface="ＭＳ ゴシック" pitchFamily="49" charset="-128"/>
                <a:ea typeface="ＭＳ ゴシック" pitchFamily="49" charset="-128"/>
              </a:rPr>
              <a:t>計測</a:t>
            </a:r>
            <a:endParaRPr kumimoji="1" lang="ja-JP" altLang="en-US" sz="2800" dirty="0">
              <a:latin typeface="ＭＳ ゴシック" pitchFamily="49" charset="-128"/>
              <a:ea typeface="ＭＳ ゴシック" pitchFamily="49" charset="-128"/>
            </a:endParaRPr>
          </a:p>
        </p:txBody>
      </p:sp>
      <p:sp>
        <p:nvSpPr>
          <p:cNvPr id="23" name="テキスト ボックス 22"/>
          <p:cNvSpPr txBox="1"/>
          <p:nvPr/>
        </p:nvSpPr>
        <p:spPr>
          <a:xfrm>
            <a:off x="7929586" y="99932"/>
            <a:ext cx="714380" cy="400110"/>
          </a:xfrm>
          <a:prstGeom prst="rect">
            <a:avLst/>
          </a:prstGeom>
          <a:noFill/>
        </p:spPr>
        <p:txBody>
          <a:bodyPr wrap="square" rtlCol="0">
            <a:spAutoFit/>
          </a:bodyPr>
          <a:lstStyle/>
          <a:p>
            <a:r>
              <a:rPr lang="en-US" altLang="ja-JP" sz="2000" dirty="0" smtClean="0">
                <a:latin typeface="ＭＳ ゴシック" pitchFamily="49" charset="-128"/>
                <a:ea typeface="ＭＳ ゴシック" pitchFamily="49" charset="-128"/>
              </a:rPr>
              <a:t>5/11</a:t>
            </a:r>
            <a:endParaRPr kumimoji="1" lang="ja-JP" altLang="en-US" sz="2000" dirty="0" smtClean="0">
              <a:latin typeface="ＭＳ ゴシック" pitchFamily="49" charset="-128"/>
              <a:ea typeface="ＭＳ ゴシック" pitchFamily="49" charset="-128"/>
            </a:endParaRPr>
          </a:p>
        </p:txBody>
      </p:sp>
      <p:pic>
        <p:nvPicPr>
          <p:cNvPr id="1027" name="Picture 3"/>
          <p:cNvPicPr>
            <a:picLocks noChangeAspect="1" noChangeArrowheads="1"/>
          </p:cNvPicPr>
          <p:nvPr/>
        </p:nvPicPr>
        <p:blipFill>
          <a:blip r:embed="rId3" cstate="print"/>
          <a:srcRect/>
          <a:stretch>
            <a:fillRect/>
          </a:stretch>
        </p:blipFill>
        <p:spPr bwMode="auto">
          <a:xfrm>
            <a:off x="285720" y="2357430"/>
            <a:ext cx="2357453" cy="2596062"/>
          </a:xfrm>
          <a:prstGeom prst="rect">
            <a:avLst/>
          </a:prstGeom>
          <a:noFill/>
          <a:ln w="9525">
            <a:noFill/>
            <a:miter lim="800000"/>
            <a:headEnd/>
            <a:tailEnd/>
          </a:ln>
        </p:spPr>
      </p:pic>
      <p:grpSp>
        <p:nvGrpSpPr>
          <p:cNvPr id="24" name="グループ化 23"/>
          <p:cNvGrpSpPr/>
          <p:nvPr/>
        </p:nvGrpSpPr>
        <p:grpSpPr>
          <a:xfrm>
            <a:off x="4429124" y="2321418"/>
            <a:ext cx="4143404" cy="2607780"/>
            <a:chOff x="3571868" y="2321418"/>
            <a:chExt cx="4143404" cy="2607780"/>
          </a:xfrm>
        </p:grpSpPr>
        <p:sp>
          <p:nvSpPr>
            <p:cNvPr id="31" name="四角形吹き出し 30"/>
            <p:cNvSpPr/>
            <p:nvPr/>
          </p:nvSpPr>
          <p:spPr>
            <a:xfrm>
              <a:off x="3571868" y="2357430"/>
              <a:ext cx="4143404" cy="2571768"/>
            </a:xfrm>
            <a:prstGeom prst="wedgeRectCallout">
              <a:avLst>
                <a:gd name="adj1" fmla="val -88928"/>
                <a:gd name="adj2" fmla="val 2317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a:off x="3857620" y="2321418"/>
              <a:ext cx="1571636" cy="2373700"/>
              <a:chOff x="357158" y="2525968"/>
              <a:chExt cx="1571636" cy="2278807"/>
            </a:xfrm>
          </p:grpSpPr>
          <p:sp>
            <p:nvSpPr>
              <p:cNvPr id="19" name="テキスト ボックス 18"/>
              <p:cNvSpPr txBox="1"/>
              <p:nvPr/>
            </p:nvSpPr>
            <p:spPr>
              <a:xfrm>
                <a:off x="428596" y="2525968"/>
                <a:ext cx="1357322" cy="502303"/>
              </a:xfrm>
              <a:prstGeom prst="rect">
                <a:avLst/>
              </a:prstGeom>
              <a:noFill/>
            </p:spPr>
            <p:txBody>
              <a:bodyPr wrap="square" rtlCol="0">
                <a:spAutoFit/>
              </a:bodyPr>
              <a:lstStyle/>
              <a:p>
                <a:pPr algn="ctr"/>
                <a:r>
                  <a:rPr kumimoji="1" lang="ja-JP" altLang="en-US" sz="2800" dirty="0" smtClean="0">
                    <a:latin typeface="ＭＳ ゴシック" pitchFamily="49" charset="-128"/>
                    <a:ea typeface="ＭＳ ゴシック" pitchFamily="49" charset="-128"/>
                  </a:rPr>
                  <a:t>水田土</a:t>
                </a:r>
                <a:endParaRPr kumimoji="1" lang="ja-JP" altLang="en-US" sz="2800" dirty="0">
                  <a:latin typeface="ＭＳ ゴシック" pitchFamily="49" charset="-128"/>
                  <a:ea typeface="ＭＳ ゴシック" pitchFamily="49" charset="-128"/>
                </a:endParaRPr>
              </a:p>
            </p:txBody>
          </p:sp>
          <p:sp>
            <p:nvSpPr>
              <p:cNvPr id="60" name="テキスト ボックス 59"/>
              <p:cNvSpPr txBox="1"/>
              <p:nvPr/>
            </p:nvSpPr>
            <p:spPr>
              <a:xfrm>
                <a:off x="357158" y="3134406"/>
                <a:ext cx="1571636" cy="797777"/>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kumimoji="1" lang="ja-JP" altLang="en-US" sz="2400" dirty="0" smtClean="0">
                    <a:latin typeface="ＭＳ ゴシック" pitchFamily="49" charset="-128"/>
                    <a:ea typeface="ＭＳ ゴシック" pitchFamily="49" charset="-128"/>
                  </a:rPr>
                  <a:t>灌水区</a:t>
                </a:r>
                <a:endParaRPr kumimoji="1" lang="en-US" altLang="ja-JP" sz="2400" dirty="0" smtClean="0">
                  <a:latin typeface="ＭＳ ゴシック" pitchFamily="49" charset="-128"/>
                  <a:ea typeface="ＭＳ ゴシック" pitchFamily="49" charset="-128"/>
                </a:endParaRPr>
              </a:p>
              <a:p>
                <a:pPr algn="ctr"/>
                <a:r>
                  <a:rPr kumimoji="1" lang="en-US" altLang="ja-JP" sz="2400" dirty="0" smtClean="0">
                    <a:latin typeface="ＭＳ ゴシック" pitchFamily="49" charset="-128"/>
                    <a:ea typeface="ＭＳ ゴシック" pitchFamily="49" charset="-128"/>
                  </a:rPr>
                  <a:t>10</a:t>
                </a:r>
                <a:r>
                  <a:rPr kumimoji="1" lang="ja-JP" altLang="en-US" sz="2400" dirty="0" smtClean="0">
                    <a:latin typeface="ＭＳ ゴシック" pitchFamily="49" charset="-128"/>
                    <a:ea typeface="ＭＳ ゴシック" pitchFamily="49" charset="-128"/>
                  </a:rPr>
                  <a:t>ポット</a:t>
                </a:r>
                <a:endParaRPr kumimoji="1" lang="ja-JP" altLang="en-US" sz="2400" dirty="0">
                  <a:latin typeface="ＭＳ ゴシック" pitchFamily="49" charset="-128"/>
                  <a:ea typeface="ＭＳ ゴシック" pitchFamily="49" charset="-128"/>
                </a:endParaRPr>
              </a:p>
            </p:txBody>
          </p:sp>
          <p:sp>
            <p:nvSpPr>
              <p:cNvPr id="62" name="テキスト ボックス 61"/>
              <p:cNvSpPr txBox="1"/>
              <p:nvPr/>
            </p:nvSpPr>
            <p:spPr>
              <a:xfrm>
                <a:off x="357158" y="4006998"/>
                <a:ext cx="1571636" cy="797777"/>
              </a:xfrm>
              <a:prstGeom prst="rect">
                <a:avLst/>
              </a:prstGeom>
              <a:solidFill>
                <a:srgbClr val="FFFF00"/>
              </a:solidFill>
              <a:ln>
                <a:solidFill>
                  <a:srgbClr val="FFFF00"/>
                </a:solidFill>
              </a:ln>
            </p:spPr>
            <p:txBody>
              <a:bodyPr wrap="square" rtlCol="0">
                <a:spAutoFit/>
              </a:bodyPr>
              <a:lstStyle/>
              <a:p>
                <a:pPr algn="ctr"/>
                <a:r>
                  <a:rPr kumimoji="1" lang="ja-JP" altLang="en-US" sz="2400" dirty="0" smtClean="0">
                    <a:latin typeface="ＭＳ ゴシック" pitchFamily="49" charset="-128"/>
                    <a:ea typeface="ＭＳ ゴシック" pitchFamily="49" charset="-128"/>
                  </a:rPr>
                  <a:t>非灌水区</a:t>
                </a:r>
                <a:endParaRPr kumimoji="1" lang="en-US" altLang="ja-JP" sz="2400" dirty="0" smtClean="0">
                  <a:latin typeface="ＭＳ ゴシック" pitchFamily="49" charset="-128"/>
                  <a:ea typeface="ＭＳ ゴシック" pitchFamily="49" charset="-128"/>
                </a:endParaRPr>
              </a:p>
              <a:p>
                <a:pPr algn="ctr"/>
                <a:r>
                  <a:rPr kumimoji="1" lang="en-US" altLang="ja-JP" sz="2400" dirty="0" smtClean="0">
                    <a:latin typeface="ＭＳ ゴシック" pitchFamily="49" charset="-128"/>
                    <a:ea typeface="ＭＳ ゴシック" pitchFamily="49" charset="-128"/>
                  </a:rPr>
                  <a:t>10</a:t>
                </a:r>
                <a:r>
                  <a:rPr kumimoji="1" lang="ja-JP" altLang="en-US" sz="2400" dirty="0" smtClean="0">
                    <a:latin typeface="ＭＳ ゴシック" pitchFamily="49" charset="-128"/>
                    <a:ea typeface="ＭＳ ゴシック" pitchFamily="49" charset="-128"/>
                  </a:rPr>
                  <a:t>ット</a:t>
                </a:r>
                <a:endParaRPr kumimoji="1" lang="ja-JP" altLang="en-US" sz="2400" dirty="0">
                  <a:latin typeface="ＭＳ ゴシック" pitchFamily="49" charset="-128"/>
                  <a:ea typeface="ＭＳ ゴシック" pitchFamily="49" charset="-128"/>
                </a:endParaRPr>
              </a:p>
            </p:txBody>
          </p:sp>
        </p:grpSp>
        <p:grpSp>
          <p:nvGrpSpPr>
            <p:cNvPr id="30" name="グループ化 29"/>
            <p:cNvGrpSpPr/>
            <p:nvPr/>
          </p:nvGrpSpPr>
          <p:grpSpPr>
            <a:xfrm>
              <a:off x="5786446" y="2363380"/>
              <a:ext cx="1714512" cy="2325245"/>
              <a:chOff x="3857620" y="2525968"/>
              <a:chExt cx="1714512" cy="2232289"/>
            </a:xfrm>
          </p:grpSpPr>
          <p:sp>
            <p:nvSpPr>
              <p:cNvPr id="20" name="テキスト ボックス 19"/>
              <p:cNvSpPr txBox="1"/>
              <p:nvPr/>
            </p:nvSpPr>
            <p:spPr>
              <a:xfrm>
                <a:off x="3857620" y="2525968"/>
                <a:ext cx="1714512" cy="502303"/>
              </a:xfrm>
              <a:prstGeom prst="rect">
                <a:avLst/>
              </a:prstGeom>
              <a:noFill/>
            </p:spPr>
            <p:txBody>
              <a:bodyPr wrap="square" rtlCol="0">
                <a:spAutoFit/>
              </a:bodyPr>
              <a:lstStyle/>
              <a:p>
                <a:pPr algn="ctr"/>
                <a:r>
                  <a:rPr kumimoji="1" lang="ja-JP" altLang="en-US" sz="2800" dirty="0" smtClean="0">
                    <a:latin typeface="ＭＳ ゴシック" pitchFamily="49" charset="-128"/>
                    <a:ea typeface="ＭＳ ゴシック" pitchFamily="49" charset="-128"/>
                  </a:rPr>
                  <a:t>黒ボク土</a:t>
                </a:r>
                <a:endParaRPr kumimoji="1" lang="ja-JP" altLang="en-US" sz="2800" dirty="0">
                  <a:latin typeface="ＭＳ ゴシック" pitchFamily="49" charset="-128"/>
                  <a:ea typeface="ＭＳ ゴシック" pitchFamily="49" charset="-128"/>
                </a:endParaRPr>
              </a:p>
            </p:txBody>
          </p:sp>
          <p:sp>
            <p:nvSpPr>
              <p:cNvPr id="26" name="テキスト ボックス 25"/>
              <p:cNvSpPr txBox="1"/>
              <p:nvPr/>
            </p:nvSpPr>
            <p:spPr>
              <a:xfrm>
                <a:off x="3929058" y="3094122"/>
                <a:ext cx="1571636" cy="797776"/>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kumimoji="1" lang="ja-JP" altLang="en-US" sz="2400" dirty="0" smtClean="0">
                    <a:latin typeface="ＭＳ ゴシック" pitchFamily="49" charset="-128"/>
                    <a:ea typeface="ＭＳ ゴシック" pitchFamily="49" charset="-128"/>
                  </a:rPr>
                  <a:t>灌水区</a:t>
                </a:r>
                <a:endParaRPr kumimoji="1" lang="en-US" altLang="ja-JP" sz="2400" dirty="0" smtClean="0">
                  <a:latin typeface="ＭＳ ゴシック" pitchFamily="49" charset="-128"/>
                  <a:ea typeface="ＭＳ ゴシック" pitchFamily="49" charset="-128"/>
                </a:endParaRPr>
              </a:p>
              <a:p>
                <a:pPr algn="ctr"/>
                <a:r>
                  <a:rPr kumimoji="1" lang="en-US" altLang="ja-JP" sz="2400" dirty="0" smtClean="0">
                    <a:latin typeface="ＭＳ ゴシック" pitchFamily="49" charset="-128"/>
                    <a:ea typeface="ＭＳ ゴシック" pitchFamily="49" charset="-128"/>
                  </a:rPr>
                  <a:t>10</a:t>
                </a:r>
                <a:r>
                  <a:rPr kumimoji="1" lang="ja-JP" altLang="en-US" sz="2400" dirty="0" smtClean="0">
                    <a:latin typeface="ＭＳ ゴシック" pitchFamily="49" charset="-128"/>
                    <a:ea typeface="ＭＳ ゴシック" pitchFamily="49" charset="-128"/>
                  </a:rPr>
                  <a:t>ポット</a:t>
                </a:r>
                <a:endParaRPr kumimoji="1" lang="ja-JP" altLang="en-US" sz="2400" dirty="0">
                  <a:latin typeface="ＭＳ ゴシック" pitchFamily="49" charset="-128"/>
                  <a:ea typeface="ＭＳ ゴシック" pitchFamily="49" charset="-128"/>
                </a:endParaRPr>
              </a:p>
            </p:txBody>
          </p:sp>
          <p:sp>
            <p:nvSpPr>
              <p:cNvPr id="27" name="テキスト ボックス 26"/>
              <p:cNvSpPr txBox="1"/>
              <p:nvPr/>
            </p:nvSpPr>
            <p:spPr>
              <a:xfrm>
                <a:off x="3929058" y="3960481"/>
                <a:ext cx="1571636" cy="797776"/>
              </a:xfrm>
              <a:prstGeom prst="rect">
                <a:avLst/>
              </a:prstGeom>
              <a:solidFill>
                <a:srgbClr val="FFFF00"/>
              </a:solidFill>
              <a:ln>
                <a:solidFill>
                  <a:srgbClr val="FFFF00"/>
                </a:solidFill>
              </a:ln>
            </p:spPr>
            <p:txBody>
              <a:bodyPr wrap="square" rtlCol="0">
                <a:spAutoFit/>
              </a:bodyPr>
              <a:lstStyle/>
              <a:p>
                <a:pPr algn="ctr"/>
                <a:r>
                  <a:rPr kumimoji="1" lang="ja-JP" altLang="en-US" sz="2400" dirty="0" smtClean="0">
                    <a:latin typeface="ＭＳ ゴシック" pitchFamily="49" charset="-128"/>
                    <a:ea typeface="ＭＳ ゴシック" pitchFamily="49" charset="-128"/>
                  </a:rPr>
                  <a:t>非灌水区</a:t>
                </a:r>
                <a:endParaRPr kumimoji="1" lang="en-US" altLang="ja-JP" sz="2400" dirty="0" smtClean="0">
                  <a:latin typeface="ＭＳ ゴシック" pitchFamily="49" charset="-128"/>
                  <a:ea typeface="ＭＳ ゴシック" pitchFamily="49" charset="-128"/>
                </a:endParaRPr>
              </a:p>
              <a:p>
                <a:pPr algn="ctr"/>
                <a:r>
                  <a:rPr kumimoji="1" lang="en-US" altLang="ja-JP" sz="2400" dirty="0" smtClean="0">
                    <a:latin typeface="ＭＳ ゴシック" pitchFamily="49" charset="-128"/>
                    <a:ea typeface="ＭＳ ゴシック" pitchFamily="49" charset="-128"/>
                  </a:rPr>
                  <a:t>10</a:t>
                </a:r>
                <a:r>
                  <a:rPr kumimoji="1" lang="ja-JP" altLang="en-US" sz="2400" dirty="0" smtClean="0">
                    <a:latin typeface="ＭＳ ゴシック" pitchFamily="49" charset="-128"/>
                    <a:ea typeface="ＭＳ ゴシック" pitchFamily="49" charset="-128"/>
                  </a:rPr>
                  <a:t>ポット</a:t>
                </a:r>
                <a:endParaRPr kumimoji="1" lang="ja-JP" altLang="en-US" sz="2400" dirty="0">
                  <a:latin typeface="ＭＳ ゴシック" pitchFamily="49" charset="-128"/>
                  <a:ea typeface="ＭＳ ゴシック" pitchFamily="49" charset="-128"/>
                </a:endParaRPr>
              </a:p>
            </p:txBody>
          </p:sp>
        </p:grpSp>
        <p:sp>
          <p:nvSpPr>
            <p:cNvPr id="35" name="正方形/長方形 34"/>
            <p:cNvSpPr/>
            <p:nvPr/>
          </p:nvSpPr>
          <p:spPr>
            <a:xfrm>
              <a:off x="3714744" y="2857496"/>
              <a:ext cx="1857388" cy="192882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5715008" y="2857496"/>
              <a:ext cx="1857388" cy="192882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角丸四角形 36"/>
          <p:cNvSpPr/>
          <p:nvPr/>
        </p:nvSpPr>
        <p:spPr>
          <a:xfrm>
            <a:off x="214282" y="2143116"/>
            <a:ext cx="8572560" cy="300039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3" name="テキスト ボックス 7"/>
          <p:cNvSpPr txBox="1">
            <a:spLocks noChangeArrowheads="1"/>
          </p:cNvSpPr>
          <p:nvPr/>
        </p:nvSpPr>
        <p:spPr bwMode="auto">
          <a:xfrm>
            <a:off x="928662" y="1905648"/>
            <a:ext cx="1571636" cy="523220"/>
          </a:xfrm>
          <a:prstGeom prst="rect">
            <a:avLst/>
          </a:prstGeom>
          <a:solidFill>
            <a:schemeClr val="bg1"/>
          </a:solidFill>
          <a:ln w="28575">
            <a:noFill/>
            <a:miter lim="800000"/>
            <a:headEnd/>
            <a:tailEnd/>
          </a:ln>
        </p:spPr>
        <p:txBody>
          <a:bodyPr wrap="square">
            <a:spAutoFit/>
          </a:bodyPr>
          <a:lstStyle/>
          <a:p>
            <a:pPr algn="ctr"/>
            <a:r>
              <a:rPr lang="ja-JP" altLang="en-US" sz="2800" dirty="0">
                <a:latin typeface="ＭＳ ゴシック" pitchFamily="49" charset="-128"/>
                <a:ea typeface="ＭＳ ゴシック" pitchFamily="49" charset="-128"/>
              </a:rPr>
              <a:t>試験区</a:t>
            </a:r>
          </a:p>
        </p:txBody>
      </p:sp>
      <p:pic>
        <p:nvPicPr>
          <p:cNvPr id="1026" name="Picture 2"/>
          <p:cNvPicPr>
            <a:picLocks noChangeAspect="1" noChangeArrowheads="1"/>
          </p:cNvPicPr>
          <p:nvPr/>
        </p:nvPicPr>
        <p:blipFill>
          <a:blip r:embed="rId4" cstate="print"/>
          <a:srcRect/>
          <a:stretch>
            <a:fillRect/>
          </a:stretch>
        </p:blipFill>
        <p:spPr bwMode="auto">
          <a:xfrm>
            <a:off x="2500298" y="2285992"/>
            <a:ext cx="1819275" cy="1524000"/>
          </a:xfrm>
          <a:prstGeom prst="rect">
            <a:avLst/>
          </a:prstGeom>
          <a:noFill/>
          <a:ln w="9525">
            <a:noFill/>
            <a:miter lim="800000"/>
            <a:headEnd/>
            <a:tailEnd/>
          </a:ln>
        </p:spPr>
      </p:pic>
      <p:sp>
        <p:nvSpPr>
          <p:cNvPr id="25" name="正方形/長方形 24"/>
          <p:cNvSpPr/>
          <p:nvPr/>
        </p:nvSpPr>
        <p:spPr>
          <a:xfrm>
            <a:off x="8001024" y="5500702"/>
            <a:ext cx="714380" cy="928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6" name="テキスト ボックス 10"/>
          <p:cNvSpPr txBox="1">
            <a:spLocks noChangeArrowheads="1"/>
          </p:cNvSpPr>
          <p:nvPr/>
        </p:nvSpPr>
        <p:spPr bwMode="auto">
          <a:xfrm>
            <a:off x="285720" y="728473"/>
            <a:ext cx="5750759" cy="1200329"/>
          </a:xfrm>
          <a:prstGeom prst="rect">
            <a:avLst/>
          </a:prstGeom>
          <a:solidFill>
            <a:schemeClr val="accent1">
              <a:lumMod val="20000"/>
              <a:lumOff val="80000"/>
            </a:schemeClr>
          </a:solidFill>
          <a:ln w="9525">
            <a:noFill/>
            <a:miter lim="800000"/>
            <a:headEnd/>
            <a:tailEnd/>
          </a:ln>
        </p:spPr>
        <p:txBody>
          <a:bodyPr wrap="square">
            <a:spAutoFit/>
          </a:bodyPr>
          <a:lstStyle/>
          <a:p>
            <a:r>
              <a:rPr lang="ja-JP" altLang="en-US" sz="2400" dirty="0">
                <a:latin typeface="ＭＳ ゴシック" pitchFamily="49" charset="-128"/>
                <a:ea typeface="ＭＳ ゴシック" pitchFamily="49" charset="-128"/>
              </a:rPr>
              <a:t>土壌：</a:t>
            </a:r>
            <a:r>
              <a:rPr lang="ja-JP" altLang="en-US" sz="2400" dirty="0" smtClean="0">
                <a:latin typeface="ＭＳ ゴシック" pitchFamily="49" charset="-128"/>
                <a:ea typeface="ＭＳ ゴシック" pitchFamily="49" charset="-128"/>
              </a:rPr>
              <a:t>水田土、黒ボク土</a:t>
            </a:r>
            <a:endParaRPr lang="en-US" altLang="ja-JP" sz="2400" dirty="0">
              <a:latin typeface="ＭＳ ゴシック" pitchFamily="49" charset="-128"/>
              <a:ea typeface="ＭＳ ゴシック" pitchFamily="49" charset="-128"/>
            </a:endParaRPr>
          </a:p>
          <a:p>
            <a:r>
              <a:rPr lang="ja-JP" altLang="en-US" sz="2400" dirty="0">
                <a:latin typeface="ＭＳ ゴシック" pitchFamily="49" charset="-128"/>
                <a:ea typeface="ＭＳ ゴシック" pitchFamily="49" charset="-128"/>
              </a:rPr>
              <a:t>圃場：</a:t>
            </a:r>
            <a:r>
              <a:rPr lang="ja-JP" altLang="en-US" sz="2400" dirty="0" smtClean="0">
                <a:latin typeface="ＭＳ ゴシック" pitchFamily="49" charset="-128"/>
                <a:ea typeface="ＭＳ ゴシック" pitchFamily="49" charset="-128"/>
              </a:rPr>
              <a:t>岐阜大学研究圃場のガラスハウス</a:t>
            </a:r>
            <a:endParaRPr lang="en-US" altLang="ja-JP" sz="2400" dirty="0">
              <a:latin typeface="ＭＳ ゴシック" pitchFamily="49" charset="-128"/>
              <a:ea typeface="ＭＳ ゴシック" pitchFamily="49" charset="-128"/>
            </a:endParaRPr>
          </a:p>
          <a:p>
            <a:r>
              <a:rPr lang="ja-JP" altLang="en-US" sz="2400" dirty="0">
                <a:latin typeface="ＭＳ ゴシック" pitchFamily="49" charset="-128"/>
                <a:ea typeface="ＭＳ ゴシック" pitchFamily="49" charset="-128"/>
              </a:rPr>
              <a:t>作物</a:t>
            </a:r>
            <a:r>
              <a:rPr lang="ja-JP" altLang="en-US" sz="2400" dirty="0" smtClean="0">
                <a:latin typeface="ＭＳ ゴシック" pitchFamily="49" charset="-128"/>
                <a:ea typeface="ＭＳ ゴシック" pitchFamily="49" charset="-128"/>
              </a:rPr>
              <a:t>：ダイズ</a:t>
            </a:r>
            <a:endParaRPr lang="ja-JP" altLang="en-US" sz="2400" dirty="0">
              <a:latin typeface="ＭＳ ゴシック" pitchFamily="49" charset="-128"/>
              <a:ea typeface="ＭＳ ゴシック" pitchFamily="49" charset="-128"/>
            </a:endParaRPr>
          </a:p>
        </p:txBody>
      </p:sp>
      <p:sp>
        <p:nvSpPr>
          <p:cNvPr id="14" name="テキスト ボックス 13"/>
          <p:cNvSpPr txBox="1"/>
          <p:nvPr/>
        </p:nvSpPr>
        <p:spPr>
          <a:xfrm>
            <a:off x="642910" y="5857892"/>
            <a:ext cx="7858180" cy="523220"/>
          </a:xfrm>
          <a:prstGeom prst="rect">
            <a:avLst/>
          </a:prstGeom>
          <a:noFill/>
        </p:spPr>
        <p:txBody>
          <a:bodyPr wrap="square" rtlCol="0">
            <a:spAutoFit/>
          </a:bodyPr>
          <a:lstStyle/>
          <a:p>
            <a:r>
              <a:rPr lang="ja-JP" altLang="en-US" sz="2800" dirty="0" smtClean="0">
                <a:latin typeface="ＭＳ ゴシック" pitchFamily="49" charset="-128"/>
                <a:ea typeface="ＭＳ ゴシック" pitchFamily="49" charset="-128"/>
              </a:rPr>
              <a:t>蒸散量低下</a:t>
            </a:r>
            <a:r>
              <a:rPr kumimoji="1" lang="ja-JP" altLang="en-US" sz="2800" dirty="0" smtClean="0">
                <a:latin typeface="ＭＳ ゴシック" pitchFamily="49" charset="-128"/>
                <a:ea typeface="ＭＳ ゴシック" pitchFamily="49" charset="-128"/>
              </a:rPr>
              <a:t>時の体積含水率と</a:t>
            </a:r>
            <a:r>
              <a:rPr kumimoji="1" lang="en-US" altLang="ja-JP" sz="2800" dirty="0" smtClean="0">
                <a:latin typeface="ＭＳ ゴシック" pitchFamily="49" charset="-128"/>
                <a:ea typeface="ＭＳ ゴシック" pitchFamily="49" charset="-128"/>
              </a:rPr>
              <a:t>pF</a:t>
            </a:r>
            <a:r>
              <a:rPr kumimoji="1" lang="ja-JP" altLang="en-US" sz="2800" dirty="0" smtClean="0">
                <a:latin typeface="ＭＳ ゴシック" pitchFamily="49" charset="-128"/>
                <a:ea typeface="ＭＳ ゴシック" pitchFamily="49" charset="-128"/>
              </a:rPr>
              <a:t>値</a:t>
            </a:r>
            <a:r>
              <a:rPr lang="ja-JP" altLang="en-US" sz="2800" dirty="0" smtClean="0">
                <a:latin typeface="ＭＳ ゴシック" pitchFamily="49" charset="-128"/>
                <a:ea typeface="ＭＳ ゴシック" pitchFamily="49" charset="-128"/>
              </a:rPr>
              <a:t>を対応させる</a:t>
            </a:r>
            <a:endParaRPr lang="en-US" altLang="ja-JP" sz="2800" dirty="0" smtClean="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328158" y="3357562"/>
            <a:ext cx="4458156" cy="3143272"/>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28596" y="571480"/>
            <a:ext cx="4143404" cy="3008912"/>
          </a:xfrm>
          <a:prstGeom prst="rect">
            <a:avLst/>
          </a:prstGeom>
          <a:noFill/>
          <a:ln w="9525">
            <a:noFill/>
            <a:miter lim="800000"/>
            <a:headEnd/>
            <a:tailEnd/>
          </a:ln>
          <a:effectLst/>
        </p:spPr>
      </p:pic>
      <p:sp>
        <p:nvSpPr>
          <p:cNvPr id="44" name="正方形/長方形 43"/>
          <p:cNvSpPr/>
          <p:nvPr/>
        </p:nvSpPr>
        <p:spPr>
          <a:xfrm>
            <a:off x="7929586" y="5500702"/>
            <a:ext cx="785818"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14282" y="109815"/>
            <a:ext cx="4286280" cy="461665"/>
          </a:xfrm>
          <a:prstGeom prst="rect">
            <a:avLst/>
          </a:prstGeom>
          <a:noFill/>
        </p:spPr>
        <p:txBody>
          <a:bodyPr wrap="square" rtlCol="0">
            <a:spAutoFit/>
          </a:bodyPr>
          <a:lstStyle/>
          <a:p>
            <a:r>
              <a:rPr lang="ja-JP" altLang="en-US" sz="2400" dirty="0" smtClean="0">
                <a:latin typeface="ＭＳ ゴシック" pitchFamily="49" charset="-128"/>
                <a:ea typeface="ＭＳ ゴシック" pitchFamily="49" charset="-128"/>
              </a:rPr>
              <a:t>①</a:t>
            </a:r>
            <a:r>
              <a:rPr kumimoji="1" lang="ja-JP" altLang="en-US" sz="2400" dirty="0" smtClean="0">
                <a:latin typeface="ＭＳ ゴシック" pitchFamily="49" charset="-128"/>
                <a:ea typeface="ＭＳ ゴシック" pitchFamily="49" charset="-128"/>
              </a:rPr>
              <a:t>蒸散量計測：結果</a:t>
            </a:r>
            <a:r>
              <a:rPr kumimoji="1" lang="en-US" altLang="ja-JP" sz="2400" dirty="0" smtClean="0">
                <a:latin typeface="ＭＳ ゴシック" pitchFamily="49" charset="-128"/>
                <a:ea typeface="ＭＳ ゴシック" pitchFamily="49" charset="-128"/>
              </a:rPr>
              <a:t>(</a:t>
            </a:r>
            <a:r>
              <a:rPr kumimoji="1" lang="ja-JP" altLang="en-US" sz="2400" dirty="0" smtClean="0">
                <a:latin typeface="ＭＳ ゴシック" pitchFamily="49" charset="-128"/>
                <a:ea typeface="ＭＳ ゴシック" pitchFamily="49" charset="-128"/>
              </a:rPr>
              <a:t>水田土</a:t>
            </a:r>
            <a:r>
              <a:rPr kumimoji="1" lang="en-US" altLang="ja-JP" sz="2400" dirty="0" smtClean="0">
                <a:latin typeface="ＭＳ ゴシック" pitchFamily="49" charset="-128"/>
                <a:ea typeface="ＭＳ ゴシック" pitchFamily="49" charset="-128"/>
              </a:rPr>
              <a:t>)</a:t>
            </a:r>
            <a:endParaRPr kumimoji="1" lang="ja-JP" altLang="en-US" sz="2400" dirty="0">
              <a:latin typeface="ＭＳ ゴシック" pitchFamily="49" charset="-128"/>
              <a:ea typeface="ＭＳ ゴシック" pitchFamily="49" charset="-128"/>
            </a:endParaRPr>
          </a:p>
        </p:txBody>
      </p:sp>
      <p:sp>
        <p:nvSpPr>
          <p:cNvPr id="10" name="テキスト ボックス 9"/>
          <p:cNvSpPr txBox="1"/>
          <p:nvPr/>
        </p:nvSpPr>
        <p:spPr>
          <a:xfrm>
            <a:off x="1142976" y="714356"/>
            <a:ext cx="1000132" cy="400110"/>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夏計測</a:t>
            </a:r>
            <a:endParaRPr kumimoji="1" lang="ja-JP" altLang="en-US" sz="2000" dirty="0">
              <a:latin typeface="ＭＳ ゴシック" pitchFamily="49" charset="-128"/>
              <a:ea typeface="ＭＳ ゴシック" pitchFamily="49" charset="-128"/>
            </a:endParaRPr>
          </a:p>
        </p:txBody>
      </p:sp>
      <p:sp>
        <p:nvSpPr>
          <p:cNvPr id="11" name="テキスト ボックス 10"/>
          <p:cNvSpPr txBox="1"/>
          <p:nvPr/>
        </p:nvSpPr>
        <p:spPr>
          <a:xfrm>
            <a:off x="1142976" y="3571876"/>
            <a:ext cx="1071570" cy="400110"/>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秋計測</a:t>
            </a:r>
            <a:endParaRPr kumimoji="1" lang="ja-JP" altLang="en-US" sz="2000" dirty="0">
              <a:latin typeface="ＭＳ ゴシック" pitchFamily="49" charset="-128"/>
              <a:ea typeface="ＭＳ ゴシック" pitchFamily="49" charset="-128"/>
            </a:endParaRPr>
          </a:p>
        </p:txBody>
      </p:sp>
      <p:sp>
        <p:nvSpPr>
          <p:cNvPr id="12" name="テキスト ボックス 11"/>
          <p:cNvSpPr txBox="1"/>
          <p:nvPr/>
        </p:nvSpPr>
        <p:spPr>
          <a:xfrm>
            <a:off x="79046" y="928670"/>
            <a:ext cx="492443" cy="1928826"/>
          </a:xfrm>
          <a:prstGeom prst="rect">
            <a:avLst/>
          </a:prstGeom>
          <a:noFill/>
        </p:spPr>
        <p:txBody>
          <a:bodyPr vert="eaVert" wrap="square" rtlCol="0">
            <a:spAutoFit/>
          </a:bodyPr>
          <a:lstStyle/>
          <a:p>
            <a:r>
              <a:rPr kumimoji="1" lang="ja-JP" altLang="en-US" sz="2000" dirty="0" smtClean="0">
                <a:latin typeface="ＭＳ ゴシック" pitchFamily="49" charset="-128"/>
                <a:ea typeface="ＭＳ ゴシック" pitchFamily="49" charset="-128"/>
              </a:rPr>
              <a:t>積算蒸散量</a:t>
            </a:r>
            <a:r>
              <a:rPr kumimoji="1" lang="en-US" altLang="ja-JP" sz="2000" dirty="0" smtClean="0">
                <a:latin typeface="ＭＳ ゴシック" pitchFamily="49" charset="-128"/>
                <a:ea typeface="ＭＳ ゴシック" pitchFamily="49" charset="-128"/>
              </a:rPr>
              <a:t>(</a:t>
            </a:r>
            <a:r>
              <a:rPr lang="ja-JP" altLang="en-US" sz="2000" dirty="0" smtClean="0">
                <a:latin typeface="ＭＳ ゴシック" pitchFamily="49" charset="-128"/>
                <a:ea typeface="ＭＳ ゴシック" pitchFamily="49" charset="-128"/>
              </a:rPr>
              <a:t>㎜</a:t>
            </a:r>
            <a:r>
              <a:rPr kumimoji="1" lang="en-US" altLang="ja-JP" sz="2000" dirty="0" smtClean="0">
                <a:latin typeface="ＭＳ ゴシック" pitchFamily="49" charset="-128"/>
                <a:ea typeface="ＭＳ ゴシック" pitchFamily="49" charset="-128"/>
              </a:rPr>
              <a:t>)</a:t>
            </a:r>
            <a:endParaRPr kumimoji="1" lang="ja-JP" altLang="en-US" sz="2000" dirty="0">
              <a:latin typeface="ＭＳ ゴシック" pitchFamily="49" charset="-128"/>
              <a:ea typeface="ＭＳ ゴシック" pitchFamily="49" charset="-128"/>
            </a:endParaRPr>
          </a:p>
        </p:txBody>
      </p:sp>
      <p:sp>
        <p:nvSpPr>
          <p:cNvPr id="13" name="テキスト ボックス 12"/>
          <p:cNvSpPr txBox="1"/>
          <p:nvPr/>
        </p:nvSpPr>
        <p:spPr>
          <a:xfrm>
            <a:off x="1785918" y="6386476"/>
            <a:ext cx="1714512" cy="400110"/>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経過</a:t>
            </a:r>
            <a:r>
              <a:rPr lang="ja-JP" altLang="en-US" sz="2000" dirty="0" smtClean="0">
                <a:latin typeface="ＭＳ ゴシック" pitchFamily="49" charset="-128"/>
                <a:ea typeface="ＭＳ ゴシック" pitchFamily="49" charset="-128"/>
              </a:rPr>
              <a:t>日数</a:t>
            </a:r>
            <a:r>
              <a:rPr lang="en-US" altLang="ja-JP" sz="2000" dirty="0" smtClean="0">
                <a:latin typeface="ＭＳ ゴシック" pitchFamily="49" charset="-128"/>
                <a:ea typeface="ＭＳ ゴシック" pitchFamily="49" charset="-128"/>
              </a:rPr>
              <a:t>(</a:t>
            </a:r>
            <a:r>
              <a:rPr lang="ja-JP" altLang="en-US" sz="2000" dirty="0" smtClean="0">
                <a:latin typeface="ＭＳ ゴシック" pitchFamily="49" charset="-128"/>
                <a:ea typeface="ＭＳ ゴシック" pitchFamily="49" charset="-128"/>
              </a:rPr>
              <a:t>日</a:t>
            </a:r>
            <a:r>
              <a:rPr lang="en-US" altLang="ja-JP" sz="2000" dirty="0" smtClean="0">
                <a:latin typeface="ＭＳ ゴシック" pitchFamily="49" charset="-128"/>
                <a:ea typeface="ＭＳ ゴシック" pitchFamily="49" charset="-128"/>
              </a:rPr>
              <a:t>)</a:t>
            </a:r>
            <a:endParaRPr kumimoji="1" lang="ja-JP" altLang="en-US" sz="2000" dirty="0">
              <a:latin typeface="ＭＳ ゴシック" pitchFamily="49" charset="-128"/>
              <a:ea typeface="ＭＳ ゴシック" pitchFamily="49" charset="-128"/>
            </a:endParaRPr>
          </a:p>
        </p:txBody>
      </p:sp>
      <p:sp>
        <p:nvSpPr>
          <p:cNvPr id="24" name="テキスト ボックス 23"/>
          <p:cNvSpPr txBox="1"/>
          <p:nvPr/>
        </p:nvSpPr>
        <p:spPr>
          <a:xfrm>
            <a:off x="71423" y="3786190"/>
            <a:ext cx="492443" cy="1928826"/>
          </a:xfrm>
          <a:prstGeom prst="rect">
            <a:avLst/>
          </a:prstGeom>
          <a:noFill/>
        </p:spPr>
        <p:txBody>
          <a:bodyPr vert="eaVert" wrap="square" rtlCol="0">
            <a:spAutoFit/>
          </a:bodyPr>
          <a:lstStyle/>
          <a:p>
            <a:r>
              <a:rPr kumimoji="1" lang="ja-JP" altLang="en-US" sz="2000" dirty="0" smtClean="0">
                <a:latin typeface="ＭＳ ゴシック" pitchFamily="49" charset="-128"/>
                <a:ea typeface="ＭＳ ゴシック" pitchFamily="49" charset="-128"/>
              </a:rPr>
              <a:t>積算蒸散量</a:t>
            </a:r>
            <a:r>
              <a:rPr kumimoji="1" lang="en-US" altLang="ja-JP" sz="2000" dirty="0" smtClean="0">
                <a:latin typeface="ＭＳ ゴシック" pitchFamily="49" charset="-128"/>
                <a:ea typeface="ＭＳ ゴシック" pitchFamily="49" charset="-128"/>
              </a:rPr>
              <a:t>(</a:t>
            </a:r>
            <a:r>
              <a:rPr lang="ja-JP" altLang="en-US" sz="2000" dirty="0" smtClean="0">
                <a:latin typeface="ＭＳ ゴシック" pitchFamily="49" charset="-128"/>
                <a:ea typeface="ＭＳ ゴシック" pitchFamily="49" charset="-128"/>
              </a:rPr>
              <a:t>㎜</a:t>
            </a:r>
            <a:r>
              <a:rPr kumimoji="1" lang="en-US" altLang="ja-JP" sz="2000" dirty="0" smtClean="0">
                <a:latin typeface="ＭＳ ゴシック" pitchFamily="49" charset="-128"/>
                <a:ea typeface="ＭＳ ゴシック" pitchFamily="49" charset="-128"/>
              </a:rPr>
              <a:t>)</a:t>
            </a:r>
            <a:endParaRPr kumimoji="1" lang="ja-JP" altLang="en-US" sz="2000" dirty="0">
              <a:latin typeface="ＭＳ ゴシック" pitchFamily="49" charset="-128"/>
              <a:ea typeface="ＭＳ ゴシック" pitchFamily="49" charset="-128"/>
            </a:endParaRPr>
          </a:p>
        </p:txBody>
      </p:sp>
      <p:sp>
        <p:nvSpPr>
          <p:cNvPr id="27" name="角丸四角形 26"/>
          <p:cNvSpPr/>
          <p:nvPr/>
        </p:nvSpPr>
        <p:spPr>
          <a:xfrm>
            <a:off x="1071538" y="714356"/>
            <a:ext cx="1071570" cy="428628"/>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1071538" y="3571876"/>
            <a:ext cx="1071570" cy="42862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p:cNvGrpSpPr/>
          <p:nvPr/>
        </p:nvGrpSpPr>
        <p:grpSpPr>
          <a:xfrm>
            <a:off x="1714480" y="5214950"/>
            <a:ext cx="2857520" cy="714380"/>
            <a:chOff x="1928794" y="5214950"/>
            <a:chExt cx="2857520" cy="714380"/>
          </a:xfrm>
        </p:grpSpPr>
        <p:grpSp>
          <p:nvGrpSpPr>
            <p:cNvPr id="34" name="グループ化 33"/>
            <p:cNvGrpSpPr/>
            <p:nvPr/>
          </p:nvGrpSpPr>
          <p:grpSpPr>
            <a:xfrm>
              <a:off x="1928794" y="5221444"/>
              <a:ext cx="2071702" cy="707886"/>
              <a:chOff x="2500298" y="5221444"/>
              <a:chExt cx="2071702" cy="707886"/>
            </a:xfrm>
          </p:grpSpPr>
          <p:sp>
            <p:nvSpPr>
              <p:cNvPr id="28" name="テキスト ボックス 27"/>
              <p:cNvSpPr txBox="1"/>
              <p:nvPr/>
            </p:nvSpPr>
            <p:spPr>
              <a:xfrm>
                <a:off x="2857488" y="5221444"/>
                <a:ext cx="1714512" cy="707886"/>
              </a:xfrm>
              <a:prstGeom prst="rect">
                <a:avLst/>
              </a:prstGeom>
              <a:noFill/>
            </p:spPr>
            <p:txBody>
              <a:bodyPr wrap="square" rtlCol="0">
                <a:spAutoFit/>
              </a:bodyPr>
              <a:lstStyle/>
              <a:p>
                <a:r>
                  <a:rPr lang="ja-JP" altLang="en-US" sz="2000" dirty="0" smtClean="0">
                    <a:latin typeface="ＭＳ ゴシック" pitchFamily="49" charset="-128"/>
                    <a:ea typeface="ＭＳ ゴシック" pitchFamily="49" charset="-128"/>
                  </a:rPr>
                  <a:t>水田灌水区</a:t>
                </a:r>
                <a:endParaRPr lang="en-US" altLang="ja-JP" sz="2000" dirty="0" smtClean="0">
                  <a:latin typeface="ＭＳ ゴシック" pitchFamily="49" charset="-128"/>
                  <a:ea typeface="ＭＳ ゴシック" pitchFamily="49" charset="-128"/>
                </a:endParaRPr>
              </a:p>
              <a:p>
                <a:r>
                  <a:rPr kumimoji="1" lang="ja-JP" altLang="en-US" sz="2000" dirty="0" smtClean="0">
                    <a:latin typeface="ＭＳ ゴシック" pitchFamily="49" charset="-128"/>
                    <a:ea typeface="ＭＳ ゴシック" pitchFamily="49" charset="-128"/>
                  </a:rPr>
                  <a:t>水田非灌水区</a:t>
                </a:r>
              </a:p>
            </p:txBody>
          </p:sp>
          <p:cxnSp>
            <p:nvCxnSpPr>
              <p:cNvPr id="30" name="直線コネクタ 29"/>
              <p:cNvCxnSpPr/>
              <p:nvPr/>
            </p:nvCxnSpPr>
            <p:spPr>
              <a:xfrm>
                <a:off x="2500298" y="5429264"/>
                <a:ext cx="35719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00298" y="5715016"/>
                <a:ext cx="35719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3786182" y="5214950"/>
              <a:ext cx="1000132"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(n=10)</a:t>
              </a:r>
              <a:endParaRPr kumimoji="1" lang="ja-JP" altLang="en-US" sz="2000" dirty="0" smtClean="0">
                <a:latin typeface="ＭＳ ゴシック" pitchFamily="49" charset="-128"/>
                <a:ea typeface="ＭＳ ゴシック" pitchFamily="49" charset="-128"/>
              </a:endParaRPr>
            </a:p>
          </p:txBody>
        </p:sp>
        <p:sp>
          <p:nvSpPr>
            <p:cNvPr id="33" name="テキスト ボックス 32"/>
            <p:cNvSpPr txBox="1"/>
            <p:nvPr/>
          </p:nvSpPr>
          <p:spPr>
            <a:xfrm>
              <a:off x="3786182" y="5500702"/>
              <a:ext cx="1000132"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(n=10)</a:t>
              </a:r>
              <a:endParaRPr kumimoji="1" lang="ja-JP" altLang="en-US" sz="2000" dirty="0" smtClean="0">
                <a:latin typeface="ＭＳ ゴシック" pitchFamily="49" charset="-128"/>
                <a:ea typeface="ＭＳ ゴシック" pitchFamily="49" charset="-128"/>
              </a:endParaRPr>
            </a:p>
          </p:txBody>
        </p:sp>
      </p:grpSp>
      <p:sp>
        <p:nvSpPr>
          <p:cNvPr id="49" name="テキスト ボックス 48"/>
          <p:cNvSpPr txBox="1"/>
          <p:nvPr/>
        </p:nvSpPr>
        <p:spPr>
          <a:xfrm>
            <a:off x="8001024" y="71414"/>
            <a:ext cx="714380" cy="400110"/>
          </a:xfrm>
          <a:prstGeom prst="rect">
            <a:avLst/>
          </a:prstGeom>
          <a:noFill/>
        </p:spPr>
        <p:txBody>
          <a:bodyPr wrap="square" rtlCol="0">
            <a:spAutoFit/>
          </a:bodyPr>
          <a:lstStyle/>
          <a:p>
            <a:r>
              <a:rPr lang="en-US" altLang="ja-JP" sz="2000" dirty="0" smtClean="0">
                <a:latin typeface="ＭＳ ゴシック" pitchFamily="49" charset="-128"/>
                <a:ea typeface="ＭＳ ゴシック" pitchFamily="49" charset="-128"/>
              </a:rPr>
              <a:t>6/11</a:t>
            </a:r>
            <a:endParaRPr kumimoji="1" lang="ja-JP" altLang="en-US" sz="2000" dirty="0" smtClean="0">
              <a:latin typeface="ＭＳ ゴシック" pitchFamily="49" charset="-128"/>
              <a:ea typeface="ＭＳ ゴシック" pitchFamily="49" charset="-128"/>
            </a:endParaRPr>
          </a:p>
        </p:txBody>
      </p:sp>
      <p:grpSp>
        <p:nvGrpSpPr>
          <p:cNvPr id="57" name="グループ化 56"/>
          <p:cNvGrpSpPr/>
          <p:nvPr/>
        </p:nvGrpSpPr>
        <p:grpSpPr>
          <a:xfrm>
            <a:off x="4714876" y="4214818"/>
            <a:ext cx="4071966" cy="2571768"/>
            <a:chOff x="5147115" y="4656031"/>
            <a:chExt cx="3564684" cy="2344847"/>
          </a:xfrm>
        </p:grpSpPr>
        <p:grpSp>
          <p:nvGrpSpPr>
            <p:cNvPr id="66" name="グループ化 65"/>
            <p:cNvGrpSpPr/>
            <p:nvPr/>
          </p:nvGrpSpPr>
          <p:grpSpPr>
            <a:xfrm>
              <a:off x="5147115" y="4656031"/>
              <a:ext cx="3564684" cy="2344847"/>
              <a:chOff x="4649424" y="4084527"/>
              <a:chExt cx="3518712" cy="2344847"/>
            </a:xfrm>
          </p:grpSpPr>
          <p:sp>
            <p:nvSpPr>
              <p:cNvPr id="64" name="角丸四角形 63"/>
              <p:cNvSpPr/>
              <p:nvPr/>
            </p:nvSpPr>
            <p:spPr>
              <a:xfrm>
                <a:off x="4649424" y="4084527"/>
                <a:ext cx="3518712" cy="2344847"/>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4896352" y="4519359"/>
                <a:ext cx="3014867" cy="477053"/>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早期に蒸散量が低下</a:t>
                </a:r>
              </a:p>
            </p:txBody>
          </p:sp>
        </p:grpSp>
        <p:sp>
          <p:nvSpPr>
            <p:cNvPr id="50" name="下矢印 49"/>
            <p:cNvSpPr/>
            <p:nvPr/>
          </p:nvSpPr>
          <p:spPr>
            <a:xfrm>
              <a:off x="6701913" y="5595231"/>
              <a:ext cx="571504" cy="42862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cxnSp>
        <p:nvCxnSpPr>
          <p:cNvPr id="39" name="直線コネクタ 38"/>
          <p:cNvCxnSpPr/>
          <p:nvPr/>
        </p:nvCxnSpPr>
        <p:spPr>
          <a:xfrm rot="5400000" flipH="1" flipV="1">
            <a:off x="1214414" y="1928802"/>
            <a:ext cx="2286016"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143636" y="4191664"/>
            <a:ext cx="1357322"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夏計測</a:t>
            </a:r>
          </a:p>
        </p:txBody>
      </p:sp>
      <p:sp>
        <p:nvSpPr>
          <p:cNvPr id="42" name="テキスト ボックス 41"/>
          <p:cNvSpPr txBox="1"/>
          <p:nvPr/>
        </p:nvSpPr>
        <p:spPr>
          <a:xfrm>
            <a:off x="4714876" y="5715016"/>
            <a:ext cx="4143404" cy="954107"/>
          </a:xfrm>
          <a:prstGeom prst="rect">
            <a:avLst/>
          </a:prstGeom>
          <a:noFill/>
        </p:spPr>
        <p:txBody>
          <a:bodyPr wrap="square" rtlCol="0">
            <a:spAutoFit/>
          </a:bodyPr>
          <a:lstStyle/>
          <a:p>
            <a:pPr algn="ctr"/>
            <a:r>
              <a:rPr kumimoji="1" lang="ja-JP" altLang="en-US" sz="2800" dirty="0" smtClean="0">
                <a:latin typeface="ＭＳ ゴシック" pitchFamily="49" charset="-128"/>
                <a:ea typeface="ＭＳ ゴシック" pitchFamily="49" charset="-128"/>
              </a:rPr>
              <a:t>根の吸水に土壌水の　　供給が追いつかなかった</a:t>
            </a:r>
          </a:p>
        </p:txBody>
      </p:sp>
      <p:grpSp>
        <p:nvGrpSpPr>
          <p:cNvPr id="51" name="グループ化 50"/>
          <p:cNvGrpSpPr/>
          <p:nvPr/>
        </p:nvGrpSpPr>
        <p:grpSpPr>
          <a:xfrm>
            <a:off x="4071934" y="3571876"/>
            <a:ext cx="857256" cy="858050"/>
            <a:chOff x="4071934" y="3571876"/>
            <a:chExt cx="857256" cy="858050"/>
          </a:xfrm>
        </p:grpSpPr>
        <p:cxnSp>
          <p:nvCxnSpPr>
            <p:cNvPr id="47" name="直線矢印コネクタ 46"/>
            <p:cNvCxnSpPr/>
            <p:nvPr/>
          </p:nvCxnSpPr>
          <p:spPr>
            <a:xfrm rot="5400000">
              <a:off x="4249735" y="4179099"/>
              <a:ext cx="500066"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4071934" y="3571876"/>
              <a:ext cx="857256"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pF4.2</a:t>
              </a:r>
              <a:endParaRPr kumimoji="1" lang="ja-JP" altLang="en-US" sz="2000" dirty="0" smtClean="0">
                <a:latin typeface="ＭＳ ゴシック" pitchFamily="49" charset="-128"/>
                <a:ea typeface="ＭＳ ゴシック" pitchFamily="49" charset="-128"/>
              </a:endParaRPr>
            </a:p>
          </p:txBody>
        </p:sp>
      </p:grpSp>
      <p:sp>
        <p:nvSpPr>
          <p:cNvPr id="52" name="テキスト ボックス 51"/>
          <p:cNvSpPr txBox="1"/>
          <p:nvPr/>
        </p:nvSpPr>
        <p:spPr>
          <a:xfrm>
            <a:off x="4786346" y="3117835"/>
            <a:ext cx="4214810" cy="954107"/>
          </a:xfrm>
          <a:prstGeom prst="rect">
            <a:avLst/>
          </a:prstGeom>
          <a:noFill/>
        </p:spPr>
        <p:txBody>
          <a:bodyPr wrap="square" rtlCol="0">
            <a:spAutoFit/>
          </a:bodyPr>
          <a:lstStyle/>
          <a:p>
            <a:r>
              <a:rPr kumimoji="1" lang="ja-JP" altLang="en-US" sz="2800" dirty="0" smtClean="0">
                <a:solidFill>
                  <a:srgbClr val="FF0000"/>
                </a:solidFill>
                <a:latin typeface="ＭＳ ゴシック" pitchFamily="49" charset="-128"/>
                <a:ea typeface="ＭＳ ゴシック" pitchFamily="49" charset="-128"/>
              </a:rPr>
              <a:t>夏･秋：</a:t>
            </a:r>
            <a:r>
              <a:rPr kumimoji="1" lang="en-US" altLang="ja-JP" sz="2800" dirty="0" smtClean="0">
                <a:solidFill>
                  <a:srgbClr val="FF0000"/>
                </a:solidFill>
                <a:latin typeface="ＭＳ ゴシック" pitchFamily="49" charset="-128"/>
                <a:ea typeface="ＭＳ ゴシック" pitchFamily="49" charset="-128"/>
              </a:rPr>
              <a:t>pF3.0</a:t>
            </a:r>
            <a:r>
              <a:rPr kumimoji="1" lang="ja-JP" altLang="en-US" sz="2800" dirty="0" smtClean="0">
                <a:solidFill>
                  <a:srgbClr val="FF0000"/>
                </a:solidFill>
                <a:latin typeface="ＭＳ ゴシック" pitchFamily="49" charset="-128"/>
                <a:ea typeface="ＭＳ ゴシック" pitchFamily="49" charset="-128"/>
              </a:rPr>
              <a:t>で蒸散量の低下は見られなかった</a:t>
            </a:r>
          </a:p>
        </p:txBody>
      </p:sp>
      <p:grpSp>
        <p:nvGrpSpPr>
          <p:cNvPr id="68" name="グループ化 67"/>
          <p:cNvGrpSpPr/>
          <p:nvPr/>
        </p:nvGrpSpPr>
        <p:grpSpPr>
          <a:xfrm>
            <a:off x="1000100" y="2028758"/>
            <a:ext cx="1357322" cy="400110"/>
            <a:chOff x="928662" y="1743006"/>
            <a:chExt cx="1357322" cy="400110"/>
          </a:xfrm>
        </p:grpSpPr>
        <p:sp>
          <p:nvSpPr>
            <p:cNvPr id="60" name="テキスト ボックス 59"/>
            <p:cNvSpPr txBox="1"/>
            <p:nvPr/>
          </p:nvSpPr>
          <p:spPr>
            <a:xfrm>
              <a:off x="928662" y="1743006"/>
              <a:ext cx="857256"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pF4.0</a:t>
              </a:r>
              <a:endParaRPr kumimoji="1" lang="ja-JP" altLang="en-US" sz="2000" dirty="0" smtClean="0">
                <a:latin typeface="ＭＳ ゴシック" pitchFamily="49" charset="-128"/>
                <a:ea typeface="ＭＳ ゴシック" pitchFamily="49" charset="-128"/>
              </a:endParaRPr>
            </a:p>
          </p:txBody>
        </p:sp>
        <p:cxnSp>
          <p:nvCxnSpPr>
            <p:cNvPr id="65" name="直線矢印コネクタ 64"/>
            <p:cNvCxnSpPr/>
            <p:nvPr/>
          </p:nvCxnSpPr>
          <p:spPr>
            <a:xfrm>
              <a:off x="1714480" y="1928802"/>
              <a:ext cx="571504"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a:off x="2357422" y="714356"/>
            <a:ext cx="1857388"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(7/15</a:t>
            </a:r>
            <a:r>
              <a:rPr kumimoji="1" lang="ja-JP" altLang="en-US" sz="2000" dirty="0" smtClean="0">
                <a:latin typeface="ＭＳ ゴシック" pitchFamily="49" charset="-128"/>
                <a:ea typeface="ＭＳ ゴシック" pitchFamily="49" charset="-128"/>
              </a:rPr>
              <a:t>～</a:t>
            </a:r>
            <a:r>
              <a:rPr kumimoji="1" lang="en-US" altLang="ja-JP" sz="2000" dirty="0" smtClean="0">
                <a:latin typeface="ＭＳ ゴシック" pitchFamily="49" charset="-128"/>
                <a:ea typeface="ＭＳ ゴシック" pitchFamily="49" charset="-128"/>
              </a:rPr>
              <a:t>8/16</a:t>
            </a:r>
            <a:r>
              <a:rPr kumimoji="1" lang="ja-JP" altLang="en-US" sz="2000" dirty="0" smtClean="0">
                <a:latin typeface="ＭＳ ゴシック" pitchFamily="49" charset="-128"/>
                <a:ea typeface="ＭＳ ゴシック" pitchFamily="49" charset="-128"/>
              </a:rPr>
              <a:t>）</a:t>
            </a:r>
          </a:p>
        </p:txBody>
      </p:sp>
      <p:sp>
        <p:nvSpPr>
          <p:cNvPr id="46" name="テキスト ボックス 45"/>
          <p:cNvSpPr txBox="1"/>
          <p:nvPr/>
        </p:nvSpPr>
        <p:spPr>
          <a:xfrm>
            <a:off x="2214546" y="3571876"/>
            <a:ext cx="2071702"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(10/29</a:t>
            </a:r>
            <a:r>
              <a:rPr kumimoji="1" lang="ja-JP" altLang="en-US" sz="2000" dirty="0" smtClean="0">
                <a:latin typeface="ＭＳ ゴシック" pitchFamily="49" charset="-128"/>
                <a:ea typeface="ＭＳ ゴシック" pitchFamily="49" charset="-128"/>
              </a:rPr>
              <a:t>～</a:t>
            </a:r>
            <a:r>
              <a:rPr kumimoji="1" lang="en-US" altLang="ja-JP" sz="2000" dirty="0" smtClean="0">
                <a:latin typeface="ＭＳ ゴシック" pitchFamily="49" charset="-128"/>
                <a:ea typeface="ＭＳ ゴシック" pitchFamily="49" charset="-128"/>
              </a:rPr>
              <a:t>12/28)</a:t>
            </a:r>
            <a:endParaRPr kumimoji="1" lang="ja-JP" altLang="en-US" sz="2000" dirty="0" smtClean="0">
              <a:latin typeface="ＭＳ ゴシック" pitchFamily="49" charset="-128"/>
              <a:ea typeface="ＭＳ ゴシック" pitchFamily="49" charset="-128"/>
            </a:endParaRPr>
          </a:p>
        </p:txBody>
      </p:sp>
      <p:grpSp>
        <p:nvGrpSpPr>
          <p:cNvPr id="58" name="グループ化 57"/>
          <p:cNvGrpSpPr/>
          <p:nvPr/>
        </p:nvGrpSpPr>
        <p:grpSpPr>
          <a:xfrm>
            <a:off x="4929190" y="428604"/>
            <a:ext cx="3571900" cy="2143140"/>
            <a:chOff x="4857752" y="500042"/>
            <a:chExt cx="3571900" cy="2143140"/>
          </a:xfrm>
        </p:grpSpPr>
        <p:sp>
          <p:nvSpPr>
            <p:cNvPr id="54" name="正方形/長方形 53"/>
            <p:cNvSpPr/>
            <p:nvPr/>
          </p:nvSpPr>
          <p:spPr>
            <a:xfrm>
              <a:off x="4857752" y="785794"/>
              <a:ext cx="3571900" cy="18573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715140" y="1214422"/>
              <a:ext cx="1214446" cy="523220"/>
            </a:xfrm>
            <a:prstGeom prst="rect">
              <a:avLst/>
            </a:prstGeom>
            <a:noFill/>
          </p:spPr>
          <p:txBody>
            <a:bodyPr wrap="square" rtlCol="0">
              <a:spAutoFit/>
            </a:bodyPr>
            <a:lstStyle/>
            <a:p>
              <a:r>
                <a:rPr kumimoji="1" lang="en-US" altLang="ja-JP" sz="2800" dirty="0" smtClean="0">
                  <a:latin typeface="ＭＳ ゴシック" pitchFamily="49" charset="-128"/>
                  <a:ea typeface="ＭＳ ゴシック" pitchFamily="49" charset="-128"/>
                </a:rPr>
                <a:t>pF4.0</a:t>
              </a:r>
              <a:endParaRPr kumimoji="1" lang="ja-JP" altLang="en-US" sz="2800" dirty="0">
                <a:latin typeface="ＭＳ ゴシック" pitchFamily="49" charset="-128"/>
                <a:ea typeface="ＭＳ ゴシック" pitchFamily="49" charset="-128"/>
              </a:endParaRPr>
            </a:p>
          </p:txBody>
        </p:sp>
        <p:sp>
          <p:nvSpPr>
            <p:cNvPr id="8" name="テキスト ボックス 7"/>
            <p:cNvSpPr txBox="1"/>
            <p:nvPr/>
          </p:nvSpPr>
          <p:spPr>
            <a:xfrm>
              <a:off x="6429388" y="1857364"/>
              <a:ext cx="1928826" cy="523220"/>
            </a:xfrm>
            <a:prstGeom prst="rect">
              <a:avLst/>
            </a:prstGeom>
            <a:noFill/>
          </p:spPr>
          <p:txBody>
            <a:bodyPr wrap="square" rtlCol="0">
              <a:spAutoFit/>
            </a:bodyPr>
            <a:lstStyle/>
            <a:p>
              <a:pPr algn="ctr"/>
              <a:r>
                <a:rPr kumimoji="1" lang="en-US" altLang="ja-JP" sz="2800" dirty="0" smtClean="0">
                  <a:latin typeface="ＭＳ ゴシック" pitchFamily="49" charset="-128"/>
                  <a:ea typeface="ＭＳ ゴシック" pitchFamily="49" charset="-128"/>
                </a:rPr>
                <a:t>pF4</a:t>
              </a:r>
              <a:r>
                <a:rPr lang="en-US" altLang="ja-JP" sz="2800" dirty="0" smtClean="0">
                  <a:latin typeface="ＭＳ ゴシック" pitchFamily="49" charset="-128"/>
                  <a:ea typeface="ＭＳ ゴシック" pitchFamily="49" charset="-128"/>
                </a:rPr>
                <a:t>.2</a:t>
              </a:r>
              <a:r>
                <a:rPr lang="ja-JP" altLang="en-US" sz="2800" dirty="0" smtClean="0">
                  <a:latin typeface="ＭＳ ゴシック" pitchFamily="49" charset="-128"/>
                  <a:ea typeface="ＭＳ ゴシック" pitchFamily="49" charset="-128"/>
                </a:rPr>
                <a:t>以上</a:t>
              </a:r>
              <a:endParaRPr kumimoji="1" lang="ja-JP" altLang="en-US" sz="2800" dirty="0">
                <a:latin typeface="ＭＳ ゴシック" pitchFamily="49" charset="-128"/>
                <a:ea typeface="ＭＳ ゴシック" pitchFamily="49" charset="-128"/>
              </a:endParaRPr>
            </a:p>
          </p:txBody>
        </p:sp>
        <p:sp>
          <p:nvSpPr>
            <p:cNvPr id="5" name="テキスト ボックス 4"/>
            <p:cNvSpPr txBox="1"/>
            <p:nvPr/>
          </p:nvSpPr>
          <p:spPr>
            <a:xfrm>
              <a:off x="5000628" y="1214422"/>
              <a:ext cx="1428760"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夏計測</a:t>
              </a:r>
              <a:endParaRPr kumimoji="1" lang="ja-JP" altLang="en-US" sz="2800" dirty="0">
                <a:latin typeface="ＭＳ ゴシック" pitchFamily="49" charset="-128"/>
                <a:ea typeface="ＭＳ ゴシック" pitchFamily="49" charset="-128"/>
              </a:endParaRPr>
            </a:p>
          </p:txBody>
        </p:sp>
        <p:sp>
          <p:nvSpPr>
            <p:cNvPr id="22" name="角丸四角形 21"/>
            <p:cNvSpPr/>
            <p:nvPr/>
          </p:nvSpPr>
          <p:spPr>
            <a:xfrm>
              <a:off x="5013235" y="1214422"/>
              <a:ext cx="1273277" cy="54835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000628" y="1928802"/>
              <a:ext cx="1571636"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秋計測</a:t>
              </a:r>
              <a:endParaRPr kumimoji="1" lang="ja-JP" altLang="en-US" sz="2800" dirty="0">
                <a:latin typeface="ＭＳ ゴシック" pitchFamily="49" charset="-128"/>
                <a:ea typeface="ＭＳ ゴシック" pitchFamily="49" charset="-128"/>
              </a:endParaRPr>
            </a:p>
          </p:txBody>
        </p:sp>
        <p:sp>
          <p:nvSpPr>
            <p:cNvPr id="23" name="角丸四角形 22"/>
            <p:cNvSpPr/>
            <p:nvPr/>
          </p:nvSpPr>
          <p:spPr>
            <a:xfrm>
              <a:off x="5000628" y="1928802"/>
              <a:ext cx="1285884" cy="54835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5572132" y="500042"/>
              <a:ext cx="2357454" cy="523220"/>
            </a:xfrm>
            <a:prstGeom prst="rect">
              <a:avLst/>
            </a:prstGeom>
            <a:solidFill>
              <a:schemeClr val="bg1"/>
            </a:solidFill>
          </p:spPr>
          <p:txBody>
            <a:bodyPr wrap="square" rtlCol="0">
              <a:spAutoFit/>
            </a:bodyPr>
            <a:lstStyle/>
            <a:p>
              <a:r>
                <a:rPr kumimoji="1" lang="ja-JP" altLang="en-US" sz="2800" dirty="0" smtClean="0">
                  <a:latin typeface="ＭＳ ゴシック" pitchFamily="49" charset="-128"/>
                  <a:ea typeface="ＭＳ ゴシック" pitchFamily="49" charset="-128"/>
                </a:rPr>
                <a:t>蒸散量の</a:t>
              </a:r>
              <a:r>
                <a:rPr lang="ja-JP" altLang="en-US" sz="2800" dirty="0" smtClean="0">
                  <a:latin typeface="ＭＳ ゴシック" pitchFamily="49" charset="-128"/>
                  <a:ea typeface="ＭＳ ゴシック" pitchFamily="49" charset="-128"/>
                </a:rPr>
                <a:t>低下</a:t>
              </a:r>
              <a:endParaRPr kumimoji="1" lang="ja-JP" altLang="en-US" sz="2800" dirty="0" smtClean="0">
                <a:latin typeface="ＭＳ ゴシック" pitchFamily="49" charset="-128"/>
                <a:ea typeface="ＭＳ ゴシック" pitchFamily="49" charset="-128"/>
              </a:endParaRPr>
            </a:p>
          </p:txBody>
        </p:sp>
      </p:grpSp>
      <p:sp>
        <p:nvSpPr>
          <p:cNvPr id="55" name="下矢印 54"/>
          <p:cNvSpPr/>
          <p:nvPr/>
        </p:nvSpPr>
        <p:spPr>
          <a:xfrm>
            <a:off x="6429388" y="2714620"/>
            <a:ext cx="785818" cy="42862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285720" y="5429264"/>
            <a:ext cx="3071834" cy="10715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7929586" y="5500702"/>
            <a:ext cx="785818"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2844" y="71414"/>
            <a:ext cx="4500594" cy="461665"/>
          </a:xfrm>
          <a:prstGeom prst="rect">
            <a:avLst/>
          </a:prstGeom>
          <a:noFill/>
        </p:spPr>
        <p:txBody>
          <a:bodyPr wrap="square" rtlCol="0">
            <a:spAutoFit/>
          </a:bodyPr>
          <a:lstStyle/>
          <a:p>
            <a:r>
              <a:rPr lang="ja-JP" altLang="en-US" sz="2400" dirty="0" smtClean="0">
                <a:latin typeface="ＭＳ ゴシック" pitchFamily="49" charset="-128"/>
                <a:ea typeface="ＭＳ ゴシック" pitchFamily="49" charset="-128"/>
              </a:rPr>
              <a:t>①蒸散量計測：結果</a:t>
            </a:r>
            <a:r>
              <a:rPr lang="en-US" altLang="ja-JP" sz="2400" dirty="0" smtClean="0">
                <a:latin typeface="ＭＳ ゴシック" pitchFamily="49" charset="-128"/>
                <a:ea typeface="ＭＳ ゴシック" pitchFamily="49" charset="-128"/>
              </a:rPr>
              <a:t>(</a:t>
            </a:r>
            <a:r>
              <a:rPr lang="ja-JP" altLang="en-US" sz="2400" dirty="0" smtClean="0">
                <a:latin typeface="ＭＳ ゴシック" pitchFamily="49" charset="-128"/>
                <a:ea typeface="ＭＳ ゴシック" pitchFamily="49" charset="-128"/>
              </a:rPr>
              <a:t>黒ボク土</a:t>
            </a:r>
            <a:r>
              <a:rPr lang="en-US" altLang="ja-JP" sz="2400" dirty="0" smtClean="0">
                <a:latin typeface="ＭＳ ゴシック" pitchFamily="49" charset="-128"/>
                <a:ea typeface="ＭＳ ゴシック" pitchFamily="49" charset="-128"/>
              </a:rPr>
              <a:t>)</a:t>
            </a:r>
            <a:endParaRPr kumimoji="1" lang="ja-JP" altLang="en-US" sz="2400" dirty="0">
              <a:latin typeface="ＭＳ ゴシック" pitchFamily="49" charset="-128"/>
              <a:ea typeface="ＭＳ ゴシック" pitchFamily="49" charset="-128"/>
            </a:endParaRPr>
          </a:p>
        </p:txBody>
      </p:sp>
      <p:sp>
        <p:nvSpPr>
          <p:cNvPr id="38" name="テキスト ボックス 37"/>
          <p:cNvSpPr txBox="1"/>
          <p:nvPr/>
        </p:nvSpPr>
        <p:spPr>
          <a:xfrm>
            <a:off x="8001024" y="142852"/>
            <a:ext cx="785818" cy="400110"/>
          </a:xfrm>
          <a:prstGeom prst="rect">
            <a:avLst/>
          </a:prstGeom>
          <a:noFill/>
        </p:spPr>
        <p:txBody>
          <a:bodyPr wrap="square" rtlCol="0">
            <a:spAutoFit/>
          </a:bodyPr>
          <a:lstStyle/>
          <a:p>
            <a:r>
              <a:rPr kumimoji="1" lang="en-US" altLang="ja-JP" sz="2000" smtClean="0">
                <a:latin typeface="ＭＳ ゴシック" pitchFamily="49" charset="-128"/>
                <a:ea typeface="ＭＳ ゴシック" pitchFamily="49" charset="-128"/>
              </a:rPr>
              <a:t>7/11</a:t>
            </a:r>
            <a:endParaRPr kumimoji="1" lang="ja-JP" altLang="en-US" sz="2000" dirty="0" smtClean="0">
              <a:latin typeface="ＭＳ ゴシック" pitchFamily="49" charset="-128"/>
              <a:ea typeface="ＭＳ ゴシック" pitchFamily="49" charset="-128"/>
            </a:endParaRPr>
          </a:p>
        </p:txBody>
      </p:sp>
      <p:grpSp>
        <p:nvGrpSpPr>
          <p:cNvPr id="35" name="グループ化 34"/>
          <p:cNvGrpSpPr/>
          <p:nvPr/>
        </p:nvGrpSpPr>
        <p:grpSpPr>
          <a:xfrm>
            <a:off x="285720" y="642918"/>
            <a:ext cx="1500198" cy="571504"/>
            <a:chOff x="5072066" y="1714488"/>
            <a:chExt cx="1500198" cy="571504"/>
          </a:xfrm>
        </p:grpSpPr>
        <p:sp>
          <p:nvSpPr>
            <p:cNvPr id="9" name="テキスト ボックス 8"/>
            <p:cNvSpPr txBox="1"/>
            <p:nvPr/>
          </p:nvSpPr>
          <p:spPr>
            <a:xfrm>
              <a:off x="5143504" y="1743006"/>
              <a:ext cx="1428760"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秋計測</a:t>
              </a:r>
              <a:endParaRPr kumimoji="1" lang="ja-JP" altLang="en-US" sz="2800" dirty="0">
                <a:latin typeface="ＭＳ ゴシック" pitchFamily="49" charset="-128"/>
                <a:ea typeface="ＭＳ ゴシック" pitchFamily="49" charset="-128"/>
              </a:endParaRPr>
            </a:p>
          </p:txBody>
        </p:sp>
        <p:sp>
          <p:nvSpPr>
            <p:cNvPr id="33" name="角丸四角形 32"/>
            <p:cNvSpPr/>
            <p:nvPr/>
          </p:nvSpPr>
          <p:spPr>
            <a:xfrm>
              <a:off x="5072066" y="1714488"/>
              <a:ext cx="1428760" cy="57150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8" name="Picture 4"/>
          <p:cNvPicPr>
            <a:picLocks noChangeAspect="1" noChangeArrowheads="1"/>
          </p:cNvPicPr>
          <p:nvPr/>
        </p:nvPicPr>
        <p:blipFill>
          <a:blip r:embed="rId3" cstate="print"/>
          <a:srcRect/>
          <a:stretch>
            <a:fillRect/>
          </a:stretch>
        </p:blipFill>
        <p:spPr bwMode="auto">
          <a:xfrm>
            <a:off x="1857356" y="1357298"/>
            <a:ext cx="5025500" cy="3571900"/>
          </a:xfrm>
          <a:prstGeom prst="rect">
            <a:avLst/>
          </a:prstGeom>
          <a:noFill/>
          <a:ln w="9525">
            <a:noFill/>
            <a:miter lim="800000"/>
            <a:headEnd/>
            <a:tailEnd/>
          </a:ln>
          <a:effectLst/>
        </p:spPr>
      </p:pic>
      <p:grpSp>
        <p:nvGrpSpPr>
          <p:cNvPr id="49" name="グループ化 48"/>
          <p:cNvGrpSpPr/>
          <p:nvPr/>
        </p:nvGrpSpPr>
        <p:grpSpPr>
          <a:xfrm>
            <a:off x="6000760" y="3500438"/>
            <a:ext cx="1000132" cy="728782"/>
            <a:chOff x="4572000" y="5357826"/>
            <a:chExt cx="1000132" cy="728782"/>
          </a:xfrm>
        </p:grpSpPr>
        <p:sp>
          <p:nvSpPr>
            <p:cNvPr id="25" name="テキスト ボックス 24"/>
            <p:cNvSpPr txBox="1"/>
            <p:nvPr/>
          </p:nvSpPr>
          <p:spPr>
            <a:xfrm>
              <a:off x="4572000" y="5357826"/>
              <a:ext cx="1000132"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(n=10)</a:t>
              </a:r>
              <a:endParaRPr kumimoji="1" lang="ja-JP" altLang="en-US" sz="2000" dirty="0" smtClean="0">
                <a:latin typeface="ＭＳ ゴシック" pitchFamily="49" charset="-128"/>
                <a:ea typeface="ＭＳ ゴシック" pitchFamily="49" charset="-128"/>
              </a:endParaRPr>
            </a:p>
          </p:txBody>
        </p:sp>
        <p:sp>
          <p:nvSpPr>
            <p:cNvPr id="30" name="テキスト ボックス 29"/>
            <p:cNvSpPr txBox="1"/>
            <p:nvPr/>
          </p:nvSpPr>
          <p:spPr>
            <a:xfrm>
              <a:off x="4572000" y="5686498"/>
              <a:ext cx="1000132"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(n=10)</a:t>
              </a:r>
              <a:endParaRPr kumimoji="1" lang="ja-JP" altLang="en-US" sz="2000" dirty="0" smtClean="0">
                <a:latin typeface="ＭＳ ゴシック" pitchFamily="49" charset="-128"/>
                <a:ea typeface="ＭＳ ゴシック" pitchFamily="49" charset="-128"/>
              </a:endParaRPr>
            </a:p>
          </p:txBody>
        </p:sp>
      </p:grpSp>
      <p:sp>
        <p:nvSpPr>
          <p:cNvPr id="6" name="テキスト ボックス 5"/>
          <p:cNvSpPr txBox="1"/>
          <p:nvPr/>
        </p:nvSpPr>
        <p:spPr>
          <a:xfrm>
            <a:off x="3786182" y="4814840"/>
            <a:ext cx="2071702" cy="461665"/>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経過</a:t>
            </a:r>
            <a:r>
              <a:rPr lang="ja-JP" altLang="en-US" sz="2400" dirty="0" smtClean="0">
                <a:latin typeface="ＭＳ ゴシック" pitchFamily="49" charset="-128"/>
                <a:ea typeface="ＭＳ ゴシック" pitchFamily="49" charset="-128"/>
              </a:rPr>
              <a:t>日数</a:t>
            </a:r>
            <a:r>
              <a:rPr lang="en-US" altLang="ja-JP" sz="2400" dirty="0" smtClean="0">
                <a:latin typeface="ＭＳ ゴシック" pitchFamily="49" charset="-128"/>
                <a:ea typeface="ＭＳ ゴシック" pitchFamily="49" charset="-128"/>
              </a:rPr>
              <a:t>(</a:t>
            </a:r>
            <a:r>
              <a:rPr lang="ja-JP" altLang="en-US" sz="2400" dirty="0" smtClean="0">
                <a:latin typeface="ＭＳ ゴシック" pitchFamily="49" charset="-128"/>
                <a:ea typeface="ＭＳ ゴシック" pitchFamily="49" charset="-128"/>
              </a:rPr>
              <a:t>日</a:t>
            </a:r>
            <a:r>
              <a:rPr lang="en-US" altLang="ja-JP" sz="2400" dirty="0" smtClean="0">
                <a:latin typeface="ＭＳ ゴシック" pitchFamily="49" charset="-128"/>
                <a:ea typeface="ＭＳ ゴシック" pitchFamily="49" charset="-128"/>
              </a:rPr>
              <a:t>)</a:t>
            </a:r>
            <a:endParaRPr kumimoji="1" lang="ja-JP" altLang="en-US" sz="2400" dirty="0">
              <a:latin typeface="ＭＳ ゴシック" pitchFamily="49" charset="-128"/>
              <a:ea typeface="ＭＳ ゴシック" pitchFamily="49" charset="-128"/>
            </a:endParaRPr>
          </a:p>
        </p:txBody>
      </p:sp>
      <p:grpSp>
        <p:nvGrpSpPr>
          <p:cNvPr id="23" name="グループ化 22"/>
          <p:cNvGrpSpPr/>
          <p:nvPr/>
        </p:nvGrpSpPr>
        <p:grpSpPr>
          <a:xfrm>
            <a:off x="3857620" y="3528956"/>
            <a:ext cx="2357454" cy="707886"/>
            <a:chOff x="3143240" y="5286388"/>
            <a:chExt cx="2357454" cy="707886"/>
          </a:xfrm>
        </p:grpSpPr>
        <p:sp>
          <p:nvSpPr>
            <p:cNvPr id="24" name="テキスト ボックス 23"/>
            <p:cNvSpPr txBox="1"/>
            <p:nvPr/>
          </p:nvSpPr>
          <p:spPr>
            <a:xfrm>
              <a:off x="3500430" y="5286388"/>
              <a:ext cx="2000264" cy="707886"/>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黒ボク灌水区</a:t>
              </a:r>
              <a:endParaRPr kumimoji="1"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黒ボク非灌水区</a:t>
              </a:r>
              <a:endParaRPr kumimoji="1" lang="ja-JP" altLang="en-US" sz="2000" dirty="0" smtClean="0">
                <a:latin typeface="ＭＳ ゴシック" pitchFamily="49" charset="-128"/>
                <a:ea typeface="ＭＳ ゴシック" pitchFamily="49" charset="-128"/>
              </a:endParaRPr>
            </a:p>
          </p:txBody>
        </p:sp>
        <p:cxnSp>
          <p:nvCxnSpPr>
            <p:cNvPr id="26" name="直線コネクタ 25"/>
            <p:cNvCxnSpPr/>
            <p:nvPr/>
          </p:nvCxnSpPr>
          <p:spPr>
            <a:xfrm>
              <a:off x="3143240" y="5472184"/>
              <a:ext cx="35719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143240" y="5829374"/>
              <a:ext cx="35719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39" name="直線コネクタ 38"/>
          <p:cNvCxnSpPr/>
          <p:nvPr/>
        </p:nvCxnSpPr>
        <p:spPr>
          <a:xfrm rot="5400000" flipH="1" flipV="1">
            <a:off x="2307444" y="2907474"/>
            <a:ext cx="2814600"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48" name="グループ化 47"/>
          <p:cNvGrpSpPr/>
          <p:nvPr/>
        </p:nvGrpSpPr>
        <p:grpSpPr>
          <a:xfrm>
            <a:off x="2571736" y="2570156"/>
            <a:ext cx="1143008" cy="430216"/>
            <a:chOff x="1500166" y="4045012"/>
            <a:chExt cx="1143008" cy="430216"/>
          </a:xfrm>
        </p:grpSpPr>
        <p:cxnSp>
          <p:nvCxnSpPr>
            <p:cNvPr id="46" name="直線矢印コネクタ 45"/>
            <p:cNvCxnSpPr/>
            <p:nvPr/>
          </p:nvCxnSpPr>
          <p:spPr>
            <a:xfrm>
              <a:off x="2071670" y="4473640"/>
              <a:ext cx="571504"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500166" y="4045012"/>
              <a:ext cx="857256" cy="400110"/>
            </a:xfrm>
            <a:prstGeom prst="rect">
              <a:avLst/>
            </a:prstGeom>
            <a:noFill/>
          </p:spPr>
          <p:txBody>
            <a:bodyPr wrap="square" rtlCol="0">
              <a:spAutoFit/>
            </a:bodyPr>
            <a:lstStyle/>
            <a:p>
              <a:r>
                <a:rPr kumimoji="1" lang="en-US" altLang="ja-JP" sz="2000" dirty="0" smtClean="0">
                  <a:latin typeface="ＭＳ ゴシック" pitchFamily="49" charset="-128"/>
                  <a:ea typeface="ＭＳ ゴシック" pitchFamily="49" charset="-128"/>
                </a:rPr>
                <a:t>pF3.4</a:t>
              </a:r>
              <a:endParaRPr kumimoji="1" lang="ja-JP" altLang="en-US" sz="2000" dirty="0" smtClean="0">
                <a:latin typeface="ＭＳ ゴシック" pitchFamily="49" charset="-128"/>
                <a:ea typeface="ＭＳ ゴシック" pitchFamily="49" charset="-128"/>
              </a:endParaRPr>
            </a:p>
          </p:txBody>
        </p:sp>
      </p:grpSp>
      <p:sp>
        <p:nvSpPr>
          <p:cNvPr id="37" name="テキスト ボックス 36"/>
          <p:cNvSpPr txBox="1"/>
          <p:nvPr/>
        </p:nvSpPr>
        <p:spPr>
          <a:xfrm>
            <a:off x="1785918" y="681319"/>
            <a:ext cx="2357454" cy="461665"/>
          </a:xfrm>
          <a:prstGeom prst="rect">
            <a:avLst/>
          </a:prstGeom>
          <a:noFill/>
        </p:spPr>
        <p:txBody>
          <a:bodyPr wrap="square" rtlCol="0">
            <a:spAutoFit/>
          </a:bodyPr>
          <a:lstStyle/>
          <a:p>
            <a:r>
              <a:rPr kumimoji="1" lang="en-US" altLang="ja-JP" sz="2400" dirty="0" smtClean="0">
                <a:latin typeface="ＭＳ ゴシック" pitchFamily="49" charset="-128"/>
                <a:ea typeface="ＭＳ ゴシック" pitchFamily="49" charset="-128"/>
              </a:rPr>
              <a:t>(10/29</a:t>
            </a:r>
            <a:r>
              <a:rPr kumimoji="1" lang="ja-JP" altLang="en-US" sz="2400" dirty="0" smtClean="0">
                <a:latin typeface="ＭＳ ゴシック" pitchFamily="49" charset="-128"/>
                <a:ea typeface="ＭＳ ゴシック" pitchFamily="49" charset="-128"/>
              </a:rPr>
              <a:t>～</a:t>
            </a:r>
            <a:r>
              <a:rPr kumimoji="1" lang="en-US" altLang="ja-JP" sz="2400" dirty="0" smtClean="0">
                <a:latin typeface="ＭＳ ゴシック" pitchFamily="49" charset="-128"/>
                <a:ea typeface="ＭＳ ゴシック" pitchFamily="49" charset="-128"/>
              </a:rPr>
              <a:t>12/28)</a:t>
            </a:r>
            <a:endParaRPr kumimoji="1" lang="ja-JP" altLang="en-US" sz="2400" dirty="0" smtClean="0">
              <a:latin typeface="ＭＳ ゴシック" pitchFamily="49" charset="-128"/>
              <a:ea typeface="ＭＳ ゴシック" pitchFamily="49" charset="-128"/>
            </a:endParaRPr>
          </a:p>
        </p:txBody>
      </p:sp>
      <p:sp>
        <p:nvSpPr>
          <p:cNvPr id="44" name="右矢印 43"/>
          <p:cNvSpPr/>
          <p:nvPr/>
        </p:nvSpPr>
        <p:spPr>
          <a:xfrm>
            <a:off x="3643306" y="5643578"/>
            <a:ext cx="857256" cy="6429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4617599" y="5403851"/>
            <a:ext cx="3954929" cy="954107"/>
          </a:xfrm>
          <a:prstGeom prst="rect">
            <a:avLst/>
          </a:prstGeom>
        </p:spPr>
        <p:txBody>
          <a:bodyPr wrap="none">
            <a:spAutoFit/>
          </a:bodyPr>
          <a:lstStyle/>
          <a:p>
            <a:r>
              <a:rPr lang="en-US" altLang="ja-JP" sz="2800" dirty="0" smtClean="0">
                <a:solidFill>
                  <a:srgbClr val="FF0000"/>
                </a:solidFill>
                <a:latin typeface="ＭＳ ゴシック" pitchFamily="49" charset="-128"/>
                <a:ea typeface="ＭＳ ゴシック" pitchFamily="49" charset="-128"/>
              </a:rPr>
              <a:t>pF3.0</a:t>
            </a:r>
            <a:r>
              <a:rPr lang="ja-JP" altLang="en-US" sz="2800" dirty="0" smtClean="0">
                <a:solidFill>
                  <a:srgbClr val="FF0000"/>
                </a:solidFill>
                <a:latin typeface="ＭＳ ゴシック" pitchFamily="49" charset="-128"/>
                <a:ea typeface="ＭＳ ゴシック" pitchFamily="49" charset="-128"/>
              </a:rPr>
              <a:t>で蒸散量の低下は</a:t>
            </a:r>
            <a:endParaRPr lang="en-US" altLang="ja-JP" sz="2800" dirty="0" smtClean="0">
              <a:solidFill>
                <a:srgbClr val="FF0000"/>
              </a:solidFill>
              <a:latin typeface="ＭＳ ゴシック" pitchFamily="49" charset="-128"/>
              <a:ea typeface="ＭＳ ゴシック" pitchFamily="49" charset="-128"/>
            </a:endParaRPr>
          </a:p>
          <a:p>
            <a:r>
              <a:rPr lang="ja-JP" altLang="en-US" sz="2800" dirty="0" smtClean="0">
                <a:solidFill>
                  <a:srgbClr val="FF0000"/>
                </a:solidFill>
                <a:latin typeface="ＭＳ ゴシック" pitchFamily="49" charset="-128"/>
                <a:ea typeface="ＭＳ ゴシック" pitchFamily="49" charset="-128"/>
              </a:rPr>
              <a:t>見られなかった</a:t>
            </a:r>
            <a:endParaRPr lang="ja-JP" altLang="en-US" sz="2800" dirty="0"/>
          </a:p>
        </p:txBody>
      </p:sp>
      <p:sp>
        <p:nvSpPr>
          <p:cNvPr id="52" name="テキスト ボックス 51"/>
          <p:cNvSpPr txBox="1"/>
          <p:nvPr/>
        </p:nvSpPr>
        <p:spPr>
          <a:xfrm>
            <a:off x="1428728" y="1714488"/>
            <a:ext cx="492443" cy="2214578"/>
          </a:xfrm>
          <a:prstGeom prst="rect">
            <a:avLst/>
          </a:prstGeom>
          <a:noFill/>
        </p:spPr>
        <p:txBody>
          <a:bodyPr vert="eaVert" wrap="square" rtlCol="0">
            <a:spAutoFit/>
          </a:bodyPr>
          <a:lstStyle/>
          <a:p>
            <a:r>
              <a:rPr kumimoji="1" lang="ja-JP" altLang="en-US" sz="2000" dirty="0" smtClean="0">
                <a:latin typeface="ＭＳ ゴシック" pitchFamily="49" charset="-128"/>
                <a:ea typeface="ＭＳ ゴシック" pitchFamily="49" charset="-128"/>
              </a:rPr>
              <a:t>積算蒸散量</a:t>
            </a:r>
            <a:r>
              <a:rPr kumimoji="1" lang="en-US" altLang="ja-JP" sz="2000" dirty="0" smtClean="0">
                <a:latin typeface="ＭＳ ゴシック" pitchFamily="49" charset="-128"/>
                <a:ea typeface="ＭＳ ゴシック" pitchFamily="49" charset="-128"/>
              </a:rPr>
              <a:t>(</a:t>
            </a:r>
            <a:r>
              <a:rPr kumimoji="1" lang="ja-JP" altLang="en-US" sz="2000" dirty="0" smtClean="0">
                <a:latin typeface="ＭＳ ゴシック" pitchFamily="49" charset="-128"/>
                <a:ea typeface="ＭＳ ゴシック" pitchFamily="49" charset="-128"/>
              </a:rPr>
              <a:t>㎜</a:t>
            </a:r>
            <a:r>
              <a:rPr kumimoji="1" lang="en-US" altLang="ja-JP" sz="2000" dirty="0" smtClean="0">
                <a:latin typeface="ＭＳ ゴシック" pitchFamily="49" charset="-128"/>
                <a:ea typeface="ＭＳ ゴシック" pitchFamily="49" charset="-128"/>
              </a:rPr>
              <a:t>)</a:t>
            </a:r>
            <a:endParaRPr kumimoji="1" lang="ja-JP" altLang="en-US" sz="2000" dirty="0" smtClean="0">
              <a:latin typeface="ＭＳ ゴシック" pitchFamily="49" charset="-128"/>
              <a:ea typeface="ＭＳ ゴシック" pitchFamily="49" charset="-128"/>
            </a:endParaRPr>
          </a:p>
        </p:txBody>
      </p:sp>
      <p:sp>
        <p:nvSpPr>
          <p:cNvPr id="53" name="テキスト ボックス 52"/>
          <p:cNvSpPr txBox="1"/>
          <p:nvPr/>
        </p:nvSpPr>
        <p:spPr>
          <a:xfrm>
            <a:off x="642910" y="5143512"/>
            <a:ext cx="2357454" cy="523220"/>
          </a:xfrm>
          <a:prstGeom prst="rect">
            <a:avLst/>
          </a:prstGeom>
          <a:solidFill>
            <a:schemeClr val="bg1"/>
          </a:solidFill>
          <a:ln w="38100">
            <a:noFill/>
          </a:ln>
        </p:spPr>
        <p:txBody>
          <a:bodyPr wrap="square" rtlCol="0">
            <a:spAutoFit/>
          </a:bodyPr>
          <a:lstStyle/>
          <a:p>
            <a:r>
              <a:rPr kumimoji="1" lang="ja-JP" altLang="en-US" sz="2800" dirty="0" smtClean="0">
                <a:latin typeface="ＭＳ ゴシック" pitchFamily="49" charset="-128"/>
                <a:ea typeface="ＭＳ ゴシック" pitchFamily="49" charset="-128"/>
              </a:rPr>
              <a:t>蒸散量の低下</a:t>
            </a:r>
          </a:p>
        </p:txBody>
      </p:sp>
      <p:sp>
        <p:nvSpPr>
          <p:cNvPr id="54" name="テキスト ボックス 53"/>
          <p:cNvSpPr txBox="1"/>
          <p:nvPr/>
        </p:nvSpPr>
        <p:spPr>
          <a:xfrm>
            <a:off x="2000232" y="5715016"/>
            <a:ext cx="1214446" cy="523220"/>
          </a:xfrm>
          <a:prstGeom prst="rect">
            <a:avLst/>
          </a:prstGeom>
          <a:noFill/>
        </p:spPr>
        <p:txBody>
          <a:bodyPr wrap="square" rtlCol="0">
            <a:spAutoFit/>
          </a:bodyPr>
          <a:lstStyle/>
          <a:p>
            <a:r>
              <a:rPr kumimoji="1" lang="en-US" altLang="ja-JP" sz="2800" dirty="0" smtClean="0">
                <a:latin typeface="ＭＳ ゴシック" pitchFamily="49" charset="-128"/>
                <a:ea typeface="ＭＳ ゴシック" pitchFamily="49" charset="-128"/>
              </a:rPr>
              <a:t>pF3.4</a:t>
            </a:r>
            <a:endParaRPr kumimoji="1" lang="ja-JP" altLang="en-US" sz="2800" dirty="0" smtClean="0">
              <a:latin typeface="ＭＳ ゴシック" pitchFamily="49" charset="-128"/>
              <a:ea typeface="ＭＳ ゴシック" pitchFamily="49" charset="-128"/>
            </a:endParaRPr>
          </a:p>
        </p:txBody>
      </p:sp>
      <p:grpSp>
        <p:nvGrpSpPr>
          <p:cNvPr id="29" name="グループ化 28"/>
          <p:cNvGrpSpPr/>
          <p:nvPr/>
        </p:nvGrpSpPr>
        <p:grpSpPr>
          <a:xfrm>
            <a:off x="428596" y="5715016"/>
            <a:ext cx="1500198" cy="571504"/>
            <a:chOff x="5072066" y="1714488"/>
            <a:chExt cx="1500198" cy="571504"/>
          </a:xfrm>
        </p:grpSpPr>
        <p:sp>
          <p:nvSpPr>
            <p:cNvPr id="31" name="テキスト ボックス 30"/>
            <p:cNvSpPr txBox="1"/>
            <p:nvPr/>
          </p:nvSpPr>
          <p:spPr>
            <a:xfrm>
              <a:off x="5143504" y="1743006"/>
              <a:ext cx="1428760" cy="523220"/>
            </a:xfrm>
            <a:prstGeom prst="rect">
              <a:avLst/>
            </a:prstGeom>
            <a:noFill/>
          </p:spPr>
          <p:txBody>
            <a:bodyPr wrap="square" rtlCol="0">
              <a:spAutoFit/>
            </a:bodyPr>
            <a:lstStyle/>
            <a:p>
              <a:r>
                <a:rPr kumimoji="1" lang="ja-JP" altLang="en-US" sz="2800" dirty="0" smtClean="0">
                  <a:latin typeface="ＭＳ ゴシック" pitchFamily="49" charset="-128"/>
                  <a:ea typeface="ＭＳ ゴシック" pitchFamily="49" charset="-128"/>
                </a:rPr>
                <a:t>秋計測</a:t>
              </a:r>
              <a:endParaRPr kumimoji="1" lang="ja-JP" altLang="en-US" sz="2800" dirty="0">
                <a:latin typeface="ＭＳ ゴシック" pitchFamily="49" charset="-128"/>
                <a:ea typeface="ＭＳ ゴシック" pitchFamily="49" charset="-128"/>
              </a:endParaRPr>
            </a:p>
          </p:txBody>
        </p:sp>
        <p:sp>
          <p:nvSpPr>
            <p:cNvPr id="32" name="角丸四角形 31"/>
            <p:cNvSpPr/>
            <p:nvPr/>
          </p:nvSpPr>
          <p:spPr>
            <a:xfrm>
              <a:off x="5072066" y="1714488"/>
              <a:ext cx="1428760" cy="57150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035819" y="3429000"/>
            <a:ext cx="6893767" cy="171451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363" name="Picture 15"/>
          <p:cNvPicPr>
            <a:picLocks noChangeAspect="1" noChangeArrowheads="1"/>
          </p:cNvPicPr>
          <p:nvPr/>
        </p:nvPicPr>
        <p:blipFill>
          <a:blip r:embed="rId3" cstate="print"/>
          <a:srcRect/>
          <a:stretch>
            <a:fillRect/>
          </a:stretch>
        </p:blipFill>
        <p:spPr bwMode="auto">
          <a:xfrm>
            <a:off x="214282" y="714375"/>
            <a:ext cx="2071688" cy="2428875"/>
          </a:xfrm>
          <a:prstGeom prst="rect">
            <a:avLst/>
          </a:prstGeom>
          <a:noFill/>
          <a:ln w="9525">
            <a:noFill/>
            <a:miter lim="800000"/>
            <a:headEnd/>
            <a:tailEnd/>
          </a:ln>
        </p:spPr>
      </p:pic>
      <p:sp>
        <p:nvSpPr>
          <p:cNvPr id="15364" name="テキスト ボックス 1"/>
          <p:cNvSpPr txBox="1">
            <a:spLocks noChangeArrowheads="1"/>
          </p:cNvSpPr>
          <p:nvPr/>
        </p:nvSpPr>
        <p:spPr bwMode="auto">
          <a:xfrm>
            <a:off x="357188" y="142852"/>
            <a:ext cx="5357820" cy="523220"/>
          </a:xfrm>
          <a:prstGeom prst="rect">
            <a:avLst/>
          </a:prstGeom>
          <a:noFill/>
          <a:ln w="9525">
            <a:noFill/>
            <a:miter lim="800000"/>
            <a:headEnd/>
            <a:tailEnd/>
          </a:ln>
        </p:spPr>
        <p:txBody>
          <a:bodyPr wrap="square">
            <a:spAutoFit/>
          </a:bodyPr>
          <a:lstStyle/>
          <a:p>
            <a:r>
              <a:rPr lang="ja-JP" altLang="en-US" sz="2800" dirty="0" smtClean="0">
                <a:latin typeface="ＭＳ ゴシック" pitchFamily="49" charset="-128"/>
                <a:ea typeface="ＭＳ ゴシック" pitchFamily="49" charset="-128"/>
              </a:rPr>
              <a:t>②茎内</a:t>
            </a:r>
            <a:r>
              <a:rPr lang="ja-JP" altLang="en-US" sz="2800" dirty="0">
                <a:latin typeface="ＭＳ ゴシック" pitchFamily="49" charset="-128"/>
                <a:ea typeface="ＭＳ ゴシック" pitchFamily="49" charset="-128"/>
              </a:rPr>
              <a:t>流量の計測：材料・方法</a:t>
            </a:r>
          </a:p>
        </p:txBody>
      </p:sp>
      <p:sp>
        <p:nvSpPr>
          <p:cNvPr id="2" name="テキスト ボックス 12"/>
          <p:cNvSpPr txBox="1">
            <a:spLocks noChangeArrowheads="1"/>
          </p:cNvSpPr>
          <p:nvPr/>
        </p:nvSpPr>
        <p:spPr bwMode="auto">
          <a:xfrm>
            <a:off x="357158" y="857250"/>
            <a:ext cx="1714484" cy="400110"/>
          </a:xfrm>
          <a:prstGeom prst="rect">
            <a:avLst/>
          </a:prstGeom>
          <a:solidFill>
            <a:srgbClr val="FFC000"/>
          </a:solidFill>
          <a:ln w="28575">
            <a:solidFill>
              <a:srgbClr val="FFC000"/>
            </a:solidFill>
            <a:miter lim="800000"/>
            <a:headEnd/>
            <a:tailEnd/>
          </a:ln>
        </p:spPr>
        <p:txBody>
          <a:bodyPr wrap="square">
            <a:spAutoFit/>
          </a:bodyPr>
          <a:lstStyle/>
          <a:p>
            <a:pPr>
              <a:defRPr/>
            </a:pPr>
            <a:r>
              <a:rPr lang="ja-JP" altLang="en-US" sz="2000" dirty="0">
                <a:latin typeface="ＭＳ ゴシック" pitchFamily="49" charset="-128"/>
                <a:ea typeface="ＭＳ ゴシック" pitchFamily="49" charset="-128"/>
              </a:rPr>
              <a:t>フローゲージ</a:t>
            </a:r>
          </a:p>
        </p:txBody>
      </p:sp>
      <p:sp>
        <p:nvSpPr>
          <p:cNvPr id="15369" name="テキスト ボックス 15"/>
          <p:cNvSpPr txBox="1">
            <a:spLocks noChangeArrowheads="1"/>
          </p:cNvSpPr>
          <p:nvPr/>
        </p:nvSpPr>
        <p:spPr bwMode="auto">
          <a:xfrm>
            <a:off x="4857752" y="1216398"/>
            <a:ext cx="3786182" cy="1569660"/>
          </a:xfrm>
          <a:prstGeom prst="rect">
            <a:avLst/>
          </a:prstGeom>
          <a:noFill/>
          <a:ln w="9525">
            <a:noFill/>
            <a:miter lim="800000"/>
            <a:headEnd/>
            <a:tailEnd/>
          </a:ln>
        </p:spPr>
        <p:txBody>
          <a:bodyPr wrap="square">
            <a:spAutoFit/>
          </a:bodyPr>
          <a:lstStyle/>
          <a:p>
            <a:pPr algn="ctr"/>
            <a:r>
              <a:rPr lang="ja-JP" altLang="en-US" sz="2800" dirty="0">
                <a:latin typeface="ＭＳ ゴシック" pitchFamily="49" charset="-128"/>
                <a:ea typeface="ＭＳ ゴシック" pitchFamily="49" charset="-128"/>
              </a:rPr>
              <a:t>茎内</a:t>
            </a:r>
            <a:r>
              <a:rPr lang="ja-JP" altLang="en-US" sz="2800" dirty="0" smtClean="0">
                <a:latin typeface="ＭＳ ゴシック" pitchFamily="49" charset="-128"/>
                <a:ea typeface="ＭＳ ゴシック" pitchFamily="49" charset="-128"/>
              </a:rPr>
              <a:t>流量の連続計測</a:t>
            </a:r>
            <a:endParaRPr lang="en-US" altLang="ja-JP" sz="2800" dirty="0" smtClean="0">
              <a:latin typeface="ＭＳ ゴシック" pitchFamily="49" charset="-128"/>
              <a:ea typeface="ＭＳ ゴシック" pitchFamily="49" charset="-128"/>
            </a:endParaRPr>
          </a:p>
          <a:p>
            <a:pPr algn="ctr"/>
            <a:endParaRPr lang="en-US" altLang="ja-JP" sz="2000" dirty="0" smtClean="0">
              <a:latin typeface="ＭＳ ゴシック" pitchFamily="49" charset="-128"/>
              <a:ea typeface="ＭＳ ゴシック" pitchFamily="49" charset="-128"/>
            </a:endParaRPr>
          </a:p>
          <a:p>
            <a:pPr algn="ctr"/>
            <a:endParaRPr lang="en-US" altLang="ja-JP" sz="2000" dirty="0" smtClean="0">
              <a:latin typeface="ＭＳ ゴシック" pitchFamily="49" charset="-128"/>
              <a:ea typeface="ＭＳ ゴシック" pitchFamily="49" charset="-128"/>
            </a:endParaRPr>
          </a:p>
          <a:p>
            <a:pPr algn="ctr"/>
            <a:r>
              <a:rPr lang="ja-JP" altLang="en-US" sz="2800" dirty="0" smtClean="0">
                <a:latin typeface="ＭＳ ゴシック" pitchFamily="49" charset="-128"/>
                <a:ea typeface="ＭＳ ゴシック" pitchFamily="49" charset="-128"/>
              </a:rPr>
              <a:t>吸水パターンがわかる</a:t>
            </a:r>
            <a:endParaRPr lang="ja-JP" altLang="en-US" sz="2800" dirty="0">
              <a:latin typeface="ＭＳ ゴシック" pitchFamily="49" charset="-128"/>
              <a:ea typeface="ＭＳ ゴシック" pitchFamily="49" charset="-128"/>
            </a:endParaRPr>
          </a:p>
        </p:txBody>
      </p:sp>
      <p:sp>
        <p:nvSpPr>
          <p:cNvPr id="18" name="加算記号 17"/>
          <p:cNvSpPr/>
          <p:nvPr/>
        </p:nvSpPr>
        <p:spPr>
          <a:xfrm>
            <a:off x="2357422" y="1785928"/>
            <a:ext cx="357188" cy="357188"/>
          </a:xfrm>
          <a:prstGeom prst="mathPlu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3" name="グループ化 22"/>
          <p:cNvGrpSpPr/>
          <p:nvPr/>
        </p:nvGrpSpPr>
        <p:grpSpPr>
          <a:xfrm>
            <a:off x="2786050" y="714375"/>
            <a:ext cx="2000250" cy="2428875"/>
            <a:chOff x="3286125" y="714375"/>
            <a:chExt cx="2000250" cy="2428875"/>
          </a:xfrm>
        </p:grpSpPr>
        <p:pic>
          <p:nvPicPr>
            <p:cNvPr id="15362" name="Picture 17"/>
            <p:cNvPicPr>
              <a:picLocks noChangeAspect="1" noChangeArrowheads="1"/>
            </p:cNvPicPr>
            <p:nvPr/>
          </p:nvPicPr>
          <p:blipFill>
            <a:blip r:embed="rId4" cstate="print"/>
            <a:srcRect/>
            <a:stretch>
              <a:fillRect/>
            </a:stretch>
          </p:blipFill>
          <p:spPr bwMode="auto">
            <a:xfrm>
              <a:off x="3286125" y="714375"/>
              <a:ext cx="2000250" cy="2428875"/>
            </a:xfrm>
            <a:prstGeom prst="rect">
              <a:avLst/>
            </a:prstGeom>
            <a:noFill/>
            <a:ln w="9525">
              <a:noFill/>
              <a:miter lim="800000"/>
              <a:headEnd/>
              <a:tailEnd/>
            </a:ln>
          </p:spPr>
        </p:pic>
        <p:sp>
          <p:nvSpPr>
            <p:cNvPr id="3" name="テキスト ボックス 18"/>
            <p:cNvSpPr txBox="1">
              <a:spLocks noChangeArrowheads="1"/>
            </p:cNvSpPr>
            <p:nvPr/>
          </p:nvSpPr>
          <p:spPr bwMode="auto">
            <a:xfrm>
              <a:off x="3500439" y="857250"/>
              <a:ext cx="1500195" cy="400110"/>
            </a:xfrm>
            <a:prstGeom prst="rect">
              <a:avLst/>
            </a:prstGeom>
            <a:solidFill>
              <a:srgbClr val="FFC000"/>
            </a:solidFill>
            <a:ln w="9525">
              <a:solidFill>
                <a:srgbClr val="FFC000"/>
              </a:solidFill>
              <a:miter lim="800000"/>
              <a:headEnd/>
              <a:tailEnd/>
            </a:ln>
          </p:spPr>
          <p:txBody>
            <a:bodyPr wrap="square">
              <a:spAutoFit/>
            </a:bodyPr>
            <a:lstStyle/>
            <a:p>
              <a:pPr>
                <a:defRPr/>
              </a:pPr>
              <a:r>
                <a:rPr lang="ja-JP" altLang="en-US" sz="2000" dirty="0">
                  <a:latin typeface="ＭＳ ゴシック" pitchFamily="49" charset="-128"/>
                  <a:ea typeface="ＭＳ ゴシック" pitchFamily="49" charset="-128"/>
                </a:rPr>
                <a:t>データロガ</a:t>
              </a:r>
            </a:p>
          </p:txBody>
        </p:sp>
      </p:grpSp>
      <p:sp>
        <p:nvSpPr>
          <p:cNvPr id="15365" name="テキスト ボックス 9"/>
          <p:cNvSpPr txBox="1">
            <a:spLocks noChangeArrowheads="1"/>
          </p:cNvSpPr>
          <p:nvPr/>
        </p:nvSpPr>
        <p:spPr bwMode="auto">
          <a:xfrm>
            <a:off x="1214414" y="3643314"/>
            <a:ext cx="3143272" cy="523220"/>
          </a:xfrm>
          <a:prstGeom prst="rect">
            <a:avLst/>
          </a:prstGeom>
          <a:noFill/>
          <a:ln w="57150">
            <a:solidFill>
              <a:schemeClr val="accent2"/>
            </a:solidFill>
            <a:miter lim="800000"/>
            <a:headEnd/>
            <a:tailEnd/>
          </a:ln>
        </p:spPr>
        <p:txBody>
          <a:bodyPr wrap="square">
            <a:spAutoFit/>
          </a:bodyPr>
          <a:lstStyle/>
          <a:p>
            <a:pPr algn="ctr"/>
            <a:r>
              <a:rPr lang="ja-JP" altLang="en-US" sz="2800" dirty="0">
                <a:latin typeface="ＭＳ ゴシック" pitchFamily="49" charset="-128"/>
                <a:ea typeface="ＭＳ ゴシック" pitchFamily="49" charset="-128"/>
              </a:rPr>
              <a:t>灌水区１ポット</a:t>
            </a:r>
            <a:endParaRPr lang="en-US" altLang="ja-JP" sz="2800" dirty="0">
              <a:latin typeface="ＭＳ ゴシック" pitchFamily="49" charset="-128"/>
              <a:ea typeface="ＭＳ ゴシック" pitchFamily="49" charset="-128"/>
            </a:endParaRPr>
          </a:p>
        </p:txBody>
      </p:sp>
      <p:sp>
        <p:nvSpPr>
          <p:cNvPr id="15366" name="テキスト ボックス 10"/>
          <p:cNvSpPr txBox="1">
            <a:spLocks noChangeArrowheads="1"/>
          </p:cNvSpPr>
          <p:nvPr/>
        </p:nvSpPr>
        <p:spPr bwMode="auto">
          <a:xfrm>
            <a:off x="1214438" y="4405978"/>
            <a:ext cx="3143248" cy="523220"/>
          </a:xfrm>
          <a:prstGeom prst="rect">
            <a:avLst/>
          </a:prstGeom>
          <a:noFill/>
          <a:ln w="57150">
            <a:solidFill>
              <a:srgbClr val="FFC000"/>
            </a:solidFill>
            <a:miter lim="800000"/>
            <a:headEnd/>
            <a:tailEnd/>
          </a:ln>
        </p:spPr>
        <p:txBody>
          <a:bodyPr wrap="square">
            <a:spAutoFit/>
          </a:bodyPr>
          <a:lstStyle/>
          <a:p>
            <a:r>
              <a:rPr lang="ja-JP" altLang="en-US" sz="2800" dirty="0">
                <a:latin typeface="ＭＳ ゴシック" pitchFamily="49" charset="-128"/>
                <a:ea typeface="ＭＳ ゴシック" pitchFamily="49" charset="-128"/>
              </a:rPr>
              <a:t>非灌水区１ポット</a:t>
            </a:r>
            <a:endParaRPr lang="en-US" altLang="ja-JP" sz="2800" dirty="0">
              <a:latin typeface="ＭＳ ゴシック" pitchFamily="49" charset="-128"/>
              <a:ea typeface="ＭＳ ゴシック" pitchFamily="49" charset="-128"/>
            </a:endParaRPr>
          </a:p>
        </p:txBody>
      </p:sp>
      <p:sp>
        <p:nvSpPr>
          <p:cNvPr id="20" name="右中かっこ 19"/>
          <p:cNvSpPr/>
          <p:nvPr/>
        </p:nvSpPr>
        <p:spPr>
          <a:xfrm>
            <a:off x="4500566" y="3786197"/>
            <a:ext cx="500062" cy="1000125"/>
          </a:xfrm>
          <a:prstGeom prst="rightBrac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374" name="テキスト ボックス 21"/>
          <p:cNvSpPr txBox="1">
            <a:spLocks noChangeArrowheads="1"/>
          </p:cNvSpPr>
          <p:nvPr/>
        </p:nvSpPr>
        <p:spPr bwMode="auto">
          <a:xfrm>
            <a:off x="5000628" y="3786190"/>
            <a:ext cx="2857520" cy="954107"/>
          </a:xfrm>
          <a:prstGeom prst="rect">
            <a:avLst/>
          </a:prstGeom>
          <a:noFill/>
          <a:ln w="9525">
            <a:noFill/>
            <a:miter lim="800000"/>
            <a:headEnd/>
            <a:tailEnd/>
          </a:ln>
        </p:spPr>
        <p:txBody>
          <a:bodyPr wrap="square">
            <a:spAutoFit/>
          </a:bodyPr>
          <a:lstStyle/>
          <a:p>
            <a:pPr algn="ctr"/>
            <a:r>
              <a:rPr lang="ja-JP" altLang="en-US" sz="2800" dirty="0" smtClean="0">
                <a:latin typeface="ＭＳ ゴシック" pitchFamily="49" charset="-128"/>
                <a:ea typeface="ＭＳ ゴシック" pitchFamily="49" charset="-128"/>
              </a:rPr>
              <a:t>土壌ごとに設置</a:t>
            </a:r>
            <a:endParaRPr lang="en-US" altLang="ja-JP" sz="2800" dirty="0" smtClean="0">
              <a:latin typeface="ＭＳ ゴシック" pitchFamily="49" charset="-128"/>
              <a:ea typeface="ＭＳ ゴシック" pitchFamily="49" charset="-128"/>
            </a:endParaRPr>
          </a:p>
          <a:p>
            <a:pPr algn="ctr"/>
            <a:r>
              <a:rPr lang="ja-JP" altLang="en-US" sz="2800" dirty="0" smtClean="0">
                <a:latin typeface="ＭＳ ゴシック" pitchFamily="49" charset="-128"/>
                <a:ea typeface="ＭＳ ゴシック" pitchFamily="49" charset="-128"/>
              </a:rPr>
              <a:t>同時</a:t>
            </a:r>
            <a:r>
              <a:rPr lang="ja-JP" altLang="en-US" sz="2800" dirty="0">
                <a:latin typeface="ＭＳ ゴシック" pitchFamily="49" charset="-128"/>
                <a:ea typeface="ＭＳ ゴシック" pitchFamily="49" charset="-128"/>
              </a:rPr>
              <a:t>に計測</a:t>
            </a:r>
          </a:p>
        </p:txBody>
      </p:sp>
      <p:sp>
        <p:nvSpPr>
          <p:cNvPr id="21" name="正方形/長方形 20"/>
          <p:cNvSpPr/>
          <p:nvPr/>
        </p:nvSpPr>
        <p:spPr>
          <a:xfrm>
            <a:off x="7929586" y="5500702"/>
            <a:ext cx="785818"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76" name="テキスト ボックス 20"/>
          <p:cNvSpPr txBox="1">
            <a:spLocks noChangeArrowheads="1"/>
          </p:cNvSpPr>
          <p:nvPr/>
        </p:nvSpPr>
        <p:spPr bwMode="auto">
          <a:xfrm>
            <a:off x="1178695" y="5467665"/>
            <a:ext cx="6786610" cy="523220"/>
          </a:xfrm>
          <a:prstGeom prst="rect">
            <a:avLst/>
          </a:prstGeom>
          <a:noFill/>
          <a:ln w="9525">
            <a:noFill/>
            <a:miter lim="800000"/>
            <a:headEnd/>
            <a:tailEnd/>
          </a:ln>
        </p:spPr>
        <p:txBody>
          <a:bodyPr wrap="square">
            <a:spAutoFit/>
          </a:bodyPr>
          <a:lstStyle/>
          <a:p>
            <a:pPr algn="ctr"/>
            <a:r>
              <a:rPr lang="ja-JP" altLang="en-US" sz="2800" dirty="0">
                <a:latin typeface="ＭＳ ゴシック" pitchFamily="49" charset="-128"/>
                <a:ea typeface="ＭＳ ゴシック" pitchFamily="49" charset="-128"/>
              </a:rPr>
              <a:t>灌水区と非灌水</a:t>
            </a:r>
            <a:r>
              <a:rPr lang="ja-JP" altLang="en-US" sz="2800" dirty="0" smtClean="0">
                <a:latin typeface="ＭＳ ゴシック" pitchFamily="49" charset="-128"/>
                <a:ea typeface="ＭＳ ゴシック" pitchFamily="49" charset="-128"/>
              </a:rPr>
              <a:t>区の吸水パターンを比較</a:t>
            </a:r>
            <a:endParaRPr lang="en-US" altLang="ja-JP" sz="2800" dirty="0">
              <a:latin typeface="ＭＳ ゴシック" pitchFamily="49" charset="-128"/>
              <a:ea typeface="ＭＳ ゴシック" pitchFamily="49" charset="-128"/>
            </a:endParaRPr>
          </a:p>
        </p:txBody>
      </p:sp>
      <p:sp>
        <p:nvSpPr>
          <p:cNvPr id="25" name="テキスト ボックス 24"/>
          <p:cNvSpPr txBox="1"/>
          <p:nvPr/>
        </p:nvSpPr>
        <p:spPr>
          <a:xfrm>
            <a:off x="8072462" y="71414"/>
            <a:ext cx="714380" cy="400110"/>
          </a:xfrm>
          <a:prstGeom prst="rect">
            <a:avLst/>
          </a:prstGeom>
          <a:noFill/>
        </p:spPr>
        <p:txBody>
          <a:bodyPr wrap="square" rtlCol="0">
            <a:spAutoFit/>
          </a:bodyPr>
          <a:lstStyle/>
          <a:p>
            <a:r>
              <a:rPr lang="en-US" altLang="ja-JP" sz="2000" dirty="0" smtClean="0">
                <a:latin typeface="ＭＳ ゴシック" pitchFamily="49" charset="-128"/>
                <a:ea typeface="ＭＳ ゴシック" pitchFamily="49" charset="-128"/>
              </a:rPr>
              <a:t>8/11</a:t>
            </a:r>
            <a:endParaRPr kumimoji="1" lang="ja-JP" altLang="en-US" sz="2000" dirty="0" smtClean="0">
              <a:latin typeface="ＭＳ ゴシック" pitchFamily="49" charset="-128"/>
              <a:ea typeface="ＭＳ ゴシック" pitchFamily="49" charset="-128"/>
            </a:endParaRPr>
          </a:p>
        </p:txBody>
      </p:sp>
      <p:sp>
        <p:nvSpPr>
          <p:cNvPr id="24" name="下矢印 23"/>
          <p:cNvSpPr/>
          <p:nvPr/>
        </p:nvSpPr>
        <p:spPr>
          <a:xfrm>
            <a:off x="6357950" y="1857364"/>
            <a:ext cx="857256" cy="3571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4818</TotalTime>
  <Words>2322</Words>
  <Application>Microsoft Office PowerPoint</Application>
  <PresentationFormat>画面に合わせる (4:3)</PresentationFormat>
  <Paragraphs>272</Paragraphs>
  <Slides>15</Slides>
  <Notes>13</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スパイス</vt:lpstr>
      <vt:lpstr>土性を考慮した 灌漑開始点の検討</vt:lpstr>
      <vt:lpstr>スライド 2</vt:lpstr>
      <vt:lpstr>スライド 3</vt:lpstr>
      <vt:lpstr>スライド 4</vt:lpstr>
      <vt:lpstr>スライド 5</vt:lpstr>
      <vt:lpstr>①蒸散量計測：材料・方法</vt:lpstr>
      <vt:lpstr>スライド 7</vt:lpstr>
      <vt:lpstr>スライド 8</vt:lpstr>
      <vt:lpstr>スライド 9</vt:lpstr>
      <vt:lpstr>スライド 10</vt:lpstr>
      <vt:lpstr>スライド 11</vt:lpstr>
      <vt:lpstr>スライド 12</vt:lpstr>
      <vt:lpstr>スライド 13</vt:lpstr>
      <vt:lpstr>スライド 14</vt:lpstr>
      <vt:lpstr>スライド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土性を考慮した灌漑開始点の検討</dc:title>
  <dc:creator>千家正照</dc:creator>
  <cp:lastModifiedBy>千家正照</cp:lastModifiedBy>
  <cp:revision>313</cp:revision>
  <dcterms:created xsi:type="dcterms:W3CDTF">2010-02-09T02:36:42Z</dcterms:created>
  <dcterms:modified xsi:type="dcterms:W3CDTF">2010-02-22T00:31:39Z</dcterms:modified>
</cp:coreProperties>
</file>