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charts/chart18.xml" ContentType="application/vnd.openxmlformats-officedocument.drawingml.char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charts/chart16.xml" ContentType="application/vnd.openxmlformats-officedocument.drawingml.chart+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3" r:id="rId1"/>
  </p:sldMasterIdLst>
  <p:notesMasterIdLst>
    <p:notesMasterId r:id="rId40"/>
  </p:notesMasterIdLst>
  <p:handoutMasterIdLst>
    <p:handoutMasterId r:id="rId41"/>
  </p:handoutMasterIdLst>
  <p:sldIdLst>
    <p:sldId id="256" r:id="rId2"/>
    <p:sldId id="412" r:id="rId3"/>
    <p:sldId id="403" r:id="rId4"/>
    <p:sldId id="396" r:id="rId5"/>
    <p:sldId id="406" r:id="rId6"/>
    <p:sldId id="407" r:id="rId7"/>
    <p:sldId id="360" r:id="rId8"/>
    <p:sldId id="401" r:id="rId9"/>
    <p:sldId id="411" r:id="rId10"/>
    <p:sldId id="389" r:id="rId11"/>
    <p:sldId id="413" r:id="rId12"/>
    <p:sldId id="398" r:id="rId13"/>
    <p:sldId id="408" r:id="rId14"/>
    <p:sldId id="395" r:id="rId15"/>
    <p:sldId id="387" r:id="rId16"/>
    <p:sldId id="349" r:id="rId17"/>
    <p:sldId id="399" r:id="rId18"/>
    <p:sldId id="414" r:id="rId19"/>
    <p:sldId id="415" r:id="rId20"/>
    <p:sldId id="410" r:id="rId21"/>
    <p:sldId id="416" r:id="rId22"/>
    <p:sldId id="417" r:id="rId23"/>
    <p:sldId id="418" r:id="rId24"/>
    <p:sldId id="419" r:id="rId25"/>
    <p:sldId id="420" r:id="rId26"/>
    <p:sldId id="421" r:id="rId27"/>
    <p:sldId id="372" r:id="rId28"/>
    <p:sldId id="370" r:id="rId29"/>
    <p:sldId id="371" r:id="rId30"/>
    <p:sldId id="373" r:id="rId31"/>
    <p:sldId id="422" r:id="rId32"/>
    <p:sldId id="423" r:id="rId33"/>
    <p:sldId id="381" r:id="rId34"/>
    <p:sldId id="390" r:id="rId35"/>
    <p:sldId id="383" r:id="rId36"/>
    <p:sldId id="384" r:id="rId37"/>
    <p:sldId id="368" r:id="rId38"/>
    <p:sldId id="405" r:id="rId39"/>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CC00"/>
    <a:srgbClr val="FFFF00"/>
    <a:srgbClr val="008000"/>
    <a:srgbClr val="FF0066"/>
    <a:srgbClr val="FFFF66"/>
    <a:srgbClr val="FFFFCC"/>
    <a:srgbClr val="FF6699"/>
    <a:srgbClr val="FF99CC"/>
    <a:srgbClr val="FF00FF"/>
    <a:srgbClr val="0000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8" autoAdjust="0"/>
    <p:restoredTop sz="83939" autoAdjust="0"/>
  </p:normalViewPr>
  <p:slideViewPr>
    <p:cSldViewPr>
      <p:cViewPr varScale="1">
        <p:scale>
          <a:sx n="91" d="100"/>
          <a:sy n="91" d="100"/>
        </p:scale>
        <p:origin x="-234" y="-108"/>
      </p:cViewPr>
      <p:guideLst>
        <p:guide orient="horz" pos="2160"/>
        <p:guide pos="2880"/>
      </p:guideLst>
    </p:cSldViewPr>
  </p:slideViewPr>
  <p:outlineViewPr>
    <p:cViewPr>
      <p:scale>
        <a:sx n="33" d="100"/>
        <a:sy n="33" d="100"/>
      </p:scale>
      <p:origin x="0" y="58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926" y="-84"/>
      </p:cViewPr>
      <p:guideLst>
        <p:guide orient="horz" pos="3109"/>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21330;&#35542;(USB)\&#12414;&#12392;&#12417;.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27700;&#21033;\&#12487;&#12473;&#12463;&#12488;&#12483;&#12503;\&#21330;&#35542;\&#9834;&#9834;&#9834;\PM&#27861;\&#20108;&#20803;&#20316;&#29289;&#20418;&#25968;&#12395;&#12424;&#12427;&#28040;&#36027;&#27700;&#3732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21330;&#35542;(USB)\&#12414;&#12392;&#12417;.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21330;&#35542;(USB)\&#12414;&#12392;&#12417;.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27700;&#21033;\&#12487;&#12473;&#12463;&#12488;&#12483;&#12503;\&#21330;&#35542;\&#9834;&#9834;&#9834;\PM&#27861;\&#32020;&#25918;&#23556;&#37327;&#65288;PM).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27700;&#21033;\&#12487;&#12473;&#12463;&#12488;&#12483;&#12503;\&#21330;&#35542;\&#9834;&#9834;&#9834;\PM&#27861;\&#32020;&#25918;&#23556;&#37327;&#65288;PM).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27700;&#21033;\&#12487;&#12473;&#12463;&#12488;&#12483;&#12503;\&#21330;&#35542;\&#9834;&#9834;&#9834;\PM&#27861;\&#32020;&#25918;&#23556;&#37327;&#65288;PM).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27700;&#21033;\&#12487;&#12473;&#12463;&#12488;&#12483;&#12503;\&#21330;&#35542;\&#9834;&#9834;&#9834;\PM&#27861;\&#32020;&#25918;&#23556;&#37327;&#65288;PM).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27700;&#21033;\&#12487;&#12473;&#12463;&#12488;&#12483;&#12503;\&#21330;&#35542;\&#9834;&#9834;&#9834;\PM&#27861;\&#32020;&#25918;&#23556;&#37327;&#65288;PM).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27700;&#21033;\&#12487;&#12473;&#12463;&#12488;&#12483;&#12503;\&#21330;&#35542;\&#9834;&#9834;&#9834;\PM&#27861;\&#20316;&#29289;&#12398;&#33609;&#39640;.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27700;&#21033;\&#12487;&#12473;&#12463;&#12488;&#12483;&#12503;\&#21330;&#35542;\&#9834;&#9834;&#9834;\PM&#27861;\&#20108;&#20803;&#20316;&#29289;&#20418;&#25968;&#12395;&#12424;&#12427;&#28040;&#36027;&#27700;&#3732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21330;&#35542;(USB)\&#12414;&#12392;&#124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27700;&#21033;\&#12487;&#12473;&#12463;&#12488;&#12483;&#12503;\&#21330;&#35542;\&#9834;&#9834;&#9834;\&#12414;&#12392;&#124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27700;&#21033;\&#12487;&#12473;&#12463;&#12488;&#12483;&#12503;\&#21330;&#35542;\&#9834;&#9834;&#9834;\&#12414;&#12392;&#124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27700;&#21033;\&#12487;&#12473;&#12463;&#12488;&#12483;&#12503;\&#21330;&#35542;\&#9834;&#9834;&#9834;\&#12414;&#12392;&#124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27700;&#21033;\&#12487;&#12473;&#12463;&#12488;&#12483;&#12503;\&#21330;&#35542;\&#9834;&#9834;&#9834;\PM&#27861;\&#20108;&#20803;&#20316;&#29289;&#20418;&#25968;&#12395;&#12424;&#12427;&#28040;&#36027;&#27700;&#3732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27700;&#21033;\&#12487;&#12473;&#12463;&#12488;&#12483;&#12503;\&#21330;&#35542;\&#9834;&#9834;&#9834;\PM&#27861;\&#20108;&#20803;&#20316;&#29289;&#20418;&#25968;&#12395;&#12424;&#12427;&#28040;&#36027;&#27700;&#3732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27700;&#21033;\&#12487;&#12473;&#12463;&#12488;&#12483;&#12503;\&#21330;&#35542;\&#9834;&#9834;&#9834;\PM&#27861;\&#20108;&#20803;&#20316;&#29289;&#20418;&#25968;&#12395;&#12424;&#12427;&#28040;&#36027;&#27700;&#3732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27700;&#21033;\&#12487;&#12473;&#12463;&#12488;&#12483;&#12503;\&#21330;&#35542;\&#9834;&#9834;&#9834;\PM&#27861;\&#20108;&#20803;&#20316;&#29289;&#20418;&#25968;&#12395;&#12424;&#12427;&#28040;&#36027;&#27700;&#373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lineChart>
        <c:grouping val="standard"/>
        <c:ser>
          <c:idx val="0"/>
          <c:order val="0"/>
          <c:tx>
            <c:strRef>
              <c:f>基準蒸発位!$C$2</c:f>
              <c:strCache>
                <c:ptCount val="1"/>
                <c:pt idx="0">
                  <c:v>ペンマン法</c:v>
                </c:pt>
              </c:strCache>
            </c:strRef>
          </c:tx>
          <c:spPr>
            <a:ln>
              <a:solidFill>
                <a:srgbClr val="0070C0"/>
              </a:solidFill>
            </a:ln>
          </c:spPr>
          <c:marker>
            <c:symbol val="none"/>
          </c:marker>
          <c:cat>
            <c:numRef>
              <c:f>基準蒸発位!$B$3:$B$40</c:f>
              <c:numCache>
                <c:formatCode>yyyy/m/d;@</c:formatCode>
                <c:ptCount val="38"/>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numCache>
            </c:numRef>
          </c:cat>
          <c:val>
            <c:numRef>
              <c:f>基準蒸発位!$C$3:$C$40</c:f>
              <c:numCache>
                <c:formatCode>0.0_ </c:formatCode>
                <c:ptCount val="38"/>
                <c:pt idx="0">
                  <c:v>4.1730881441734518</c:v>
                </c:pt>
                <c:pt idx="1">
                  <c:v>3.9212983982398777</c:v>
                </c:pt>
                <c:pt idx="2">
                  <c:v>3.6965933970334142</c:v>
                </c:pt>
                <c:pt idx="3">
                  <c:v>1.8370635619233928</c:v>
                </c:pt>
                <c:pt idx="4">
                  <c:v>3.3546531989559769</c:v>
                </c:pt>
                <c:pt idx="5">
                  <c:v>5.5831310589149705</c:v>
                </c:pt>
                <c:pt idx="6">
                  <c:v>3.7792498213991181</c:v>
                </c:pt>
                <c:pt idx="7">
                  <c:v>1.3496840014475546</c:v>
                </c:pt>
                <c:pt idx="8">
                  <c:v>2.9027571068998177</c:v>
                </c:pt>
                <c:pt idx="9">
                  <c:v>4.1472614147827134</c:v>
                </c:pt>
                <c:pt idx="10">
                  <c:v>3.9664948973712786</c:v>
                </c:pt>
                <c:pt idx="11">
                  <c:v>3.8245494469652277</c:v>
                </c:pt>
                <c:pt idx="12">
                  <c:v>4.2625529019497055</c:v>
                </c:pt>
                <c:pt idx="13">
                  <c:v>4.2673429202191704</c:v>
                </c:pt>
                <c:pt idx="14">
                  <c:v>4.5710820532592304</c:v>
                </c:pt>
                <c:pt idx="15">
                  <c:v>4.5173232308298461</c:v>
                </c:pt>
                <c:pt idx="16">
                  <c:v>4.3256943980620681</c:v>
                </c:pt>
                <c:pt idx="17">
                  <c:v>1.6411759192173081</c:v>
                </c:pt>
                <c:pt idx="18">
                  <c:v>5.9022343361085268</c:v>
                </c:pt>
                <c:pt idx="19">
                  <c:v>4.3238154098394253</c:v>
                </c:pt>
                <c:pt idx="20">
                  <c:v>2.5700242533135071</c:v>
                </c:pt>
                <c:pt idx="21">
                  <c:v>3.2709200606816755</c:v>
                </c:pt>
                <c:pt idx="22">
                  <c:v>5.230655007129795</c:v>
                </c:pt>
                <c:pt idx="23">
                  <c:v>2.9824695538868577</c:v>
                </c:pt>
                <c:pt idx="24">
                  <c:v>2.5309441950534239</c:v>
                </c:pt>
                <c:pt idx="25">
                  <c:v>5.8308571824342001</c:v>
                </c:pt>
                <c:pt idx="26">
                  <c:v>6.2134182417010475</c:v>
                </c:pt>
                <c:pt idx="27">
                  <c:v>3.6035671886540412</c:v>
                </c:pt>
                <c:pt idx="28">
                  <c:v>1.9257635321565778</c:v>
                </c:pt>
                <c:pt idx="29">
                  <c:v>3.9429018861522245</c:v>
                </c:pt>
                <c:pt idx="30">
                  <c:v>5.8603690424965631</c:v>
                </c:pt>
                <c:pt idx="31">
                  <c:v>5.3784569708266945</c:v>
                </c:pt>
                <c:pt idx="32">
                  <c:v>5.2872000612122836</c:v>
                </c:pt>
                <c:pt idx="33">
                  <c:v>5.0924808615720245</c:v>
                </c:pt>
                <c:pt idx="34">
                  <c:v>5.0549033137506401</c:v>
                </c:pt>
                <c:pt idx="35">
                  <c:v>5.1945900879448805</c:v>
                </c:pt>
                <c:pt idx="36">
                  <c:v>4.1162312144585629</c:v>
                </c:pt>
                <c:pt idx="37">
                  <c:v>2.3328319662329595</c:v>
                </c:pt>
              </c:numCache>
            </c:numRef>
          </c:val>
        </c:ser>
        <c:ser>
          <c:idx val="1"/>
          <c:order val="1"/>
          <c:tx>
            <c:strRef>
              <c:f>基準蒸発位!$D$2</c:f>
              <c:strCache>
                <c:ptCount val="1"/>
                <c:pt idx="0">
                  <c:v>ＰＭ法</c:v>
                </c:pt>
              </c:strCache>
            </c:strRef>
          </c:tx>
          <c:spPr>
            <a:ln>
              <a:solidFill>
                <a:srgbClr val="FF0000"/>
              </a:solidFill>
            </a:ln>
          </c:spPr>
          <c:marker>
            <c:symbol val="none"/>
          </c:marker>
          <c:cat>
            <c:numRef>
              <c:f>基準蒸発位!$B$3:$B$40</c:f>
              <c:numCache>
                <c:formatCode>yyyy/m/d;@</c:formatCode>
                <c:ptCount val="38"/>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numCache>
            </c:numRef>
          </c:cat>
          <c:val>
            <c:numRef>
              <c:f>基準蒸発位!$D$3:$D$40</c:f>
              <c:numCache>
                <c:formatCode>0.0_ </c:formatCode>
                <c:ptCount val="38"/>
                <c:pt idx="0">
                  <c:v>3.9355802847055958</c:v>
                </c:pt>
                <c:pt idx="1">
                  <c:v>3.846244716957206</c:v>
                </c:pt>
                <c:pt idx="2">
                  <c:v>3.7992431098696584</c:v>
                </c:pt>
                <c:pt idx="3">
                  <c:v>1.9062378356294498</c:v>
                </c:pt>
                <c:pt idx="4">
                  <c:v>3.5131612043824263</c:v>
                </c:pt>
                <c:pt idx="5">
                  <c:v>5.2312718742480824</c:v>
                </c:pt>
                <c:pt idx="6">
                  <c:v>3.7804022999634883</c:v>
                </c:pt>
                <c:pt idx="7">
                  <c:v>1.7835164221070301</c:v>
                </c:pt>
                <c:pt idx="8">
                  <c:v>3.2123081539742167</c:v>
                </c:pt>
                <c:pt idx="9">
                  <c:v>4.0513010237790104</c:v>
                </c:pt>
                <c:pt idx="10">
                  <c:v>3.9287057788144075</c:v>
                </c:pt>
                <c:pt idx="11">
                  <c:v>3.8008393631481616</c:v>
                </c:pt>
                <c:pt idx="12">
                  <c:v>4.1088008812769017</c:v>
                </c:pt>
                <c:pt idx="13">
                  <c:v>4.2447883733577845</c:v>
                </c:pt>
                <c:pt idx="14">
                  <c:v>4.6215490025038939</c:v>
                </c:pt>
                <c:pt idx="15">
                  <c:v>4.2170862291134741</c:v>
                </c:pt>
                <c:pt idx="16">
                  <c:v>4.3971634934896882</c:v>
                </c:pt>
                <c:pt idx="17">
                  <c:v>1.7332462198029628</c:v>
                </c:pt>
                <c:pt idx="18">
                  <c:v>4.9516237983339941</c:v>
                </c:pt>
                <c:pt idx="19">
                  <c:v>3.9246034224657627</c:v>
                </c:pt>
                <c:pt idx="20">
                  <c:v>2.6341881884709006</c:v>
                </c:pt>
                <c:pt idx="21">
                  <c:v>2.9301502163504272</c:v>
                </c:pt>
                <c:pt idx="22">
                  <c:v>4.9304745485419259</c:v>
                </c:pt>
                <c:pt idx="23">
                  <c:v>3.040320538214444</c:v>
                </c:pt>
                <c:pt idx="24">
                  <c:v>2.5647787615327462</c:v>
                </c:pt>
                <c:pt idx="25">
                  <c:v>5.0057926473850065</c:v>
                </c:pt>
                <c:pt idx="26">
                  <c:v>5.6169785874426053</c:v>
                </c:pt>
                <c:pt idx="27">
                  <c:v>3.4647718734818391</c:v>
                </c:pt>
                <c:pt idx="28">
                  <c:v>1.9588606453042696</c:v>
                </c:pt>
                <c:pt idx="29">
                  <c:v>3.2617139808047444</c:v>
                </c:pt>
                <c:pt idx="30">
                  <c:v>5.1137294355287564</c:v>
                </c:pt>
                <c:pt idx="31">
                  <c:v>4.9808343282811016</c:v>
                </c:pt>
                <c:pt idx="32">
                  <c:v>4.960205834115925</c:v>
                </c:pt>
                <c:pt idx="33">
                  <c:v>4.8253508162836685</c:v>
                </c:pt>
                <c:pt idx="34">
                  <c:v>5.0093160792675855</c:v>
                </c:pt>
                <c:pt idx="35">
                  <c:v>4.7465596295896484</c:v>
                </c:pt>
                <c:pt idx="36">
                  <c:v>3.7791193598391213</c:v>
                </c:pt>
                <c:pt idx="37">
                  <c:v>2.3311748016529252</c:v>
                </c:pt>
              </c:numCache>
            </c:numRef>
          </c:val>
        </c:ser>
        <c:marker val="1"/>
        <c:axId val="132142976"/>
        <c:axId val="132144512"/>
      </c:lineChart>
      <c:dateAx>
        <c:axId val="132142976"/>
        <c:scaling>
          <c:orientation val="minMax"/>
        </c:scaling>
        <c:axPos val="b"/>
        <c:numFmt formatCode="m/d;@" sourceLinked="0"/>
        <c:tickLblPos val="nextTo"/>
        <c:crossAx val="132144512"/>
        <c:crosses val="autoZero"/>
        <c:auto val="1"/>
        <c:lblOffset val="100"/>
        <c:majorUnit val="5"/>
        <c:majorTimeUnit val="days"/>
      </c:dateAx>
      <c:valAx>
        <c:axId val="132144512"/>
        <c:scaling>
          <c:orientation val="minMax"/>
        </c:scaling>
        <c:axPos val="l"/>
        <c:majorGridlines/>
        <c:title>
          <c:tx>
            <c:rich>
              <a:bodyPr rot="-5400000" vert="horz"/>
              <a:lstStyle/>
              <a:p>
                <a:pPr>
                  <a:defRPr b="0">
                    <a:latin typeface="+mn-ea"/>
                    <a:ea typeface="+mn-ea"/>
                  </a:defRPr>
                </a:pPr>
                <a:r>
                  <a:rPr lang="ja-JP" b="0" dirty="0">
                    <a:latin typeface="+mn-ea"/>
                    <a:ea typeface="+mn-ea"/>
                  </a:rPr>
                  <a:t>基準蒸発散</a:t>
                </a:r>
                <a:r>
                  <a:rPr lang="ja-JP" b="0" dirty="0" smtClean="0">
                    <a:latin typeface="+mn-ea"/>
                    <a:ea typeface="+mn-ea"/>
                  </a:rPr>
                  <a:t>位</a:t>
                </a:r>
                <a:r>
                  <a:rPr lang="en-US" sz="1800" b="0" i="0" baseline="0" dirty="0" smtClean="0">
                    <a:latin typeface="+mn-ea"/>
                    <a:ea typeface="+mn-ea"/>
                  </a:rPr>
                  <a:t>(mm/d)</a:t>
                </a:r>
                <a:endParaRPr lang="ja-JP" sz="1800" b="0" i="0" baseline="0" dirty="0">
                  <a:latin typeface="+mn-ea"/>
                  <a:ea typeface="+mn-ea"/>
                </a:endParaRPr>
              </a:p>
            </c:rich>
          </c:tx>
          <c:layout/>
        </c:title>
        <c:numFmt formatCode="0.0_ " sourceLinked="1"/>
        <c:tickLblPos val="nextTo"/>
        <c:crossAx val="132142976"/>
        <c:crosses val="autoZero"/>
        <c:crossBetween val="between"/>
        <c:majorUnit val="2"/>
      </c:valAx>
    </c:plotArea>
    <c:legend>
      <c:legendPos val="r"/>
      <c:layout/>
    </c:legend>
    <c:plotVisOnly val="1"/>
  </c:chart>
  <c:spPr>
    <a:ln>
      <a:noFill/>
    </a:ln>
  </c:spPr>
  <c:txPr>
    <a:bodyPr/>
    <a:lstStyle/>
    <a:p>
      <a:pPr>
        <a:defRPr sz="1800"/>
      </a:pPr>
      <a:endParaRPr lang="ja-JP"/>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9.0601757234711658E-2"/>
          <c:y val="3.6482084690553751E-2"/>
          <c:w val="0.85956855361758933"/>
          <c:h val="0.79846171997229953"/>
        </c:manualLayout>
      </c:layout>
      <c:lineChart>
        <c:grouping val="standard"/>
        <c:ser>
          <c:idx val="0"/>
          <c:order val="0"/>
          <c:tx>
            <c:strRef>
              <c:f>作物係数の上限!$I$2</c:f>
              <c:strCache>
                <c:ptCount val="1"/>
                <c:pt idx="0">
                  <c:v>作物係数の上限値</c:v>
                </c:pt>
              </c:strCache>
            </c:strRef>
          </c:tx>
          <c:marker>
            <c:symbol val="none"/>
          </c:marker>
          <c:cat>
            <c:numRef>
              <c:f>作物係数の上限!$C$59:$C$139</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作物係数の上限!$I$59:$I$139</c:f>
              <c:numCache>
                <c:formatCode>0.00</c:formatCode>
                <c:ptCount val="81"/>
                <c:pt idx="0">
                  <c:v>1.2825529908207582</c:v>
                </c:pt>
                <c:pt idx="1">
                  <c:v>1.269149234992466</c:v>
                </c:pt>
                <c:pt idx="2">
                  <c:v>1.2608698732836157</c:v>
                </c:pt>
                <c:pt idx="3">
                  <c:v>1.1758026471017053</c:v>
                </c:pt>
                <c:pt idx="4">
                  <c:v>1.2351076281451154</c:v>
                </c:pt>
                <c:pt idx="5">
                  <c:v>1.3231278076698934</c:v>
                </c:pt>
                <c:pt idx="6">
                  <c:v>1.2380373420658886</c:v>
                </c:pt>
                <c:pt idx="7">
                  <c:v>1.1655851421593979</c:v>
                </c:pt>
                <c:pt idx="8">
                  <c:v>1.2398520379981177</c:v>
                </c:pt>
                <c:pt idx="9">
                  <c:v>1.2380472652267545</c:v>
                </c:pt>
                <c:pt idx="10">
                  <c:v>1.2300010726831492</c:v>
                </c:pt>
                <c:pt idx="11">
                  <c:v>1.2280625183857121</c:v>
                </c:pt>
                <c:pt idx="12">
                  <c:v>1.2248786747046723</c:v>
                </c:pt>
                <c:pt idx="13">
                  <c:v>1.2314333701276292</c:v>
                </c:pt>
                <c:pt idx="14">
                  <c:v>1.2258078397209848</c:v>
                </c:pt>
                <c:pt idx="15">
                  <c:v>1.209689754067139</c:v>
                </c:pt>
                <c:pt idx="16">
                  <c:v>1.2094768532604774</c:v>
                </c:pt>
                <c:pt idx="17">
                  <c:v>1.0255234584743678</c:v>
                </c:pt>
                <c:pt idx="18">
                  <c:v>1.2626061350621136</c:v>
                </c:pt>
                <c:pt idx="19">
                  <c:v>1.1859190664075905</c:v>
                </c:pt>
                <c:pt idx="20">
                  <c:v>1.1673623858479902</c:v>
                </c:pt>
                <c:pt idx="21">
                  <c:v>1.1364581951196913</c:v>
                </c:pt>
                <c:pt idx="22">
                  <c:v>1.22805103653987</c:v>
                </c:pt>
                <c:pt idx="23">
                  <c:v>1.174760866381698</c:v>
                </c:pt>
                <c:pt idx="24">
                  <c:v>1.2110944469947915</c:v>
                </c:pt>
                <c:pt idx="25">
                  <c:v>1.259506381998718</c:v>
                </c:pt>
                <c:pt idx="26">
                  <c:v>1.2691368593650378</c:v>
                </c:pt>
                <c:pt idx="27">
                  <c:v>1.1968918249937022</c:v>
                </c:pt>
                <c:pt idx="28">
                  <c:v>1.1594621205839089</c:v>
                </c:pt>
                <c:pt idx="29">
                  <c:v>1.2497989202605488</c:v>
                </c:pt>
                <c:pt idx="30">
                  <c:v>1.2869223812399617</c:v>
                </c:pt>
                <c:pt idx="31">
                  <c:v>1.2465063337321487</c:v>
                </c:pt>
                <c:pt idx="32">
                  <c:v>1.2395724343536541</c:v>
                </c:pt>
                <c:pt idx="33">
                  <c:v>1.232974479938002</c:v>
                </c:pt>
                <c:pt idx="34">
                  <c:v>1.2324381249119514</c:v>
                </c:pt>
                <c:pt idx="35">
                  <c:v>1.205787953428896</c:v>
                </c:pt>
                <c:pt idx="36">
                  <c:v>1.1751908778898783</c:v>
                </c:pt>
                <c:pt idx="37">
                  <c:v>1.1303883858317305</c:v>
                </c:pt>
                <c:pt idx="38">
                  <c:v>1.1143863994454255</c:v>
                </c:pt>
                <c:pt idx="39">
                  <c:v>1.0151431965696163</c:v>
                </c:pt>
                <c:pt idx="40">
                  <c:v>1.0075509020474238</c:v>
                </c:pt>
                <c:pt idx="41">
                  <c:v>1.1916059577911482</c:v>
                </c:pt>
                <c:pt idx="42">
                  <c:v>1.1896676815515634</c:v>
                </c:pt>
                <c:pt idx="43">
                  <c:v>1.1930268288977823</c:v>
                </c:pt>
                <c:pt idx="44">
                  <c:v>1.238948664974248</c:v>
                </c:pt>
                <c:pt idx="45">
                  <c:v>1.1782554296917171</c:v>
                </c:pt>
                <c:pt idx="46">
                  <c:v>1.2652265288381099</c:v>
                </c:pt>
                <c:pt idx="47">
                  <c:v>1.299408640805038</c:v>
                </c:pt>
                <c:pt idx="48">
                  <c:v>1.2268344657925068</c:v>
                </c:pt>
                <c:pt idx="49">
                  <c:v>1.1442554505958886</c:v>
                </c:pt>
                <c:pt idx="50">
                  <c:v>1.017110432176884</c:v>
                </c:pt>
                <c:pt idx="51">
                  <c:v>1.2777040510538258</c:v>
                </c:pt>
                <c:pt idx="52">
                  <c:v>1.1882293598048499</c:v>
                </c:pt>
                <c:pt idx="53">
                  <c:v>1.2481563285030781</c:v>
                </c:pt>
                <c:pt idx="54">
                  <c:v>1.177000322132306</c:v>
                </c:pt>
                <c:pt idx="55">
                  <c:v>1.1807584987093345</c:v>
                </c:pt>
                <c:pt idx="56">
                  <c:v>1.2567002496576298</c:v>
                </c:pt>
                <c:pt idx="57">
                  <c:v>1.202739504125637</c:v>
                </c:pt>
                <c:pt idx="58">
                  <c:v>1.2411759950144909</c:v>
                </c:pt>
                <c:pt idx="59">
                  <c:v>1.2183108912450868</c:v>
                </c:pt>
                <c:pt idx="60">
                  <c:v>1.1966146641107394</c:v>
                </c:pt>
                <c:pt idx="61">
                  <c:v>1.1769262883648264</c:v>
                </c:pt>
                <c:pt idx="62">
                  <c:v>1.2138706177182115</c:v>
                </c:pt>
                <c:pt idx="63">
                  <c:v>1.1650721820904939</c:v>
                </c:pt>
                <c:pt idx="64">
                  <c:v>1.2248731580221415</c:v>
                </c:pt>
                <c:pt idx="65">
                  <c:v>1.2362313767842903</c:v>
                </c:pt>
                <c:pt idx="66">
                  <c:v>1.1971736455657338</c:v>
                </c:pt>
                <c:pt idx="67">
                  <c:v>1.1979047684152042</c:v>
                </c:pt>
                <c:pt idx="68">
                  <c:v>1.1920845670615514</c:v>
                </c:pt>
                <c:pt idx="69">
                  <c:v>1.0574686645001039</c:v>
                </c:pt>
                <c:pt idx="70">
                  <c:v>1.1943186923203335</c:v>
                </c:pt>
                <c:pt idx="71">
                  <c:v>1.2110508027971238</c:v>
                </c:pt>
                <c:pt idx="72">
                  <c:v>1.1980863809287288</c:v>
                </c:pt>
                <c:pt idx="73">
                  <c:v>1.1855990782869994</c:v>
                </c:pt>
                <c:pt idx="74">
                  <c:v>1.1808221960306637</c:v>
                </c:pt>
                <c:pt idx="75">
                  <c:v>1.2100130912257616</c:v>
                </c:pt>
                <c:pt idx="76">
                  <c:v>1.2057472247491878</c:v>
                </c:pt>
                <c:pt idx="77">
                  <c:v>1.1969585161106486</c:v>
                </c:pt>
                <c:pt idx="78">
                  <c:v>1.2073443211867545</c:v>
                </c:pt>
                <c:pt idx="79">
                  <c:v>1.2081630288891159</c:v>
                </c:pt>
                <c:pt idx="80">
                  <c:v>1.1865395650911283</c:v>
                </c:pt>
              </c:numCache>
            </c:numRef>
          </c:val>
        </c:ser>
        <c:ser>
          <c:idx val="1"/>
          <c:order val="1"/>
          <c:tx>
            <c:strRef>
              <c:f>作物係数の上限!$E$2</c:f>
              <c:strCache>
                <c:ptCount val="1"/>
                <c:pt idx="0">
                  <c:v>基本作物係数</c:v>
                </c:pt>
              </c:strCache>
            </c:strRef>
          </c:tx>
          <c:marker>
            <c:symbol val="none"/>
          </c:marker>
          <c:cat>
            <c:numRef>
              <c:f>作物係数の上限!$C$59:$C$139</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作物係数の上限!$J$59:$J$139</c:f>
              <c:numCache>
                <c:formatCode>0.00_);[Red]\(0.00\)</c:formatCode>
                <c:ptCount val="81"/>
                <c:pt idx="0">
                  <c:v>1.0176422497508353</c:v>
                </c:pt>
                <c:pt idx="1">
                  <c:v>1.0176422497508353</c:v>
                </c:pt>
                <c:pt idx="2">
                  <c:v>1.0176422497508353</c:v>
                </c:pt>
                <c:pt idx="3">
                  <c:v>1.0176422497508353</c:v>
                </c:pt>
                <c:pt idx="4">
                  <c:v>1.0176422497508353</c:v>
                </c:pt>
                <c:pt idx="5">
                  <c:v>1.0176422497508353</c:v>
                </c:pt>
                <c:pt idx="6">
                  <c:v>1.0176422497508353</c:v>
                </c:pt>
                <c:pt idx="7">
                  <c:v>1.0176422497508353</c:v>
                </c:pt>
                <c:pt idx="8">
                  <c:v>1.0176422497508353</c:v>
                </c:pt>
                <c:pt idx="9">
                  <c:v>1.0176422497508353</c:v>
                </c:pt>
                <c:pt idx="10">
                  <c:v>1.0176422497508353</c:v>
                </c:pt>
                <c:pt idx="11">
                  <c:v>1.0176422497508353</c:v>
                </c:pt>
                <c:pt idx="12">
                  <c:v>1.0176422497508353</c:v>
                </c:pt>
                <c:pt idx="13">
                  <c:v>1.0176422497508353</c:v>
                </c:pt>
                <c:pt idx="14">
                  <c:v>1.0176422497508353</c:v>
                </c:pt>
                <c:pt idx="15">
                  <c:v>1.0176422497508353</c:v>
                </c:pt>
                <c:pt idx="16">
                  <c:v>1.0176422497508353</c:v>
                </c:pt>
                <c:pt idx="17">
                  <c:v>1.0176422497508353</c:v>
                </c:pt>
                <c:pt idx="18">
                  <c:v>1.0176422497508353</c:v>
                </c:pt>
                <c:pt idx="19">
                  <c:v>1.0176422497508353</c:v>
                </c:pt>
                <c:pt idx="20">
                  <c:v>1.0176422497508353</c:v>
                </c:pt>
                <c:pt idx="21">
                  <c:v>1.0176422497508353</c:v>
                </c:pt>
                <c:pt idx="22">
                  <c:v>1.0176422497508353</c:v>
                </c:pt>
                <c:pt idx="23">
                  <c:v>1.0176422497508353</c:v>
                </c:pt>
                <c:pt idx="24">
                  <c:v>1.0176422497508353</c:v>
                </c:pt>
                <c:pt idx="25">
                  <c:v>1.0176422497508353</c:v>
                </c:pt>
                <c:pt idx="26">
                  <c:v>1.0176422497508353</c:v>
                </c:pt>
                <c:pt idx="27">
                  <c:v>1.0176422497508353</c:v>
                </c:pt>
                <c:pt idx="28">
                  <c:v>1.0176422497508353</c:v>
                </c:pt>
                <c:pt idx="29">
                  <c:v>1.0176422497508351</c:v>
                </c:pt>
                <c:pt idx="30">
                  <c:v>1.0176422497508351</c:v>
                </c:pt>
                <c:pt idx="31">
                  <c:v>1.0176422497508351</c:v>
                </c:pt>
                <c:pt idx="32">
                  <c:v>1.0176422497508351</c:v>
                </c:pt>
                <c:pt idx="33">
                  <c:v>1.0176422497508351</c:v>
                </c:pt>
                <c:pt idx="34">
                  <c:v>1.0176422497508351</c:v>
                </c:pt>
                <c:pt idx="35">
                  <c:v>1.0176422497508351</c:v>
                </c:pt>
                <c:pt idx="36">
                  <c:v>1.0176422497508351</c:v>
                </c:pt>
                <c:pt idx="37">
                  <c:v>1.0176422497508351</c:v>
                </c:pt>
                <c:pt idx="38">
                  <c:v>1.0176422497508351</c:v>
                </c:pt>
                <c:pt idx="39">
                  <c:v>1.0176422497508351</c:v>
                </c:pt>
                <c:pt idx="40">
                  <c:v>1.0176422497508351</c:v>
                </c:pt>
                <c:pt idx="41">
                  <c:v>1.0176422497508351</c:v>
                </c:pt>
                <c:pt idx="42">
                  <c:v>1.0176422497508351</c:v>
                </c:pt>
                <c:pt idx="43">
                  <c:v>1.0176422497508351</c:v>
                </c:pt>
                <c:pt idx="44">
                  <c:v>1.0176422497508351</c:v>
                </c:pt>
                <c:pt idx="45">
                  <c:v>1.0176422497508351</c:v>
                </c:pt>
                <c:pt idx="46">
                  <c:v>1.0176422497508351</c:v>
                </c:pt>
                <c:pt idx="47">
                  <c:v>1.0176422497508351</c:v>
                </c:pt>
                <c:pt idx="48">
                  <c:v>1.0176422497508351</c:v>
                </c:pt>
                <c:pt idx="49">
                  <c:v>1.0176422497508351</c:v>
                </c:pt>
                <c:pt idx="50">
                  <c:v>1.0176422497508351</c:v>
                </c:pt>
                <c:pt idx="51">
                  <c:v>1.0176422497508351</c:v>
                </c:pt>
                <c:pt idx="52">
                  <c:v>1.0176422497508351</c:v>
                </c:pt>
                <c:pt idx="53">
                  <c:v>1.0176422497508351</c:v>
                </c:pt>
                <c:pt idx="54">
                  <c:v>1.0176422497508351</c:v>
                </c:pt>
                <c:pt idx="55">
                  <c:v>1.0097653499052519</c:v>
                </c:pt>
                <c:pt idx="56">
                  <c:v>1.0018884500596681</c:v>
                </c:pt>
                <c:pt idx="57">
                  <c:v>0.99401155021408572</c:v>
                </c:pt>
                <c:pt idx="58">
                  <c:v>0.9861346503685029</c:v>
                </c:pt>
                <c:pt idx="59">
                  <c:v>0.97825775052291952</c:v>
                </c:pt>
                <c:pt idx="60">
                  <c:v>0.97038085067733659</c:v>
                </c:pt>
                <c:pt idx="61">
                  <c:v>0.962503950831753</c:v>
                </c:pt>
                <c:pt idx="62">
                  <c:v>0.95462705098617062</c:v>
                </c:pt>
                <c:pt idx="63">
                  <c:v>0.94675015114058725</c:v>
                </c:pt>
                <c:pt idx="64">
                  <c:v>0.93887325129500421</c:v>
                </c:pt>
                <c:pt idx="65">
                  <c:v>0.93099635144942083</c:v>
                </c:pt>
                <c:pt idx="66">
                  <c:v>0.9231194516038379</c:v>
                </c:pt>
                <c:pt idx="67">
                  <c:v>0.91524255175825431</c:v>
                </c:pt>
                <c:pt idx="68">
                  <c:v>0.90736565191267149</c:v>
                </c:pt>
                <c:pt idx="69">
                  <c:v>0.89948875206708834</c:v>
                </c:pt>
                <c:pt idx="70">
                  <c:v>0.89161185222150574</c:v>
                </c:pt>
                <c:pt idx="71">
                  <c:v>0.88373495237592214</c:v>
                </c:pt>
                <c:pt idx="72">
                  <c:v>0.87585805253033944</c:v>
                </c:pt>
                <c:pt idx="73">
                  <c:v>0.86798115268475629</c:v>
                </c:pt>
                <c:pt idx="74">
                  <c:v>0.86010425283917324</c:v>
                </c:pt>
                <c:pt idx="75">
                  <c:v>0.85222735299358998</c:v>
                </c:pt>
                <c:pt idx="76">
                  <c:v>0.84435045314800683</c:v>
                </c:pt>
                <c:pt idx="77">
                  <c:v>0.83647355330242368</c:v>
                </c:pt>
                <c:pt idx="78">
                  <c:v>0.82859665345684053</c:v>
                </c:pt>
                <c:pt idx="79">
                  <c:v>0.82071975361125749</c:v>
                </c:pt>
                <c:pt idx="80">
                  <c:v>0.81284285376567433</c:v>
                </c:pt>
              </c:numCache>
            </c:numRef>
          </c:val>
        </c:ser>
        <c:marker val="1"/>
        <c:axId val="158415488"/>
        <c:axId val="158417280"/>
      </c:lineChart>
      <c:dateAx>
        <c:axId val="158415488"/>
        <c:scaling>
          <c:orientation val="minMax"/>
        </c:scaling>
        <c:axPos val="b"/>
        <c:numFmt formatCode="m/d;@" sourceLinked="0"/>
        <c:tickLblPos val="nextTo"/>
        <c:crossAx val="158417280"/>
        <c:crosses val="autoZero"/>
        <c:auto val="1"/>
        <c:lblOffset val="100"/>
      </c:dateAx>
      <c:valAx>
        <c:axId val="158417280"/>
        <c:scaling>
          <c:orientation val="minMax"/>
          <c:min val="0.8"/>
        </c:scaling>
        <c:axPos val="l"/>
        <c:majorGridlines/>
        <c:numFmt formatCode="0.00" sourceLinked="1"/>
        <c:tickLblPos val="nextTo"/>
        <c:crossAx val="158415488"/>
        <c:crosses val="autoZero"/>
        <c:crossBetween val="between"/>
      </c:valAx>
    </c:plotArea>
    <c:legend>
      <c:legendPos val="r"/>
      <c:layout>
        <c:manualLayout>
          <c:xMode val="edge"/>
          <c:yMode val="edge"/>
          <c:x val="0.11408027473706803"/>
          <c:y val="0.63852758470337789"/>
          <c:w val="0.28147951137116578"/>
          <c:h val="0.16072964169381107"/>
        </c:manualLayout>
      </c:layout>
      <c:txPr>
        <a:bodyPr/>
        <a:lstStyle/>
        <a:p>
          <a:pPr>
            <a:defRPr sz="2000"/>
          </a:pPr>
          <a:endParaRPr lang="ja-JP"/>
        </a:p>
      </c:txPr>
    </c:legend>
    <c:plotVisOnly val="1"/>
  </c:chart>
  <c:spPr>
    <a:ln>
      <a:noFill/>
    </a:ln>
  </c:spPr>
  <c:txPr>
    <a:bodyPr/>
    <a:lstStyle/>
    <a:p>
      <a:pPr>
        <a:defRPr sz="1800"/>
      </a:pPr>
      <a:endParaRPr lang="ja-JP"/>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lineChart>
        <c:grouping val="standard"/>
        <c:ser>
          <c:idx val="2"/>
          <c:order val="0"/>
          <c:tx>
            <c:strRef>
              <c:f>純放射量!$C$2</c:f>
              <c:strCache>
                <c:ptCount val="1"/>
                <c:pt idx="0">
                  <c:v>実測</c:v>
                </c:pt>
              </c:strCache>
            </c:strRef>
          </c:tx>
          <c:spPr>
            <a:ln>
              <a:solidFill>
                <a:srgbClr val="008000"/>
              </a:solidFill>
            </a:ln>
          </c:spPr>
          <c:marker>
            <c:symbol val="none"/>
          </c:marker>
          <c:cat>
            <c:numRef>
              <c:f>純放射量!$B$3:$B$39</c:f>
              <c:numCache>
                <c:formatCode>yyyy/m/d;@</c:formatCode>
                <c:ptCount val="37"/>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numCache>
            </c:numRef>
          </c:cat>
          <c:val>
            <c:numRef>
              <c:f>純放射量!$C$3:$C$39</c:f>
              <c:numCache>
                <c:formatCode>0.000_ </c:formatCode>
                <c:ptCount val="37"/>
                <c:pt idx="0">
                  <c:v>9.9113754692244189</c:v>
                </c:pt>
                <c:pt idx="1">
                  <c:v>9.2389844038491979</c:v>
                </c:pt>
                <c:pt idx="2">
                  <c:v>10.282442854011386</c:v>
                </c:pt>
                <c:pt idx="3">
                  <c:v>5.1943407408806674</c:v>
                </c:pt>
                <c:pt idx="4">
                  <c:v>9.8092358010952747</c:v>
                </c:pt>
                <c:pt idx="5">
                  <c:v>11.671417650422562</c:v>
                </c:pt>
                <c:pt idx="6">
                  <c:v>10.006131466164463</c:v>
                </c:pt>
                <c:pt idx="7">
                  <c:v>2.7868838298292928</c:v>
                </c:pt>
                <c:pt idx="8">
                  <c:v>5.5248655860341707</c:v>
                </c:pt>
                <c:pt idx="9">
                  <c:v>12.790786949947559</c:v>
                </c:pt>
                <c:pt idx="10">
                  <c:v>12.449645126470751</c:v>
                </c:pt>
                <c:pt idx="11">
                  <c:v>12.163694837416188</c:v>
                </c:pt>
                <c:pt idx="12">
                  <c:v>12.467098723201881</c:v>
                </c:pt>
                <c:pt idx="13">
                  <c:v>13.097693078268536</c:v>
                </c:pt>
                <c:pt idx="14">
                  <c:v>13.752439131536079</c:v>
                </c:pt>
                <c:pt idx="15">
                  <c:v>14.137000025280548</c:v>
                </c:pt>
                <c:pt idx="16">
                  <c:v>13.219426002219805</c:v>
                </c:pt>
                <c:pt idx="17">
                  <c:v>2.0863099551810382</c:v>
                </c:pt>
                <c:pt idx="18">
                  <c:v>14.937800774554468</c:v>
                </c:pt>
                <c:pt idx="19">
                  <c:v>12.466890143391355</c:v>
                </c:pt>
                <c:pt idx="20">
                  <c:v>7.9473566846149524</c:v>
                </c:pt>
                <c:pt idx="21">
                  <c:v>11.974081421356797</c:v>
                </c:pt>
                <c:pt idx="22">
                  <c:v>14.305896478966142</c:v>
                </c:pt>
                <c:pt idx="23">
                  <c:v>10.134883222551498</c:v>
                </c:pt>
                <c:pt idx="24">
                  <c:v>4.4744712144214143</c:v>
                </c:pt>
                <c:pt idx="25">
                  <c:v>15.027318302933283</c:v>
                </c:pt>
                <c:pt idx="26">
                  <c:v>14.4730610797665</c:v>
                </c:pt>
                <c:pt idx="27">
                  <c:v>10.757476523395674</c:v>
                </c:pt>
                <c:pt idx="28">
                  <c:v>1.25455820666092</c:v>
                </c:pt>
                <c:pt idx="29">
                  <c:v>8.9957260121530247</c:v>
                </c:pt>
                <c:pt idx="30">
                  <c:v>13.075888019116572</c:v>
                </c:pt>
                <c:pt idx="31">
                  <c:v>14.280053639504652</c:v>
                </c:pt>
                <c:pt idx="32">
                  <c:v>14.615365018877092</c:v>
                </c:pt>
                <c:pt idx="33">
                  <c:v>14.608360365520783</c:v>
                </c:pt>
                <c:pt idx="34">
                  <c:v>14.039296204049371</c:v>
                </c:pt>
                <c:pt idx="35">
                  <c:v>14.921035919106854</c:v>
                </c:pt>
                <c:pt idx="36">
                  <c:v>12.164524261744452</c:v>
                </c:pt>
              </c:numCache>
            </c:numRef>
          </c:val>
        </c:ser>
        <c:ser>
          <c:idx val="0"/>
          <c:order val="1"/>
          <c:tx>
            <c:strRef>
              <c:f>純放射量!$D$2</c:f>
              <c:strCache>
                <c:ptCount val="1"/>
                <c:pt idx="0">
                  <c:v>ペンマン法</c:v>
                </c:pt>
              </c:strCache>
            </c:strRef>
          </c:tx>
          <c:spPr>
            <a:ln>
              <a:solidFill>
                <a:srgbClr val="0070C0"/>
              </a:solidFill>
            </a:ln>
          </c:spPr>
          <c:marker>
            <c:symbol val="none"/>
          </c:marker>
          <c:cat>
            <c:numRef>
              <c:f>純放射量!$B$3:$B$39</c:f>
              <c:numCache>
                <c:formatCode>yyyy/m/d;@</c:formatCode>
                <c:ptCount val="37"/>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numCache>
            </c:numRef>
          </c:cat>
          <c:val>
            <c:numRef>
              <c:f>純放射量!$D$3:$D$39</c:f>
              <c:numCache>
                <c:formatCode>0.000_ </c:formatCode>
                <c:ptCount val="37"/>
                <c:pt idx="0">
                  <c:v>9.0443946411442386</c:v>
                </c:pt>
                <c:pt idx="1">
                  <c:v>8.3660328037885172</c:v>
                </c:pt>
                <c:pt idx="2">
                  <c:v>9.2157250996374209</c:v>
                </c:pt>
                <c:pt idx="3">
                  <c:v>5.0240023445630637</c:v>
                </c:pt>
                <c:pt idx="4">
                  <c:v>9.2614801432279847</c:v>
                </c:pt>
                <c:pt idx="5">
                  <c:v>10.632155692769805</c:v>
                </c:pt>
                <c:pt idx="6">
                  <c:v>10.598863347808591</c:v>
                </c:pt>
                <c:pt idx="7">
                  <c:v>4.8495298442322774</c:v>
                </c:pt>
                <c:pt idx="8">
                  <c:v>6.7852080947681559</c:v>
                </c:pt>
                <c:pt idx="9">
                  <c:v>12.197298382200968</c:v>
                </c:pt>
                <c:pt idx="10">
                  <c:v>12.611198310314448</c:v>
                </c:pt>
                <c:pt idx="11">
                  <c:v>11.746295654189568</c:v>
                </c:pt>
                <c:pt idx="12">
                  <c:v>12.748058279088209</c:v>
                </c:pt>
                <c:pt idx="13">
                  <c:v>13.674122958273781</c:v>
                </c:pt>
                <c:pt idx="14">
                  <c:v>13.200676888772453</c:v>
                </c:pt>
                <c:pt idx="15">
                  <c:v>13.617437150036636</c:v>
                </c:pt>
                <c:pt idx="16">
                  <c:v>13.469258119365406</c:v>
                </c:pt>
                <c:pt idx="17">
                  <c:v>5.2432946978968413</c:v>
                </c:pt>
                <c:pt idx="18">
                  <c:v>13.844154550811831</c:v>
                </c:pt>
                <c:pt idx="19">
                  <c:v>12.200291796324048</c:v>
                </c:pt>
                <c:pt idx="20">
                  <c:v>6.3594846308282245</c:v>
                </c:pt>
                <c:pt idx="21">
                  <c:v>10.381252681317148</c:v>
                </c:pt>
                <c:pt idx="22">
                  <c:v>14.159521441218548</c:v>
                </c:pt>
                <c:pt idx="23">
                  <c:v>6.8867379058855187</c:v>
                </c:pt>
                <c:pt idx="24">
                  <c:v>5.5388247073825623</c:v>
                </c:pt>
                <c:pt idx="25">
                  <c:v>13.421970976143495</c:v>
                </c:pt>
                <c:pt idx="26">
                  <c:v>13.261229083685848</c:v>
                </c:pt>
                <c:pt idx="27">
                  <c:v>9.192189386982875</c:v>
                </c:pt>
                <c:pt idx="28">
                  <c:v>5.5070056648572647</c:v>
                </c:pt>
                <c:pt idx="29">
                  <c:v>7.5406628646027034</c:v>
                </c:pt>
                <c:pt idx="30">
                  <c:v>13.99884675413489</c:v>
                </c:pt>
                <c:pt idx="31">
                  <c:v>14.134180135044568</c:v>
                </c:pt>
                <c:pt idx="32">
                  <c:v>14.159713960997728</c:v>
                </c:pt>
                <c:pt idx="33">
                  <c:v>14.7127730352494</c:v>
                </c:pt>
                <c:pt idx="34">
                  <c:v>13.997245269804116</c:v>
                </c:pt>
                <c:pt idx="35">
                  <c:v>15.456749171856124</c:v>
                </c:pt>
                <c:pt idx="36">
                  <c:v>12.492393430130342</c:v>
                </c:pt>
              </c:numCache>
            </c:numRef>
          </c:val>
        </c:ser>
        <c:ser>
          <c:idx val="1"/>
          <c:order val="2"/>
          <c:tx>
            <c:strRef>
              <c:f>純放射量!$E$2</c:f>
              <c:strCache>
                <c:ptCount val="1"/>
                <c:pt idx="0">
                  <c:v>ＰＭ法</c:v>
                </c:pt>
              </c:strCache>
            </c:strRef>
          </c:tx>
          <c:spPr>
            <a:ln>
              <a:solidFill>
                <a:srgbClr val="FF0000"/>
              </a:solidFill>
            </a:ln>
          </c:spPr>
          <c:marker>
            <c:symbol val="none"/>
          </c:marker>
          <c:cat>
            <c:numRef>
              <c:f>純放射量!$B$3:$B$39</c:f>
              <c:numCache>
                <c:formatCode>yyyy/m/d;@</c:formatCode>
                <c:ptCount val="37"/>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numCache>
            </c:numRef>
          </c:cat>
          <c:val>
            <c:numRef>
              <c:f>純放射量!$E$3:$E$39</c:f>
              <c:numCache>
                <c:formatCode>0.000_ </c:formatCode>
                <c:ptCount val="37"/>
                <c:pt idx="0">
                  <c:v>9.8334577347967027</c:v>
                </c:pt>
                <c:pt idx="1">
                  <c:v>9.2131225869504689</c:v>
                </c:pt>
                <c:pt idx="2">
                  <c:v>9.9112121855044659</c:v>
                </c:pt>
                <c:pt idx="3">
                  <c:v>6.0417486925674524</c:v>
                </c:pt>
                <c:pt idx="4">
                  <c:v>9.5941201542463954</c:v>
                </c:pt>
                <c:pt idx="5">
                  <c:v>11.225964860695214</c:v>
                </c:pt>
                <c:pt idx="6">
                  <c:v>10.854839193212626</c:v>
                </c:pt>
                <c:pt idx="7">
                  <c:v>5.8710607514683923</c:v>
                </c:pt>
                <c:pt idx="8">
                  <c:v>7.5050014351428924</c:v>
                </c:pt>
                <c:pt idx="9">
                  <c:v>11.944667916466877</c:v>
                </c:pt>
                <c:pt idx="10">
                  <c:v>11.971425684850328</c:v>
                </c:pt>
                <c:pt idx="11">
                  <c:v>11.308873949435668</c:v>
                </c:pt>
                <c:pt idx="12">
                  <c:v>12.206395508496335</c:v>
                </c:pt>
                <c:pt idx="13">
                  <c:v>12.410948619210142</c:v>
                </c:pt>
                <c:pt idx="14">
                  <c:v>12.323491311254656</c:v>
                </c:pt>
                <c:pt idx="15">
                  <c:v>12.617456306007824</c:v>
                </c:pt>
                <c:pt idx="16">
                  <c:v>12.306544670140434</c:v>
                </c:pt>
                <c:pt idx="17">
                  <c:v>6.3013349933819693</c:v>
                </c:pt>
                <c:pt idx="18">
                  <c:v>13.429244119496676</c:v>
                </c:pt>
                <c:pt idx="19">
                  <c:v>12.015411019847031</c:v>
                </c:pt>
                <c:pt idx="20">
                  <c:v>7.2278871524107045</c:v>
                </c:pt>
                <c:pt idx="21">
                  <c:v>10.375379150220777</c:v>
                </c:pt>
                <c:pt idx="22">
                  <c:v>13.401760568892568</c:v>
                </c:pt>
                <c:pt idx="23">
                  <c:v>7.7024881762786945</c:v>
                </c:pt>
                <c:pt idx="24">
                  <c:v>6.5941144604278801</c:v>
                </c:pt>
                <c:pt idx="25">
                  <c:v>13.289375417451698</c:v>
                </c:pt>
                <c:pt idx="26">
                  <c:v>13.199342425538614</c:v>
                </c:pt>
                <c:pt idx="27">
                  <c:v>9.667123862731648</c:v>
                </c:pt>
                <c:pt idx="28">
                  <c:v>6.6225833815289645</c:v>
                </c:pt>
                <c:pt idx="29">
                  <c:v>8.4058701587925206</c:v>
                </c:pt>
                <c:pt idx="30">
                  <c:v>13.769157280632863</c:v>
                </c:pt>
                <c:pt idx="31">
                  <c:v>13.928080393254401</c:v>
                </c:pt>
                <c:pt idx="32">
                  <c:v>13.879595709726335</c:v>
                </c:pt>
                <c:pt idx="33">
                  <c:v>13.868469048267441</c:v>
                </c:pt>
                <c:pt idx="34">
                  <c:v>13.224267605381645</c:v>
                </c:pt>
                <c:pt idx="35">
                  <c:v>14.323832630261126</c:v>
                </c:pt>
                <c:pt idx="36">
                  <c:v>12.007911090952698</c:v>
                </c:pt>
              </c:numCache>
            </c:numRef>
          </c:val>
        </c:ser>
        <c:marker val="1"/>
        <c:axId val="158460544"/>
        <c:axId val="159801728"/>
      </c:lineChart>
      <c:dateAx>
        <c:axId val="158460544"/>
        <c:scaling>
          <c:orientation val="minMax"/>
        </c:scaling>
        <c:axPos val="b"/>
        <c:numFmt formatCode="m/d;@" sourceLinked="0"/>
        <c:tickLblPos val="nextTo"/>
        <c:crossAx val="159801728"/>
        <c:crosses val="autoZero"/>
        <c:auto val="1"/>
        <c:lblOffset val="100"/>
        <c:majorUnit val="7"/>
        <c:majorTimeUnit val="days"/>
      </c:dateAx>
      <c:valAx>
        <c:axId val="159801728"/>
        <c:scaling>
          <c:orientation val="minMax"/>
          <c:max val="20"/>
        </c:scaling>
        <c:axPos val="l"/>
        <c:majorGridlines/>
        <c:title>
          <c:tx>
            <c:rich>
              <a:bodyPr rot="-5400000" vert="horz"/>
              <a:lstStyle/>
              <a:p>
                <a:pPr>
                  <a:defRPr b="0">
                    <a:latin typeface="+mn-ea"/>
                    <a:ea typeface="+mn-ea"/>
                  </a:defRPr>
                </a:pPr>
                <a:r>
                  <a:rPr lang="ja-JP" sz="1800" b="0" i="0" baseline="0" dirty="0" smtClean="0"/>
                  <a:t>純放射量</a:t>
                </a:r>
                <a:r>
                  <a:rPr lang="en-US" sz="1800" b="0" i="0" baseline="0" dirty="0" smtClean="0"/>
                  <a:t>(MJ/m</a:t>
                </a:r>
                <a:r>
                  <a:rPr lang="en-US" sz="1800" b="0" i="0" baseline="30000" dirty="0" smtClean="0"/>
                  <a:t>2</a:t>
                </a:r>
                <a:r>
                  <a:rPr lang="en-US" sz="1800" b="0" i="0" baseline="0" dirty="0" smtClean="0"/>
                  <a:t>/d)</a:t>
                </a:r>
                <a:endParaRPr lang="ja-JP" sz="1800" b="0" i="0" baseline="0" dirty="0"/>
              </a:p>
            </c:rich>
          </c:tx>
          <c:layout/>
        </c:title>
        <c:numFmt formatCode="#,##0.0_);[Red]\(#,##0.0\)" sourceLinked="0"/>
        <c:tickLblPos val="nextTo"/>
        <c:crossAx val="158460544"/>
        <c:crosses val="autoZero"/>
        <c:crossBetween val="between"/>
        <c:majorUnit val="5"/>
      </c:valAx>
    </c:plotArea>
    <c:legend>
      <c:legendPos val="r"/>
      <c:layout/>
    </c:legend>
    <c:plotVisOnly val="1"/>
    <c:dispBlanksAs val="gap"/>
  </c:chart>
  <c:spPr>
    <a:ln>
      <a:noFill/>
    </a:ln>
  </c:spPr>
  <c:txPr>
    <a:bodyPr/>
    <a:lstStyle/>
    <a:p>
      <a:pPr>
        <a:defRPr sz="1800"/>
      </a:pPr>
      <a:endParaRPr lang="ja-JP"/>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lineChart>
        <c:grouping val="standard"/>
        <c:ser>
          <c:idx val="2"/>
          <c:order val="0"/>
          <c:tx>
            <c:strRef>
              <c:f>純放射量!$C$2</c:f>
              <c:strCache>
                <c:ptCount val="1"/>
                <c:pt idx="0">
                  <c:v>実測</c:v>
                </c:pt>
              </c:strCache>
            </c:strRef>
          </c:tx>
          <c:spPr>
            <a:ln>
              <a:solidFill>
                <a:srgbClr val="008000"/>
              </a:solidFill>
            </a:ln>
          </c:spPr>
          <c:marker>
            <c:symbol val="none"/>
          </c:marker>
          <c:cat>
            <c:numRef>
              <c:f>純放射量!$B$39:$B$83</c:f>
              <c:numCache>
                <c:formatCode>yyyy/m/d;@</c:formatCode>
                <c:ptCount val="45"/>
                <c:pt idx="0">
                  <c:v>39936</c:v>
                </c:pt>
                <c:pt idx="1">
                  <c:v>39937</c:v>
                </c:pt>
                <c:pt idx="2">
                  <c:v>39938</c:v>
                </c:pt>
                <c:pt idx="3">
                  <c:v>39939</c:v>
                </c:pt>
                <c:pt idx="4">
                  <c:v>39940</c:v>
                </c:pt>
                <c:pt idx="5">
                  <c:v>39941</c:v>
                </c:pt>
                <c:pt idx="6">
                  <c:v>39942</c:v>
                </c:pt>
                <c:pt idx="7">
                  <c:v>39943</c:v>
                </c:pt>
                <c:pt idx="8">
                  <c:v>39944</c:v>
                </c:pt>
                <c:pt idx="9">
                  <c:v>39945</c:v>
                </c:pt>
                <c:pt idx="10">
                  <c:v>39946</c:v>
                </c:pt>
                <c:pt idx="11">
                  <c:v>39947</c:v>
                </c:pt>
                <c:pt idx="12">
                  <c:v>39948</c:v>
                </c:pt>
                <c:pt idx="13">
                  <c:v>39949</c:v>
                </c:pt>
                <c:pt idx="14">
                  <c:v>39950</c:v>
                </c:pt>
                <c:pt idx="15">
                  <c:v>39951</c:v>
                </c:pt>
                <c:pt idx="16">
                  <c:v>39952</c:v>
                </c:pt>
                <c:pt idx="17">
                  <c:v>39953</c:v>
                </c:pt>
                <c:pt idx="18">
                  <c:v>39954</c:v>
                </c:pt>
                <c:pt idx="19">
                  <c:v>39955</c:v>
                </c:pt>
                <c:pt idx="20">
                  <c:v>39956</c:v>
                </c:pt>
                <c:pt idx="21">
                  <c:v>39957</c:v>
                </c:pt>
                <c:pt idx="22">
                  <c:v>39958</c:v>
                </c:pt>
                <c:pt idx="23">
                  <c:v>39959</c:v>
                </c:pt>
                <c:pt idx="24">
                  <c:v>39960</c:v>
                </c:pt>
                <c:pt idx="25">
                  <c:v>39961</c:v>
                </c:pt>
                <c:pt idx="26">
                  <c:v>39962</c:v>
                </c:pt>
                <c:pt idx="27">
                  <c:v>39963</c:v>
                </c:pt>
                <c:pt idx="28">
                  <c:v>39964</c:v>
                </c:pt>
                <c:pt idx="29">
                  <c:v>39965</c:v>
                </c:pt>
                <c:pt idx="30">
                  <c:v>39966</c:v>
                </c:pt>
                <c:pt idx="31">
                  <c:v>39967</c:v>
                </c:pt>
                <c:pt idx="32">
                  <c:v>39968</c:v>
                </c:pt>
                <c:pt idx="33">
                  <c:v>39969</c:v>
                </c:pt>
                <c:pt idx="34">
                  <c:v>39970</c:v>
                </c:pt>
                <c:pt idx="35">
                  <c:v>39971</c:v>
                </c:pt>
                <c:pt idx="36">
                  <c:v>39972</c:v>
                </c:pt>
                <c:pt idx="37">
                  <c:v>39973</c:v>
                </c:pt>
                <c:pt idx="38">
                  <c:v>39974</c:v>
                </c:pt>
                <c:pt idx="39">
                  <c:v>39975</c:v>
                </c:pt>
                <c:pt idx="40">
                  <c:v>39976</c:v>
                </c:pt>
                <c:pt idx="41">
                  <c:v>39977</c:v>
                </c:pt>
                <c:pt idx="42">
                  <c:v>39978</c:v>
                </c:pt>
                <c:pt idx="43">
                  <c:v>39979</c:v>
                </c:pt>
                <c:pt idx="44">
                  <c:v>39980</c:v>
                </c:pt>
              </c:numCache>
            </c:numRef>
          </c:cat>
          <c:val>
            <c:numRef>
              <c:f>純放射量!$C$39:$C$83</c:f>
              <c:numCache>
                <c:formatCode>0.000_ </c:formatCode>
                <c:ptCount val="45"/>
                <c:pt idx="0">
                  <c:v>12.164524261744452</c:v>
                </c:pt>
                <c:pt idx="1">
                  <c:v>4.1045256613851446</c:v>
                </c:pt>
                <c:pt idx="2">
                  <c:v>1.3845003754496978</c:v>
                </c:pt>
                <c:pt idx="3">
                  <c:v>5.2779747117008364</c:v>
                </c:pt>
                <c:pt idx="4">
                  <c:v>2.9471614942847113</c:v>
                </c:pt>
                <c:pt idx="5">
                  <c:v>9.8717799306462268</c:v>
                </c:pt>
                <c:pt idx="6">
                  <c:v>16.067536972106495</c:v>
                </c:pt>
                <c:pt idx="7">
                  <c:v>14.681806298239056</c:v>
                </c:pt>
                <c:pt idx="8">
                  <c:v>14.817119247866454</c:v>
                </c:pt>
                <c:pt idx="9">
                  <c:v>16.239580565004324</c:v>
                </c:pt>
                <c:pt idx="10">
                  <c:v>15.562282520399023</c:v>
                </c:pt>
                <c:pt idx="11">
                  <c:v>15.252518037084032</c:v>
                </c:pt>
                <c:pt idx="12">
                  <c:v>11.629707742019068</c:v>
                </c:pt>
                <c:pt idx="13">
                  <c:v>2.2212233193868487</c:v>
                </c:pt>
                <c:pt idx="14">
                  <c:v>3.1586593413107469</c:v>
                </c:pt>
                <c:pt idx="15">
                  <c:v>16.107209177235127</c:v>
                </c:pt>
                <c:pt idx="16">
                  <c:v>7.783363118552356</c:v>
                </c:pt>
                <c:pt idx="17">
                  <c:v>15.695866848665771</c:v>
                </c:pt>
                <c:pt idx="18">
                  <c:v>7.2576194028890724</c:v>
                </c:pt>
                <c:pt idx="19">
                  <c:v>9.0900969189735008</c:v>
                </c:pt>
                <c:pt idx="20">
                  <c:v>14.726386541151751</c:v>
                </c:pt>
                <c:pt idx="21">
                  <c:v>8.9325318950634731</c:v>
                </c:pt>
                <c:pt idx="22">
                  <c:v>14.456649899031511</c:v>
                </c:pt>
                <c:pt idx="23">
                  <c:v>11.020508728109469</c:v>
                </c:pt>
                <c:pt idx="24">
                  <c:v>11.237534139263676</c:v>
                </c:pt>
                <c:pt idx="25">
                  <c:v>3.6495969193178914</c:v>
                </c:pt>
                <c:pt idx="26">
                  <c:v>13.198772624677815</c:v>
                </c:pt>
                <c:pt idx="27">
                  <c:v>12.097912105402768</c:v>
                </c:pt>
                <c:pt idx="28">
                  <c:v>10.141067955778418</c:v>
                </c:pt>
                <c:pt idx="29">
                  <c:v>14.934694215873417</c:v>
                </c:pt>
                <c:pt idx="30">
                  <c:v>13.386035630324345</c:v>
                </c:pt>
                <c:pt idx="31">
                  <c:v>6.4030242181689045</c:v>
                </c:pt>
                <c:pt idx="32">
                  <c:v>7.9945904216794759</c:v>
                </c:pt>
                <c:pt idx="33">
                  <c:v>1.3620618150447426</c:v>
                </c:pt>
                <c:pt idx="34">
                  <c:v>12.647108693666768</c:v>
                </c:pt>
                <c:pt idx="35">
                  <c:v>16.680214397869499</c:v>
                </c:pt>
                <c:pt idx="36">
                  <c:v>15.610606643978571</c:v>
                </c:pt>
                <c:pt idx="37">
                  <c:v>7.3067150633728977</c:v>
                </c:pt>
                <c:pt idx="38">
                  <c:v>3.6737222062332555</c:v>
                </c:pt>
                <c:pt idx="39">
                  <c:v>6.0916768331750664</c:v>
                </c:pt>
                <c:pt idx="40">
                  <c:v>15.793443960254931</c:v>
                </c:pt>
                <c:pt idx="41">
                  <c:v>11.26147387765535</c:v>
                </c:pt>
                <c:pt idx="42">
                  <c:v>14.65442482571058</c:v>
                </c:pt>
                <c:pt idx="43">
                  <c:v>14.247395999156248</c:v>
                </c:pt>
                <c:pt idx="44">
                  <c:v>8.1132524530535459</c:v>
                </c:pt>
              </c:numCache>
            </c:numRef>
          </c:val>
        </c:ser>
        <c:ser>
          <c:idx val="0"/>
          <c:order val="1"/>
          <c:tx>
            <c:strRef>
              <c:f>純放射量!$D$2</c:f>
              <c:strCache>
                <c:ptCount val="1"/>
                <c:pt idx="0">
                  <c:v>ペンマン法</c:v>
                </c:pt>
              </c:strCache>
            </c:strRef>
          </c:tx>
          <c:spPr>
            <a:ln>
              <a:solidFill>
                <a:srgbClr val="0070C0"/>
              </a:solidFill>
            </a:ln>
          </c:spPr>
          <c:marker>
            <c:symbol val="none"/>
          </c:marker>
          <c:cat>
            <c:numRef>
              <c:f>純放射量!$B$39:$B$83</c:f>
              <c:numCache>
                <c:formatCode>yyyy/m/d;@</c:formatCode>
                <c:ptCount val="45"/>
                <c:pt idx="0">
                  <c:v>39936</c:v>
                </c:pt>
                <c:pt idx="1">
                  <c:v>39937</c:v>
                </c:pt>
                <c:pt idx="2">
                  <c:v>39938</c:v>
                </c:pt>
                <c:pt idx="3">
                  <c:v>39939</c:v>
                </c:pt>
                <c:pt idx="4">
                  <c:v>39940</c:v>
                </c:pt>
                <c:pt idx="5">
                  <c:v>39941</c:v>
                </c:pt>
                <c:pt idx="6">
                  <c:v>39942</c:v>
                </c:pt>
                <c:pt idx="7">
                  <c:v>39943</c:v>
                </c:pt>
                <c:pt idx="8">
                  <c:v>39944</c:v>
                </c:pt>
                <c:pt idx="9">
                  <c:v>39945</c:v>
                </c:pt>
                <c:pt idx="10">
                  <c:v>39946</c:v>
                </c:pt>
                <c:pt idx="11">
                  <c:v>39947</c:v>
                </c:pt>
                <c:pt idx="12">
                  <c:v>39948</c:v>
                </c:pt>
                <c:pt idx="13">
                  <c:v>39949</c:v>
                </c:pt>
                <c:pt idx="14">
                  <c:v>39950</c:v>
                </c:pt>
                <c:pt idx="15">
                  <c:v>39951</c:v>
                </c:pt>
                <c:pt idx="16">
                  <c:v>39952</c:v>
                </c:pt>
                <c:pt idx="17">
                  <c:v>39953</c:v>
                </c:pt>
                <c:pt idx="18">
                  <c:v>39954</c:v>
                </c:pt>
                <c:pt idx="19">
                  <c:v>39955</c:v>
                </c:pt>
                <c:pt idx="20">
                  <c:v>39956</c:v>
                </c:pt>
                <c:pt idx="21">
                  <c:v>39957</c:v>
                </c:pt>
                <c:pt idx="22">
                  <c:v>39958</c:v>
                </c:pt>
                <c:pt idx="23">
                  <c:v>39959</c:v>
                </c:pt>
                <c:pt idx="24">
                  <c:v>39960</c:v>
                </c:pt>
                <c:pt idx="25">
                  <c:v>39961</c:v>
                </c:pt>
                <c:pt idx="26">
                  <c:v>39962</c:v>
                </c:pt>
                <c:pt idx="27">
                  <c:v>39963</c:v>
                </c:pt>
                <c:pt idx="28">
                  <c:v>39964</c:v>
                </c:pt>
                <c:pt idx="29">
                  <c:v>39965</c:v>
                </c:pt>
                <c:pt idx="30">
                  <c:v>39966</c:v>
                </c:pt>
                <c:pt idx="31">
                  <c:v>39967</c:v>
                </c:pt>
                <c:pt idx="32">
                  <c:v>39968</c:v>
                </c:pt>
                <c:pt idx="33">
                  <c:v>39969</c:v>
                </c:pt>
                <c:pt idx="34">
                  <c:v>39970</c:v>
                </c:pt>
                <c:pt idx="35">
                  <c:v>39971</c:v>
                </c:pt>
                <c:pt idx="36">
                  <c:v>39972</c:v>
                </c:pt>
                <c:pt idx="37">
                  <c:v>39973</c:v>
                </c:pt>
                <c:pt idx="38">
                  <c:v>39974</c:v>
                </c:pt>
                <c:pt idx="39">
                  <c:v>39975</c:v>
                </c:pt>
                <c:pt idx="40">
                  <c:v>39976</c:v>
                </c:pt>
                <c:pt idx="41">
                  <c:v>39977</c:v>
                </c:pt>
                <c:pt idx="42">
                  <c:v>39978</c:v>
                </c:pt>
                <c:pt idx="43">
                  <c:v>39979</c:v>
                </c:pt>
                <c:pt idx="44">
                  <c:v>39980</c:v>
                </c:pt>
              </c:numCache>
            </c:numRef>
          </c:cat>
          <c:val>
            <c:numRef>
              <c:f>純放射量!$D$39:$D$83</c:f>
              <c:numCache>
                <c:formatCode>0.000_ </c:formatCode>
                <c:ptCount val="45"/>
                <c:pt idx="0">
                  <c:v>12.492393430130342</c:v>
                </c:pt>
                <c:pt idx="1">
                  <c:v>6.5467748570180326</c:v>
                </c:pt>
                <c:pt idx="2">
                  <c:v>5.7520324401074046</c:v>
                </c:pt>
                <c:pt idx="3">
                  <c:v>5.7904174207373273</c:v>
                </c:pt>
                <c:pt idx="4">
                  <c:v>6.1266840610059088</c:v>
                </c:pt>
                <c:pt idx="5">
                  <c:v>9.1505714869863191</c:v>
                </c:pt>
                <c:pt idx="6">
                  <c:v>16.792696435225587</c:v>
                </c:pt>
                <c:pt idx="7">
                  <c:v>16.435749861171164</c:v>
                </c:pt>
                <c:pt idx="8">
                  <c:v>15.517346496649084</c:v>
                </c:pt>
                <c:pt idx="9">
                  <c:v>16.639406223357327</c:v>
                </c:pt>
                <c:pt idx="10">
                  <c:v>12.746037095501094</c:v>
                </c:pt>
                <c:pt idx="11">
                  <c:v>14.208732772212768</c:v>
                </c:pt>
                <c:pt idx="12">
                  <c:v>11.466390661002894</c:v>
                </c:pt>
                <c:pt idx="13">
                  <c:v>5.9447565303280046</c:v>
                </c:pt>
                <c:pt idx="14">
                  <c:v>6.0791404674653631</c:v>
                </c:pt>
                <c:pt idx="15">
                  <c:v>14.753212547675442</c:v>
                </c:pt>
                <c:pt idx="16">
                  <c:v>8.5875125170486584</c:v>
                </c:pt>
                <c:pt idx="17">
                  <c:v>15.855343047399424</c:v>
                </c:pt>
                <c:pt idx="18">
                  <c:v>7.3516604268758634</c:v>
                </c:pt>
                <c:pt idx="19">
                  <c:v>8.2807356114372705</c:v>
                </c:pt>
                <c:pt idx="20">
                  <c:v>15.298706337349422</c:v>
                </c:pt>
                <c:pt idx="21">
                  <c:v>7.8858835712922355</c:v>
                </c:pt>
                <c:pt idx="22">
                  <c:v>14.447337088434168</c:v>
                </c:pt>
                <c:pt idx="23">
                  <c:v>15.268318741294905</c:v>
                </c:pt>
                <c:pt idx="24">
                  <c:v>11.287996138591483</c:v>
                </c:pt>
                <c:pt idx="25">
                  <c:v>6.1085214511485653</c:v>
                </c:pt>
                <c:pt idx="26">
                  <c:v>11.644008700625125</c:v>
                </c:pt>
                <c:pt idx="27">
                  <c:v>10.170985849716722</c:v>
                </c:pt>
                <c:pt idx="28">
                  <c:v>10.35454962373317</c:v>
                </c:pt>
                <c:pt idx="29">
                  <c:v>16.112814421270276</c:v>
                </c:pt>
                <c:pt idx="30">
                  <c:v>16.61684034587293</c:v>
                </c:pt>
                <c:pt idx="31">
                  <c:v>6.4552322862785019</c:v>
                </c:pt>
                <c:pt idx="32">
                  <c:v>7.2482560571535988</c:v>
                </c:pt>
                <c:pt idx="33">
                  <c:v>6.2525786471493605</c:v>
                </c:pt>
                <c:pt idx="34">
                  <c:v>11.190710840525089</c:v>
                </c:pt>
                <c:pt idx="35">
                  <c:v>18.047718260267889</c:v>
                </c:pt>
                <c:pt idx="36">
                  <c:v>16.302317766989187</c:v>
                </c:pt>
                <c:pt idx="37">
                  <c:v>7.1359774420752862</c:v>
                </c:pt>
                <c:pt idx="38">
                  <c:v>6.3462780612700094</c:v>
                </c:pt>
                <c:pt idx="39">
                  <c:v>9.0951963431674248</c:v>
                </c:pt>
                <c:pt idx="40">
                  <c:v>16.069629953966771</c:v>
                </c:pt>
                <c:pt idx="41">
                  <c:v>12.297138541358018</c:v>
                </c:pt>
                <c:pt idx="42">
                  <c:v>15.207727986617529</c:v>
                </c:pt>
                <c:pt idx="43">
                  <c:v>16.156734246616811</c:v>
                </c:pt>
                <c:pt idx="44">
                  <c:v>9.5852841718307324</c:v>
                </c:pt>
              </c:numCache>
            </c:numRef>
          </c:val>
        </c:ser>
        <c:ser>
          <c:idx val="1"/>
          <c:order val="2"/>
          <c:tx>
            <c:strRef>
              <c:f>純放射量!$E$2</c:f>
              <c:strCache>
                <c:ptCount val="1"/>
                <c:pt idx="0">
                  <c:v>ＰＭ法</c:v>
                </c:pt>
              </c:strCache>
            </c:strRef>
          </c:tx>
          <c:spPr>
            <a:ln>
              <a:solidFill>
                <a:srgbClr val="FF0000"/>
              </a:solidFill>
            </a:ln>
          </c:spPr>
          <c:marker>
            <c:symbol val="none"/>
          </c:marker>
          <c:cat>
            <c:numRef>
              <c:f>純放射量!$B$39:$B$83</c:f>
              <c:numCache>
                <c:formatCode>yyyy/m/d;@</c:formatCode>
                <c:ptCount val="45"/>
                <c:pt idx="0">
                  <c:v>39936</c:v>
                </c:pt>
                <c:pt idx="1">
                  <c:v>39937</c:v>
                </c:pt>
                <c:pt idx="2">
                  <c:v>39938</c:v>
                </c:pt>
                <c:pt idx="3">
                  <c:v>39939</c:v>
                </c:pt>
                <c:pt idx="4">
                  <c:v>39940</c:v>
                </c:pt>
                <c:pt idx="5">
                  <c:v>39941</c:v>
                </c:pt>
                <c:pt idx="6">
                  <c:v>39942</c:v>
                </c:pt>
                <c:pt idx="7">
                  <c:v>39943</c:v>
                </c:pt>
                <c:pt idx="8">
                  <c:v>39944</c:v>
                </c:pt>
                <c:pt idx="9">
                  <c:v>39945</c:v>
                </c:pt>
                <c:pt idx="10">
                  <c:v>39946</c:v>
                </c:pt>
                <c:pt idx="11">
                  <c:v>39947</c:v>
                </c:pt>
                <c:pt idx="12">
                  <c:v>39948</c:v>
                </c:pt>
                <c:pt idx="13">
                  <c:v>39949</c:v>
                </c:pt>
                <c:pt idx="14">
                  <c:v>39950</c:v>
                </c:pt>
                <c:pt idx="15">
                  <c:v>39951</c:v>
                </c:pt>
                <c:pt idx="16">
                  <c:v>39952</c:v>
                </c:pt>
                <c:pt idx="17">
                  <c:v>39953</c:v>
                </c:pt>
                <c:pt idx="18">
                  <c:v>39954</c:v>
                </c:pt>
                <c:pt idx="19">
                  <c:v>39955</c:v>
                </c:pt>
                <c:pt idx="20">
                  <c:v>39956</c:v>
                </c:pt>
                <c:pt idx="21">
                  <c:v>39957</c:v>
                </c:pt>
                <c:pt idx="22">
                  <c:v>39958</c:v>
                </c:pt>
                <c:pt idx="23">
                  <c:v>39959</c:v>
                </c:pt>
                <c:pt idx="24">
                  <c:v>39960</c:v>
                </c:pt>
                <c:pt idx="25">
                  <c:v>39961</c:v>
                </c:pt>
                <c:pt idx="26">
                  <c:v>39962</c:v>
                </c:pt>
                <c:pt idx="27">
                  <c:v>39963</c:v>
                </c:pt>
                <c:pt idx="28">
                  <c:v>39964</c:v>
                </c:pt>
                <c:pt idx="29">
                  <c:v>39965</c:v>
                </c:pt>
                <c:pt idx="30">
                  <c:v>39966</c:v>
                </c:pt>
                <c:pt idx="31">
                  <c:v>39967</c:v>
                </c:pt>
                <c:pt idx="32">
                  <c:v>39968</c:v>
                </c:pt>
                <c:pt idx="33">
                  <c:v>39969</c:v>
                </c:pt>
                <c:pt idx="34">
                  <c:v>39970</c:v>
                </c:pt>
                <c:pt idx="35">
                  <c:v>39971</c:v>
                </c:pt>
                <c:pt idx="36">
                  <c:v>39972</c:v>
                </c:pt>
                <c:pt idx="37">
                  <c:v>39973</c:v>
                </c:pt>
                <c:pt idx="38">
                  <c:v>39974</c:v>
                </c:pt>
                <c:pt idx="39">
                  <c:v>39975</c:v>
                </c:pt>
                <c:pt idx="40">
                  <c:v>39976</c:v>
                </c:pt>
                <c:pt idx="41">
                  <c:v>39977</c:v>
                </c:pt>
                <c:pt idx="42">
                  <c:v>39978</c:v>
                </c:pt>
                <c:pt idx="43">
                  <c:v>39979</c:v>
                </c:pt>
                <c:pt idx="44">
                  <c:v>39980</c:v>
                </c:pt>
              </c:numCache>
            </c:numRef>
          </c:cat>
          <c:val>
            <c:numRef>
              <c:f>純放射量!$E$39:$E$83</c:f>
              <c:numCache>
                <c:formatCode>0.000_ </c:formatCode>
                <c:ptCount val="45"/>
                <c:pt idx="0">
                  <c:v>12.007911090952707</c:v>
                </c:pt>
                <c:pt idx="1">
                  <c:v>7.5090514057241577</c:v>
                </c:pt>
                <c:pt idx="2">
                  <c:v>6.8912585176963725</c:v>
                </c:pt>
                <c:pt idx="3">
                  <c:v>6.9314003840629539</c:v>
                </c:pt>
                <c:pt idx="4">
                  <c:v>7.1960210187873601</c:v>
                </c:pt>
                <c:pt idx="5">
                  <c:v>9.5717358377135646</c:v>
                </c:pt>
                <c:pt idx="6">
                  <c:v>15.323559523773429</c:v>
                </c:pt>
                <c:pt idx="7">
                  <c:v>14.61912437870585</c:v>
                </c:pt>
                <c:pt idx="8">
                  <c:v>14.408489799007345</c:v>
                </c:pt>
                <c:pt idx="9">
                  <c:v>14.940661612474418</c:v>
                </c:pt>
                <c:pt idx="10">
                  <c:v>12.401183479245775</c:v>
                </c:pt>
                <c:pt idx="11">
                  <c:v>14.287139758720222</c:v>
                </c:pt>
                <c:pt idx="12">
                  <c:v>11.68616467536777</c:v>
                </c:pt>
                <c:pt idx="13">
                  <c:v>7.124995076021035</c:v>
                </c:pt>
                <c:pt idx="14">
                  <c:v>7.200836052163659</c:v>
                </c:pt>
                <c:pt idx="15">
                  <c:v>14.228351129894047</c:v>
                </c:pt>
                <c:pt idx="16">
                  <c:v>9.1304395148880726</c:v>
                </c:pt>
                <c:pt idx="17">
                  <c:v>14.263473924532368</c:v>
                </c:pt>
                <c:pt idx="18">
                  <c:v>8.1604774594146203</c:v>
                </c:pt>
                <c:pt idx="19">
                  <c:v>8.930287746774443</c:v>
                </c:pt>
                <c:pt idx="20">
                  <c:v>14.690997482324148</c:v>
                </c:pt>
                <c:pt idx="21">
                  <c:v>8.678865421871647</c:v>
                </c:pt>
                <c:pt idx="22">
                  <c:v>13.869221952887926</c:v>
                </c:pt>
                <c:pt idx="23">
                  <c:v>14.171505495853868</c:v>
                </c:pt>
                <c:pt idx="24">
                  <c:v>11.252131036676372</c:v>
                </c:pt>
                <c:pt idx="25">
                  <c:v>7.2916210022552184</c:v>
                </c:pt>
                <c:pt idx="26">
                  <c:v>11.51067219880435</c:v>
                </c:pt>
                <c:pt idx="27">
                  <c:v>10.400627956890489</c:v>
                </c:pt>
                <c:pt idx="28">
                  <c:v>10.49013742821637</c:v>
                </c:pt>
                <c:pt idx="29">
                  <c:v>15.263820735248803</c:v>
                </c:pt>
                <c:pt idx="30">
                  <c:v>15.475848656247209</c:v>
                </c:pt>
                <c:pt idx="31">
                  <c:v>7.5852993342099824</c:v>
                </c:pt>
                <c:pt idx="32">
                  <c:v>8.1877422254411165</c:v>
                </c:pt>
                <c:pt idx="33">
                  <c:v>7.4223042055397261</c:v>
                </c:pt>
                <c:pt idx="34">
                  <c:v>11.168552236897424</c:v>
                </c:pt>
                <c:pt idx="35">
                  <c:v>16.486504914012787</c:v>
                </c:pt>
                <c:pt idx="36">
                  <c:v>14.975027276908699</c:v>
                </c:pt>
                <c:pt idx="37">
                  <c:v>8.0629366854598548</c:v>
                </c:pt>
                <c:pt idx="38">
                  <c:v>7.4840859367377837</c:v>
                </c:pt>
                <c:pt idx="39">
                  <c:v>9.5536341730920267</c:v>
                </c:pt>
                <c:pt idx="40">
                  <c:v>14.886358580311644</c:v>
                </c:pt>
                <c:pt idx="41">
                  <c:v>11.910675082535118</c:v>
                </c:pt>
                <c:pt idx="42">
                  <c:v>14.213471604953268</c:v>
                </c:pt>
                <c:pt idx="43">
                  <c:v>14.932222832442196</c:v>
                </c:pt>
                <c:pt idx="44">
                  <c:v>9.8940918683794656</c:v>
                </c:pt>
              </c:numCache>
            </c:numRef>
          </c:val>
        </c:ser>
        <c:marker val="1"/>
        <c:axId val="159842304"/>
        <c:axId val="159843840"/>
      </c:lineChart>
      <c:dateAx>
        <c:axId val="159842304"/>
        <c:scaling>
          <c:orientation val="minMax"/>
        </c:scaling>
        <c:axPos val="b"/>
        <c:numFmt formatCode="m/d;@" sourceLinked="0"/>
        <c:tickLblPos val="nextTo"/>
        <c:crossAx val="159843840"/>
        <c:crosses val="autoZero"/>
        <c:auto val="1"/>
        <c:lblOffset val="100"/>
        <c:majorUnit val="7"/>
        <c:majorTimeUnit val="days"/>
      </c:dateAx>
      <c:valAx>
        <c:axId val="159843840"/>
        <c:scaling>
          <c:orientation val="minMax"/>
          <c:max val="20"/>
        </c:scaling>
        <c:axPos val="l"/>
        <c:majorGridlines/>
        <c:title>
          <c:tx>
            <c:rich>
              <a:bodyPr rot="-5400000" vert="horz"/>
              <a:lstStyle/>
              <a:p>
                <a:pPr>
                  <a:defRPr b="0">
                    <a:latin typeface="+mn-ea"/>
                    <a:ea typeface="+mn-ea"/>
                  </a:defRPr>
                </a:pPr>
                <a:r>
                  <a:rPr lang="ja-JP" sz="1800" b="0" i="0" baseline="0" dirty="0" smtClean="0">
                    <a:latin typeface="+mn-ea"/>
                    <a:ea typeface="+mn-ea"/>
                  </a:rPr>
                  <a:t>純放射量</a:t>
                </a:r>
                <a:r>
                  <a:rPr lang="en-US" sz="1800" b="0" i="0" baseline="0" dirty="0" smtClean="0">
                    <a:latin typeface="+mn-ea"/>
                    <a:ea typeface="+mn-ea"/>
                  </a:rPr>
                  <a:t>(MJ/m</a:t>
                </a:r>
                <a:r>
                  <a:rPr lang="en-US" sz="1800" b="0" i="0" baseline="30000" dirty="0" smtClean="0">
                    <a:latin typeface="+mn-ea"/>
                    <a:ea typeface="+mn-ea"/>
                  </a:rPr>
                  <a:t>2</a:t>
                </a:r>
                <a:r>
                  <a:rPr lang="en-US" sz="1800" b="0" i="0" baseline="0" dirty="0" smtClean="0">
                    <a:latin typeface="+mn-ea"/>
                    <a:ea typeface="+mn-ea"/>
                  </a:rPr>
                  <a:t>/d)</a:t>
                </a:r>
                <a:endParaRPr lang="ja-JP" dirty="0">
                  <a:latin typeface="+mn-ea"/>
                  <a:ea typeface="+mn-ea"/>
                </a:endParaRPr>
              </a:p>
            </c:rich>
          </c:tx>
          <c:layout/>
        </c:title>
        <c:numFmt formatCode="#,##0.0_);[Red]\(#,##0.0\)" sourceLinked="0"/>
        <c:tickLblPos val="nextTo"/>
        <c:crossAx val="159842304"/>
        <c:crosses val="autoZero"/>
        <c:crossBetween val="between"/>
        <c:majorUnit val="5"/>
      </c:valAx>
    </c:plotArea>
    <c:plotVisOnly val="1"/>
    <c:dispBlanksAs val="gap"/>
  </c:chart>
  <c:spPr>
    <a:ln>
      <a:noFill/>
    </a:ln>
  </c:spPr>
  <c:txPr>
    <a:bodyPr/>
    <a:lstStyle/>
    <a:p>
      <a:pPr>
        <a:defRPr sz="1800"/>
      </a:pPr>
      <a:endParaRPr lang="ja-JP"/>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アルベド!$K$3</c:f>
              <c:strCache>
                <c:ptCount val="1"/>
                <c:pt idx="0">
                  <c:v>実測</c:v>
                </c:pt>
              </c:strCache>
            </c:strRef>
          </c:tx>
          <c:spPr>
            <a:ln w="34925">
              <a:solidFill>
                <a:srgbClr val="008000"/>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アルベド!$K$4:$K$84</c:f>
              <c:numCache>
                <c:formatCode>0.00_ </c:formatCode>
                <c:ptCount val="81"/>
                <c:pt idx="0">
                  <c:v>9.9113754692244225</c:v>
                </c:pt>
                <c:pt idx="1">
                  <c:v>9.2389844038491979</c:v>
                </c:pt>
                <c:pt idx="2">
                  <c:v>10.282442854011325</c:v>
                </c:pt>
                <c:pt idx="3">
                  <c:v>5.1943407408806674</c:v>
                </c:pt>
                <c:pt idx="4">
                  <c:v>9.8092358010952747</c:v>
                </c:pt>
                <c:pt idx="5">
                  <c:v>11.671417650422562</c:v>
                </c:pt>
                <c:pt idx="6">
                  <c:v>10.006131466164463</c:v>
                </c:pt>
                <c:pt idx="7">
                  <c:v>2.7868838298292928</c:v>
                </c:pt>
                <c:pt idx="8">
                  <c:v>5.5248655860341707</c:v>
                </c:pt>
                <c:pt idx="9">
                  <c:v>12.790786949947559</c:v>
                </c:pt>
                <c:pt idx="10">
                  <c:v>12.449645126470751</c:v>
                </c:pt>
                <c:pt idx="11">
                  <c:v>12.163694837416127</c:v>
                </c:pt>
                <c:pt idx="12">
                  <c:v>12.467098723201881</c:v>
                </c:pt>
                <c:pt idx="13">
                  <c:v>13.097693078268536</c:v>
                </c:pt>
                <c:pt idx="14">
                  <c:v>13.752439131536011</c:v>
                </c:pt>
                <c:pt idx="15">
                  <c:v>14.137000025280548</c:v>
                </c:pt>
                <c:pt idx="16">
                  <c:v>13.219426002219805</c:v>
                </c:pt>
                <c:pt idx="17">
                  <c:v>2.0863099551810382</c:v>
                </c:pt>
                <c:pt idx="18">
                  <c:v>14.937800774554468</c:v>
                </c:pt>
                <c:pt idx="19">
                  <c:v>12.466890143391355</c:v>
                </c:pt>
                <c:pt idx="20">
                  <c:v>7.9473566846149524</c:v>
                </c:pt>
                <c:pt idx="21">
                  <c:v>11.974081421356797</c:v>
                </c:pt>
                <c:pt idx="22">
                  <c:v>14.305896478966053</c:v>
                </c:pt>
                <c:pt idx="23">
                  <c:v>10.134883222551498</c:v>
                </c:pt>
                <c:pt idx="24">
                  <c:v>4.4744712144214143</c:v>
                </c:pt>
                <c:pt idx="25">
                  <c:v>15.02731830293334</c:v>
                </c:pt>
                <c:pt idx="26">
                  <c:v>14.4730610797665</c:v>
                </c:pt>
                <c:pt idx="27">
                  <c:v>10.757476523395674</c:v>
                </c:pt>
                <c:pt idx="28">
                  <c:v>1.25455820666092</c:v>
                </c:pt>
                <c:pt idx="29">
                  <c:v>8.9957260121530247</c:v>
                </c:pt>
                <c:pt idx="30">
                  <c:v>13.075888019116572</c:v>
                </c:pt>
                <c:pt idx="31">
                  <c:v>14.280053639504652</c:v>
                </c:pt>
                <c:pt idx="32">
                  <c:v>14.615365018877092</c:v>
                </c:pt>
                <c:pt idx="33">
                  <c:v>14.608360365520845</c:v>
                </c:pt>
                <c:pt idx="34">
                  <c:v>14.039296204049306</c:v>
                </c:pt>
                <c:pt idx="35">
                  <c:v>14.921035919106854</c:v>
                </c:pt>
                <c:pt idx="36">
                  <c:v>12.164524261744452</c:v>
                </c:pt>
                <c:pt idx="37">
                  <c:v>4.1045256613851384</c:v>
                </c:pt>
                <c:pt idx="38">
                  <c:v>1.3845003754496978</c:v>
                </c:pt>
                <c:pt idx="39">
                  <c:v>5.2779747117008364</c:v>
                </c:pt>
                <c:pt idx="40">
                  <c:v>2.9471614942847113</c:v>
                </c:pt>
                <c:pt idx="41">
                  <c:v>9.8717799306462268</c:v>
                </c:pt>
                <c:pt idx="42">
                  <c:v>16.067536972106478</c:v>
                </c:pt>
                <c:pt idx="43">
                  <c:v>14.681806298239056</c:v>
                </c:pt>
                <c:pt idx="44">
                  <c:v>14.817119247866454</c:v>
                </c:pt>
                <c:pt idx="45">
                  <c:v>16.239580565004324</c:v>
                </c:pt>
                <c:pt idx="46">
                  <c:v>15.56228252039903</c:v>
                </c:pt>
                <c:pt idx="47">
                  <c:v>15.252518037084039</c:v>
                </c:pt>
                <c:pt idx="48">
                  <c:v>11.629707742019068</c:v>
                </c:pt>
                <c:pt idx="49">
                  <c:v>2.2212233193868487</c:v>
                </c:pt>
                <c:pt idx="50">
                  <c:v>3.1586593413107469</c:v>
                </c:pt>
                <c:pt idx="51">
                  <c:v>16.107209177235127</c:v>
                </c:pt>
                <c:pt idx="52">
                  <c:v>7.7833631185523631</c:v>
                </c:pt>
                <c:pt idx="53">
                  <c:v>15.695866848665776</c:v>
                </c:pt>
                <c:pt idx="54">
                  <c:v>7.2576194028890724</c:v>
                </c:pt>
                <c:pt idx="55">
                  <c:v>9.0900969189735008</c:v>
                </c:pt>
                <c:pt idx="56">
                  <c:v>14.726386541151751</c:v>
                </c:pt>
                <c:pt idx="57">
                  <c:v>8.9325318950634767</c:v>
                </c:pt>
                <c:pt idx="58">
                  <c:v>14.456649899031524</c:v>
                </c:pt>
                <c:pt idx="59">
                  <c:v>11.020508728109469</c:v>
                </c:pt>
                <c:pt idx="60">
                  <c:v>11.237534139263676</c:v>
                </c:pt>
                <c:pt idx="61">
                  <c:v>3.6495969193178914</c:v>
                </c:pt>
                <c:pt idx="62">
                  <c:v>13.198772624677808</c:v>
                </c:pt>
                <c:pt idx="63">
                  <c:v>12.097912105402768</c:v>
                </c:pt>
                <c:pt idx="64">
                  <c:v>10.141067955778418</c:v>
                </c:pt>
                <c:pt idx="65">
                  <c:v>14.934694215873424</c:v>
                </c:pt>
                <c:pt idx="66">
                  <c:v>13.386035630324356</c:v>
                </c:pt>
                <c:pt idx="67">
                  <c:v>6.4030242181689045</c:v>
                </c:pt>
                <c:pt idx="68">
                  <c:v>7.9945904216794759</c:v>
                </c:pt>
                <c:pt idx="69">
                  <c:v>1.3620618150447426</c:v>
                </c:pt>
                <c:pt idx="70">
                  <c:v>12.647108693666768</c:v>
                </c:pt>
                <c:pt idx="71">
                  <c:v>16.680214397869499</c:v>
                </c:pt>
                <c:pt idx="72">
                  <c:v>15.610606643978571</c:v>
                </c:pt>
                <c:pt idx="73">
                  <c:v>7.3067150633728977</c:v>
                </c:pt>
                <c:pt idx="74">
                  <c:v>3.6737222062332555</c:v>
                </c:pt>
                <c:pt idx="75">
                  <c:v>6.0916768331750664</c:v>
                </c:pt>
                <c:pt idx="76">
                  <c:v>15.793443960254931</c:v>
                </c:pt>
                <c:pt idx="77">
                  <c:v>11.26147387765535</c:v>
                </c:pt>
                <c:pt idx="78">
                  <c:v>14.65442482571058</c:v>
                </c:pt>
                <c:pt idx="79">
                  <c:v>14.247395999156248</c:v>
                </c:pt>
                <c:pt idx="80">
                  <c:v>8.1132524530535459</c:v>
                </c:pt>
              </c:numCache>
            </c:numRef>
          </c:val>
        </c:ser>
        <c:ser>
          <c:idx val="2"/>
          <c:order val="1"/>
          <c:tx>
            <c:strRef>
              <c:f>アルベド!$P$3</c:f>
              <c:strCache>
                <c:ptCount val="1"/>
                <c:pt idx="0">
                  <c:v>ペンマン法</c:v>
                </c:pt>
              </c:strCache>
            </c:strRef>
          </c:tx>
          <c:spPr>
            <a:ln w="34925">
              <a:solidFill>
                <a:srgbClr val="4F81BD"/>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アルベド!$M$4:$M$84</c:f>
              <c:numCache>
                <c:formatCode>0.00_ </c:formatCode>
                <c:ptCount val="81"/>
                <c:pt idx="0">
                  <c:v>5.7002560265601083</c:v>
                </c:pt>
                <c:pt idx="1">
                  <c:v>5.4079172373828746</c:v>
                </c:pt>
                <c:pt idx="2">
                  <c:v>5.8433436091432434</c:v>
                </c:pt>
                <c:pt idx="3">
                  <c:v>3.8282900234650228</c:v>
                </c:pt>
                <c:pt idx="4">
                  <c:v>6.3536663088879548</c:v>
                </c:pt>
                <c:pt idx="5">
                  <c:v>6.6514505373179249</c:v>
                </c:pt>
                <c:pt idx="6">
                  <c:v>6.9576671010879494</c:v>
                </c:pt>
                <c:pt idx="7">
                  <c:v>3.7862339011496609</c:v>
                </c:pt>
                <c:pt idx="8">
                  <c:v>4.9513191446445752</c:v>
                </c:pt>
                <c:pt idx="9">
                  <c:v>8.1319087770860889</c:v>
                </c:pt>
                <c:pt idx="10">
                  <c:v>8.5828548060242582</c:v>
                </c:pt>
                <c:pt idx="11">
                  <c:v>8.0895622351274792</c:v>
                </c:pt>
                <c:pt idx="12">
                  <c:v>8.6408509835844889</c:v>
                </c:pt>
                <c:pt idx="13">
                  <c:v>9.5276848952516566</c:v>
                </c:pt>
                <c:pt idx="14">
                  <c:v>9.1704894407071968</c:v>
                </c:pt>
                <c:pt idx="15">
                  <c:v>9.7043903984286928</c:v>
                </c:pt>
                <c:pt idx="16">
                  <c:v>9.7002288240948413</c:v>
                </c:pt>
                <c:pt idx="17">
                  <c:v>4.1480241379986351</c:v>
                </c:pt>
                <c:pt idx="18">
                  <c:v>9.6867090175530741</c:v>
                </c:pt>
                <c:pt idx="19">
                  <c:v>8.685663798093703</c:v>
                </c:pt>
                <c:pt idx="20">
                  <c:v>4.8810527237215524</c:v>
                </c:pt>
                <c:pt idx="21">
                  <c:v>7.6877804272557606</c:v>
                </c:pt>
                <c:pt idx="22">
                  <c:v>10.035822974264224</c:v>
                </c:pt>
                <c:pt idx="23">
                  <c:v>5.2590810728913802</c:v>
                </c:pt>
                <c:pt idx="24">
                  <c:v>4.3811287958568395</c:v>
                </c:pt>
                <c:pt idx="25">
                  <c:v>9.4793802915579768</c:v>
                </c:pt>
                <c:pt idx="26">
                  <c:v>9.097116473863128</c:v>
                </c:pt>
                <c:pt idx="27">
                  <c:v>6.7185663698757745</c:v>
                </c:pt>
                <c:pt idx="28">
                  <c:v>4.3568608810200118</c:v>
                </c:pt>
                <c:pt idx="29">
                  <c:v>5.6400583436185006</c:v>
                </c:pt>
                <c:pt idx="30">
                  <c:v>9.665070856532159</c:v>
                </c:pt>
                <c:pt idx="31">
                  <c:v>9.7116495020680667</c:v>
                </c:pt>
                <c:pt idx="32">
                  <c:v>9.7287228982545439</c:v>
                </c:pt>
                <c:pt idx="33">
                  <c:v>10.353921685777593</c:v>
                </c:pt>
                <c:pt idx="34">
                  <c:v>9.9522863724599908</c:v>
                </c:pt>
                <c:pt idx="35">
                  <c:v>11.109281748215498</c:v>
                </c:pt>
                <c:pt idx="36">
                  <c:v>9.2392967313168199</c:v>
                </c:pt>
                <c:pt idx="37">
                  <c:v>5.1167769781749897</c:v>
                </c:pt>
                <c:pt idx="38">
                  <c:v>4.5603312506701945</c:v>
                </c:pt>
                <c:pt idx="39">
                  <c:v>4.5950129419953853</c:v>
                </c:pt>
                <c:pt idx="40">
                  <c:v>4.8467424350609098</c:v>
                </c:pt>
                <c:pt idx="41">
                  <c:v>6.9762068362946534</c:v>
                </c:pt>
                <c:pt idx="42">
                  <c:v>12.344811674520781</c:v>
                </c:pt>
                <c:pt idx="43">
                  <c:v>12.279496400142072</c:v>
                </c:pt>
                <c:pt idx="44">
                  <c:v>11.274596232777286</c:v>
                </c:pt>
                <c:pt idx="45">
                  <c:v>12.526830780856708</c:v>
                </c:pt>
                <c:pt idx="46">
                  <c:v>9.4141292459892547</c:v>
                </c:pt>
                <c:pt idx="47">
                  <c:v>9.6799895081936747</c:v>
                </c:pt>
                <c:pt idx="48">
                  <c:v>8.343083790570418</c:v>
                </c:pt>
                <c:pt idx="49">
                  <c:v>4.7168845646695745</c:v>
                </c:pt>
                <c:pt idx="50">
                  <c:v>4.8484774096663603</c:v>
                </c:pt>
                <c:pt idx="51">
                  <c:v>10.641221676637592</c:v>
                </c:pt>
                <c:pt idx="52">
                  <c:v>6.563651024545285</c:v>
                </c:pt>
                <c:pt idx="53">
                  <c:v>11.681600032222812</c:v>
                </c:pt>
                <c:pt idx="54">
                  <c:v>5.7572237302343883</c:v>
                </c:pt>
                <c:pt idx="55">
                  <c:v>6.4662430955325307</c:v>
                </c:pt>
                <c:pt idx="56">
                  <c:v>11.251078547075018</c:v>
                </c:pt>
                <c:pt idx="57">
                  <c:v>6.0665626605149949</c:v>
                </c:pt>
                <c:pt idx="58">
                  <c:v>10.584488435484976</c:v>
                </c:pt>
                <c:pt idx="59">
                  <c:v>11.34841925179485</c:v>
                </c:pt>
                <c:pt idx="60">
                  <c:v>8.5908623445914589</c:v>
                </c:pt>
                <c:pt idx="61">
                  <c:v>4.8525550891342295</c:v>
                </c:pt>
                <c:pt idx="62">
                  <c:v>8.8337713304151499</c:v>
                </c:pt>
                <c:pt idx="63">
                  <c:v>7.8491291315234424</c:v>
                </c:pt>
                <c:pt idx="64">
                  <c:v>7.9219539921149504</c:v>
                </c:pt>
                <c:pt idx="65">
                  <c:v>11.446340763850532</c:v>
                </c:pt>
                <c:pt idx="66">
                  <c:v>12.275423943913061</c:v>
                </c:pt>
                <c:pt idx="67">
                  <c:v>5.1092471634623688</c:v>
                </c:pt>
                <c:pt idx="68">
                  <c:v>5.6828611774612448</c:v>
                </c:pt>
                <c:pt idx="69">
                  <c:v>4.9855770078724664</c:v>
                </c:pt>
                <c:pt idx="70">
                  <c:v>8.5871823558253748</c:v>
                </c:pt>
                <c:pt idx="71">
                  <c:v>13.399181040526427</c:v>
                </c:pt>
                <c:pt idx="72">
                  <c:v>12.279435300821516</c:v>
                </c:pt>
                <c:pt idx="73">
                  <c:v>5.6463969620212202</c:v>
                </c:pt>
                <c:pt idx="74">
                  <c:v>5.0737532815611699</c:v>
                </c:pt>
                <c:pt idx="75">
                  <c:v>7.0588212444144887</c:v>
                </c:pt>
                <c:pt idx="76">
                  <c:v>11.988878099958303</c:v>
                </c:pt>
                <c:pt idx="77">
                  <c:v>9.3874195857968523</c:v>
                </c:pt>
                <c:pt idx="78">
                  <c:v>11.425611918889988</c:v>
                </c:pt>
                <c:pt idx="79">
                  <c:v>12.129024903657021</c:v>
                </c:pt>
                <c:pt idx="80">
                  <c:v>7.4641956789345345</c:v>
                </c:pt>
              </c:numCache>
            </c:numRef>
          </c:val>
        </c:ser>
        <c:ser>
          <c:idx val="3"/>
          <c:order val="2"/>
          <c:tx>
            <c:strRef>
              <c:f>アルベド!$N$3</c:f>
              <c:strCache>
                <c:ptCount val="1"/>
                <c:pt idx="0">
                  <c:v>ＰＭ法</c:v>
                </c:pt>
              </c:strCache>
            </c:strRef>
          </c:tx>
          <c:spPr>
            <a:ln w="34925">
              <a:solidFill>
                <a:srgbClr val="FF0000"/>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アルベド!$N$4:$N$84</c:f>
              <c:numCache>
                <c:formatCode>0.00_ </c:formatCode>
                <c:ptCount val="81"/>
                <c:pt idx="0">
                  <c:v>9.8334577347967027</c:v>
                </c:pt>
                <c:pt idx="1">
                  <c:v>9.2131225869504689</c:v>
                </c:pt>
                <c:pt idx="2">
                  <c:v>9.9112121855044659</c:v>
                </c:pt>
                <c:pt idx="3">
                  <c:v>6.0417486925674408</c:v>
                </c:pt>
                <c:pt idx="4">
                  <c:v>9.5941201542463954</c:v>
                </c:pt>
                <c:pt idx="5">
                  <c:v>11.225964860695214</c:v>
                </c:pt>
                <c:pt idx="6">
                  <c:v>10.854839193212626</c:v>
                </c:pt>
                <c:pt idx="7">
                  <c:v>5.8710607514683799</c:v>
                </c:pt>
                <c:pt idx="8">
                  <c:v>7.5050014351428906</c:v>
                </c:pt>
                <c:pt idx="9">
                  <c:v>11.944667916466877</c:v>
                </c:pt>
                <c:pt idx="10">
                  <c:v>11.971425684850328</c:v>
                </c:pt>
                <c:pt idx="11">
                  <c:v>11.308873949435668</c:v>
                </c:pt>
                <c:pt idx="12">
                  <c:v>12.206395508496335</c:v>
                </c:pt>
                <c:pt idx="13">
                  <c:v>12.410948619210142</c:v>
                </c:pt>
                <c:pt idx="14">
                  <c:v>12.323491311254656</c:v>
                </c:pt>
                <c:pt idx="15">
                  <c:v>12.617456306007824</c:v>
                </c:pt>
                <c:pt idx="16">
                  <c:v>12.306544670140358</c:v>
                </c:pt>
                <c:pt idx="17">
                  <c:v>6.3013349933819693</c:v>
                </c:pt>
                <c:pt idx="18">
                  <c:v>13.429244119496644</c:v>
                </c:pt>
                <c:pt idx="19">
                  <c:v>12.015411019846953</c:v>
                </c:pt>
                <c:pt idx="20">
                  <c:v>7.2278871524107045</c:v>
                </c:pt>
                <c:pt idx="21">
                  <c:v>10.375379150220777</c:v>
                </c:pt>
                <c:pt idx="22">
                  <c:v>13.401760568892568</c:v>
                </c:pt>
                <c:pt idx="23">
                  <c:v>7.7024881762786981</c:v>
                </c:pt>
                <c:pt idx="24">
                  <c:v>6.5941144604279334</c:v>
                </c:pt>
                <c:pt idx="25">
                  <c:v>13.289375417451703</c:v>
                </c:pt>
                <c:pt idx="26">
                  <c:v>13.199342425538614</c:v>
                </c:pt>
                <c:pt idx="27">
                  <c:v>9.667123862731648</c:v>
                </c:pt>
                <c:pt idx="28">
                  <c:v>6.6225833815289672</c:v>
                </c:pt>
                <c:pt idx="29">
                  <c:v>8.4058701587925189</c:v>
                </c:pt>
                <c:pt idx="30">
                  <c:v>13.769157280632863</c:v>
                </c:pt>
                <c:pt idx="31">
                  <c:v>13.928080393254401</c:v>
                </c:pt>
                <c:pt idx="32">
                  <c:v>13.879595709726249</c:v>
                </c:pt>
                <c:pt idx="33">
                  <c:v>13.868469048267382</c:v>
                </c:pt>
                <c:pt idx="34">
                  <c:v>13.224267605381645</c:v>
                </c:pt>
                <c:pt idx="35">
                  <c:v>14.323832630261126</c:v>
                </c:pt>
                <c:pt idx="36">
                  <c:v>12.0079110909527</c:v>
                </c:pt>
                <c:pt idx="37">
                  <c:v>7.5090514057241649</c:v>
                </c:pt>
                <c:pt idx="38">
                  <c:v>6.8912585176963725</c:v>
                </c:pt>
                <c:pt idx="39">
                  <c:v>6.9314003840629592</c:v>
                </c:pt>
                <c:pt idx="40">
                  <c:v>7.1960210187873601</c:v>
                </c:pt>
                <c:pt idx="41">
                  <c:v>9.5717358377135646</c:v>
                </c:pt>
                <c:pt idx="42">
                  <c:v>15.323559523773429</c:v>
                </c:pt>
                <c:pt idx="43">
                  <c:v>14.61912437870585</c:v>
                </c:pt>
                <c:pt idx="44">
                  <c:v>14.408489799007356</c:v>
                </c:pt>
                <c:pt idx="45">
                  <c:v>14.940661612474418</c:v>
                </c:pt>
                <c:pt idx="46">
                  <c:v>12.401183479245775</c:v>
                </c:pt>
                <c:pt idx="47">
                  <c:v>14.287139758720222</c:v>
                </c:pt>
                <c:pt idx="48">
                  <c:v>11.68616467536777</c:v>
                </c:pt>
                <c:pt idx="49">
                  <c:v>7.124995076021027</c:v>
                </c:pt>
                <c:pt idx="50">
                  <c:v>7.200836052163659</c:v>
                </c:pt>
                <c:pt idx="51">
                  <c:v>14.228351129894033</c:v>
                </c:pt>
                <c:pt idx="52">
                  <c:v>9.1304395148880815</c:v>
                </c:pt>
                <c:pt idx="53">
                  <c:v>14.263473924532368</c:v>
                </c:pt>
                <c:pt idx="54">
                  <c:v>8.1604774594146203</c:v>
                </c:pt>
                <c:pt idx="55">
                  <c:v>8.930287746774443</c:v>
                </c:pt>
                <c:pt idx="56">
                  <c:v>14.690997482324148</c:v>
                </c:pt>
                <c:pt idx="57">
                  <c:v>8.6788654218716399</c:v>
                </c:pt>
                <c:pt idx="58">
                  <c:v>13.869221952887926</c:v>
                </c:pt>
                <c:pt idx="59">
                  <c:v>14.171505495853868</c:v>
                </c:pt>
                <c:pt idx="60">
                  <c:v>11.252131036676372</c:v>
                </c:pt>
                <c:pt idx="61">
                  <c:v>7.2916210022552184</c:v>
                </c:pt>
                <c:pt idx="62">
                  <c:v>11.51067219880435</c:v>
                </c:pt>
                <c:pt idx="63">
                  <c:v>10.400627956890489</c:v>
                </c:pt>
                <c:pt idx="64">
                  <c:v>10.49013742821637</c:v>
                </c:pt>
                <c:pt idx="65">
                  <c:v>15.263820735248803</c:v>
                </c:pt>
                <c:pt idx="66">
                  <c:v>15.475848656247223</c:v>
                </c:pt>
                <c:pt idx="67">
                  <c:v>7.5852993342099824</c:v>
                </c:pt>
                <c:pt idx="68">
                  <c:v>8.1877422254411165</c:v>
                </c:pt>
                <c:pt idx="69">
                  <c:v>7.4223042055397261</c:v>
                </c:pt>
                <c:pt idx="70">
                  <c:v>11.168552236897424</c:v>
                </c:pt>
                <c:pt idx="71">
                  <c:v>16.486504914012787</c:v>
                </c:pt>
                <c:pt idx="72">
                  <c:v>14.975027276908712</c:v>
                </c:pt>
                <c:pt idx="73">
                  <c:v>8.0629366854598548</c:v>
                </c:pt>
                <c:pt idx="74">
                  <c:v>7.4840859367377766</c:v>
                </c:pt>
                <c:pt idx="75">
                  <c:v>9.5536341730920267</c:v>
                </c:pt>
                <c:pt idx="76">
                  <c:v>14.886358580311644</c:v>
                </c:pt>
                <c:pt idx="77">
                  <c:v>11.910675082535118</c:v>
                </c:pt>
                <c:pt idx="78">
                  <c:v>14.213471604953268</c:v>
                </c:pt>
                <c:pt idx="79">
                  <c:v>14.932222832442196</c:v>
                </c:pt>
                <c:pt idx="80">
                  <c:v>9.8940918683794656</c:v>
                </c:pt>
              </c:numCache>
            </c:numRef>
          </c:val>
        </c:ser>
        <c:marker val="1"/>
        <c:axId val="160107136"/>
        <c:axId val="160113024"/>
      </c:lineChart>
      <c:dateAx>
        <c:axId val="160107136"/>
        <c:scaling>
          <c:orientation val="minMax"/>
        </c:scaling>
        <c:axPos val="b"/>
        <c:numFmt formatCode="m/d;@" sourceLinked="0"/>
        <c:tickLblPos val="nextTo"/>
        <c:crossAx val="160113024"/>
        <c:crosses val="autoZero"/>
        <c:auto val="1"/>
        <c:lblOffset val="100"/>
        <c:majorUnit val="10"/>
        <c:majorTimeUnit val="days"/>
      </c:dateAx>
      <c:valAx>
        <c:axId val="160113024"/>
        <c:scaling>
          <c:orientation val="minMax"/>
        </c:scaling>
        <c:axPos val="l"/>
        <c:majorGridlines/>
        <c:title>
          <c:tx>
            <c:rich>
              <a:bodyPr rot="-5400000" vert="horz"/>
              <a:lstStyle/>
              <a:p>
                <a:pPr>
                  <a:defRPr b="0">
                    <a:latin typeface="+mn-ea"/>
                    <a:ea typeface="+mn-ea"/>
                  </a:defRPr>
                </a:pPr>
                <a:r>
                  <a:rPr lang="ja-JP" b="0" dirty="0" smtClean="0">
                    <a:latin typeface="+mn-ea"/>
                    <a:ea typeface="+mn-ea"/>
                  </a:rPr>
                  <a:t>純放射量</a:t>
                </a:r>
                <a:r>
                  <a:rPr lang="en-US" sz="1800" b="0" i="0" baseline="0" dirty="0" smtClean="0">
                    <a:latin typeface="+mn-ea"/>
                    <a:ea typeface="+mn-ea"/>
                  </a:rPr>
                  <a:t>(MJ/m</a:t>
                </a:r>
                <a:r>
                  <a:rPr lang="en-US" sz="1800" b="0" i="0" baseline="30000" dirty="0" smtClean="0">
                    <a:latin typeface="+mn-ea"/>
                    <a:ea typeface="+mn-ea"/>
                  </a:rPr>
                  <a:t>2</a:t>
                </a:r>
                <a:r>
                  <a:rPr lang="en-US" sz="1800" b="0" i="0" baseline="0" dirty="0" smtClean="0">
                    <a:latin typeface="+mn-ea"/>
                    <a:ea typeface="+mn-ea"/>
                  </a:rPr>
                  <a:t>/d)</a:t>
                </a:r>
                <a:endParaRPr lang="ja-JP" sz="1800" b="0" i="0" baseline="0" dirty="0">
                  <a:latin typeface="+mn-ea"/>
                  <a:ea typeface="+mn-ea"/>
                </a:endParaRPr>
              </a:p>
            </c:rich>
          </c:tx>
          <c:layout/>
        </c:title>
        <c:numFmt formatCode="#,##0.0_);[Red]\(#,##0.0\)" sourceLinked="0"/>
        <c:tickLblPos val="nextTo"/>
        <c:crossAx val="160107136"/>
        <c:crosses val="autoZero"/>
        <c:crossBetween val="between"/>
        <c:majorUnit val="5"/>
      </c:valAx>
    </c:plotArea>
    <c:legend>
      <c:legendPos val="r"/>
      <c:layout/>
    </c:legend>
    <c:plotVisOnly val="1"/>
  </c:chart>
  <c:spPr>
    <a:ln>
      <a:noFill/>
    </a:ln>
  </c:spPr>
  <c:txPr>
    <a:bodyPr/>
    <a:lstStyle/>
    <a:p>
      <a:pPr>
        <a:defRPr sz="1800"/>
      </a:pPr>
      <a:endParaRPr lang="ja-JP"/>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8660108532340441"/>
          <c:y val="6.9135291699993509E-2"/>
          <c:w val="0.61043737226686079"/>
          <c:h val="0.79259412490001957"/>
        </c:manualLayout>
      </c:layout>
      <c:lineChart>
        <c:grouping val="standard"/>
        <c:ser>
          <c:idx val="0"/>
          <c:order val="0"/>
          <c:tx>
            <c:strRef>
              <c:f>アルベド!$C$3</c:f>
              <c:strCache>
                <c:ptCount val="1"/>
                <c:pt idx="0">
                  <c:v>実測</c:v>
                </c:pt>
              </c:strCache>
            </c:strRef>
          </c:tx>
          <c:spPr>
            <a:ln w="34925">
              <a:solidFill>
                <a:srgbClr val="008000"/>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アルベド!$C$4:$C$84</c:f>
              <c:numCache>
                <c:formatCode>0.00_);[Red]\(0.00\)</c:formatCode>
                <c:ptCount val="81"/>
                <c:pt idx="0">
                  <c:v>17.112458937198095</c:v>
                </c:pt>
                <c:pt idx="1">
                  <c:v>15.493547826087042</c:v>
                </c:pt>
                <c:pt idx="2">
                  <c:v>17.985241545893558</c:v>
                </c:pt>
                <c:pt idx="3">
                  <c:v>8.5801207729468487</c:v>
                </c:pt>
                <c:pt idx="4">
                  <c:v>15.445793236715026</c:v>
                </c:pt>
                <c:pt idx="5">
                  <c:v>19.52467632850243</c:v>
                </c:pt>
                <c:pt idx="6">
                  <c:v>16.89662608695652</c:v>
                </c:pt>
                <c:pt idx="7">
                  <c:v>4.5923710144927536</c:v>
                </c:pt>
                <c:pt idx="8">
                  <c:v>9.2665719806763089</c:v>
                </c:pt>
                <c:pt idx="9">
                  <c:v>19.47481932367149</c:v>
                </c:pt>
                <c:pt idx="10">
                  <c:v>19.211481159420291</c:v>
                </c:pt>
                <c:pt idx="11">
                  <c:v>18.10412560386473</c:v>
                </c:pt>
                <c:pt idx="12">
                  <c:v>19.722044444444425</c:v>
                </c:pt>
                <c:pt idx="13">
                  <c:v>19.944820289855066</c:v>
                </c:pt>
                <c:pt idx="14">
                  <c:v>20.328062801932209</c:v>
                </c:pt>
                <c:pt idx="15">
                  <c:v>19.984200966183572</c:v>
                </c:pt>
                <c:pt idx="16">
                  <c:v>18.339402898550727</c:v>
                </c:pt>
                <c:pt idx="17">
                  <c:v>2.8000454106279982</c:v>
                </c:pt>
                <c:pt idx="18">
                  <c:v>20.811785507246395</c:v>
                </c:pt>
                <c:pt idx="19">
                  <c:v>17.111169082125603</c:v>
                </c:pt>
                <c:pt idx="20">
                  <c:v>11.23503768115941</c:v>
                </c:pt>
                <c:pt idx="21">
                  <c:v>15.709962318840587</c:v>
                </c:pt>
                <c:pt idx="22">
                  <c:v>19.749979710144913</c:v>
                </c:pt>
                <c:pt idx="23">
                  <c:v>12.851119058012324</c:v>
                </c:pt>
                <c:pt idx="24">
                  <c:v>5.3221149890680506</c:v>
                </c:pt>
                <c:pt idx="25">
                  <c:v>20.596802803443087</c:v>
                </c:pt>
                <c:pt idx="26">
                  <c:v>20.964191729324927</c:v>
                </c:pt>
                <c:pt idx="27">
                  <c:v>15.066338988432893</c:v>
                </c:pt>
                <c:pt idx="28">
                  <c:v>1.9418955817287296</c:v>
                </c:pt>
                <c:pt idx="29">
                  <c:v>13.015655403902652</c:v>
                </c:pt>
                <c:pt idx="30">
                  <c:v>19.049445543822213</c:v>
                </c:pt>
                <c:pt idx="31">
                  <c:v>21.039126893262829</c:v>
                </c:pt>
                <c:pt idx="32">
                  <c:v>21.391087375259801</c:v>
                </c:pt>
                <c:pt idx="33">
                  <c:v>21.07214766928649</c:v>
                </c:pt>
                <c:pt idx="34">
                  <c:v>20.075472429088165</c:v>
                </c:pt>
                <c:pt idx="35">
                  <c:v>21.074564374753887</c:v>
                </c:pt>
                <c:pt idx="36">
                  <c:v>16.564646758564429</c:v>
                </c:pt>
                <c:pt idx="37">
                  <c:v>6.0324578833873481</c:v>
                </c:pt>
                <c:pt idx="38">
                  <c:v>2.3017281827124481</c:v>
                </c:pt>
                <c:pt idx="39">
                  <c:v>6.4746892368419617</c:v>
                </c:pt>
                <c:pt idx="40">
                  <c:v>3.7279554136711504</c:v>
                </c:pt>
                <c:pt idx="41">
                  <c:v>12.61738915930219</c:v>
                </c:pt>
                <c:pt idx="42">
                  <c:v>21.569909181786777</c:v>
                </c:pt>
                <c:pt idx="43">
                  <c:v>19.064420671045589</c:v>
                </c:pt>
                <c:pt idx="44">
                  <c:v>20.339939675086967</c:v>
                </c:pt>
                <c:pt idx="45">
                  <c:v>20.377023542736229</c:v>
                </c:pt>
                <c:pt idx="46">
                  <c:v>20.252488808959889</c:v>
                </c:pt>
                <c:pt idx="47">
                  <c:v>22.403988595072736</c:v>
                </c:pt>
                <c:pt idx="48">
                  <c:v>16.575463038405889</c:v>
                </c:pt>
                <c:pt idx="49">
                  <c:v>3.0984892199069392</c:v>
                </c:pt>
                <c:pt idx="50">
                  <c:v>3.7581161633975002</c:v>
                </c:pt>
                <c:pt idx="51">
                  <c:v>21.775239703532126</c:v>
                </c:pt>
                <c:pt idx="52">
                  <c:v>11.52660878993504</c:v>
                </c:pt>
                <c:pt idx="53">
                  <c:v>21.441856334154554</c:v>
                </c:pt>
                <c:pt idx="54">
                  <c:v>9.9661214023724689</c:v>
                </c:pt>
                <c:pt idx="55">
                  <c:v>10.822361640660223</c:v>
                </c:pt>
                <c:pt idx="56">
                  <c:v>19.929440757886329</c:v>
                </c:pt>
                <c:pt idx="57">
                  <c:v>12.166570715786973</c:v>
                </c:pt>
                <c:pt idx="58">
                  <c:v>20.351399640839286</c:v>
                </c:pt>
                <c:pt idx="59">
                  <c:v>16.335567881218548</c:v>
                </c:pt>
                <c:pt idx="60">
                  <c:v>15.493189610531704</c:v>
                </c:pt>
                <c:pt idx="61">
                  <c:v>5.0949915931756218</c:v>
                </c:pt>
                <c:pt idx="62">
                  <c:v>17.168976436275628</c:v>
                </c:pt>
                <c:pt idx="63">
                  <c:v>15.262859311970979</c:v>
                </c:pt>
                <c:pt idx="64">
                  <c:v>13.443955142885768</c:v>
                </c:pt>
                <c:pt idx="65">
                  <c:v>22.069105437895544</c:v>
                </c:pt>
                <c:pt idx="66">
                  <c:v>19.310711621939962</c:v>
                </c:pt>
                <c:pt idx="67">
                  <c:v>8.915978093790331</c:v>
                </c:pt>
                <c:pt idx="68">
                  <c:v>11.31301382668372</c:v>
                </c:pt>
                <c:pt idx="69">
                  <c:v>2.1908855066796837</c:v>
                </c:pt>
                <c:pt idx="70">
                  <c:v>16.053873697870031</c:v>
                </c:pt>
                <c:pt idx="71">
                  <c:v>23.203286883134787</c:v>
                </c:pt>
                <c:pt idx="72">
                  <c:v>22.01022698760497</c:v>
                </c:pt>
                <c:pt idx="73">
                  <c:v>10.509088581937457</c:v>
                </c:pt>
                <c:pt idx="74">
                  <c:v>6.0618912173093875</c:v>
                </c:pt>
                <c:pt idx="75">
                  <c:v>9.2949594945462586</c:v>
                </c:pt>
                <c:pt idx="76">
                  <c:v>21.457010385376829</c:v>
                </c:pt>
                <c:pt idx="77">
                  <c:v>15.235377885633618</c:v>
                </c:pt>
                <c:pt idx="78">
                  <c:v>18.997466662469886</c:v>
                </c:pt>
                <c:pt idx="79">
                  <c:v>20.728698597911489</c:v>
                </c:pt>
                <c:pt idx="80">
                  <c:v>10.921200063365209</c:v>
                </c:pt>
              </c:numCache>
            </c:numRef>
          </c:val>
        </c:ser>
        <c:ser>
          <c:idx val="2"/>
          <c:order val="1"/>
          <c:tx>
            <c:strRef>
              <c:f>アルベド!$P$3</c:f>
              <c:strCache>
                <c:ptCount val="1"/>
                <c:pt idx="0">
                  <c:v>ペンマン法</c:v>
                </c:pt>
              </c:strCache>
            </c:strRef>
          </c:tx>
          <c:spPr>
            <a:ln w="34925">
              <a:solidFill>
                <a:srgbClr val="0070C0"/>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アルベド!$E$4:$E$84</c:f>
              <c:numCache>
                <c:formatCode>0.00_ </c:formatCode>
                <c:ptCount val="81"/>
                <c:pt idx="0">
                  <c:v>15.146980783704548</c:v>
                </c:pt>
                <c:pt idx="1">
                  <c:v>13.398523447836498</c:v>
                </c:pt>
                <c:pt idx="2">
                  <c:v>15.274904398120754</c:v>
                </c:pt>
                <c:pt idx="3">
                  <c:v>5.4158734543852463</c:v>
                </c:pt>
                <c:pt idx="4">
                  <c:v>13.170686190834274</c:v>
                </c:pt>
                <c:pt idx="5">
                  <c:v>18.030252762928932</c:v>
                </c:pt>
                <c:pt idx="6">
                  <c:v>16.49247711749943</c:v>
                </c:pt>
                <c:pt idx="7">
                  <c:v>4.8161051539624395</c:v>
                </c:pt>
                <c:pt idx="8">
                  <c:v>8.3064381858537004</c:v>
                </c:pt>
                <c:pt idx="9">
                  <c:v>18.413823505520224</c:v>
                </c:pt>
                <c:pt idx="10">
                  <c:v>18.246026460608984</c:v>
                </c:pt>
                <c:pt idx="11">
                  <c:v>16.562851368693348</c:v>
                </c:pt>
                <c:pt idx="12">
                  <c:v>18.603233044340289</c:v>
                </c:pt>
                <c:pt idx="13">
                  <c:v>18.780925344276792</c:v>
                </c:pt>
                <c:pt idx="14">
                  <c:v>18.254378441236831</c:v>
                </c:pt>
                <c:pt idx="15">
                  <c:v>17.723799992576971</c:v>
                </c:pt>
                <c:pt idx="16">
                  <c:v>17.071485631519216</c:v>
                </c:pt>
                <c:pt idx="17">
                  <c:v>4.9609313595389049</c:v>
                </c:pt>
                <c:pt idx="18">
                  <c:v>18.830782709466128</c:v>
                </c:pt>
                <c:pt idx="19">
                  <c:v>15.919197403749274</c:v>
                </c:pt>
                <c:pt idx="20">
                  <c:v>6.6964268733656445</c:v>
                </c:pt>
                <c:pt idx="21">
                  <c:v>12.199844915454406</c:v>
                </c:pt>
                <c:pt idx="22">
                  <c:v>18.677928350322645</c:v>
                </c:pt>
                <c:pt idx="23">
                  <c:v>7.3723280082675764</c:v>
                </c:pt>
                <c:pt idx="24">
                  <c:v>5.2436814816166848</c:v>
                </c:pt>
                <c:pt idx="25">
                  <c:v>17.857616630181589</c:v>
                </c:pt>
                <c:pt idx="26">
                  <c:v>18.860980644491175</c:v>
                </c:pt>
                <c:pt idx="27">
                  <c:v>11.204057195132098</c:v>
                </c:pt>
                <c:pt idx="28">
                  <c:v>5.2094793150275924</c:v>
                </c:pt>
                <c:pt idx="29">
                  <c:v>8.6086204773989436</c:v>
                </c:pt>
                <c:pt idx="30">
                  <c:v>19.629455536200631</c:v>
                </c:pt>
                <c:pt idx="31">
                  <c:v>20.031462278775834</c:v>
                </c:pt>
                <c:pt idx="32">
                  <c:v>20.069783048895552</c:v>
                </c:pt>
                <c:pt idx="33">
                  <c:v>19.743032582901449</c:v>
                </c:pt>
                <c:pt idx="34">
                  <c:v>18.321284417382635</c:v>
                </c:pt>
                <c:pt idx="35">
                  <c:v>19.691470095313271</c:v>
                </c:pt>
                <c:pt idx="36">
                  <c:v>14.734614459331841</c:v>
                </c:pt>
                <c:pt idx="37">
                  <c:v>6.4770492159360904</c:v>
                </c:pt>
                <c:pt idx="38">
                  <c:v>5.3977053874508165</c:v>
                </c:pt>
                <c:pt idx="39">
                  <c:v>5.4144791095957476</c:v>
                </c:pt>
                <c:pt idx="40">
                  <c:v>5.7973826586923254</c:v>
                </c:pt>
                <c:pt idx="41">
                  <c:v>9.8485928296035468</c:v>
                </c:pt>
                <c:pt idx="42">
                  <c:v>20.146301563192868</c:v>
                </c:pt>
                <c:pt idx="43">
                  <c:v>18.825383323485688</c:v>
                </c:pt>
                <c:pt idx="44">
                  <c:v>19.217162959890231</c:v>
                </c:pt>
                <c:pt idx="45">
                  <c:v>18.627547592502889</c:v>
                </c:pt>
                <c:pt idx="46">
                  <c:v>15.0915826124948</c:v>
                </c:pt>
                <c:pt idx="47">
                  <c:v>20.512543019380676</c:v>
                </c:pt>
                <c:pt idx="48">
                  <c:v>14.146742883723537</c:v>
                </c:pt>
                <c:pt idx="49">
                  <c:v>5.5615377268057244</c:v>
                </c:pt>
                <c:pt idx="50">
                  <c:v>5.5741797323837234</c:v>
                </c:pt>
                <c:pt idx="51">
                  <c:v>18.624899827641794</c:v>
                </c:pt>
                <c:pt idx="52">
                  <c:v>9.1669020542797224</c:v>
                </c:pt>
                <c:pt idx="53">
                  <c:v>18.904600715799852</c:v>
                </c:pt>
                <c:pt idx="54">
                  <c:v>7.2218603318468197</c:v>
                </c:pt>
                <c:pt idx="55">
                  <c:v>8.2185837485098681</c:v>
                </c:pt>
                <c:pt idx="56">
                  <c:v>18.333372932419262</c:v>
                </c:pt>
                <c:pt idx="57">
                  <c:v>8.2404535370499268</c:v>
                </c:pt>
                <c:pt idx="58">
                  <c:v>17.496432133946225</c:v>
                </c:pt>
                <c:pt idx="59">
                  <c:v>17.754838864206562</c:v>
                </c:pt>
                <c:pt idx="60">
                  <c:v>12.216429537529526</c:v>
                </c:pt>
                <c:pt idx="61">
                  <c:v>5.6887888161825657</c:v>
                </c:pt>
                <c:pt idx="62">
                  <c:v>12.72872220624541</c:v>
                </c:pt>
                <c:pt idx="63">
                  <c:v>10.516645135346106</c:v>
                </c:pt>
                <c:pt idx="64">
                  <c:v>11.018227272623703</c:v>
                </c:pt>
                <c:pt idx="65">
                  <c:v>21.136380683606397</c:v>
                </c:pt>
                <c:pt idx="66">
                  <c:v>19.664062526524027</c:v>
                </c:pt>
                <c:pt idx="67">
                  <c:v>6.096520850402614</c:v>
                </c:pt>
                <c:pt idx="68">
                  <c:v>7.0903179844888999</c:v>
                </c:pt>
                <c:pt idx="69">
                  <c:v>5.7387721308424462</c:v>
                </c:pt>
                <c:pt idx="70">
                  <c:v>11.792452548345826</c:v>
                </c:pt>
                <c:pt idx="71">
                  <c:v>21.05513917177019</c:v>
                </c:pt>
                <c:pt idx="72">
                  <c:v>18.221291170288914</c:v>
                </c:pt>
                <c:pt idx="73">
                  <c:v>6.7469233508331934</c:v>
                </c:pt>
                <c:pt idx="74">
                  <c:v>5.7637887080931334</c:v>
                </c:pt>
                <c:pt idx="75">
                  <c:v>9.2235813296456257</c:v>
                </c:pt>
                <c:pt idx="76">
                  <c:v>18.483405456391829</c:v>
                </c:pt>
                <c:pt idx="77">
                  <c:v>13.179315269306494</c:v>
                </c:pt>
                <c:pt idx="78">
                  <c:v>17.130761012648946</c:v>
                </c:pt>
                <c:pt idx="79">
                  <c:v>18.243154082817863</c:v>
                </c:pt>
                <c:pt idx="80">
                  <c:v>9.6072831737062838</c:v>
                </c:pt>
              </c:numCache>
            </c:numRef>
          </c:val>
        </c:ser>
        <c:ser>
          <c:idx val="3"/>
          <c:order val="2"/>
          <c:tx>
            <c:strRef>
              <c:f>アルベド!$F$3</c:f>
              <c:strCache>
                <c:ptCount val="1"/>
                <c:pt idx="0">
                  <c:v>ＰＭ法</c:v>
                </c:pt>
              </c:strCache>
            </c:strRef>
          </c:tx>
          <c:spPr>
            <a:ln w="34925">
              <a:solidFill>
                <a:srgbClr val="FF0000"/>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アルベド!$F$4:$F$84</c:f>
              <c:numCache>
                <c:formatCode>0.00_ </c:formatCode>
                <c:ptCount val="81"/>
                <c:pt idx="0">
                  <c:v>15.817199897738472</c:v>
                </c:pt>
                <c:pt idx="1">
                  <c:v>14.254970105875048</c:v>
                </c:pt>
                <c:pt idx="2">
                  <c:v>15.965120391062152</c:v>
                </c:pt>
                <c:pt idx="3">
                  <c:v>7.0779436995590999</c:v>
                </c:pt>
                <c:pt idx="4">
                  <c:v>14.080909515025452</c:v>
                </c:pt>
                <c:pt idx="5">
                  <c:v>18.485499064384424</c:v>
                </c:pt>
                <c:pt idx="6">
                  <c:v>17.112453084312936</c:v>
                </c:pt>
                <c:pt idx="7">
                  <c:v>6.579722577231502</c:v>
                </c:pt>
                <c:pt idx="8">
                  <c:v>9.7474496470536209</c:v>
                </c:pt>
                <c:pt idx="9">
                  <c:v>18.895035793387425</c:v>
                </c:pt>
                <c:pt idx="10">
                  <c:v>18.758712375238932</c:v>
                </c:pt>
                <c:pt idx="11">
                  <c:v>17.252536124984189</c:v>
                </c:pt>
                <c:pt idx="12">
                  <c:v>19.111620414942138</c:v>
                </c:pt>
                <c:pt idx="13">
                  <c:v>19.287006269873789</c:v>
                </c:pt>
                <c:pt idx="14">
                  <c:v>18.825516153489446</c:v>
                </c:pt>
                <c:pt idx="15">
                  <c:v>18.360080316108508</c:v>
                </c:pt>
                <c:pt idx="16">
                  <c:v>17.784261706181827</c:v>
                </c:pt>
                <c:pt idx="17">
                  <c:v>6.8456946727958945</c:v>
                </c:pt>
                <c:pt idx="18">
                  <c:v>19.402829699419726</c:v>
                </c:pt>
                <c:pt idx="19">
                  <c:v>16.782742982726806</c:v>
                </c:pt>
                <c:pt idx="20">
                  <c:v>8.4529112999557547</c:v>
                </c:pt>
                <c:pt idx="21">
                  <c:v>13.443889973103289</c:v>
                </c:pt>
                <c:pt idx="22">
                  <c:v>19.31726388017649</c:v>
                </c:pt>
                <c:pt idx="23">
                  <c:v>9.1004961147540708</c:v>
                </c:pt>
                <c:pt idx="24">
                  <c:v>7.1860169814122976</c:v>
                </c:pt>
                <c:pt idx="25">
                  <c:v>18.612117712977668</c:v>
                </c:pt>
                <c:pt idx="26">
                  <c:v>19.532047420817285</c:v>
                </c:pt>
                <c:pt idx="27">
                  <c:v>12.613899777993193</c:v>
                </c:pt>
                <c:pt idx="28">
                  <c:v>7.1992942367337776</c:v>
                </c:pt>
                <c:pt idx="29">
                  <c:v>10.286604491465427</c:v>
                </c:pt>
                <c:pt idx="30">
                  <c:v>20.273206375737246</c:v>
                </c:pt>
                <c:pt idx="31">
                  <c:v>20.647969454364691</c:v>
                </c:pt>
                <c:pt idx="32">
                  <c:v>20.693295954180815</c:v>
                </c:pt>
                <c:pt idx="33">
                  <c:v>20.40788367895582</c:v>
                </c:pt>
                <c:pt idx="34">
                  <c:v>19.130834762994283</c:v>
                </c:pt>
                <c:pt idx="35">
                  <c:v>20.381291137014991</c:v>
                </c:pt>
                <c:pt idx="36">
                  <c:v>15.902834097875111</c:v>
                </c:pt>
                <c:pt idx="37">
                  <c:v>8.4350969355633207</c:v>
                </c:pt>
                <c:pt idx="38">
                  <c:v>7.4665666541028131</c:v>
                </c:pt>
                <c:pt idx="39">
                  <c:v>7.4903463386300908</c:v>
                </c:pt>
                <c:pt idx="40">
                  <c:v>7.8454807893526803</c:v>
                </c:pt>
                <c:pt idx="41">
                  <c:v>11.52242916226732</c:v>
                </c:pt>
                <c:pt idx="42">
                  <c:v>20.856320545949487</c:v>
                </c:pt>
                <c:pt idx="43">
                  <c:v>19.668170007733149</c:v>
                </c:pt>
                <c:pt idx="44">
                  <c:v>20.030867401031731</c:v>
                </c:pt>
                <c:pt idx="45">
                  <c:v>19.504527791077329</c:v>
                </c:pt>
                <c:pt idx="46">
                  <c:v>16.309428790812635</c:v>
                </c:pt>
                <c:pt idx="47">
                  <c:v>21.226463157086641</c:v>
                </c:pt>
                <c:pt idx="48">
                  <c:v>15.4677519620473</c:v>
                </c:pt>
                <c:pt idx="49">
                  <c:v>7.6983895421979245</c:v>
                </c:pt>
                <c:pt idx="50">
                  <c:v>7.7162250717232084</c:v>
                </c:pt>
                <c:pt idx="51">
                  <c:v>19.543524920640387</c:v>
                </c:pt>
                <c:pt idx="52">
                  <c:v>10.982670483087416</c:v>
                </c:pt>
                <c:pt idx="53">
                  <c:v>19.808988102304333</c:v>
                </c:pt>
                <c:pt idx="54">
                  <c:v>9.232281401101373</c:v>
                </c:pt>
                <c:pt idx="55">
                  <c:v>10.140557215586654</c:v>
                </c:pt>
                <c:pt idx="56">
                  <c:v>19.308173062257705</c:v>
                </c:pt>
                <c:pt idx="57">
                  <c:v>10.1706243889658</c:v>
                </c:pt>
                <c:pt idx="58">
                  <c:v>18.560081491817531</c:v>
                </c:pt>
                <c:pt idx="59">
                  <c:v>18.798887260357439</c:v>
                </c:pt>
                <c:pt idx="60">
                  <c:v>13.786290775730919</c:v>
                </c:pt>
                <c:pt idx="61">
                  <c:v>7.8772715568493297</c:v>
                </c:pt>
                <c:pt idx="62">
                  <c:v>14.258749110879027</c:v>
                </c:pt>
                <c:pt idx="63">
                  <c:v>12.258723010444944</c:v>
                </c:pt>
                <c:pt idx="64">
                  <c:v>12.716804255394022</c:v>
                </c:pt>
                <c:pt idx="65">
                  <c:v>21.882956088804093</c:v>
                </c:pt>
                <c:pt idx="66">
                  <c:v>20.552741442265237</c:v>
                </c:pt>
                <c:pt idx="67">
                  <c:v>8.2649152008504689</c:v>
                </c:pt>
                <c:pt idx="68">
                  <c:v>9.1683181440074506</c:v>
                </c:pt>
                <c:pt idx="69">
                  <c:v>7.946799388401419</c:v>
                </c:pt>
                <c:pt idx="70">
                  <c:v>13.433851497751919</c:v>
                </c:pt>
                <c:pt idx="71">
                  <c:v>21.828050943162602</c:v>
                </c:pt>
                <c:pt idx="72">
                  <c:v>19.263135438234229</c:v>
                </c:pt>
                <c:pt idx="73">
                  <c:v>8.8698670124445567</c:v>
                </c:pt>
                <c:pt idx="74">
                  <c:v>7.9811292125081428</c:v>
                </c:pt>
                <c:pt idx="75">
                  <c:v>11.117462190486709</c:v>
                </c:pt>
                <c:pt idx="76">
                  <c:v>19.508533685589491</c:v>
                </c:pt>
                <c:pt idx="77">
                  <c:v>14.704476751288356</c:v>
                </c:pt>
                <c:pt idx="78">
                  <c:v>18.285877710495093</c:v>
                </c:pt>
                <c:pt idx="79">
                  <c:v>19.294895823501605</c:v>
                </c:pt>
                <c:pt idx="80">
                  <c:v>11.471392457352946</c:v>
                </c:pt>
              </c:numCache>
            </c:numRef>
          </c:val>
        </c:ser>
        <c:marker val="1"/>
        <c:axId val="160064640"/>
        <c:axId val="160066176"/>
      </c:lineChart>
      <c:dateAx>
        <c:axId val="160064640"/>
        <c:scaling>
          <c:orientation val="minMax"/>
        </c:scaling>
        <c:delete val="1"/>
        <c:axPos val="b"/>
        <c:numFmt formatCode="m/d;@" sourceLinked="0"/>
        <c:tickLblPos val="none"/>
        <c:crossAx val="160066176"/>
        <c:crosses val="autoZero"/>
        <c:auto val="1"/>
        <c:lblOffset val="100"/>
        <c:majorUnit val="10"/>
        <c:majorTimeUnit val="days"/>
      </c:dateAx>
      <c:valAx>
        <c:axId val="160066176"/>
        <c:scaling>
          <c:orientation val="minMax"/>
        </c:scaling>
        <c:axPos val="l"/>
        <c:majorGridlines/>
        <c:title>
          <c:tx>
            <c:rich>
              <a:bodyPr rot="-5400000" vert="horz"/>
              <a:lstStyle/>
              <a:p>
                <a:pPr>
                  <a:defRPr b="0">
                    <a:latin typeface="+mn-ea"/>
                    <a:ea typeface="+mn-ea"/>
                  </a:defRPr>
                </a:pPr>
                <a:r>
                  <a:rPr lang="ja-JP" b="0" dirty="0">
                    <a:latin typeface="+mn-ea"/>
                    <a:ea typeface="+mn-ea"/>
                  </a:rPr>
                  <a:t>短波放射量</a:t>
                </a:r>
                <a:endParaRPr lang="en-US" b="0" dirty="0">
                  <a:latin typeface="+mn-ea"/>
                  <a:ea typeface="+mn-ea"/>
                </a:endParaRPr>
              </a:p>
              <a:p>
                <a:pPr>
                  <a:defRPr b="0">
                    <a:latin typeface="+mn-ea"/>
                    <a:ea typeface="+mn-ea"/>
                  </a:defRPr>
                </a:pPr>
                <a:r>
                  <a:rPr lang="en-US" sz="1800" b="0" i="0" baseline="0" dirty="0" smtClean="0">
                    <a:latin typeface="+mn-ea"/>
                    <a:ea typeface="+mn-ea"/>
                  </a:rPr>
                  <a:t>(MJ/m</a:t>
                </a:r>
                <a:r>
                  <a:rPr lang="en-US" sz="1800" b="0" i="0" baseline="30000" dirty="0" smtClean="0">
                    <a:latin typeface="+mn-ea"/>
                    <a:ea typeface="+mn-ea"/>
                  </a:rPr>
                  <a:t>2</a:t>
                </a:r>
                <a:r>
                  <a:rPr lang="en-US" sz="1800" b="0" i="0" baseline="0" dirty="0" smtClean="0">
                    <a:latin typeface="+mn-ea"/>
                    <a:ea typeface="+mn-ea"/>
                  </a:rPr>
                  <a:t>/d)</a:t>
                </a:r>
                <a:endParaRPr lang="ja-JP" sz="1800" b="0" i="0" baseline="0" dirty="0">
                  <a:latin typeface="+mn-ea"/>
                  <a:ea typeface="+mn-ea"/>
                </a:endParaRPr>
              </a:p>
            </c:rich>
          </c:tx>
          <c:layout/>
        </c:title>
        <c:numFmt formatCode="#,##0.0_);[Red]\(#,##0.0\)" sourceLinked="0"/>
        <c:tickLblPos val="nextTo"/>
        <c:crossAx val="160064640"/>
        <c:crosses val="autoZero"/>
        <c:crossBetween val="between"/>
        <c:majorUnit val="10"/>
      </c:valAx>
    </c:plotArea>
    <c:legend>
      <c:legendPos val="r"/>
      <c:layout/>
    </c:legend>
    <c:plotVisOnly val="1"/>
  </c:chart>
  <c:spPr>
    <a:ln>
      <a:noFill/>
    </a:ln>
  </c:spPr>
  <c:txPr>
    <a:bodyPr/>
    <a:lstStyle/>
    <a:p>
      <a:pPr>
        <a:defRPr sz="1800"/>
      </a:pPr>
      <a:endParaRPr lang="ja-JP"/>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8660108532340441"/>
          <c:y val="5.2852482931712817E-2"/>
          <c:w val="0.61043737226686079"/>
          <c:h val="0.73978986125183011"/>
        </c:manualLayout>
      </c:layout>
      <c:lineChart>
        <c:grouping val="standard"/>
        <c:ser>
          <c:idx val="0"/>
          <c:order val="0"/>
          <c:tx>
            <c:strRef>
              <c:f>アルベド!$G$3</c:f>
              <c:strCache>
                <c:ptCount val="1"/>
                <c:pt idx="0">
                  <c:v>実測</c:v>
                </c:pt>
              </c:strCache>
            </c:strRef>
          </c:tx>
          <c:spPr>
            <a:ln w="34925">
              <a:solidFill>
                <a:srgbClr val="008000"/>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アルベド!$G$4:$G$84</c:f>
              <c:numCache>
                <c:formatCode>0.00_ </c:formatCode>
                <c:ptCount val="81"/>
                <c:pt idx="0">
                  <c:v>8.148780549199083</c:v>
                </c:pt>
                <c:pt idx="1">
                  <c:v>7.1980421052631982</c:v>
                </c:pt>
                <c:pt idx="2">
                  <c:v>8.7927638443935479</c:v>
                </c:pt>
                <c:pt idx="3">
                  <c:v>4.2566162471395845</c:v>
                </c:pt>
                <c:pt idx="4">
                  <c:v>6.3996384439359284</c:v>
                </c:pt>
                <c:pt idx="5">
                  <c:v>8.8287082379862767</c:v>
                </c:pt>
                <c:pt idx="6">
                  <c:v>7.8199215102974655</c:v>
                </c:pt>
                <c:pt idx="7">
                  <c:v>2.3402491990846372</c:v>
                </c:pt>
                <c:pt idx="8">
                  <c:v>4.5322448512585805</c:v>
                </c:pt>
                <c:pt idx="9">
                  <c:v>7.6637272311212765</c:v>
                </c:pt>
                <c:pt idx="10">
                  <c:v>7.8361489702517186</c:v>
                </c:pt>
                <c:pt idx="11">
                  <c:v>7.4122482837529047</c:v>
                </c:pt>
                <c:pt idx="12">
                  <c:v>8.0556508009153767</c:v>
                </c:pt>
                <c:pt idx="13">
                  <c:v>7.7761572082379846</c:v>
                </c:pt>
                <c:pt idx="14">
                  <c:v>6.9309528604118995</c:v>
                </c:pt>
                <c:pt idx="15">
                  <c:v>6.9467567505720824</c:v>
                </c:pt>
                <c:pt idx="16">
                  <c:v>6.2556308924485142</c:v>
                </c:pt>
                <c:pt idx="17">
                  <c:v>1.0945132723112101</c:v>
                </c:pt>
                <c:pt idx="18">
                  <c:v>6.1359933638443938</c:v>
                </c:pt>
                <c:pt idx="19">
                  <c:v>5.0048691075514871</c:v>
                </c:pt>
                <c:pt idx="20">
                  <c:v>3.8708835240274597</c:v>
                </c:pt>
                <c:pt idx="21">
                  <c:v>4.4488311212814704</c:v>
                </c:pt>
                <c:pt idx="22">
                  <c:v>6.3002828375286049</c:v>
                </c:pt>
                <c:pt idx="23">
                  <c:v>3.0570772925510812</c:v>
                </c:pt>
                <c:pt idx="24">
                  <c:v>1.1559819418685355</c:v>
                </c:pt>
                <c:pt idx="25">
                  <c:v>6.0398617896527176</c:v>
                </c:pt>
                <c:pt idx="26">
                  <c:v>7.2079293651129115</c:v>
                </c:pt>
                <c:pt idx="27">
                  <c:v>4.7498077389148934</c:v>
                </c:pt>
                <c:pt idx="28">
                  <c:v>0.86793913053455074</c:v>
                </c:pt>
                <c:pt idx="29">
                  <c:v>4.4704946677590369</c:v>
                </c:pt>
                <c:pt idx="30">
                  <c:v>6.5642468713459703</c:v>
                </c:pt>
                <c:pt idx="31">
                  <c:v>7.1552943852313824</c:v>
                </c:pt>
                <c:pt idx="32">
                  <c:v>7.8899101262325049</c:v>
                </c:pt>
                <c:pt idx="33">
                  <c:v>7.5098629620903594</c:v>
                </c:pt>
                <c:pt idx="34">
                  <c:v>6.9267200594550875</c:v>
                </c:pt>
                <c:pt idx="35">
                  <c:v>6.7802862985836434</c:v>
                </c:pt>
                <c:pt idx="36">
                  <c:v>3.8636758556113602</c:v>
                </c:pt>
                <c:pt idx="37">
                  <c:v>2.0584213715521442</c:v>
                </c:pt>
                <c:pt idx="38">
                  <c:v>1.0509615492076576</c:v>
                </c:pt>
                <c:pt idx="39">
                  <c:v>0.815041091463238</c:v>
                </c:pt>
                <c:pt idx="40">
                  <c:v>0.68231884554157374</c:v>
                </c:pt>
                <c:pt idx="41">
                  <c:v>2.9146972787298018</c:v>
                </c:pt>
                <c:pt idx="42">
                  <c:v>5.7587340503606885</c:v>
                </c:pt>
                <c:pt idx="43">
                  <c:v>5.2282314621607879</c:v>
                </c:pt>
                <c:pt idx="44">
                  <c:v>5.8820896528808202</c:v>
                </c:pt>
                <c:pt idx="45">
                  <c:v>4.7614632135104404</c:v>
                </c:pt>
                <c:pt idx="46">
                  <c:v>4.6825740580437447</c:v>
                </c:pt>
                <c:pt idx="47">
                  <c:v>8.0026554570077568</c:v>
                </c:pt>
                <c:pt idx="48">
                  <c:v>6.0288665342411294</c:v>
                </c:pt>
                <c:pt idx="49">
                  <c:v>0.892265932080199</c:v>
                </c:pt>
                <c:pt idx="50">
                  <c:v>0.38043382159807532</c:v>
                </c:pt>
                <c:pt idx="51">
                  <c:v>5.5937775544524388</c:v>
                </c:pt>
                <c:pt idx="52">
                  <c:v>5.1150162266402655</c:v>
                </c:pt>
                <c:pt idx="53">
                  <c:v>6.6177815882610656</c:v>
                </c:pt>
                <c:pt idx="54">
                  <c:v>3.7785348383001294</c:v>
                </c:pt>
                <c:pt idx="55">
                  <c:v>1.9694024889534143</c:v>
                </c:pt>
                <c:pt idx="56">
                  <c:v>5.7239779887607396</c:v>
                </c:pt>
                <c:pt idx="57">
                  <c:v>4.0658196720202255</c:v>
                </c:pt>
                <c:pt idx="58">
                  <c:v>6.8650117289882857</c:v>
                </c:pt>
                <c:pt idx="59">
                  <c:v>6.6206389647988466</c:v>
                </c:pt>
                <c:pt idx="60">
                  <c:v>5.0824847901141119</c:v>
                </c:pt>
                <c:pt idx="61">
                  <c:v>1.4410761046206009</c:v>
                </c:pt>
                <c:pt idx="62">
                  <c:v>4.0558116930490149</c:v>
                </c:pt>
                <c:pt idx="63">
                  <c:v>3.7190163688788203</c:v>
                </c:pt>
                <c:pt idx="64">
                  <c:v>4.4525950498209745</c:v>
                </c:pt>
                <c:pt idx="65">
                  <c:v>8.3235758735297267</c:v>
                </c:pt>
                <c:pt idx="66">
                  <c:v>7.1753046427961955</c:v>
                </c:pt>
                <c:pt idx="67">
                  <c:v>3.4886934403645151</c:v>
                </c:pt>
                <c:pt idx="68">
                  <c:v>4.3420327687489264</c:v>
                </c:pt>
                <c:pt idx="69">
                  <c:v>1.3155273840100852</c:v>
                </c:pt>
                <c:pt idx="70">
                  <c:v>3.2240458311424658</c:v>
                </c:pt>
                <c:pt idx="71">
                  <c:v>7.3714488669655216</c:v>
                </c:pt>
                <c:pt idx="72">
                  <c:v>7.3620120528001678</c:v>
                </c:pt>
                <c:pt idx="73">
                  <c:v>4.3141060028009655</c:v>
                </c:pt>
                <c:pt idx="74">
                  <c:v>2.3881690110761342</c:v>
                </c:pt>
                <c:pt idx="75">
                  <c:v>3.2032826613712002</c:v>
                </c:pt>
                <c:pt idx="76">
                  <c:v>7.8754063704538995</c:v>
                </c:pt>
                <c:pt idx="77">
                  <c:v>5.7660464022568174</c:v>
                </c:pt>
                <c:pt idx="78">
                  <c:v>6.7947101409142636</c:v>
                </c:pt>
                <c:pt idx="79">
                  <c:v>7.1365223683588788</c:v>
                </c:pt>
                <c:pt idx="80">
                  <c:v>4.2120269382121025</c:v>
                </c:pt>
              </c:numCache>
            </c:numRef>
          </c:val>
        </c:ser>
        <c:ser>
          <c:idx val="2"/>
          <c:order val="1"/>
          <c:tx>
            <c:strRef>
              <c:f>アルベド!$P$3</c:f>
              <c:strCache>
                <c:ptCount val="1"/>
                <c:pt idx="0">
                  <c:v>ペンマン法</c:v>
                </c:pt>
              </c:strCache>
            </c:strRef>
          </c:tx>
          <c:spPr>
            <a:ln w="34925">
              <a:solidFill>
                <a:srgbClr val="4F81BD"/>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アルベド!$I$4:$I$84</c:f>
              <c:numCache>
                <c:formatCode>0.00_ </c:formatCode>
                <c:ptCount val="81"/>
                <c:pt idx="0">
                  <c:v>9.4467247571444783</c:v>
                </c:pt>
                <c:pt idx="1">
                  <c:v>7.9906062104536471</c:v>
                </c:pt>
                <c:pt idx="2">
                  <c:v>9.4315607889775119</c:v>
                </c:pt>
                <c:pt idx="3">
                  <c:v>1.5875834309202241</c:v>
                </c:pt>
                <c:pt idx="4">
                  <c:v>6.8170198819462655</c:v>
                </c:pt>
                <c:pt idx="5">
                  <c:v>11.37880222561097</c:v>
                </c:pt>
                <c:pt idx="6">
                  <c:v>9.534810016411468</c:v>
                </c:pt>
                <c:pt idx="7">
                  <c:v>1.0298712528127734</c:v>
                </c:pt>
                <c:pt idx="8">
                  <c:v>3.3551190412091514</c:v>
                </c:pt>
                <c:pt idx="9">
                  <c:v>10.281914728434248</c:v>
                </c:pt>
                <c:pt idx="10">
                  <c:v>9.6631716545847937</c:v>
                </c:pt>
                <c:pt idx="11">
                  <c:v>8.4732891335660039</c:v>
                </c:pt>
                <c:pt idx="12">
                  <c:v>9.9623820607558216</c:v>
                </c:pt>
                <c:pt idx="13">
                  <c:v>9.253240449025153</c:v>
                </c:pt>
                <c:pt idx="14">
                  <c:v>9.0838890005296662</c:v>
                </c:pt>
                <c:pt idx="15">
                  <c:v>8.0194095941485486</c:v>
                </c:pt>
                <c:pt idx="16">
                  <c:v>7.3712568074243094</c:v>
                </c:pt>
                <c:pt idx="17">
                  <c:v>0.81290722154030282</c:v>
                </c:pt>
                <c:pt idx="18">
                  <c:v>9.1440736919129719</c:v>
                </c:pt>
                <c:pt idx="19">
                  <c:v>7.2335336056555528</c:v>
                </c:pt>
                <c:pt idx="20">
                  <c:v>1.8153741496441258</c:v>
                </c:pt>
                <c:pt idx="21">
                  <c:v>4.5120644881986154</c:v>
                </c:pt>
                <c:pt idx="22">
                  <c:v>8.6421053760584279</c:v>
                </c:pt>
                <c:pt idx="23">
                  <c:v>2.1132469353761927</c:v>
                </c:pt>
                <c:pt idx="24">
                  <c:v>0.86255268575983857</c:v>
                </c:pt>
                <c:pt idx="25">
                  <c:v>8.3782363386237719</c:v>
                </c:pt>
                <c:pt idx="26">
                  <c:v>9.7638641706280467</c:v>
                </c:pt>
                <c:pt idx="27">
                  <c:v>4.4854908252563135</c:v>
                </c:pt>
                <c:pt idx="28">
                  <c:v>0.85261843400755466</c:v>
                </c:pt>
                <c:pt idx="29">
                  <c:v>2.9685621337804378</c:v>
                </c:pt>
                <c:pt idx="30">
                  <c:v>9.9643846796685267</c:v>
                </c:pt>
                <c:pt idx="31">
                  <c:v>10.31981277670798</c:v>
                </c:pt>
                <c:pt idx="32">
                  <c:v>10.341060150640992</c:v>
                </c:pt>
                <c:pt idx="33">
                  <c:v>9.3891108971241248</c:v>
                </c:pt>
                <c:pt idx="34">
                  <c:v>8.3689980449227175</c:v>
                </c:pt>
                <c:pt idx="35">
                  <c:v>8.5821883470977465</c:v>
                </c:pt>
                <c:pt idx="36">
                  <c:v>5.4953177280150243</c:v>
                </c:pt>
                <c:pt idx="37">
                  <c:v>1.3602722377610661</c:v>
                </c:pt>
                <c:pt idx="38">
                  <c:v>0.83737413678060268</c:v>
                </c:pt>
                <c:pt idx="39">
                  <c:v>0.81946616760033431</c:v>
                </c:pt>
                <c:pt idx="40">
                  <c:v>0.95064022363144574</c:v>
                </c:pt>
                <c:pt idx="41">
                  <c:v>2.872385993308892</c:v>
                </c:pt>
                <c:pt idx="42">
                  <c:v>7.8014898886720854</c:v>
                </c:pt>
                <c:pt idx="43">
                  <c:v>6.5458869233436294</c:v>
                </c:pt>
                <c:pt idx="44">
                  <c:v>7.942566727112955</c:v>
                </c:pt>
                <c:pt idx="45">
                  <c:v>6.1007168116461745</c:v>
                </c:pt>
                <c:pt idx="46">
                  <c:v>5.6774533665055245</c:v>
                </c:pt>
                <c:pt idx="47">
                  <c:v>10.832553511187095</c:v>
                </c:pt>
                <c:pt idx="48">
                  <c:v>5.8036590931531578</c:v>
                </c:pt>
                <c:pt idx="49">
                  <c:v>0.84465316213616404</c:v>
                </c:pt>
                <c:pt idx="50">
                  <c:v>0.72570232271736057</c:v>
                </c:pt>
                <c:pt idx="51">
                  <c:v>7.9836781510042014</c:v>
                </c:pt>
                <c:pt idx="52">
                  <c:v>2.6032510297344382</c:v>
                </c:pt>
                <c:pt idx="53">
                  <c:v>7.2230006835770428</c:v>
                </c:pt>
                <c:pt idx="54">
                  <c:v>1.464636601612455</c:v>
                </c:pt>
                <c:pt idx="55">
                  <c:v>1.7523406529773855</c:v>
                </c:pt>
                <c:pt idx="56">
                  <c:v>7.0822943853442561</c:v>
                </c:pt>
                <c:pt idx="57">
                  <c:v>2.1738908765349092</c:v>
                </c:pt>
                <c:pt idx="58">
                  <c:v>6.9119436984614504</c:v>
                </c:pt>
                <c:pt idx="59">
                  <c:v>6.4064196124115824</c:v>
                </c:pt>
                <c:pt idx="60">
                  <c:v>3.6255671929380071</c:v>
                </c:pt>
                <c:pt idx="61">
                  <c:v>0.83623372704833376</c:v>
                </c:pt>
                <c:pt idx="62">
                  <c:v>3.8949508758302587</c:v>
                </c:pt>
                <c:pt idx="63">
                  <c:v>2.667516003822672</c:v>
                </c:pt>
                <c:pt idx="64">
                  <c:v>3.0962732805087567</c:v>
                </c:pt>
                <c:pt idx="65">
                  <c:v>9.6900399197558027</c:v>
                </c:pt>
                <c:pt idx="66">
                  <c:v>7.3886385826109704</c:v>
                </c:pt>
                <c:pt idx="67">
                  <c:v>0.98727368694027351</c:v>
                </c:pt>
                <c:pt idx="68">
                  <c:v>1.4074568070276472</c:v>
                </c:pt>
                <c:pt idx="69">
                  <c:v>0.75319512296995061</c:v>
                </c:pt>
                <c:pt idx="70">
                  <c:v>3.2052701925204472</c:v>
                </c:pt>
                <c:pt idx="71">
                  <c:v>7.6559581312439455</c:v>
                </c:pt>
                <c:pt idx="72">
                  <c:v>5.9418558694673855</c:v>
                </c:pt>
                <c:pt idx="73">
                  <c:v>1.1005263888119718</c:v>
                </c:pt>
                <c:pt idx="74">
                  <c:v>0.69003542653199934</c:v>
                </c:pt>
                <c:pt idx="75">
                  <c:v>2.1647600852311402</c:v>
                </c:pt>
                <c:pt idx="76">
                  <c:v>6.4945273564335455</c:v>
                </c:pt>
                <c:pt idx="77">
                  <c:v>3.7918956835096367</c:v>
                </c:pt>
                <c:pt idx="78">
                  <c:v>5.7051490937589024</c:v>
                </c:pt>
                <c:pt idx="79">
                  <c:v>6.1141291791608365</c:v>
                </c:pt>
                <c:pt idx="80">
                  <c:v>2.1430874947717431</c:v>
                </c:pt>
              </c:numCache>
            </c:numRef>
          </c:val>
        </c:ser>
        <c:ser>
          <c:idx val="3"/>
          <c:order val="2"/>
          <c:tx>
            <c:strRef>
              <c:f>アルベド!$J$3</c:f>
              <c:strCache>
                <c:ptCount val="1"/>
                <c:pt idx="0">
                  <c:v>ＰＭ法</c:v>
                </c:pt>
              </c:strCache>
            </c:strRef>
          </c:tx>
          <c:spPr>
            <a:ln w="34925">
              <a:solidFill>
                <a:srgbClr val="FF0000"/>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アルベド!$J$4:$J$84</c:f>
              <c:numCache>
                <c:formatCode>0.00_ </c:formatCode>
                <c:ptCount val="81"/>
                <c:pt idx="0">
                  <c:v>5.9837421629418079</c:v>
                </c:pt>
                <c:pt idx="1">
                  <c:v>5.0418475189245919</c:v>
                </c:pt>
                <c:pt idx="2">
                  <c:v>6.0539082055576721</c:v>
                </c:pt>
                <c:pt idx="3">
                  <c:v>1.0361950069916841</c:v>
                </c:pt>
                <c:pt idx="4">
                  <c:v>4.486789360778987</c:v>
                </c:pt>
                <c:pt idx="5">
                  <c:v>7.2595342036893369</c:v>
                </c:pt>
                <c:pt idx="6">
                  <c:v>6.2576138911003323</c:v>
                </c:pt>
                <c:pt idx="7">
                  <c:v>0.70866182576314563</c:v>
                </c:pt>
                <c:pt idx="8">
                  <c:v>2.2424482119107507</c:v>
                </c:pt>
                <c:pt idx="9">
                  <c:v>6.950367876920545</c:v>
                </c:pt>
                <c:pt idx="10">
                  <c:v>6.7872866903887985</c:v>
                </c:pt>
                <c:pt idx="11">
                  <c:v>5.9436621755486518</c:v>
                </c:pt>
                <c:pt idx="12">
                  <c:v>6.9052249064458016</c:v>
                </c:pt>
                <c:pt idx="13">
                  <c:v>6.8760576506636824</c:v>
                </c:pt>
                <c:pt idx="14">
                  <c:v>6.5020248422348148</c:v>
                </c:pt>
                <c:pt idx="15">
                  <c:v>5.7426240101006893</c:v>
                </c:pt>
                <c:pt idx="16">
                  <c:v>5.4777170360415601</c:v>
                </c:pt>
                <c:pt idx="17">
                  <c:v>0.54435967941394281</c:v>
                </c:pt>
                <c:pt idx="18">
                  <c:v>5.9735855799231601</c:v>
                </c:pt>
                <c:pt idx="19">
                  <c:v>4.7673319628802755</c:v>
                </c:pt>
                <c:pt idx="20">
                  <c:v>1.225024147545033</c:v>
                </c:pt>
                <c:pt idx="21">
                  <c:v>3.0685108228824749</c:v>
                </c:pt>
                <c:pt idx="22">
                  <c:v>5.9155033112839135</c:v>
                </c:pt>
                <c:pt idx="23">
                  <c:v>1.3980079384753525</c:v>
                </c:pt>
                <c:pt idx="24">
                  <c:v>0.59190252098431617</c:v>
                </c:pt>
                <c:pt idx="25">
                  <c:v>5.3227422955259218</c:v>
                </c:pt>
                <c:pt idx="26">
                  <c:v>6.3327049952786734</c:v>
                </c:pt>
                <c:pt idx="27">
                  <c:v>2.9467759152615165</c:v>
                </c:pt>
                <c:pt idx="28">
                  <c:v>0.57671085520479248</c:v>
                </c:pt>
                <c:pt idx="29">
                  <c:v>1.8807343326728998</c:v>
                </c:pt>
                <c:pt idx="30">
                  <c:v>6.5040490951046079</c:v>
                </c:pt>
                <c:pt idx="31">
                  <c:v>6.7198890611102877</c:v>
                </c:pt>
                <c:pt idx="32">
                  <c:v>6.8137002444546324</c:v>
                </c:pt>
                <c:pt idx="33">
                  <c:v>6.5394146306884755</c:v>
                </c:pt>
                <c:pt idx="34">
                  <c:v>5.9065671576124927</c:v>
                </c:pt>
                <c:pt idx="35">
                  <c:v>6.0574585067538855</c:v>
                </c:pt>
                <c:pt idx="36">
                  <c:v>3.8949230069222942</c:v>
                </c:pt>
                <c:pt idx="37">
                  <c:v>0.9260455298391026</c:v>
                </c:pt>
                <c:pt idx="38">
                  <c:v>0.57530813640644063</c:v>
                </c:pt>
                <c:pt idx="39">
                  <c:v>0.55894595456716922</c:v>
                </c:pt>
                <c:pt idx="40">
                  <c:v>0.64945977056531956</c:v>
                </c:pt>
                <c:pt idx="41">
                  <c:v>1.9506933245537621</c:v>
                </c:pt>
                <c:pt idx="42">
                  <c:v>5.5327610221760803</c:v>
                </c:pt>
                <c:pt idx="43">
                  <c:v>5.0490456290274155</c:v>
                </c:pt>
                <c:pt idx="44">
                  <c:v>5.6223776020244065</c:v>
                </c:pt>
                <c:pt idx="45">
                  <c:v>4.5638661786029466</c:v>
                </c:pt>
                <c:pt idx="46">
                  <c:v>3.9082453115667777</c:v>
                </c:pt>
                <c:pt idx="47">
                  <c:v>6.9393233983664562</c:v>
                </c:pt>
                <c:pt idx="48">
                  <c:v>3.7815872866795495</c:v>
                </c:pt>
                <c:pt idx="49">
                  <c:v>0.57339446617684864</c:v>
                </c:pt>
                <c:pt idx="50">
                  <c:v>0.51538901955954664</c:v>
                </c:pt>
                <c:pt idx="51">
                  <c:v>5.3151737907462664</c:v>
                </c:pt>
                <c:pt idx="52">
                  <c:v>1.852230968199406</c:v>
                </c:pt>
                <c:pt idx="53">
                  <c:v>5.5455141777719161</c:v>
                </c:pt>
                <c:pt idx="54">
                  <c:v>1.0718039416868141</c:v>
                </c:pt>
                <c:pt idx="55">
                  <c:v>1.2102694688121418</c:v>
                </c:pt>
                <c:pt idx="56">
                  <c:v>4.6171755799334928</c:v>
                </c:pt>
                <c:pt idx="57">
                  <c:v>1.4917589670940898</c:v>
                </c:pt>
                <c:pt idx="58">
                  <c:v>4.6908595389295682</c:v>
                </c:pt>
                <c:pt idx="59">
                  <c:v>4.6273817645035695</c:v>
                </c:pt>
                <c:pt idx="60">
                  <c:v>2.5341597390545765</c:v>
                </c:pt>
                <c:pt idx="61">
                  <c:v>0.58565055459411164</c:v>
                </c:pt>
                <c:pt idx="62">
                  <c:v>2.7480769120746888</c:v>
                </c:pt>
                <c:pt idx="63">
                  <c:v>1.8580950535544518</c:v>
                </c:pt>
                <c:pt idx="64">
                  <c:v>2.2266668271776542</c:v>
                </c:pt>
                <c:pt idx="65">
                  <c:v>6.6191353535552437</c:v>
                </c:pt>
                <c:pt idx="66">
                  <c:v>5.0768927860182433</c:v>
                </c:pt>
                <c:pt idx="67">
                  <c:v>0.67961586664054763</c:v>
                </c:pt>
                <c:pt idx="68">
                  <c:v>0.98057591856641935</c:v>
                </c:pt>
                <c:pt idx="69">
                  <c:v>0.52449518286165508</c:v>
                </c:pt>
                <c:pt idx="70">
                  <c:v>2.2652992608545444</c:v>
                </c:pt>
                <c:pt idx="71">
                  <c:v>5.3415460291498027</c:v>
                </c:pt>
                <c:pt idx="72">
                  <c:v>4.2881081613256153</c:v>
                </c:pt>
                <c:pt idx="73">
                  <c:v>0.80693032698469469</c:v>
                </c:pt>
                <c:pt idx="74">
                  <c:v>0.49704327577030055</c:v>
                </c:pt>
                <c:pt idx="75">
                  <c:v>1.5638280173947043</c:v>
                </c:pt>
                <c:pt idx="76">
                  <c:v>4.6221751052779707</c:v>
                </c:pt>
                <c:pt idx="77">
                  <c:v>2.7938016687532246</c:v>
                </c:pt>
                <c:pt idx="78">
                  <c:v>4.0724061055418534</c:v>
                </c:pt>
                <c:pt idx="79">
                  <c:v>4.3626729910594095</c:v>
                </c:pt>
                <c:pt idx="80">
                  <c:v>1.5773005889734779</c:v>
                </c:pt>
              </c:numCache>
            </c:numRef>
          </c:val>
        </c:ser>
        <c:marker val="1"/>
        <c:axId val="160262400"/>
        <c:axId val="160272384"/>
      </c:lineChart>
      <c:dateAx>
        <c:axId val="160262400"/>
        <c:scaling>
          <c:orientation val="minMax"/>
        </c:scaling>
        <c:axPos val="b"/>
        <c:numFmt formatCode="m/d;@" sourceLinked="0"/>
        <c:tickLblPos val="nextTo"/>
        <c:crossAx val="160272384"/>
        <c:crosses val="autoZero"/>
        <c:auto val="1"/>
        <c:lblOffset val="100"/>
        <c:majorUnit val="10"/>
        <c:majorTimeUnit val="days"/>
      </c:dateAx>
      <c:valAx>
        <c:axId val="160272384"/>
        <c:scaling>
          <c:orientation val="minMax"/>
        </c:scaling>
        <c:axPos val="l"/>
        <c:majorGridlines/>
        <c:title>
          <c:tx>
            <c:rich>
              <a:bodyPr rot="-5400000" vert="horz"/>
              <a:lstStyle/>
              <a:p>
                <a:pPr>
                  <a:defRPr b="0">
                    <a:latin typeface="+mn-ea"/>
                    <a:ea typeface="+mn-ea"/>
                  </a:defRPr>
                </a:pPr>
                <a:r>
                  <a:rPr lang="ja-JP" b="0" dirty="0">
                    <a:latin typeface="+mn-ea"/>
                    <a:ea typeface="+mn-ea"/>
                  </a:rPr>
                  <a:t>長波放射量</a:t>
                </a:r>
                <a:endParaRPr lang="en-US" b="0" dirty="0">
                  <a:latin typeface="+mn-ea"/>
                  <a:ea typeface="+mn-ea"/>
                </a:endParaRPr>
              </a:p>
              <a:p>
                <a:pPr>
                  <a:defRPr b="0">
                    <a:latin typeface="+mn-ea"/>
                    <a:ea typeface="+mn-ea"/>
                  </a:defRPr>
                </a:pPr>
                <a:r>
                  <a:rPr lang="en-US" sz="1800" b="0" i="0" baseline="0" dirty="0" smtClean="0">
                    <a:latin typeface="+mn-ea"/>
                    <a:ea typeface="+mn-ea"/>
                  </a:rPr>
                  <a:t>(MJ/m</a:t>
                </a:r>
                <a:r>
                  <a:rPr lang="en-US" sz="1800" b="0" i="0" baseline="30000" dirty="0" smtClean="0">
                    <a:latin typeface="+mn-ea"/>
                    <a:ea typeface="+mn-ea"/>
                  </a:rPr>
                  <a:t>2</a:t>
                </a:r>
                <a:r>
                  <a:rPr lang="en-US" sz="1800" b="0" i="0" baseline="0" dirty="0" smtClean="0">
                    <a:latin typeface="+mn-ea"/>
                    <a:ea typeface="+mn-ea"/>
                  </a:rPr>
                  <a:t>/d)</a:t>
                </a:r>
                <a:endParaRPr lang="ja-JP" sz="1800" b="0" i="0" baseline="0" dirty="0">
                  <a:latin typeface="+mn-ea"/>
                  <a:ea typeface="+mn-ea"/>
                </a:endParaRPr>
              </a:p>
            </c:rich>
          </c:tx>
          <c:layout/>
        </c:title>
        <c:numFmt formatCode="#,##0.0_);[Red]\(#,##0.0\)" sourceLinked="0"/>
        <c:tickLblPos val="nextTo"/>
        <c:crossAx val="160262400"/>
        <c:crosses val="autoZero"/>
        <c:crossBetween val="between"/>
        <c:majorUnit val="4"/>
      </c:valAx>
    </c:plotArea>
    <c:legend>
      <c:legendPos val="r"/>
      <c:layout/>
    </c:legend>
    <c:plotVisOnly val="1"/>
  </c:chart>
  <c:spPr>
    <a:ln>
      <a:noFill/>
    </a:ln>
  </c:spPr>
  <c:txPr>
    <a:bodyPr/>
    <a:lstStyle/>
    <a:p>
      <a:pPr>
        <a:defRPr sz="1800"/>
      </a:pPr>
      <a:endParaRPr lang="ja-JP"/>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アルベド!$K$3</c:f>
              <c:strCache>
                <c:ptCount val="1"/>
                <c:pt idx="0">
                  <c:v>実測</c:v>
                </c:pt>
              </c:strCache>
            </c:strRef>
          </c:tx>
          <c:spPr>
            <a:ln w="34925">
              <a:solidFill>
                <a:srgbClr val="008000"/>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アルベド!$K$4:$K$84</c:f>
              <c:numCache>
                <c:formatCode>0.00_ </c:formatCode>
                <c:ptCount val="81"/>
                <c:pt idx="0">
                  <c:v>9.9113754692244225</c:v>
                </c:pt>
                <c:pt idx="1">
                  <c:v>9.2389844038491979</c:v>
                </c:pt>
                <c:pt idx="2">
                  <c:v>10.282442854011325</c:v>
                </c:pt>
                <c:pt idx="3">
                  <c:v>5.1943407408806674</c:v>
                </c:pt>
                <c:pt idx="4">
                  <c:v>9.8092358010952747</c:v>
                </c:pt>
                <c:pt idx="5">
                  <c:v>11.671417650422562</c:v>
                </c:pt>
                <c:pt idx="6">
                  <c:v>10.006131466164463</c:v>
                </c:pt>
                <c:pt idx="7">
                  <c:v>2.7868838298292928</c:v>
                </c:pt>
                <c:pt idx="8">
                  <c:v>5.5248655860341707</c:v>
                </c:pt>
                <c:pt idx="9">
                  <c:v>12.790786949947559</c:v>
                </c:pt>
                <c:pt idx="10">
                  <c:v>12.449645126470751</c:v>
                </c:pt>
                <c:pt idx="11">
                  <c:v>12.163694837416127</c:v>
                </c:pt>
                <c:pt idx="12">
                  <c:v>12.467098723201881</c:v>
                </c:pt>
                <c:pt idx="13">
                  <c:v>13.097693078268536</c:v>
                </c:pt>
                <c:pt idx="14">
                  <c:v>13.752439131536011</c:v>
                </c:pt>
                <c:pt idx="15">
                  <c:v>14.137000025280548</c:v>
                </c:pt>
                <c:pt idx="16">
                  <c:v>13.219426002219805</c:v>
                </c:pt>
                <c:pt idx="17">
                  <c:v>2.0863099551810382</c:v>
                </c:pt>
                <c:pt idx="18">
                  <c:v>14.937800774554468</c:v>
                </c:pt>
                <c:pt idx="19">
                  <c:v>12.466890143391355</c:v>
                </c:pt>
                <c:pt idx="20">
                  <c:v>7.9473566846149524</c:v>
                </c:pt>
                <c:pt idx="21">
                  <c:v>11.974081421356797</c:v>
                </c:pt>
                <c:pt idx="22">
                  <c:v>14.305896478966053</c:v>
                </c:pt>
                <c:pt idx="23">
                  <c:v>10.134883222551498</c:v>
                </c:pt>
                <c:pt idx="24">
                  <c:v>4.4744712144214143</c:v>
                </c:pt>
                <c:pt idx="25">
                  <c:v>15.02731830293334</c:v>
                </c:pt>
                <c:pt idx="26">
                  <c:v>14.4730610797665</c:v>
                </c:pt>
                <c:pt idx="27">
                  <c:v>10.757476523395674</c:v>
                </c:pt>
                <c:pt idx="28">
                  <c:v>1.25455820666092</c:v>
                </c:pt>
                <c:pt idx="29">
                  <c:v>8.9957260121530247</c:v>
                </c:pt>
                <c:pt idx="30">
                  <c:v>13.075888019116572</c:v>
                </c:pt>
                <c:pt idx="31">
                  <c:v>14.280053639504652</c:v>
                </c:pt>
                <c:pt idx="32">
                  <c:v>14.615365018877092</c:v>
                </c:pt>
                <c:pt idx="33">
                  <c:v>14.608360365520845</c:v>
                </c:pt>
                <c:pt idx="34">
                  <c:v>14.039296204049306</c:v>
                </c:pt>
                <c:pt idx="35">
                  <c:v>14.921035919106854</c:v>
                </c:pt>
                <c:pt idx="36">
                  <c:v>12.164524261744452</c:v>
                </c:pt>
                <c:pt idx="37">
                  <c:v>4.1045256613851384</c:v>
                </c:pt>
                <c:pt idx="38">
                  <c:v>1.3845003754496978</c:v>
                </c:pt>
                <c:pt idx="39">
                  <c:v>5.2779747117008364</c:v>
                </c:pt>
                <c:pt idx="40">
                  <c:v>2.9471614942847113</c:v>
                </c:pt>
                <c:pt idx="41">
                  <c:v>9.8717799306462268</c:v>
                </c:pt>
                <c:pt idx="42">
                  <c:v>16.067536972106478</c:v>
                </c:pt>
                <c:pt idx="43">
                  <c:v>14.681806298239056</c:v>
                </c:pt>
                <c:pt idx="44">
                  <c:v>14.817119247866454</c:v>
                </c:pt>
                <c:pt idx="45">
                  <c:v>16.239580565004324</c:v>
                </c:pt>
                <c:pt idx="46">
                  <c:v>15.56228252039903</c:v>
                </c:pt>
                <c:pt idx="47">
                  <c:v>15.252518037084039</c:v>
                </c:pt>
                <c:pt idx="48">
                  <c:v>11.629707742019068</c:v>
                </c:pt>
                <c:pt idx="49">
                  <c:v>2.2212233193868487</c:v>
                </c:pt>
                <c:pt idx="50">
                  <c:v>3.1586593413107469</c:v>
                </c:pt>
                <c:pt idx="51">
                  <c:v>16.107209177235127</c:v>
                </c:pt>
                <c:pt idx="52">
                  <c:v>7.7833631185523631</c:v>
                </c:pt>
                <c:pt idx="53">
                  <c:v>15.695866848665776</c:v>
                </c:pt>
                <c:pt idx="54">
                  <c:v>7.2576194028890724</c:v>
                </c:pt>
                <c:pt idx="55">
                  <c:v>9.0900969189735008</c:v>
                </c:pt>
                <c:pt idx="56">
                  <c:v>14.726386541151751</c:v>
                </c:pt>
                <c:pt idx="57">
                  <c:v>8.9325318950634767</c:v>
                </c:pt>
                <c:pt idx="58">
                  <c:v>14.456649899031524</c:v>
                </c:pt>
                <c:pt idx="59">
                  <c:v>11.020508728109469</c:v>
                </c:pt>
                <c:pt idx="60">
                  <c:v>11.237534139263676</c:v>
                </c:pt>
                <c:pt idx="61">
                  <c:v>3.6495969193178914</c:v>
                </c:pt>
                <c:pt idx="62">
                  <c:v>13.198772624677808</c:v>
                </c:pt>
                <c:pt idx="63">
                  <c:v>12.097912105402768</c:v>
                </c:pt>
                <c:pt idx="64">
                  <c:v>10.141067955778418</c:v>
                </c:pt>
                <c:pt idx="65">
                  <c:v>14.934694215873424</c:v>
                </c:pt>
                <c:pt idx="66">
                  <c:v>13.386035630324356</c:v>
                </c:pt>
                <c:pt idx="67">
                  <c:v>6.4030242181689045</c:v>
                </c:pt>
                <c:pt idx="68">
                  <c:v>7.9945904216794759</c:v>
                </c:pt>
                <c:pt idx="69">
                  <c:v>1.3620618150447426</c:v>
                </c:pt>
                <c:pt idx="70">
                  <c:v>12.647108693666768</c:v>
                </c:pt>
                <c:pt idx="71">
                  <c:v>16.680214397869499</c:v>
                </c:pt>
                <c:pt idx="72">
                  <c:v>15.610606643978571</c:v>
                </c:pt>
                <c:pt idx="73">
                  <c:v>7.3067150633728977</c:v>
                </c:pt>
                <c:pt idx="74">
                  <c:v>3.6737222062332555</c:v>
                </c:pt>
                <c:pt idx="75">
                  <c:v>6.0916768331750664</c:v>
                </c:pt>
                <c:pt idx="76">
                  <c:v>15.793443960254931</c:v>
                </c:pt>
                <c:pt idx="77">
                  <c:v>11.26147387765535</c:v>
                </c:pt>
                <c:pt idx="78">
                  <c:v>14.65442482571058</c:v>
                </c:pt>
                <c:pt idx="79">
                  <c:v>14.247395999156248</c:v>
                </c:pt>
                <c:pt idx="80">
                  <c:v>8.1132524530535459</c:v>
                </c:pt>
              </c:numCache>
            </c:numRef>
          </c:val>
        </c:ser>
        <c:ser>
          <c:idx val="2"/>
          <c:order val="1"/>
          <c:tx>
            <c:strRef>
              <c:f>アルベド!$Q$3</c:f>
              <c:strCache>
                <c:ptCount val="1"/>
                <c:pt idx="0">
                  <c:v>ペンマン法　　　</c:v>
                </c:pt>
              </c:strCache>
            </c:strRef>
          </c:tx>
          <c:spPr>
            <a:ln w="34925">
              <a:solidFill>
                <a:srgbClr val="0070C0"/>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アルベド!$M$4:$M$84</c:f>
              <c:numCache>
                <c:formatCode>0.00_ </c:formatCode>
                <c:ptCount val="81"/>
                <c:pt idx="0">
                  <c:v>5.7002560265601083</c:v>
                </c:pt>
                <c:pt idx="1">
                  <c:v>5.4079172373828746</c:v>
                </c:pt>
                <c:pt idx="2">
                  <c:v>5.8433436091432434</c:v>
                </c:pt>
                <c:pt idx="3">
                  <c:v>3.8282900234650228</c:v>
                </c:pt>
                <c:pt idx="4">
                  <c:v>6.3536663088879548</c:v>
                </c:pt>
                <c:pt idx="5">
                  <c:v>6.6514505373179249</c:v>
                </c:pt>
                <c:pt idx="6">
                  <c:v>6.9576671010879494</c:v>
                </c:pt>
                <c:pt idx="7">
                  <c:v>3.7862339011496609</c:v>
                </c:pt>
                <c:pt idx="8">
                  <c:v>4.9513191446445752</c:v>
                </c:pt>
                <c:pt idx="9">
                  <c:v>8.1319087770860889</c:v>
                </c:pt>
                <c:pt idx="10">
                  <c:v>8.5828548060242582</c:v>
                </c:pt>
                <c:pt idx="11">
                  <c:v>8.0895622351274792</c:v>
                </c:pt>
                <c:pt idx="12">
                  <c:v>8.6408509835844889</c:v>
                </c:pt>
                <c:pt idx="13">
                  <c:v>9.5276848952516566</c:v>
                </c:pt>
                <c:pt idx="14">
                  <c:v>9.1704894407071968</c:v>
                </c:pt>
                <c:pt idx="15">
                  <c:v>9.7043903984286928</c:v>
                </c:pt>
                <c:pt idx="16">
                  <c:v>9.7002288240948413</c:v>
                </c:pt>
                <c:pt idx="17">
                  <c:v>4.1480241379986351</c:v>
                </c:pt>
                <c:pt idx="18">
                  <c:v>9.6867090175530741</c:v>
                </c:pt>
                <c:pt idx="19">
                  <c:v>8.685663798093703</c:v>
                </c:pt>
                <c:pt idx="20">
                  <c:v>4.8810527237215524</c:v>
                </c:pt>
                <c:pt idx="21">
                  <c:v>7.6877804272557606</c:v>
                </c:pt>
                <c:pt idx="22">
                  <c:v>10.035822974264224</c:v>
                </c:pt>
                <c:pt idx="23">
                  <c:v>5.2590810728913802</c:v>
                </c:pt>
                <c:pt idx="24">
                  <c:v>4.3811287958568395</c:v>
                </c:pt>
                <c:pt idx="25">
                  <c:v>9.4793802915579768</c:v>
                </c:pt>
                <c:pt idx="26">
                  <c:v>9.097116473863128</c:v>
                </c:pt>
                <c:pt idx="27">
                  <c:v>6.7185663698757745</c:v>
                </c:pt>
                <c:pt idx="28">
                  <c:v>4.3568608810200118</c:v>
                </c:pt>
                <c:pt idx="29">
                  <c:v>5.6400583436185006</c:v>
                </c:pt>
                <c:pt idx="30">
                  <c:v>9.665070856532159</c:v>
                </c:pt>
                <c:pt idx="31">
                  <c:v>9.7116495020680667</c:v>
                </c:pt>
                <c:pt idx="32">
                  <c:v>9.7287228982545439</c:v>
                </c:pt>
                <c:pt idx="33">
                  <c:v>10.353921685777593</c:v>
                </c:pt>
                <c:pt idx="34">
                  <c:v>9.9522863724599908</c:v>
                </c:pt>
                <c:pt idx="35">
                  <c:v>11.109281748215498</c:v>
                </c:pt>
                <c:pt idx="36">
                  <c:v>9.2392967313168199</c:v>
                </c:pt>
                <c:pt idx="37">
                  <c:v>5.1167769781749897</c:v>
                </c:pt>
                <c:pt idx="38">
                  <c:v>4.5603312506701945</c:v>
                </c:pt>
                <c:pt idx="39">
                  <c:v>4.5950129419953853</c:v>
                </c:pt>
                <c:pt idx="40">
                  <c:v>4.8467424350609098</c:v>
                </c:pt>
                <c:pt idx="41">
                  <c:v>6.9762068362946534</c:v>
                </c:pt>
                <c:pt idx="42">
                  <c:v>12.344811674520781</c:v>
                </c:pt>
                <c:pt idx="43">
                  <c:v>12.279496400142072</c:v>
                </c:pt>
                <c:pt idx="44">
                  <c:v>11.274596232777286</c:v>
                </c:pt>
                <c:pt idx="45">
                  <c:v>12.526830780856708</c:v>
                </c:pt>
                <c:pt idx="46">
                  <c:v>9.4141292459892547</c:v>
                </c:pt>
                <c:pt idx="47">
                  <c:v>9.6799895081936747</c:v>
                </c:pt>
                <c:pt idx="48">
                  <c:v>8.343083790570418</c:v>
                </c:pt>
                <c:pt idx="49">
                  <c:v>4.7168845646695745</c:v>
                </c:pt>
                <c:pt idx="50">
                  <c:v>4.8484774096663603</c:v>
                </c:pt>
                <c:pt idx="51">
                  <c:v>10.641221676637592</c:v>
                </c:pt>
                <c:pt idx="52">
                  <c:v>6.563651024545285</c:v>
                </c:pt>
                <c:pt idx="53">
                  <c:v>11.681600032222812</c:v>
                </c:pt>
                <c:pt idx="54">
                  <c:v>5.7572237302343883</c:v>
                </c:pt>
                <c:pt idx="55">
                  <c:v>6.4662430955325307</c:v>
                </c:pt>
                <c:pt idx="56">
                  <c:v>11.251078547075018</c:v>
                </c:pt>
                <c:pt idx="57">
                  <c:v>6.0665626605149949</c:v>
                </c:pt>
                <c:pt idx="58">
                  <c:v>10.584488435484976</c:v>
                </c:pt>
                <c:pt idx="59">
                  <c:v>11.34841925179485</c:v>
                </c:pt>
                <c:pt idx="60">
                  <c:v>8.5908623445914589</c:v>
                </c:pt>
                <c:pt idx="61">
                  <c:v>4.8525550891342295</c:v>
                </c:pt>
                <c:pt idx="62">
                  <c:v>8.8337713304151499</c:v>
                </c:pt>
                <c:pt idx="63">
                  <c:v>7.8491291315234424</c:v>
                </c:pt>
                <c:pt idx="64">
                  <c:v>7.9219539921149504</c:v>
                </c:pt>
                <c:pt idx="65">
                  <c:v>11.446340763850532</c:v>
                </c:pt>
                <c:pt idx="66">
                  <c:v>12.275423943913061</c:v>
                </c:pt>
                <c:pt idx="67">
                  <c:v>5.1092471634623688</c:v>
                </c:pt>
                <c:pt idx="68">
                  <c:v>5.6828611774612448</c:v>
                </c:pt>
                <c:pt idx="69">
                  <c:v>4.9855770078724664</c:v>
                </c:pt>
                <c:pt idx="70">
                  <c:v>8.5871823558253748</c:v>
                </c:pt>
                <c:pt idx="71">
                  <c:v>13.399181040526427</c:v>
                </c:pt>
                <c:pt idx="72">
                  <c:v>12.279435300821516</c:v>
                </c:pt>
                <c:pt idx="73">
                  <c:v>5.6463969620212202</c:v>
                </c:pt>
                <c:pt idx="74">
                  <c:v>5.0737532815611699</c:v>
                </c:pt>
                <c:pt idx="75">
                  <c:v>7.0588212444144887</c:v>
                </c:pt>
                <c:pt idx="76">
                  <c:v>11.988878099958303</c:v>
                </c:pt>
                <c:pt idx="77">
                  <c:v>9.3874195857968523</c:v>
                </c:pt>
                <c:pt idx="78">
                  <c:v>11.425611918889988</c:v>
                </c:pt>
                <c:pt idx="79">
                  <c:v>12.129024903657021</c:v>
                </c:pt>
                <c:pt idx="80">
                  <c:v>7.4641956789345345</c:v>
                </c:pt>
              </c:numCache>
            </c:numRef>
          </c:val>
        </c:ser>
        <c:ser>
          <c:idx val="3"/>
          <c:order val="2"/>
          <c:tx>
            <c:strRef>
              <c:f>アルベド!$N$3</c:f>
              <c:strCache>
                <c:ptCount val="1"/>
                <c:pt idx="0">
                  <c:v>ＰＭ法</c:v>
                </c:pt>
              </c:strCache>
            </c:strRef>
          </c:tx>
          <c:spPr>
            <a:ln w="34925">
              <a:solidFill>
                <a:srgbClr val="FF0000"/>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アルベド!$N$4:$N$84</c:f>
              <c:numCache>
                <c:formatCode>0.00_ </c:formatCode>
                <c:ptCount val="81"/>
                <c:pt idx="0">
                  <c:v>9.8334577347967027</c:v>
                </c:pt>
                <c:pt idx="1">
                  <c:v>9.2131225869504689</c:v>
                </c:pt>
                <c:pt idx="2">
                  <c:v>9.9112121855044659</c:v>
                </c:pt>
                <c:pt idx="3">
                  <c:v>6.0417486925674408</c:v>
                </c:pt>
                <c:pt idx="4">
                  <c:v>9.5941201542463954</c:v>
                </c:pt>
                <c:pt idx="5">
                  <c:v>11.225964860695214</c:v>
                </c:pt>
                <c:pt idx="6">
                  <c:v>10.854839193212626</c:v>
                </c:pt>
                <c:pt idx="7">
                  <c:v>5.8710607514683799</c:v>
                </c:pt>
                <c:pt idx="8">
                  <c:v>7.5050014351428906</c:v>
                </c:pt>
                <c:pt idx="9">
                  <c:v>11.944667916466877</c:v>
                </c:pt>
                <c:pt idx="10">
                  <c:v>11.971425684850328</c:v>
                </c:pt>
                <c:pt idx="11">
                  <c:v>11.308873949435668</c:v>
                </c:pt>
                <c:pt idx="12">
                  <c:v>12.206395508496335</c:v>
                </c:pt>
                <c:pt idx="13">
                  <c:v>12.410948619210142</c:v>
                </c:pt>
                <c:pt idx="14">
                  <c:v>12.323491311254656</c:v>
                </c:pt>
                <c:pt idx="15">
                  <c:v>12.617456306007824</c:v>
                </c:pt>
                <c:pt idx="16">
                  <c:v>12.306544670140358</c:v>
                </c:pt>
                <c:pt idx="17">
                  <c:v>6.3013349933819693</c:v>
                </c:pt>
                <c:pt idx="18">
                  <c:v>13.429244119496644</c:v>
                </c:pt>
                <c:pt idx="19">
                  <c:v>12.015411019846953</c:v>
                </c:pt>
                <c:pt idx="20">
                  <c:v>7.2278871524107045</c:v>
                </c:pt>
                <c:pt idx="21">
                  <c:v>10.375379150220777</c:v>
                </c:pt>
                <c:pt idx="22">
                  <c:v>13.401760568892568</c:v>
                </c:pt>
                <c:pt idx="23">
                  <c:v>7.7024881762786981</c:v>
                </c:pt>
                <c:pt idx="24">
                  <c:v>6.5941144604279334</c:v>
                </c:pt>
                <c:pt idx="25">
                  <c:v>13.289375417451703</c:v>
                </c:pt>
                <c:pt idx="26">
                  <c:v>13.199342425538614</c:v>
                </c:pt>
                <c:pt idx="27">
                  <c:v>9.667123862731648</c:v>
                </c:pt>
                <c:pt idx="28">
                  <c:v>6.6225833815289672</c:v>
                </c:pt>
                <c:pt idx="29">
                  <c:v>8.4058701587925189</c:v>
                </c:pt>
                <c:pt idx="30">
                  <c:v>13.769157280632863</c:v>
                </c:pt>
                <c:pt idx="31">
                  <c:v>13.928080393254401</c:v>
                </c:pt>
                <c:pt idx="32">
                  <c:v>13.879595709726249</c:v>
                </c:pt>
                <c:pt idx="33">
                  <c:v>13.868469048267382</c:v>
                </c:pt>
                <c:pt idx="34">
                  <c:v>13.224267605381645</c:v>
                </c:pt>
                <c:pt idx="35">
                  <c:v>14.323832630261126</c:v>
                </c:pt>
                <c:pt idx="36">
                  <c:v>12.0079110909527</c:v>
                </c:pt>
                <c:pt idx="37">
                  <c:v>7.5090514057241649</c:v>
                </c:pt>
                <c:pt idx="38">
                  <c:v>6.8912585176963725</c:v>
                </c:pt>
                <c:pt idx="39">
                  <c:v>6.9314003840629592</c:v>
                </c:pt>
                <c:pt idx="40">
                  <c:v>7.1960210187873601</c:v>
                </c:pt>
                <c:pt idx="41">
                  <c:v>9.5717358377135646</c:v>
                </c:pt>
                <c:pt idx="42">
                  <c:v>15.323559523773429</c:v>
                </c:pt>
                <c:pt idx="43">
                  <c:v>14.61912437870585</c:v>
                </c:pt>
                <c:pt idx="44">
                  <c:v>14.408489799007356</c:v>
                </c:pt>
                <c:pt idx="45">
                  <c:v>14.940661612474418</c:v>
                </c:pt>
                <c:pt idx="46">
                  <c:v>12.401183479245775</c:v>
                </c:pt>
                <c:pt idx="47">
                  <c:v>14.287139758720222</c:v>
                </c:pt>
                <c:pt idx="48">
                  <c:v>11.68616467536777</c:v>
                </c:pt>
                <c:pt idx="49">
                  <c:v>7.124995076021027</c:v>
                </c:pt>
                <c:pt idx="50">
                  <c:v>7.200836052163659</c:v>
                </c:pt>
                <c:pt idx="51">
                  <c:v>14.228351129894033</c:v>
                </c:pt>
                <c:pt idx="52">
                  <c:v>9.1304395148880815</c:v>
                </c:pt>
                <c:pt idx="53">
                  <c:v>14.263473924532368</c:v>
                </c:pt>
                <c:pt idx="54">
                  <c:v>8.1604774594146203</c:v>
                </c:pt>
                <c:pt idx="55">
                  <c:v>8.930287746774443</c:v>
                </c:pt>
                <c:pt idx="56">
                  <c:v>14.690997482324148</c:v>
                </c:pt>
                <c:pt idx="57">
                  <c:v>8.6788654218716399</c:v>
                </c:pt>
                <c:pt idx="58">
                  <c:v>13.869221952887926</c:v>
                </c:pt>
                <c:pt idx="59">
                  <c:v>14.171505495853868</c:v>
                </c:pt>
                <c:pt idx="60">
                  <c:v>11.252131036676372</c:v>
                </c:pt>
                <c:pt idx="61">
                  <c:v>7.2916210022552184</c:v>
                </c:pt>
                <c:pt idx="62">
                  <c:v>11.51067219880435</c:v>
                </c:pt>
                <c:pt idx="63">
                  <c:v>10.400627956890489</c:v>
                </c:pt>
                <c:pt idx="64">
                  <c:v>10.49013742821637</c:v>
                </c:pt>
                <c:pt idx="65">
                  <c:v>15.263820735248803</c:v>
                </c:pt>
                <c:pt idx="66">
                  <c:v>15.475848656247223</c:v>
                </c:pt>
                <c:pt idx="67">
                  <c:v>7.5852993342099824</c:v>
                </c:pt>
                <c:pt idx="68">
                  <c:v>8.1877422254411165</c:v>
                </c:pt>
                <c:pt idx="69">
                  <c:v>7.4223042055397261</c:v>
                </c:pt>
                <c:pt idx="70">
                  <c:v>11.168552236897424</c:v>
                </c:pt>
                <c:pt idx="71">
                  <c:v>16.486504914012787</c:v>
                </c:pt>
                <c:pt idx="72">
                  <c:v>14.975027276908712</c:v>
                </c:pt>
                <c:pt idx="73">
                  <c:v>8.0629366854598548</c:v>
                </c:pt>
                <c:pt idx="74">
                  <c:v>7.4840859367377766</c:v>
                </c:pt>
                <c:pt idx="75">
                  <c:v>9.5536341730920267</c:v>
                </c:pt>
                <c:pt idx="76">
                  <c:v>14.886358580311644</c:v>
                </c:pt>
                <c:pt idx="77">
                  <c:v>11.910675082535118</c:v>
                </c:pt>
                <c:pt idx="78">
                  <c:v>14.213471604953268</c:v>
                </c:pt>
                <c:pt idx="79">
                  <c:v>14.932222832442196</c:v>
                </c:pt>
                <c:pt idx="80">
                  <c:v>9.8940918683794656</c:v>
                </c:pt>
              </c:numCache>
            </c:numRef>
          </c:val>
        </c:ser>
        <c:marker val="1"/>
        <c:axId val="160342016"/>
        <c:axId val="160343552"/>
      </c:lineChart>
      <c:dateAx>
        <c:axId val="160342016"/>
        <c:scaling>
          <c:orientation val="minMax"/>
        </c:scaling>
        <c:axPos val="b"/>
        <c:numFmt formatCode="m/d;@" sourceLinked="0"/>
        <c:tickLblPos val="nextTo"/>
        <c:crossAx val="160343552"/>
        <c:crosses val="autoZero"/>
        <c:auto val="1"/>
        <c:lblOffset val="100"/>
        <c:majorUnit val="14"/>
        <c:majorTimeUnit val="days"/>
      </c:dateAx>
      <c:valAx>
        <c:axId val="160343552"/>
        <c:scaling>
          <c:orientation val="minMax"/>
        </c:scaling>
        <c:axPos val="l"/>
        <c:majorGridlines/>
        <c:title>
          <c:tx>
            <c:rich>
              <a:bodyPr rot="-5400000" vert="horz"/>
              <a:lstStyle/>
              <a:p>
                <a:pPr>
                  <a:defRPr b="0">
                    <a:latin typeface="+mn-ea"/>
                    <a:ea typeface="+mn-ea"/>
                  </a:defRPr>
                </a:pPr>
                <a:r>
                  <a:rPr lang="ja-JP" sz="1800" b="0" i="0" baseline="0" dirty="0" smtClean="0">
                    <a:latin typeface="+mn-ea"/>
                    <a:ea typeface="+mn-ea"/>
                  </a:rPr>
                  <a:t>純放射量</a:t>
                </a:r>
                <a:r>
                  <a:rPr lang="en-US" sz="1800" b="0" i="0" baseline="0" dirty="0" smtClean="0">
                    <a:latin typeface="+mn-ea"/>
                    <a:ea typeface="+mn-ea"/>
                  </a:rPr>
                  <a:t>(MJ/m</a:t>
                </a:r>
                <a:r>
                  <a:rPr lang="en-US" sz="1800" b="0" i="0" baseline="30000" dirty="0" smtClean="0">
                    <a:latin typeface="+mn-ea"/>
                    <a:ea typeface="+mn-ea"/>
                  </a:rPr>
                  <a:t>2</a:t>
                </a:r>
                <a:r>
                  <a:rPr lang="en-US" sz="1800" b="0" i="0" baseline="0" dirty="0" smtClean="0">
                    <a:latin typeface="+mn-ea"/>
                    <a:ea typeface="+mn-ea"/>
                  </a:rPr>
                  <a:t>/d)</a:t>
                </a:r>
                <a:endParaRPr lang="ja-JP" sz="1800" b="0" i="0" baseline="0" dirty="0">
                  <a:latin typeface="+mn-ea"/>
                  <a:ea typeface="+mn-ea"/>
                </a:endParaRPr>
              </a:p>
            </c:rich>
          </c:tx>
          <c:layout/>
        </c:title>
        <c:numFmt formatCode="#,##0.0_);[Red]\(#,##0.0\)" sourceLinked="0"/>
        <c:tickLblPos val="nextTo"/>
        <c:crossAx val="160342016"/>
        <c:crosses val="autoZero"/>
        <c:crossBetween val="between"/>
        <c:majorUnit val="5"/>
      </c:valAx>
    </c:plotArea>
    <c:legend>
      <c:legendPos val="r"/>
      <c:layout/>
    </c:legend>
    <c:plotVisOnly val="1"/>
  </c:chart>
  <c:spPr>
    <a:ln>
      <a:noFill/>
    </a:ln>
  </c:spPr>
  <c:txPr>
    <a:bodyPr/>
    <a:lstStyle/>
    <a:p>
      <a:pPr>
        <a:defRPr sz="1800"/>
      </a:pPr>
      <a:endParaRPr lang="ja-JP"/>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アルベド!$K$3</c:f>
              <c:strCache>
                <c:ptCount val="1"/>
                <c:pt idx="0">
                  <c:v>実測</c:v>
                </c:pt>
              </c:strCache>
            </c:strRef>
          </c:tx>
          <c:spPr>
            <a:ln w="34925">
              <a:solidFill>
                <a:srgbClr val="008000"/>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アルベド!$K$4:$K$84</c:f>
              <c:numCache>
                <c:formatCode>0.00_ </c:formatCode>
                <c:ptCount val="81"/>
                <c:pt idx="0">
                  <c:v>9.9113754692244225</c:v>
                </c:pt>
                <c:pt idx="1">
                  <c:v>9.2389844038491979</c:v>
                </c:pt>
                <c:pt idx="2">
                  <c:v>10.282442854011325</c:v>
                </c:pt>
                <c:pt idx="3">
                  <c:v>5.1943407408806674</c:v>
                </c:pt>
                <c:pt idx="4">
                  <c:v>9.8092358010952747</c:v>
                </c:pt>
                <c:pt idx="5">
                  <c:v>11.671417650422562</c:v>
                </c:pt>
                <c:pt idx="6">
                  <c:v>10.006131466164463</c:v>
                </c:pt>
                <c:pt idx="7">
                  <c:v>2.7868838298292928</c:v>
                </c:pt>
                <c:pt idx="8">
                  <c:v>5.5248655860341707</c:v>
                </c:pt>
                <c:pt idx="9">
                  <c:v>12.790786949947559</c:v>
                </c:pt>
                <c:pt idx="10">
                  <c:v>12.449645126470751</c:v>
                </c:pt>
                <c:pt idx="11">
                  <c:v>12.163694837416127</c:v>
                </c:pt>
                <c:pt idx="12">
                  <c:v>12.467098723201881</c:v>
                </c:pt>
                <c:pt idx="13">
                  <c:v>13.097693078268536</c:v>
                </c:pt>
                <c:pt idx="14">
                  <c:v>13.752439131536011</c:v>
                </c:pt>
                <c:pt idx="15">
                  <c:v>14.137000025280548</c:v>
                </c:pt>
                <c:pt idx="16">
                  <c:v>13.219426002219805</c:v>
                </c:pt>
                <c:pt idx="17">
                  <c:v>2.0863099551810382</c:v>
                </c:pt>
                <c:pt idx="18">
                  <c:v>14.937800774554468</c:v>
                </c:pt>
                <c:pt idx="19">
                  <c:v>12.466890143391355</c:v>
                </c:pt>
                <c:pt idx="20">
                  <c:v>7.9473566846149524</c:v>
                </c:pt>
                <c:pt idx="21">
                  <c:v>11.974081421356797</c:v>
                </c:pt>
                <c:pt idx="22">
                  <c:v>14.305896478966053</c:v>
                </c:pt>
                <c:pt idx="23">
                  <c:v>10.134883222551498</c:v>
                </c:pt>
                <c:pt idx="24">
                  <c:v>4.4744712144214143</c:v>
                </c:pt>
                <c:pt idx="25">
                  <c:v>15.02731830293334</c:v>
                </c:pt>
                <c:pt idx="26">
                  <c:v>14.4730610797665</c:v>
                </c:pt>
                <c:pt idx="27">
                  <c:v>10.757476523395674</c:v>
                </c:pt>
                <c:pt idx="28">
                  <c:v>1.25455820666092</c:v>
                </c:pt>
                <c:pt idx="29">
                  <c:v>8.9957260121530247</c:v>
                </c:pt>
                <c:pt idx="30">
                  <c:v>13.075888019116572</c:v>
                </c:pt>
                <c:pt idx="31">
                  <c:v>14.280053639504652</c:v>
                </c:pt>
                <c:pt idx="32">
                  <c:v>14.615365018877092</c:v>
                </c:pt>
                <c:pt idx="33">
                  <c:v>14.608360365520845</c:v>
                </c:pt>
                <c:pt idx="34">
                  <c:v>14.039296204049306</c:v>
                </c:pt>
                <c:pt idx="35">
                  <c:v>14.921035919106854</c:v>
                </c:pt>
                <c:pt idx="36">
                  <c:v>12.164524261744452</c:v>
                </c:pt>
                <c:pt idx="37">
                  <c:v>4.1045256613851384</c:v>
                </c:pt>
                <c:pt idx="38">
                  <c:v>1.3845003754496978</c:v>
                </c:pt>
                <c:pt idx="39">
                  <c:v>5.2779747117008364</c:v>
                </c:pt>
                <c:pt idx="40">
                  <c:v>2.9471614942847113</c:v>
                </c:pt>
                <c:pt idx="41">
                  <c:v>9.8717799306462268</c:v>
                </c:pt>
                <c:pt idx="42">
                  <c:v>16.067536972106478</c:v>
                </c:pt>
                <c:pt idx="43">
                  <c:v>14.681806298239056</c:v>
                </c:pt>
                <c:pt idx="44">
                  <c:v>14.817119247866454</c:v>
                </c:pt>
                <c:pt idx="45">
                  <c:v>16.239580565004324</c:v>
                </c:pt>
                <c:pt idx="46">
                  <c:v>15.56228252039903</c:v>
                </c:pt>
                <c:pt idx="47">
                  <c:v>15.252518037084039</c:v>
                </c:pt>
                <c:pt idx="48">
                  <c:v>11.629707742019068</c:v>
                </c:pt>
                <c:pt idx="49">
                  <c:v>2.2212233193868487</c:v>
                </c:pt>
                <c:pt idx="50">
                  <c:v>3.1586593413107469</c:v>
                </c:pt>
                <c:pt idx="51">
                  <c:v>16.107209177235127</c:v>
                </c:pt>
                <c:pt idx="52">
                  <c:v>7.7833631185523631</c:v>
                </c:pt>
                <c:pt idx="53">
                  <c:v>15.695866848665776</c:v>
                </c:pt>
                <c:pt idx="54">
                  <c:v>7.2576194028890724</c:v>
                </c:pt>
                <c:pt idx="55">
                  <c:v>9.0900969189735008</c:v>
                </c:pt>
                <c:pt idx="56">
                  <c:v>14.726386541151751</c:v>
                </c:pt>
                <c:pt idx="57">
                  <c:v>8.9325318950634767</c:v>
                </c:pt>
                <c:pt idx="58">
                  <c:v>14.456649899031524</c:v>
                </c:pt>
                <c:pt idx="59">
                  <c:v>11.020508728109469</c:v>
                </c:pt>
                <c:pt idx="60">
                  <c:v>11.237534139263676</c:v>
                </c:pt>
                <c:pt idx="61">
                  <c:v>3.6495969193178914</c:v>
                </c:pt>
                <c:pt idx="62">
                  <c:v>13.198772624677808</c:v>
                </c:pt>
                <c:pt idx="63">
                  <c:v>12.097912105402768</c:v>
                </c:pt>
                <c:pt idx="64">
                  <c:v>10.141067955778418</c:v>
                </c:pt>
                <c:pt idx="65">
                  <c:v>14.934694215873424</c:v>
                </c:pt>
                <c:pt idx="66">
                  <c:v>13.386035630324356</c:v>
                </c:pt>
                <c:pt idx="67">
                  <c:v>6.4030242181689045</c:v>
                </c:pt>
                <c:pt idx="68">
                  <c:v>7.9945904216794759</c:v>
                </c:pt>
                <c:pt idx="69">
                  <c:v>1.3620618150447426</c:v>
                </c:pt>
                <c:pt idx="70">
                  <c:v>12.647108693666768</c:v>
                </c:pt>
                <c:pt idx="71">
                  <c:v>16.680214397869499</c:v>
                </c:pt>
                <c:pt idx="72">
                  <c:v>15.610606643978571</c:v>
                </c:pt>
                <c:pt idx="73">
                  <c:v>7.3067150633728977</c:v>
                </c:pt>
                <c:pt idx="74">
                  <c:v>3.6737222062332555</c:v>
                </c:pt>
                <c:pt idx="75">
                  <c:v>6.0916768331750664</c:v>
                </c:pt>
                <c:pt idx="76">
                  <c:v>15.793443960254931</c:v>
                </c:pt>
                <c:pt idx="77">
                  <c:v>11.26147387765535</c:v>
                </c:pt>
                <c:pt idx="78">
                  <c:v>14.65442482571058</c:v>
                </c:pt>
                <c:pt idx="79">
                  <c:v>14.247395999156248</c:v>
                </c:pt>
                <c:pt idx="80">
                  <c:v>8.1132524530535459</c:v>
                </c:pt>
              </c:numCache>
            </c:numRef>
          </c:val>
        </c:ser>
        <c:ser>
          <c:idx val="1"/>
          <c:order val="1"/>
          <c:tx>
            <c:strRef>
              <c:f>アルベド!$L$3</c:f>
              <c:strCache>
                <c:ptCount val="1"/>
                <c:pt idx="0">
                  <c:v>ペンマン法(0.06)</c:v>
                </c:pt>
              </c:strCache>
            </c:strRef>
          </c:tx>
          <c:spPr>
            <a:ln w="50800">
              <a:solidFill>
                <a:schemeClr val="tx2"/>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アルベド!$L$4:$L$84</c:f>
              <c:numCache>
                <c:formatCode>0.00_ </c:formatCode>
                <c:ptCount val="81"/>
                <c:pt idx="0">
                  <c:v>9.0443946411442386</c:v>
                </c:pt>
                <c:pt idx="1">
                  <c:v>8.3660328037884284</c:v>
                </c:pt>
                <c:pt idx="2">
                  <c:v>9.2157250996374156</c:v>
                </c:pt>
                <c:pt idx="3">
                  <c:v>5.0240023445630637</c:v>
                </c:pt>
                <c:pt idx="4">
                  <c:v>9.2614801432279847</c:v>
                </c:pt>
                <c:pt idx="5">
                  <c:v>10.632155692769805</c:v>
                </c:pt>
                <c:pt idx="6">
                  <c:v>10.598863347808591</c:v>
                </c:pt>
                <c:pt idx="7">
                  <c:v>4.8495298442322774</c:v>
                </c:pt>
                <c:pt idx="8">
                  <c:v>6.7852080947681079</c:v>
                </c:pt>
                <c:pt idx="9">
                  <c:v>12.197298382200993</c:v>
                </c:pt>
                <c:pt idx="10">
                  <c:v>12.611198310314448</c:v>
                </c:pt>
                <c:pt idx="11">
                  <c:v>11.746295654189568</c:v>
                </c:pt>
                <c:pt idx="12">
                  <c:v>12.748058279088209</c:v>
                </c:pt>
                <c:pt idx="13">
                  <c:v>13.674122958273781</c:v>
                </c:pt>
                <c:pt idx="14">
                  <c:v>13.20067688877246</c:v>
                </c:pt>
                <c:pt idx="15">
                  <c:v>13.617437150036636</c:v>
                </c:pt>
                <c:pt idx="16">
                  <c:v>13.469258119365406</c:v>
                </c:pt>
                <c:pt idx="17">
                  <c:v>5.2432946978968413</c:v>
                </c:pt>
                <c:pt idx="18">
                  <c:v>13.844154550811821</c:v>
                </c:pt>
                <c:pt idx="19">
                  <c:v>12.200291796324048</c:v>
                </c:pt>
                <c:pt idx="20">
                  <c:v>6.3594846308282245</c:v>
                </c:pt>
                <c:pt idx="21">
                  <c:v>10.381252681317148</c:v>
                </c:pt>
                <c:pt idx="22">
                  <c:v>14.159521441218548</c:v>
                </c:pt>
                <c:pt idx="23">
                  <c:v>6.8867379058855178</c:v>
                </c:pt>
                <c:pt idx="24">
                  <c:v>5.5388247073825623</c:v>
                </c:pt>
                <c:pt idx="25">
                  <c:v>13.421970976143491</c:v>
                </c:pt>
                <c:pt idx="26">
                  <c:v>13.261229083685848</c:v>
                </c:pt>
                <c:pt idx="27">
                  <c:v>9.192189386982875</c:v>
                </c:pt>
                <c:pt idx="28">
                  <c:v>5.5070056648572647</c:v>
                </c:pt>
                <c:pt idx="29">
                  <c:v>7.5406628646027034</c:v>
                </c:pt>
                <c:pt idx="30">
                  <c:v>13.998846754134894</c:v>
                </c:pt>
                <c:pt idx="31">
                  <c:v>14.134180135044581</c:v>
                </c:pt>
                <c:pt idx="32">
                  <c:v>14.159713960997728</c:v>
                </c:pt>
                <c:pt idx="33">
                  <c:v>14.7127730352494</c:v>
                </c:pt>
                <c:pt idx="34">
                  <c:v>13.997245269804116</c:v>
                </c:pt>
                <c:pt idx="35">
                  <c:v>15.456749171856124</c:v>
                </c:pt>
                <c:pt idx="36">
                  <c:v>12.492393430130342</c:v>
                </c:pt>
                <c:pt idx="37">
                  <c:v>6.5467748570180291</c:v>
                </c:pt>
                <c:pt idx="38">
                  <c:v>5.7520324401074046</c:v>
                </c:pt>
                <c:pt idx="39">
                  <c:v>5.7904174207373273</c:v>
                </c:pt>
                <c:pt idx="40">
                  <c:v>6.1266840610059035</c:v>
                </c:pt>
                <c:pt idx="41">
                  <c:v>9.1505714869863191</c:v>
                </c:pt>
                <c:pt idx="42">
                  <c:v>16.792696435225572</c:v>
                </c:pt>
                <c:pt idx="43">
                  <c:v>16.435749861171121</c:v>
                </c:pt>
                <c:pt idx="44">
                  <c:v>15.517346496649079</c:v>
                </c:pt>
                <c:pt idx="45">
                  <c:v>16.639406223357327</c:v>
                </c:pt>
                <c:pt idx="46">
                  <c:v>12.746037095501094</c:v>
                </c:pt>
                <c:pt idx="47">
                  <c:v>14.208732772212768</c:v>
                </c:pt>
                <c:pt idx="48">
                  <c:v>11.466390661002894</c:v>
                </c:pt>
                <c:pt idx="49">
                  <c:v>5.9447565303280046</c:v>
                </c:pt>
                <c:pt idx="50">
                  <c:v>6.0791404674653631</c:v>
                </c:pt>
                <c:pt idx="51">
                  <c:v>14.753212547675442</c:v>
                </c:pt>
                <c:pt idx="52">
                  <c:v>8.5875125170486726</c:v>
                </c:pt>
                <c:pt idx="53">
                  <c:v>15.855343047399424</c:v>
                </c:pt>
                <c:pt idx="54">
                  <c:v>7.3516604268758634</c:v>
                </c:pt>
                <c:pt idx="55">
                  <c:v>8.2807356114372705</c:v>
                </c:pt>
                <c:pt idx="56">
                  <c:v>15.298706337349422</c:v>
                </c:pt>
                <c:pt idx="57">
                  <c:v>7.8858835712922355</c:v>
                </c:pt>
                <c:pt idx="58">
                  <c:v>14.447337088434168</c:v>
                </c:pt>
                <c:pt idx="59">
                  <c:v>15.268318741294891</c:v>
                </c:pt>
                <c:pt idx="60">
                  <c:v>11.287996138591483</c:v>
                </c:pt>
                <c:pt idx="61">
                  <c:v>6.1085214511485653</c:v>
                </c:pt>
                <c:pt idx="62">
                  <c:v>11.644008700625115</c:v>
                </c:pt>
                <c:pt idx="63">
                  <c:v>10.17098584971672</c:v>
                </c:pt>
                <c:pt idx="64">
                  <c:v>10.35454962373317</c:v>
                </c:pt>
                <c:pt idx="65">
                  <c:v>16.112814421270297</c:v>
                </c:pt>
                <c:pt idx="66">
                  <c:v>16.61684034587293</c:v>
                </c:pt>
                <c:pt idx="67">
                  <c:v>6.4552322862785019</c:v>
                </c:pt>
                <c:pt idx="68">
                  <c:v>7.2482560571536014</c:v>
                </c:pt>
                <c:pt idx="69">
                  <c:v>6.2525786471493605</c:v>
                </c:pt>
                <c:pt idx="70">
                  <c:v>11.190710840525087</c:v>
                </c:pt>
                <c:pt idx="71">
                  <c:v>18.047718260267889</c:v>
                </c:pt>
                <c:pt idx="72">
                  <c:v>16.302317766989187</c:v>
                </c:pt>
                <c:pt idx="73">
                  <c:v>7.1359774420752808</c:v>
                </c:pt>
                <c:pt idx="74">
                  <c:v>6.3462780612700094</c:v>
                </c:pt>
                <c:pt idx="75">
                  <c:v>9.0951963431674248</c:v>
                </c:pt>
                <c:pt idx="76">
                  <c:v>16.069629953966743</c:v>
                </c:pt>
                <c:pt idx="77">
                  <c:v>12.297138541358018</c:v>
                </c:pt>
                <c:pt idx="78">
                  <c:v>15.207727986617517</c:v>
                </c:pt>
                <c:pt idx="79">
                  <c:v>16.156734246616814</c:v>
                </c:pt>
                <c:pt idx="80">
                  <c:v>9.5852841718307324</c:v>
                </c:pt>
              </c:numCache>
            </c:numRef>
          </c:val>
        </c:ser>
        <c:ser>
          <c:idx val="2"/>
          <c:order val="2"/>
          <c:tx>
            <c:strRef>
              <c:f>アルベド!$M$3</c:f>
              <c:strCache>
                <c:ptCount val="1"/>
                <c:pt idx="0">
                  <c:v>ペンマン法(0.23)</c:v>
                </c:pt>
              </c:strCache>
            </c:strRef>
          </c:tx>
          <c:spPr>
            <a:ln w="34925">
              <a:solidFill>
                <a:srgbClr val="0070C0"/>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アルベド!$M$4:$M$84</c:f>
              <c:numCache>
                <c:formatCode>0.00_ </c:formatCode>
                <c:ptCount val="81"/>
                <c:pt idx="0">
                  <c:v>5.7002560265601083</c:v>
                </c:pt>
                <c:pt idx="1">
                  <c:v>5.4079172373828746</c:v>
                </c:pt>
                <c:pt idx="2">
                  <c:v>5.8433436091432434</c:v>
                </c:pt>
                <c:pt idx="3">
                  <c:v>3.8282900234650228</c:v>
                </c:pt>
                <c:pt idx="4">
                  <c:v>6.3536663088879548</c:v>
                </c:pt>
                <c:pt idx="5">
                  <c:v>6.6514505373179249</c:v>
                </c:pt>
                <c:pt idx="6">
                  <c:v>6.9576671010879494</c:v>
                </c:pt>
                <c:pt idx="7">
                  <c:v>3.7862339011496609</c:v>
                </c:pt>
                <c:pt idx="8">
                  <c:v>4.9513191446445752</c:v>
                </c:pt>
                <c:pt idx="9">
                  <c:v>8.1319087770860889</c:v>
                </c:pt>
                <c:pt idx="10">
                  <c:v>8.5828548060242582</c:v>
                </c:pt>
                <c:pt idx="11">
                  <c:v>8.0895622351274792</c:v>
                </c:pt>
                <c:pt idx="12">
                  <c:v>8.6408509835844889</c:v>
                </c:pt>
                <c:pt idx="13">
                  <c:v>9.5276848952516566</c:v>
                </c:pt>
                <c:pt idx="14">
                  <c:v>9.1704894407071968</c:v>
                </c:pt>
                <c:pt idx="15">
                  <c:v>9.7043903984286928</c:v>
                </c:pt>
                <c:pt idx="16">
                  <c:v>9.7002288240948413</c:v>
                </c:pt>
                <c:pt idx="17">
                  <c:v>4.1480241379986351</c:v>
                </c:pt>
                <c:pt idx="18">
                  <c:v>9.6867090175530741</c:v>
                </c:pt>
                <c:pt idx="19">
                  <c:v>8.685663798093703</c:v>
                </c:pt>
                <c:pt idx="20">
                  <c:v>4.8810527237215524</c:v>
                </c:pt>
                <c:pt idx="21">
                  <c:v>7.6877804272557606</c:v>
                </c:pt>
                <c:pt idx="22">
                  <c:v>10.035822974264224</c:v>
                </c:pt>
                <c:pt idx="23">
                  <c:v>5.2590810728913802</c:v>
                </c:pt>
                <c:pt idx="24">
                  <c:v>4.3811287958568395</c:v>
                </c:pt>
                <c:pt idx="25">
                  <c:v>9.4793802915579768</c:v>
                </c:pt>
                <c:pt idx="26">
                  <c:v>9.097116473863128</c:v>
                </c:pt>
                <c:pt idx="27">
                  <c:v>6.7185663698757745</c:v>
                </c:pt>
                <c:pt idx="28">
                  <c:v>4.3568608810200118</c:v>
                </c:pt>
                <c:pt idx="29">
                  <c:v>5.6400583436185006</c:v>
                </c:pt>
                <c:pt idx="30">
                  <c:v>9.665070856532159</c:v>
                </c:pt>
                <c:pt idx="31">
                  <c:v>9.7116495020680667</c:v>
                </c:pt>
                <c:pt idx="32">
                  <c:v>9.7287228982545439</c:v>
                </c:pt>
                <c:pt idx="33">
                  <c:v>10.353921685777593</c:v>
                </c:pt>
                <c:pt idx="34">
                  <c:v>9.9522863724599908</c:v>
                </c:pt>
                <c:pt idx="35">
                  <c:v>11.109281748215498</c:v>
                </c:pt>
                <c:pt idx="36">
                  <c:v>9.2392967313168199</c:v>
                </c:pt>
                <c:pt idx="37">
                  <c:v>5.1167769781749897</c:v>
                </c:pt>
                <c:pt idx="38">
                  <c:v>4.5603312506701945</c:v>
                </c:pt>
                <c:pt idx="39">
                  <c:v>4.5950129419953853</c:v>
                </c:pt>
                <c:pt idx="40">
                  <c:v>4.8467424350609098</c:v>
                </c:pt>
                <c:pt idx="41">
                  <c:v>6.9762068362946534</c:v>
                </c:pt>
                <c:pt idx="42">
                  <c:v>12.344811674520781</c:v>
                </c:pt>
                <c:pt idx="43">
                  <c:v>12.279496400142072</c:v>
                </c:pt>
                <c:pt idx="44">
                  <c:v>11.274596232777286</c:v>
                </c:pt>
                <c:pt idx="45">
                  <c:v>12.526830780856708</c:v>
                </c:pt>
                <c:pt idx="46">
                  <c:v>9.4141292459892547</c:v>
                </c:pt>
                <c:pt idx="47">
                  <c:v>9.6799895081936747</c:v>
                </c:pt>
                <c:pt idx="48">
                  <c:v>8.343083790570418</c:v>
                </c:pt>
                <c:pt idx="49">
                  <c:v>4.7168845646695745</c:v>
                </c:pt>
                <c:pt idx="50">
                  <c:v>4.8484774096663603</c:v>
                </c:pt>
                <c:pt idx="51">
                  <c:v>10.641221676637592</c:v>
                </c:pt>
                <c:pt idx="52">
                  <c:v>6.563651024545285</c:v>
                </c:pt>
                <c:pt idx="53">
                  <c:v>11.681600032222812</c:v>
                </c:pt>
                <c:pt idx="54">
                  <c:v>5.7572237302343883</c:v>
                </c:pt>
                <c:pt idx="55">
                  <c:v>6.4662430955325307</c:v>
                </c:pt>
                <c:pt idx="56">
                  <c:v>11.251078547075018</c:v>
                </c:pt>
                <c:pt idx="57">
                  <c:v>6.0665626605149949</c:v>
                </c:pt>
                <c:pt idx="58">
                  <c:v>10.584488435484976</c:v>
                </c:pt>
                <c:pt idx="59">
                  <c:v>11.34841925179485</c:v>
                </c:pt>
                <c:pt idx="60">
                  <c:v>8.5908623445914589</c:v>
                </c:pt>
                <c:pt idx="61">
                  <c:v>4.8525550891342295</c:v>
                </c:pt>
                <c:pt idx="62">
                  <c:v>8.8337713304151499</c:v>
                </c:pt>
                <c:pt idx="63">
                  <c:v>7.8491291315234424</c:v>
                </c:pt>
                <c:pt idx="64">
                  <c:v>7.9219539921149504</c:v>
                </c:pt>
                <c:pt idx="65">
                  <c:v>11.446340763850532</c:v>
                </c:pt>
                <c:pt idx="66">
                  <c:v>12.275423943913061</c:v>
                </c:pt>
                <c:pt idx="67">
                  <c:v>5.1092471634623688</c:v>
                </c:pt>
                <c:pt idx="68">
                  <c:v>5.6828611774612448</c:v>
                </c:pt>
                <c:pt idx="69">
                  <c:v>4.9855770078724664</c:v>
                </c:pt>
                <c:pt idx="70">
                  <c:v>8.5871823558253748</c:v>
                </c:pt>
                <c:pt idx="71">
                  <c:v>13.399181040526427</c:v>
                </c:pt>
                <c:pt idx="72">
                  <c:v>12.279435300821516</c:v>
                </c:pt>
                <c:pt idx="73">
                  <c:v>5.6463969620212202</c:v>
                </c:pt>
                <c:pt idx="74">
                  <c:v>5.0737532815611699</c:v>
                </c:pt>
                <c:pt idx="75">
                  <c:v>7.0588212444144887</c:v>
                </c:pt>
                <c:pt idx="76">
                  <c:v>11.988878099958303</c:v>
                </c:pt>
                <c:pt idx="77">
                  <c:v>9.3874195857968523</c:v>
                </c:pt>
                <c:pt idx="78">
                  <c:v>11.425611918889988</c:v>
                </c:pt>
                <c:pt idx="79">
                  <c:v>12.129024903657021</c:v>
                </c:pt>
                <c:pt idx="80">
                  <c:v>7.4641956789345345</c:v>
                </c:pt>
              </c:numCache>
            </c:numRef>
          </c:val>
        </c:ser>
        <c:ser>
          <c:idx val="3"/>
          <c:order val="3"/>
          <c:tx>
            <c:strRef>
              <c:f>アルベド!$N$3</c:f>
              <c:strCache>
                <c:ptCount val="1"/>
                <c:pt idx="0">
                  <c:v>ＰＭ法</c:v>
                </c:pt>
              </c:strCache>
            </c:strRef>
          </c:tx>
          <c:spPr>
            <a:ln w="34925">
              <a:solidFill>
                <a:srgbClr val="FF0000"/>
              </a:solidFill>
            </a:ln>
          </c:spPr>
          <c:marker>
            <c:symbol val="none"/>
          </c:marker>
          <c:cat>
            <c:numRef>
              <c:f>アルベド!$B$4:$B$84</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アルベド!$N$4:$N$84</c:f>
              <c:numCache>
                <c:formatCode>0.00_ </c:formatCode>
                <c:ptCount val="81"/>
                <c:pt idx="0">
                  <c:v>9.8334577347967027</c:v>
                </c:pt>
                <c:pt idx="1">
                  <c:v>9.2131225869504689</c:v>
                </c:pt>
                <c:pt idx="2">
                  <c:v>9.9112121855044659</c:v>
                </c:pt>
                <c:pt idx="3">
                  <c:v>6.0417486925674408</c:v>
                </c:pt>
                <c:pt idx="4">
                  <c:v>9.5941201542463954</c:v>
                </c:pt>
                <c:pt idx="5">
                  <c:v>11.225964860695214</c:v>
                </c:pt>
                <c:pt idx="6">
                  <c:v>10.854839193212626</c:v>
                </c:pt>
                <c:pt idx="7">
                  <c:v>5.8710607514683799</c:v>
                </c:pt>
                <c:pt idx="8">
                  <c:v>7.5050014351428906</c:v>
                </c:pt>
                <c:pt idx="9">
                  <c:v>11.944667916466877</c:v>
                </c:pt>
                <c:pt idx="10">
                  <c:v>11.971425684850328</c:v>
                </c:pt>
                <c:pt idx="11">
                  <c:v>11.308873949435668</c:v>
                </c:pt>
                <c:pt idx="12">
                  <c:v>12.206395508496335</c:v>
                </c:pt>
                <c:pt idx="13">
                  <c:v>12.410948619210142</c:v>
                </c:pt>
                <c:pt idx="14">
                  <c:v>12.323491311254656</c:v>
                </c:pt>
                <c:pt idx="15">
                  <c:v>12.617456306007824</c:v>
                </c:pt>
                <c:pt idx="16">
                  <c:v>12.306544670140358</c:v>
                </c:pt>
                <c:pt idx="17">
                  <c:v>6.3013349933819693</c:v>
                </c:pt>
                <c:pt idx="18">
                  <c:v>13.429244119496644</c:v>
                </c:pt>
                <c:pt idx="19">
                  <c:v>12.015411019846953</c:v>
                </c:pt>
                <c:pt idx="20">
                  <c:v>7.2278871524107045</c:v>
                </c:pt>
                <c:pt idx="21">
                  <c:v>10.375379150220777</c:v>
                </c:pt>
                <c:pt idx="22">
                  <c:v>13.401760568892568</c:v>
                </c:pt>
                <c:pt idx="23">
                  <c:v>7.7024881762786981</c:v>
                </c:pt>
                <c:pt idx="24">
                  <c:v>6.5941144604279334</c:v>
                </c:pt>
                <c:pt idx="25">
                  <c:v>13.289375417451703</c:v>
                </c:pt>
                <c:pt idx="26">
                  <c:v>13.199342425538614</c:v>
                </c:pt>
                <c:pt idx="27">
                  <c:v>9.667123862731648</c:v>
                </c:pt>
                <c:pt idx="28">
                  <c:v>6.6225833815289672</c:v>
                </c:pt>
                <c:pt idx="29">
                  <c:v>8.4058701587925189</c:v>
                </c:pt>
                <c:pt idx="30">
                  <c:v>13.769157280632863</c:v>
                </c:pt>
                <c:pt idx="31">
                  <c:v>13.928080393254401</c:v>
                </c:pt>
                <c:pt idx="32">
                  <c:v>13.879595709726249</c:v>
                </c:pt>
                <c:pt idx="33">
                  <c:v>13.868469048267382</c:v>
                </c:pt>
                <c:pt idx="34">
                  <c:v>13.224267605381645</c:v>
                </c:pt>
                <c:pt idx="35">
                  <c:v>14.323832630261126</c:v>
                </c:pt>
                <c:pt idx="36">
                  <c:v>12.0079110909527</c:v>
                </c:pt>
                <c:pt idx="37">
                  <c:v>7.5090514057241649</c:v>
                </c:pt>
                <c:pt idx="38">
                  <c:v>6.8912585176963725</c:v>
                </c:pt>
                <c:pt idx="39">
                  <c:v>6.9314003840629592</c:v>
                </c:pt>
                <c:pt idx="40">
                  <c:v>7.1960210187873601</c:v>
                </c:pt>
                <c:pt idx="41">
                  <c:v>9.5717358377135646</c:v>
                </c:pt>
                <c:pt idx="42">
                  <c:v>15.323559523773429</c:v>
                </c:pt>
                <c:pt idx="43">
                  <c:v>14.61912437870585</c:v>
                </c:pt>
                <c:pt idx="44">
                  <c:v>14.408489799007356</c:v>
                </c:pt>
                <c:pt idx="45">
                  <c:v>14.940661612474418</c:v>
                </c:pt>
                <c:pt idx="46">
                  <c:v>12.401183479245775</c:v>
                </c:pt>
                <c:pt idx="47">
                  <c:v>14.287139758720222</c:v>
                </c:pt>
                <c:pt idx="48">
                  <c:v>11.68616467536777</c:v>
                </c:pt>
                <c:pt idx="49">
                  <c:v>7.124995076021027</c:v>
                </c:pt>
                <c:pt idx="50">
                  <c:v>7.200836052163659</c:v>
                </c:pt>
                <c:pt idx="51">
                  <c:v>14.228351129894033</c:v>
                </c:pt>
                <c:pt idx="52">
                  <c:v>9.1304395148880815</c:v>
                </c:pt>
                <c:pt idx="53">
                  <c:v>14.263473924532368</c:v>
                </c:pt>
                <c:pt idx="54">
                  <c:v>8.1604774594146203</c:v>
                </c:pt>
                <c:pt idx="55">
                  <c:v>8.930287746774443</c:v>
                </c:pt>
                <c:pt idx="56">
                  <c:v>14.690997482324148</c:v>
                </c:pt>
                <c:pt idx="57">
                  <c:v>8.6788654218716399</c:v>
                </c:pt>
                <c:pt idx="58">
                  <c:v>13.869221952887926</c:v>
                </c:pt>
                <c:pt idx="59">
                  <c:v>14.171505495853868</c:v>
                </c:pt>
                <c:pt idx="60">
                  <c:v>11.252131036676372</c:v>
                </c:pt>
                <c:pt idx="61">
                  <c:v>7.2916210022552184</c:v>
                </c:pt>
                <c:pt idx="62">
                  <c:v>11.51067219880435</c:v>
                </c:pt>
                <c:pt idx="63">
                  <c:v>10.400627956890489</c:v>
                </c:pt>
                <c:pt idx="64">
                  <c:v>10.49013742821637</c:v>
                </c:pt>
                <c:pt idx="65">
                  <c:v>15.263820735248803</c:v>
                </c:pt>
                <c:pt idx="66">
                  <c:v>15.475848656247223</c:v>
                </c:pt>
                <c:pt idx="67">
                  <c:v>7.5852993342099824</c:v>
                </c:pt>
                <c:pt idx="68">
                  <c:v>8.1877422254411165</c:v>
                </c:pt>
                <c:pt idx="69">
                  <c:v>7.4223042055397261</c:v>
                </c:pt>
                <c:pt idx="70">
                  <c:v>11.168552236897424</c:v>
                </c:pt>
                <c:pt idx="71">
                  <c:v>16.486504914012787</c:v>
                </c:pt>
                <c:pt idx="72">
                  <c:v>14.975027276908712</c:v>
                </c:pt>
                <c:pt idx="73">
                  <c:v>8.0629366854598548</c:v>
                </c:pt>
                <c:pt idx="74">
                  <c:v>7.4840859367377766</c:v>
                </c:pt>
                <c:pt idx="75">
                  <c:v>9.5536341730920267</c:v>
                </c:pt>
                <c:pt idx="76">
                  <c:v>14.886358580311644</c:v>
                </c:pt>
                <c:pt idx="77">
                  <c:v>11.910675082535118</c:v>
                </c:pt>
                <c:pt idx="78">
                  <c:v>14.213471604953268</c:v>
                </c:pt>
                <c:pt idx="79">
                  <c:v>14.932222832442196</c:v>
                </c:pt>
                <c:pt idx="80">
                  <c:v>9.8940918683794656</c:v>
                </c:pt>
              </c:numCache>
            </c:numRef>
          </c:val>
        </c:ser>
        <c:marker val="1"/>
        <c:axId val="160427392"/>
        <c:axId val="160441472"/>
      </c:lineChart>
      <c:dateAx>
        <c:axId val="160427392"/>
        <c:scaling>
          <c:orientation val="minMax"/>
        </c:scaling>
        <c:axPos val="b"/>
        <c:numFmt formatCode="m/d;@" sourceLinked="0"/>
        <c:tickLblPos val="nextTo"/>
        <c:crossAx val="160441472"/>
        <c:crosses val="autoZero"/>
        <c:auto val="1"/>
        <c:lblOffset val="100"/>
        <c:majorUnit val="14"/>
        <c:majorTimeUnit val="days"/>
      </c:dateAx>
      <c:valAx>
        <c:axId val="160441472"/>
        <c:scaling>
          <c:orientation val="minMax"/>
        </c:scaling>
        <c:axPos val="l"/>
        <c:majorGridlines/>
        <c:title>
          <c:tx>
            <c:rich>
              <a:bodyPr rot="-5400000" vert="horz"/>
              <a:lstStyle/>
              <a:p>
                <a:pPr>
                  <a:defRPr b="0">
                    <a:latin typeface="+mn-ea"/>
                    <a:ea typeface="+mn-ea"/>
                  </a:defRPr>
                </a:pPr>
                <a:r>
                  <a:rPr lang="ja-JP" sz="1800" b="0" i="0" baseline="0" dirty="0" smtClean="0">
                    <a:latin typeface="+mn-ea"/>
                    <a:ea typeface="+mn-ea"/>
                  </a:rPr>
                  <a:t>純放射量</a:t>
                </a:r>
                <a:r>
                  <a:rPr lang="en-US" sz="1800" b="0" i="0" baseline="0" dirty="0" smtClean="0">
                    <a:latin typeface="+mn-ea"/>
                    <a:ea typeface="+mn-ea"/>
                  </a:rPr>
                  <a:t>(MJ/m</a:t>
                </a:r>
                <a:r>
                  <a:rPr lang="en-US" sz="1800" b="0" i="0" baseline="30000" dirty="0" smtClean="0">
                    <a:latin typeface="+mn-ea"/>
                    <a:ea typeface="+mn-ea"/>
                  </a:rPr>
                  <a:t>2</a:t>
                </a:r>
                <a:r>
                  <a:rPr lang="en-US" sz="1800" b="0" i="0" baseline="0" dirty="0" smtClean="0">
                    <a:latin typeface="+mn-ea"/>
                    <a:ea typeface="+mn-ea"/>
                  </a:rPr>
                  <a:t>/d)</a:t>
                </a:r>
                <a:endParaRPr lang="ja-JP" sz="1800" b="0" i="0" baseline="0" dirty="0">
                  <a:latin typeface="+mn-ea"/>
                  <a:ea typeface="+mn-ea"/>
                </a:endParaRPr>
              </a:p>
            </c:rich>
          </c:tx>
          <c:layout/>
        </c:title>
        <c:numFmt formatCode="#,##0.0_);[Red]\(#,##0.0\)" sourceLinked="0"/>
        <c:tickLblPos val="nextTo"/>
        <c:crossAx val="160427392"/>
        <c:crosses val="autoZero"/>
        <c:crossBetween val="between"/>
        <c:majorUnit val="5"/>
      </c:valAx>
    </c:plotArea>
    <c:legend>
      <c:legendPos val="r"/>
      <c:layout/>
    </c:legend>
    <c:plotVisOnly val="1"/>
  </c:chart>
  <c:spPr>
    <a:ln>
      <a:noFill/>
    </a:ln>
  </c:spPr>
  <c:txPr>
    <a:bodyPr/>
    <a:lstStyle/>
    <a:p>
      <a:pPr>
        <a:defRPr sz="1800"/>
      </a:pPr>
      <a:endParaRPr lang="ja-JP"/>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lineChart>
        <c:grouping val="standard"/>
        <c:ser>
          <c:idx val="0"/>
          <c:order val="0"/>
          <c:tx>
            <c:strRef>
              <c:f>草丈!$E$2</c:f>
              <c:strCache>
                <c:ptCount val="1"/>
                <c:pt idx="0">
                  <c:v>m</c:v>
                </c:pt>
              </c:strCache>
            </c:strRef>
          </c:tx>
          <c:spPr>
            <a:ln>
              <a:solidFill>
                <a:schemeClr val="tx1"/>
              </a:solidFill>
            </a:ln>
          </c:spPr>
          <c:marker>
            <c:symbol val="none"/>
          </c:marker>
          <c:cat>
            <c:numRef>
              <c:f>草丈!$B$3:$B$139</c:f>
              <c:numCache>
                <c:formatCode>yyyy/m/d;@</c:formatCode>
                <c:ptCount val="137"/>
                <c:pt idx="0">
                  <c:v>39845</c:v>
                </c:pt>
                <c:pt idx="1">
                  <c:v>39846</c:v>
                </c:pt>
                <c:pt idx="2">
                  <c:v>39847</c:v>
                </c:pt>
                <c:pt idx="3">
                  <c:v>39848</c:v>
                </c:pt>
                <c:pt idx="4">
                  <c:v>39849</c:v>
                </c:pt>
                <c:pt idx="5">
                  <c:v>39850</c:v>
                </c:pt>
                <c:pt idx="6">
                  <c:v>39851</c:v>
                </c:pt>
                <c:pt idx="7">
                  <c:v>39852</c:v>
                </c:pt>
                <c:pt idx="8">
                  <c:v>39853</c:v>
                </c:pt>
                <c:pt idx="9">
                  <c:v>39854</c:v>
                </c:pt>
                <c:pt idx="10">
                  <c:v>39855</c:v>
                </c:pt>
                <c:pt idx="11">
                  <c:v>39856</c:v>
                </c:pt>
                <c:pt idx="12">
                  <c:v>39857</c:v>
                </c:pt>
                <c:pt idx="13">
                  <c:v>39858</c:v>
                </c:pt>
                <c:pt idx="14">
                  <c:v>39859</c:v>
                </c:pt>
                <c:pt idx="15">
                  <c:v>39860</c:v>
                </c:pt>
                <c:pt idx="16">
                  <c:v>39861</c:v>
                </c:pt>
                <c:pt idx="17">
                  <c:v>39862</c:v>
                </c:pt>
                <c:pt idx="18">
                  <c:v>39863</c:v>
                </c:pt>
                <c:pt idx="19">
                  <c:v>39864</c:v>
                </c:pt>
                <c:pt idx="20">
                  <c:v>39865</c:v>
                </c:pt>
                <c:pt idx="21">
                  <c:v>39866</c:v>
                </c:pt>
                <c:pt idx="22">
                  <c:v>39867</c:v>
                </c:pt>
                <c:pt idx="23">
                  <c:v>39868</c:v>
                </c:pt>
                <c:pt idx="24">
                  <c:v>39869</c:v>
                </c:pt>
                <c:pt idx="25">
                  <c:v>39870</c:v>
                </c:pt>
                <c:pt idx="26">
                  <c:v>39871</c:v>
                </c:pt>
                <c:pt idx="27">
                  <c:v>39872</c:v>
                </c:pt>
                <c:pt idx="28">
                  <c:v>39873</c:v>
                </c:pt>
                <c:pt idx="29">
                  <c:v>39874</c:v>
                </c:pt>
                <c:pt idx="30">
                  <c:v>39875</c:v>
                </c:pt>
                <c:pt idx="31">
                  <c:v>39876</c:v>
                </c:pt>
                <c:pt idx="32">
                  <c:v>39877</c:v>
                </c:pt>
                <c:pt idx="33">
                  <c:v>39878</c:v>
                </c:pt>
                <c:pt idx="34">
                  <c:v>39879</c:v>
                </c:pt>
                <c:pt idx="35">
                  <c:v>39880</c:v>
                </c:pt>
                <c:pt idx="36">
                  <c:v>39881</c:v>
                </c:pt>
                <c:pt idx="37">
                  <c:v>39882</c:v>
                </c:pt>
                <c:pt idx="38">
                  <c:v>39883</c:v>
                </c:pt>
                <c:pt idx="39">
                  <c:v>39884</c:v>
                </c:pt>
                <c:pt idx="40">
                  <c:v>39885</c:v>
                </c:pt>
                <c:pt idx="41">
                  <c:v>39886</c:v>
                </c:pt>
                <c:pt idx="42">
                  <c:v>39887</c:v>
                </c:pt>
                <c:pt idx="43">
                  <c:v>39888</c:v>
                </c:pt>
                <c:pt idx="44">
                  <c:v>39889</c:v>
                </c:pt>
                <c:pt idx="45">
                  <c:v>39890</c:v>
                </c:pt>
                <c:pt idx="46">
                  <c:v>39891</c:v>
                </c:pt>
                <c:pt idx="47">
                  <c:v>39892</c:v>
                </c:pt>
                <c:pt idx="48">
                  <c:v>39893</c:v>
                </c:pt>
                <c:pt idx="49">
                  <c:v>39894</c:v>
                </c:pt>
                <c:pt idx="50">
                  <c:v>39895</c:v>
                </c:pt>
                <c:pt idx="51">
                  <c:v>39896</c:v>
                </c:pt>
                <c:pt idx="52">
                  <c:v>39897</c:v>
                </c:pt>
                <c:pt idx="53">
                  <c:v>39898</c:v>
                </c:pt>
                <c:pt idx="54">
                  <c:v>39899</c:v>
                </c:pt>
                <c:pt idx="55">
                  <c:v>39900</c:v>
                </c:pt>
                <c:pt idx="56">
                  <c:v>39901</c:v>
                </c:pt>
                <c:pt idx="57">
                  <c:v>39902</c:v>
                </c:pt>
                <c:pt idx="58">
                  <c:v>39903</c:v>
                </c:pt>
                <c:pt idx="59">
                  <c:v>39904</c:v>
                </c:pt>
                <c:pt idx="60">
                  <c:v>39905</c:v>
                </c:pt>
                <c:pt idx="61">
                  <c:v>39906</c:v>
                </c:pt>
                <c:pt idx="62">
                  <c:v>39907</c:v>
                </c:pt>
                <c:pt idx="63">
                  <c:v>39908</c:v>
                </c:pt>
                <c:pt idx="64">
                  <c:v>39909</c:v>
                </c:pt>
                <c:pt idx="65">
                  <c:v>39910</c:v>
                </c:pt>
                <c:pt idx="66">
                  <c:v>39911</c:v>
                </c:pt>
                <c:pt idx="67">
                  <c:v>39912</c:v>
                </c:pt>
                <c:pt idx="68">
                  <c:v>39913</c:v>
                </c:pt>
                <c:pt idx="69">
                  <c:v>39914</c:v>
                </c:pt>
                <c:pt idx="70">
                  <c:v>39915</c:v>
                </c:pt>
                <c:pt idx="71">
                  <c:v>39916</c:v>
                </c:pt>
                <c:pt idx="72">
                  <c:v>39917</c:v>
                </c:pt>
                <c:pt idx="73">
                  <c:v>39918</c:v>
                </c:pt>
                <c:pt idx="74">
                  <c:v>39919</c:v>
                </c:pt>
                <c:pt idx="75">
                  <c:v>39920</c:v>
                </c:pt>
                <c:pt idx="76">
                  <c:v>39921</c:v>
                </c:pt>
                <c:pt idx="77">
                  <c:v>39922</c:v>
                </c:pt>
                <c:pt idx="78">
                  <c:v>39923</c:v>
                </c:pt>
                <c:pt idx="79">
                  <c:v>39924</c:v>
                </c:pt>
                <c:pt idx="80">
                  <c:v>39925</c:v>
                </c:pt>
                <c:pt idx="81">
                  <c:v>39926</c:v>
                </c:pt>
                <c:pt idx="82">
                  <c:v>39927</c:v>
                </c:pt>
                <c:pt idx="83">
                  <c:v>39928</c:v>
                </c:pt>
                <c:pt idx="84">
                  <c:v>39929</c:v>
                </c:pt>
                <c:pt idx="85">
                  <c:v>39930</c:v>
                </c:pt>
                <c:pt idx="86">
                  <c:v>39931</c:v>
                </c:pt>
                <c:pt idx="87">
                  <c:v>39932</c:v>
                </c:pt>
                <c:pt idx="88">
                  <c:v>39933</c:v>
                </c:pt>
                <c:pt idx="89">
                  <c:v>39934</c:v>
                </c:pt>
                <c:pt idx="90">
                  <c:v>39935</c:v>
                </c:pt>
                <c:pt idx="91">
                  <c:v>39936</c:v>
                </c:pt>
                <c:pt idx="92">
                  <c:v>39937</c:v>
                </c:pt>
                <c:pt idx="93">
                  <c:v>39938</c:v>
                </c:pt>
                <c:pt idx="94">
                  <c:v>39939</c:v>
                </c:pt>
                <c:pt idx="95">
                  <c:v>39940</c:v>
                </c:pt>
                <c:pt idx="96">
                  <c:v>39941</c:v>
                </c:pt>
                <c:pt idx="97">
                  <c:v>39942</c:v>
                </c:pt>
                <c:pt idx="98">
                  <c:v>39943</c:v>
                </c:pt>
                <c:pt idx="99">
                  <c:v>39944</c:v>
                </c:pt>
                <c:pt idx="100">
                  <c:v>39945</c:v>
                </c:pt>
                <c:pt idx="101">
                  <c:v>39946</c:v>
                </c:pt>
                <c:pt idx="102">
                  <c:v>39947</c:v>
                </c:pt>
                <c:pt idx="103">
                  <c:v>39948</c:v>
                </c:pt>
                <c:pt idx="104">
                  <c:v>39949</c:v>
                </c:pt>
                <c:pt idx="105">
                  <c:v>39950</c:v>
                </c:pt>
                <c:pt idx="106">
                  <c:v>39951</c:v>
                </c:pt>
                <c:pt idx="107">
                  <c:v>39952</c:v>
                </c:pt>
                <c:pt idx="108">
                  <c:v>39953</c:v>
                </c:pt>
                <c:pt idx="109">
                  <c:v>39954</c:v>
                </c:pt>
                <c:pt idx="110">
                  <c:v>39955</c:v>
                </c:pt>
                <c:pt idx="111">
                  <c:v>39956</c:v>
                </c:pt>
                <c:pt idx="112">
                  <c:v>39957</c:v>
                </c:pt>
                <c:pt idx="113">
                  <c:v>39958</c:v>
                </c:pt>
                <c:pt idx="114">
                  <c:v>39959</c:v>
                </c:pt>
                <c:pt idx="115">
                  <c:v>39960</c:v>
                </c:pt>
                <c:pt idx="116">
                  <c:v>39961</c:v>
                </c:pt>
                <c:pt idx="117">
                  <c:v>39962</c:v>
                </c:pt>
                <c:pt idx="118">
                  <c:v>39963</c:v>
                </c:pt>
                <c:pt idx="119">
                  <c:v>39964</c:v>
                </c:pt>
                <c:pt idx="120">
                  <c:v>39965</c:v>
                </c:pt>
                <c:pt idx="121">
                  <c:v>39966</c:v>
                </c:pt>
                <c:pt idx="122">
                  <c:v>39967</c:v>
                </c:pt>
                <c:pt idx="123">
                  <c:v>39968</c:v>
                </c:pt>
                <c:pt idx="124">
                  <c:v>39969</c:v>
                </c:pt>
                <c:pt idx="125">
                  <c:v>39970</c:v>
                </c:pt>
                <c:pt idx="126">
                  <c:v>39971</c:v>
                </c:pt>
                <c:pt idx="127">
                  <c:v>39972</c:v>
                </c:pt>
                <c:pt idx="128">
                  <c:v>39973</c:v>
                </c:pt>
                <c:pt idx="129">
                  <c:v>39974</c:v>
                </c:pt>
                <c:pt idx="130">
                  <c:v>39975</c:v>
                </c:pt>
                <c:pt idx="131">
                  <c:v>39976</c:v>
                </c:pt>
                <c:pt idx="132">
                  <c:v>39977</c:v>
                </c:pt>
                <c:pt idx="133">
                  <c:v>39978</c:v>
                </c:pt>
                <c:pt idx="134">
                  <c:v>39979</c:v>
                </c:pt>
                <c:pt idx="135">
                  <c:v>39980</c:v>
                </c:pt>
                <c:pt idx="136">
                  <c:v>39981</c:v>
                </c:pt>
              </c:numCache>
            </c:numRef>
          </c:cat>
          <c:val>
            <c:numRef>
              <c:f>草丈!$E$3:$E$139</c:f>
              <c:numCache>
                <c:formatCode>0.00_ </c:formatCode>
                <c:ptCount val="137"/>
                <c:pt idx="0">
                  <c:v>2.5000000000000001E-2</c:v>
                </c:pt>
                <c:pt idx="1">
                  <c:v>3.1944444444444442E-2</c:v>
                </c:pt>
                <c:pt idx="2">
                  <c:v>3.8888888888888883E-2</c:v>
                </c:pt>
                <c:pt idx="3">
                  <c:v>4.5833333333334114E-2</c:v>
                </c:pt>
                <c:pt idx="4">
                  <c:v>5.2777777777777792E-2</c:v>
                </c:pt>
                <c:pt idx="5">
                  <c:v>5.9722222222223703E-2</c:v>
                </c:pt>
                <c:pt idx="6">
                  <c:v>6.666666666666668E-2</c:v>
                </c:pt>
                <c:pt idx="7">
                  <c:v>7.3611111111111113E-2</c:v>
                </c:pt>
                <c:pt idx="8">
                  <c:v>8.0555555555558392E-2</c:v>
                </c:pt>
                <c:pt idx="9">
                  <c:v>8.7500000000000008E-2</c:v>
                </c:pt>
                <c:pt idx="10">
                  <c:v>9.4444444444444525E-2</c:v>
                </c:pt>
                <c:pt idx="11">
                  <c:v>0.10138888888888888</c:v>
                </c:pt>
                <c:pt idx="12">
                  <c:v>0.10833333333333336</c:v>
                </c:pt>
                <c:pt idx="13">
                  <c:v>0.11527777777777778</c:v>
                </c:pt>
                <c:pt idx="14">
                  <c:v>0.12222222222222499</c:v>
                </c:pt>
                <c:pt idx="15">
                  <c:v>0.12916666666666668</c:v>
                </c:pt>
                <c:pt idx="16">
                  <c:v>0.13611111111111121</c:v>
                </c:pt>
                <c:pt idx="17">
                  <c:v>0.14305555555555555</c:v>
                </c:pt>
                <c:pt idx="18">
                  <c:v>0.15000000000000024</c:v>
                </c:pt>
                <c:pt idx="19">
                  <c:v>0.15694444444445099</c:v>
                </c:pt>
                <c:pt idx="20">
                  <c:v>0.16388888888888889</c:v>
                </c:pt>
                <c:pt idx="21">
                  <c:v>0.17083333333333564</c:v>
                </c:pt>
                <c:pt idx="22">
                  <c:v>0.17777777777777778</c:v>
                </c:pt>
                <c:pt idx="23">
                  <c:v>0.18472222222222492</c:v>
                </c:pt>
                <c:pt idx="24">
                  <c:v>0.19166666666666668</c:v>
                </c:pt>
                <c:pt idx="25">
                  <c:v>0.19861111111111121</c:v>
                </c:pt>
                <c:pt idx="26">
                  <c:v>0.20555555555555557</c:v>
                </c:pt>
                <c:pt idx="27">
                  <c:v>0.21250000000000024</c:v>
                </c:pt>
                <c:pt idx="28">
                  <c:v>0.21944444444445099</c:v>
                </c:pt>
                <c:pt idx="29">
                  <c:v>0.22638888888888889</c:v>
                </c:pt>
                <c:pt idx="30">
                  <c:v>0.23333333333333564</c:v>
                </c:pt>
                <c:pt idx="31">
                  <c:v>0.24027777777777778</c:v>
                </c:pt>
                <c:pt idx="32">
                  <c:v>0.24722222222222492</c:v>
                </c:pt>
                <c:pt idx="33">
                  <c:v>0.25416666666666682</c:v>
                </c:pt>
                <c:pt idx="34">
                  <c:v>0.26111111111111079</c:v>
                </c:pt>
                <c:pt idx="35">
                  <c:v>0.26805555555555555</c:v>
                </c:pt>
                <c:pt idx="36">
                  <c:v>0.27500000000000002</c:v>
                </c:pt>
                <c:pt idx="37">
                  <c:v>0.28194444444444638</c:v>
                </c:pt>
                <c:pt idx="38">
                  <c:v>0.28888888888889885</c:v>
                </c:pt>
                <c:pt idx="39">
                  <c:v>0.29583333333333334</c:v>
                </c:pt>
                <c:pt idx="40">
                  <c:v>0.30277777777778436</c:v>
                </c:pt>
                <c:pt idx="41">
                  <c:v>0.30972222222222717</c:v>
                </c:pt>
                <c:pt idx="42">
                  <c:v>0.31666666666667426</c:v>
                </c:pt>
                <c:pt idx="43">
                  <c:v>0.32361111111111118</c:v>
                </c:pt>
                <c:pt idx="44">
                  <c:v>0.33055555555555582</c:v>
                </c:pt>
                <c:pt idx="45">
                  <c:v>0.33750000000000563</c:v>
                </c:pt>
                <c:pt idx="46">
                  <c:v>0.34444444444444638</c:v>
                </c:pt>
                <c:pt idx="47">
                  <c:v>0.35138888888889885</c:v>
                </c:pt>
                <c:pt idx="48">
                  <c:v>0.35833333333333339</c:v>
                </c:pt>
                <c:pt idx="49">
                  <c:v>0.36527777777778436</c:v>
                </c:pt>
                <c:pt idx="50">
                  <c:v>0.37222222222222717</c:v>
                </c:pt>
                <c:pt idx="51">
                  <c:v>0.37916666666667426</c:v>
                </c:pt>
                <c:pt idx="52">
                  <c:v>0.38611111111111118</c:v>
                </c:pt>
                <c:pt idx="53">
                  <c:v>0.39305555555555582</c:v>
                </c:pt>
                <c:pt idx="54">
                  <c:v>0.4</c:v>
                </c:pt>
                <c:pt idx="55">
                  <c:v>0.40071428571429141</c:v>
                </c:pt>
                <c:pt idx="56">
                  <c:v>0.40142857142857707</c:v>
                </c:pt>
                <c:pt idx="57">
                  <c:v>0.40214285714286285</c:v>
                </c:pt>
                <c:pt idx="58">
                  <c:v>0.40285714285714286</c:v>
                </c:pt>
                <c:pt idx="59">
                  <c:v>0.40357142857142853</c:v>
                </c:pt>
                <c:pt idx="60">
                  <c:v>0.4042857142857143</c:v>
                </c:pt>
                <c:pt idx="61">
                  <c:v>0.40500000000000008</c:v>
                </c:pt>
                <c:pt idx="62">
                  <c:v>0.40571428571429186</c:v>
                </c:pt>
                <c:pt idx="63">
                  <c:v>0.40642857142857763</c:v>
                </c:pt>
                <c:pt idx="64">
                  <c:v>0.40714285714286347</c:v>
                </c:pt>
                <c:pt idx="65">
                  <c:v>0.40785714285714281</c:v>
                </c:pt>
                <c:pt idx="66">
                  <c:v>0.40857142857142853</c:v>
                </c:pt>
                <c:pt idx="67">
                  <c:v>0.40928571428571431</c:v>
                </c:pt>
                <c:pt idx="68">
                  <c:v>0.41000000000000031</c:v>
                </c:pt>
                <c:pt idx="69">
                  <c:v>0.41100000000000031</c:v>
                </c:pt>
                <c:pt idx="70">
                  <c:v>0.41200000000000031</c:v>
                </c:pt>
                <c:pt idx="71">
                  <c:v>0.41300000000000031</c:v>
                </c:pt>
                <c:pt idx="72">
                  <c:v>0.41400000000000031</c:v>
                </c:pt>
                <c:pt idx="73">
                  <c:v>0.41500000000000031</c:v>
                </c:pt>
                <c:pt idx="74">
                  <c:v>0.41600000000000031</c:v>
                </c:pt>
                <c:pt idx="75">
                  <c:v>0.41700000000000031</c:v>
                </c:pt>
                <c:pt idx="76">
                  <c:v>0.41800000000000032</c:v>
                </c:pt>
                <c:pt idx="77">
                  <c:v>0.41900000000000032</c:v>
                </c:pt>
                <c:pt idx="78">
                  <c:v>0.42000000000000032</c:v>
                </c:pt>
                <c:pt idx="79">
                  <c:v>0.42000000000000032</c:v>
                </c:pt>
                <c:pt idx="80">
                  <c:v>0.42000000000000032</c:v>
                </c:pt>
                <c:pt idx="81">
                  <c:v>0.42000000000000032</c:v>
                </c:pt>
                <c:pt idx="82">
                  <c:v>0.42000000000000032</c:v>
                </c:pt>
                <c:pt idx="83">
                  <c:v>0.42000000000000032</c:v>
                </c:pt>
                <c:pt idx="84">
                  <c:v>0.42000000000000032</c:v>
                </c:pt>
                <c:pt idx="85">
                  <c:v>0.42000000000000032</c:v>
                </c:pt>
                <c:pt idx="86">
                  <c:v>0.42000000000000032</c:v>
                </c:pt>
                <c:pt idx="87">
                  <c:v>0.42000000000000032</c:v>
                </c:pt>
                <c:pt idx="88">
                  <c:v>0.42000000000000032</c:v>
                </c:pt>
                <c:pt idx="89">
                  <c:v>0.42000000000000032</c:v>
                </c:pt>
                <c:pt idx="90">
                  <c:v>0.42000000000000032</c:v>
                </c:pt>
                <c:pt idx="91">
                  <c:v>0.42000000000000032</c:v>
                </c:pt>
                <c:pt idx="92">
                  <c:v>0.42000000000000032</c:v>
                </c:pt>
                <c:pt idx="93">
                  <c:v>0.42000000000000032</c:v>
                </c:pt>
                <c:pt idx="94">
                  <c:v>0.42000000000000032</c:v>
                </c:pt>
                <c:pt idx="95">
                  <c:v>0.42000000000000032</c:v>
                </c:pt>
                <c:pt idx="96">
                  <c:v>0.42000000000000032</c:v>
                </c:pt>
                <c:pt idx="97">
                  <c:v>0.42000000000000032</c:v>
                </c:pt>
                <c:pt idx="98">
                  <c:v>0.42000000000000032</c:v>
                </c:pt>
                <c:pt idx="99">
                  <c:v>0.42000000000000032</c:v>
                </c:pt>
                <c:pt idx="100">
                  <c:v>0.42000000000000032</c:v>
                </c:pt>
                <c:pt idx="101">
                  <c:v>0.42000000000000032</c:v>
                </c:pt>
                <c:pt idx="102">
                  <c:v>0.42000000000000032</c:v>
                </c:pt>
                <c:pt idx="103">
                  <c:v>0.42000000000000032</c:v>
                </c:pt>
                <c:pt idx="104">
                  <c:v>0.42000000000000032</c:v>
                </c:pt>
                <c:pt idx="105">
                  <c:v>0.42000000000000032</c:v>
                </c:pt>
                <c:pt idx="106">
                  <c:v>0.42000000000000032</c:v>
                </c:pt>
                <c:pt idx="107">
                  <c:v>0.42000000000000032</c:v>
                </c:pt>
                <c:pt idx="108">
                  <c:v>0.42000000000000032</c:v>
                </c:pt>
                <c:pt idx="109">
                  <c:v>0.42000000000000032</c:v>
                </c:pt>
                <c:pt idx="110">
                  <c:v>0.42000000000000032</c:v>
                </c:pt>
                <c:pt idx="111">
                  <c:v>0.42000000000000032</c:v>
                </c:pt>
                <c:pt idx="112">
                  <c:v>0.42000000000000032</c:v>
                </c:pt>
                <c:pt idx="113">
                  <c:v>0.42000000000000032</c:v>
                </c:pt>
                <c:pt idx="114">
                  <c:v>0.42000000000000032</c:v>
                </c:pt>
                <c:pt idx="115">
                  <c:v>0.42000000000000032</c:v>
                </c:pt>
                <c:pt idx="116">
                  <c:v>0.42000000000000032</c:v>
                </c:pt>
                <c:pt idx="117">
                  <c:v>0.42000000000000032</c:v>
                </c:pt>
                <c:pt idx="118">
                  <c:v>0.42000000000000032</c:v>
                </c:pt>
                <c:pt idx="119">
                  <c:v>0.42000000000000032</c:v>
                </c:pt>
                <c:pt idx="120">
                  <c:v>1.4999999999999998E-2</c:v>
                </c:pt>
                <c:pt idx="121">
                  <c:v>1.4999999999999998E-2</c:v>
                </c:pt>
                <c:pt idx="122">
                  <c:v>1.4999999999999998E-2</c:v>
                </c:pt>
                <c:pt idx="123">
                  <c:v>1.4999999999999998E-2</c:v>
                </c:pt>
                <c:pt idx="124">
                  <c:v>1.4999999999999998E-2</c:v>
                </c:pt>
                <c:pt idx="125">
                  <c:v>1.4999999999999998E-2</c:v>
                </c:pt>
                <c:pt idx="126">
                  <c:v>1.4999999999999998E-2</c:v>
                </c:pt>
                <c:pt idx="127">
                  <c:v>1.4999999999999998E-2</c:v>
                </c:pt>
                <c:pt idx="128">
                  <c:v>1.4999999999999998E-2</c:v>
                </c:pt>
                <c:pt idx="129">
                  <c:v>1.4999999999999998E-2</c:v>
                </c:pt>
                <c:pt idx="130">
                  <c:v>1.4999999999999998E-2</c:v>
                </c:pt>
                <c:pt idx="131">
                  <c:v>1.4999999999999998E-2</c:v>
                </c:pt>
                <c:pt idx="132">
                  <c:v>1.4999999999999998E-2</c:v>
                </c:pt>
                <c:pt idx="133">
                  <c:v>1.4999999999999998E-2</c:v>
                </c:pt>
                <c:pt idx="134">
                  <c:v>1.4999999999999998E-2</c:v>
                </c:pt>
                <c:pt idx="135">
                  <c:v>1.4999999999999998E-2</c:v>
                </c:pt>
                <c:pt idx="136">
                  <c:v>1.4999999999999998E-2</c:v>
                </c:pt>
              </c:numCache>
            </c:numRef>
          </c:val>
        </c:ser>
        <c:marker val="1"/>
        <c:axId val="160482048"/>
        <c:axId val="160483584"/>
      </c:lineChart>
      <c:dateAx>
        <c:axId val="160482048"/>
        <c:scaling>
          <c:orientation val="minMax"/>
        </c:scaling>
        <c:axPos val="b"/>
        <c:numFmt formatCode="m/d;@" sourceLinked="0"/>
        <c:tickLblPos val="nextTo"/>
        <c:crossAx val="160483584"/>
        <c:crosses val="autoZero"/>
        <c:auto val="1"/>
        <c:lblOffset val="100"/>
        <c:majorUnit val="14"/>
        <c:majorTimeUnit val="days"/>
      </c:dateAx>
      <c:valAx>
        <c:axId val="160483584"/>
        <c:scaling>
          <c:orientation val="minMax"/>
        </c:scaling>
        <c:axPos val="l"/>
        <c:majorGridlines/>
        <c:title>
          <c:tx>
            <c:rich>
              <a:bodyPr rot="-5400000" vert="horz"/>
              <a:lstStyle/>
              <a:p>
                <a:pPr algn="ctr" rtl="0">
                  <a:defRPr sz="1400" b="0"/>
                </a:pPr>
                <a:r>
                  <a:rPr lang="ja-JP" sz="1400" b="0" dirty="0" smtClean="0"/>
                  <a:t>草丈</a:t>
                </a:r>
                <a:r>
                  <a:rPr lang="ja-JP" altLang="en-US" sz="1400" b="0" dirty="0" smtClean="0"/>
                  <a:t>（ｍ）</a:t>
                </a:r>
                <a:endParaRPr lang="en-US" sz="1400" b="0" dirty="0"/>
              </a:p>
            </c:rich>
          </c:tx>
          <c:layout/>
        </c:title>
        <c:numFmt formatCode="0.0_ " sourceLinked="0"/>
        <c:tickLblPos val="nextTo"/>
        <c:crossAx val="160482048"/>
        <c:crosses val="autoZero"/>
        <c:crossBetween val="between"/>
        <c:majorUnit val="0.1"/>
      </c:valAx>
    </c:plotArea>
    <c:plotVisOnly val="1"/>
  </c:chart>
  <c:txPr>
    <a:bodyPr/>
    <a:lstStyle/>
    <a:p>
      <a:pPr>
        <a:defRPr sz="1200"/>
      </a:pPr>
      <a:endParaRPr lang="ja-JP"/>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lineChart>
        <c:grouping val="standard"/>
        <c:ser>
          <c:idx val="1"/>
          <c:order val="1"/>
          <c:tx>
            <c:strRef>
              <c:f>Sheet1!$B$1</c:f>
              <c:strCache>
                <c:ptCount val="1"/>
                <c:pt idx="0">
                  <c:v>#REF!</c:v>
                </c:pt>
              </c:strCache>
            </c:strRef>
          </c:tx>
          <c:marker>
            <c:symbol val="none"/>
          </c:marker>
          <c:cat>
            <c:numRef>
              <c:f>Sheet1!$A$2:$A$138</c:f>
              <c:numCache>
                <c:formatCode>General</c:formatCode>
                <c:ptCount val="1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numCache>
            </c:numRef>
          </c:cat>
          <c:val>
            <c:numRef>
              <c:f>Sheet1!$B$2:$B$138</c:f>
              <c:numCache>
                <c:formatCode>General</c:formatCode>
                <c:ptCount val="1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numCache>
            </c:numRef>
          </c:val>
        </c:ser>
        <c:ser>
          <c:idx val="0"/>
          <c:order val="0"/>
          <c:tx>
            <c:strRef>
              <c:f>被覆率!$C$2</c:f>
              <c:strCache>
                <c:ptCount val="1"/>
                <c:pt idx="0">
                  <c:v>被覆率</c:v>
                </c:pt>
              </c:strCache>
            </c:strRef>
          </c:tx>
          <c:spPr>
            <a:ln>
              <a:solidFill>
                <a:prstClr val="black"/>
              </a:solidFill>
            </a:ln>
          </c:spPr>
          <c:marker>
            <c:symbol val="none"/>
          </c:marker>
          <c:cat>
            <c:numRef>
              <c:f>被覆率!$B$3:$B$139</c:f>
              <c:numCache>
                <c:formatCode>yyyy/m/d;@</c:formatCode>
                <c:ptCount val="137"/>
                <c:pt idx="0">
                  <c:v>39845</c:v>
                </c:pt>
                <c:pt idx="1">
                  <c:v>39846</c:v>
                </c:pt>
                <c:pt idx="2">
                  <c:v>39847</c:v>
                </c:pt>
                <c:pt idx="3">
                  <c:v>39848</c:v>
                </c:pt>
                <c:pt idx="4">
                  <c:v>39849</c:v>
                </c:pt>
                <c:pt idx="5">
                  <c:v>39850</c:v>
                </c:pt>
                <c:pt idx="6">
                  <c:v>39851</c:v>
                </c:pt>
                <c:pt idx="7">
                  <c:v>39852</c:v>
                </c:pt>
                <c:pt idx="8">
                  <c:v>39853</c:v>
                </c:pt>
                <c:pt idx="9">
                  <c:v>39854</c:v>
                </c:pt>
                <c:pt idx="10">
                  <c:v>39855</c:v>
                </c:pt>
                <c:pt idx="11">
                  <c:v>39856</c:v>
                </c:pt>
                <c:pt idx="12">
                  <c:v>39857</c:v>
                </c:pt>
                <c:pt idx="13">
                  <c:v>39858</c:v>
                </c:pt>
                <c:pt idx="14">
                  <c:v>39859</c:v>
                </c:pt>
                <c:pt idx="15">
                  <c:v>39860</c:v>
                </c:pt>
                <c:pt idx="16">
                  <c:v>39861</c:v>
                </c:pt>
                <c:pt idx="17">
                  <c:v>39862</c:v>
                </c:pt>
                <c:pt idx="18">
                  <c:v>39863</c:v>
                </c:pt>
                <c:pt idx="19">
                  <c:v>39864</c:v>
                </c:pt>
                <c:pt idx="20">
                  <c:v>39865</c:v>
                </c:pt>
                <c:pt idx="21">
                  <c:v>39866</c:v>
                </c:pt>
                <c:pt idx="22">
                  <c:v>39867</c:v>
                </c:pt>
                <c:pt idx="23">
                  <c:v>39868</c:v>
                </c:pt>
                <c:pt idx="24">
                  <c:v>39869</c:v>
                </c:pt>
                <c:pt idx="25">
                  <c:v>39870</c:v>
                </c:pt>
                <c:pt idx="26">
                  <c:v>39871</c:v>
                </c:pt>
                <c:pt idx="27">
                  <c:v>39872</c:v>
                </c:pt>
                <c:pt idx="28">
                  <c:v>39873</c:v>
                </c:pt>
                <c:pt idx="29">
                  <c:v>39874</c:v>
                </c:pt>
                <c:pt idx="30">
                  <c:v>39875</c:v>
                </c:pt>
                <c:pt idx="31">
                  <c:v>39876</c:v>
                </c:pt>
                <c:pt idx="32">
                  <c:v>39877</c:v>
                </c:pt>
                <c:pt idx="33">
                  <c:v>39878</c:v>
                </c:pt>
                <c:pt idx="34">
                  <c:v>39879</c:v>
                </c:pt>
                <c:pt idx="35">
                  <c:v>39880</c:v>
                </c:pt>
                <c:pt idx="36">
                  <c:v>39881</c:v>
                </c:pt>
                <c:pt idx="37">
                  <c:v>39882</c:v>
                </c:pt>
                <c:pt idx="38">
                  <c:v>39883</c:v>
                </c:pt>
                <c:pt idx="39">
                  <c:v>39884</c:v>
                </c:pt>
                <c:pt idx="40">
                  <c:v>39885</c:v>
                </c:pt>
                <c:pt idx="41">
                  <c:v>39886</c:v>
                </c:pt>
                <c:pt idx="42">
                  <c:v>39887</c:v>
                </c:pt>
                <c:pt idx="43">
                  <c:v>39888</c:v>
                </c:pt>
                <c:pt idx="44">
                  <c:v>39889</c:v>
                </c:pt>
                <c:pt idx="45">
                  <c:v>39890</c:v>
                </c:pt>
                <c:pt idx="46">
                  <c:v>39891</c:v>
                </c:pt>
                <c:pt idx="47">
                  <c:v>39892</c:v>
                </c:pt>
                <c:pt idx="48">
                  <c:v>39893</c:v>
                </c:pt>
                <c:pt idx="49">
                  <c:v>39894</c:v>
                </c:pt>
                <c:pt idx="50">
                  <c:v>39895</c:v>
                </c:pt>
                <c:pt idx="51">
                  <c:v>39896</c:v>
                </c:pt>
                <c:pt idx="52">
                  <c:v>39897</c:v>
                </c:pt>
                <c:pt idx="53">
                  <c:v>39898</c:v>
                </c:pt>
                <c:pt idx="54">
                  <c:v>39899</c:v>
                </c:pt>
                <c:pt idx="55">
                  <c:v>39900</c:v>
                </c:pt>
                <c:pt idx="56">
                  <c:v>39901</c:v>
                </c:pt>
                <c:pt idx="57">
                  <c:v>39902</c:v>
                </c:pt>
                <c:pt idx="58">
                  <c:v>39903</c:v>
                </c:pt>
                <c:pt idx="59">
                  <c:v>39904</c:v>
                </c:pt>
                <c:pt idx="60">
                  <c:v>39905</c:v>
                </c:pt>
                <c:pt idx="61">
                  <c:v>39906</c:v>
                </c:pt>
                <c:pt idx="62">
                  <c:v>39907</c:v>
                </c:pt>
                <c:pt idx="63">
                  <c:v>39908</c:v>
                </c:pt>
                <c:pt idx="64">
                  <c:v>39909</c:v>
                </c:pt>
                <c:pt idx="65">
                  <c:v>39910</c:v>
                </c:pt>
                <c:pt idx="66">
                  <c:v>39911</c:v>
                </c:pt>
                <c:pt idx="67">
                  <c:v>39912</c:v>
                </c:pt>
                <c:pt idx="68">
                  <c:v>39913</c:v>
                </c:pt>
                <c:pt idx="69">
                  <c:v>39914</c:v>
                </c:pt>
                <c:pt idx="70">
                  <c:v>39915</c:v>
                </c:pt>
                <c:pt idx="71">
                  <c:v>39916</c:v>
                </c:pt>
                <c:pt idx="72">
                  <c:v>39917</c:v>
                </c:pt>
                <c:pt idx="73">
                  <c:v>39918</c:v>
                </c:pt>
                <c:pt idx="74">
                  <c:v>39919</c:v>
                </c:pt>
                <c:pt idx="75">
                  <c:v>39920</c:v>
                </c:pt>
                <c:pt idx="76">
                  <c:v>39921</c:v>
                </c:pt>
                <c:pt idx="77">
                  <c:v>39922</c:v>
                </c:pt>
                <c:pt idx="78">
                  <c:v>39923</c:v>
                </c:pt>
                <c:pt idx="79">
                  <c:v>39924</c:v>
                </c:pt>
                <c:pt idx="80">
                  <c:v>39925</c:v>
                </c:pt>
                <c:pt idx="81">
                  <c:v>39926</c:v>
                </c:pt>
                <c:pt idx="82">
                  <c:v>39927</c:v>
                </c:pt>
                <c:pt idx="83">
                  <c:v>39928</c:v>
                </c:pt>
                <c:pt idx="84">
                  <c:v>39929</c:v>
                </c:pt>
                <c:pt idx="85">
                  <c:v>39930</c:v>
                </c:pt>
                <c:pt idx="86">
                  <c:v>39931</c:v>
                </c:pt>
                <c:pt idx="87">
                  <c:v>39932</c:v>
                </c:pt>
                <c:pt idx="88">
                  <c:v>39933</c:v>
                </c:pt>
                <c:pt idx="89">
                  <c:v>39934</c:v>
                </c:pt>
                <c:pt idx="90">
                  <c:v>39935</c:v>
                </c:pt>
                <c:pt idx="91">
                  <c:v>39936</c:v>
                </c:pt>
                <c:pt idx="92">
                  <c:v>39937</c:v>
                </c:pt>
                <c:pt idx="93">
                  <c:v>39938</c:v>
                </c:pt>
                <c:pt idx="94">
                  <c:v>39939</c:v>
                </c:pt>
                <c:pt idx="95">
                  <c:v>39940</c:v>
                </c:pt>
                <c:pt idx="96">
                  <c:v>39941</c:v>
                </c:pt>
                <c:pt idx="97">
                  <c:v>39942</c:v>
                </c:pt>
                <c:pt idx="98">
                  <c:v>39943</c:v>
                </c:pt>
                <c:pt idx="99">
                  <c:v>39944</c:v>
                </c:pt>
                <c:pt idx="100">
                  <c:v>39945</c:v>
                </c:pt>
                <c:pt idx="101">
                  <c:v>39946</c:v>
                </c:pt>
                <c:pt idx="102">
                  <c:v>39947</c:v>
                </c:pt>
                <c:pt idx="103">
                  <c:v>39948</c:v>
                </c:pt>
                <c:pt idx="104">
                  <c:v>39949</c:v>
                </c:pt>
                <c:pt idx="105">
                  <c:v>39950</c:v>
                </c:pt>
                <c:pt idx="106">
                  <c:v>39951</c:v>
                </c:pt>
                <c:pt idx="107">
                  <c:v>39952</c:v>
                </c:pt>
                <c:pt idx="108">
                  <c:v>39953</c:v>
                </c:pt>
                <c:pt idx="109">
                  <c:v>39954</c:v>
                </c:pt>
                <c:pt idx="110">
                  <c:v>39955</c:v>
                </c:pt>
                <c:pt idx="111">
                  <c:v>39956</c:v>
                </c:pt>
                <c:pt idx="112">
                  <c:v>39957</c:v>
                </c:pt>
                <c:pt idx="113">
                  <c:v>39958</c:v>
                </c:pt>
                <c:pt idx="114">
                  <c:v>39959</c:v>
                </c:pt>
                <c:pt idx="115">
                  <c:v>39960</c:v>
                </c:pt>
                <c:pt idx="116">
                  <c:v>39961</c:v>
                </c:pt>
                <c:pt idx="117">
                  <c:v>39962</c:v>
                </c:pt>
                <c:pt idx="118">
                  <c:v>39963</c:v>
                </c:pt>
                <c:pt idx="119">
                  <c:v>39964</c:v>
                </c:pt>
                <c:pt idx="120">
                  <c:v>39965</c:v>
                </c:pt>
                <c:pt idx="121">
                  <c:v>39966</c:v>
                </c:pt>
                <c:pt idx="122">
                  <c:v>39967</c:v>
                </c:pt>
                <c:pt idx="123">
                  <c:v>39968</c:v>
                </c:pt>
                <c:pt idx="124">
                  <c:v>39969</c:v>
                </c:pt>
                <c:pt idx="125">
                  <c:v>39970</c:v>
                </c:pt>
                <c:pt idx="126">
                  <c:v>39971</c:v>
                </c:pt>
                <c:pt idx="127">
                  <c:v>39972</c:v>
                </c:pt>
                <c:pt idx="128">
                  <c:v>39973</c:v>
                </c:pt>
                <c:pt idx="129">
                  <c:v>39974</c:v>
                </c:pt>
                <c:pt idx="130">
                  <c:v>39975</c:v>
                </c:pt>
                <c:pt idx="131">
                  <c:v>39976</c:v>
                </c:pt>
                <c:pt idx="132">
                  <c:v>39977</c:v>
                </c:pt>
                <c:pt idx="133">
                  <c:v>39978</c:v>
                </c:pt>
                <c:pt idx="134">
                  <c:v>39979</c:v>
                </c:pt>
                <c:pt idx="135">
                  <c:v>39980</c:v>
                </c:pt>
                <c:pt idx="136">
                  <c:v>39981</c:v>
                </c:pt>
              </c:numCache>
            </c:numRef>
          </c:cat>
          <c:val>
            <c:numRef>
              <c:f>被覆率!$C$3:$C$139</c:f>
              <c:numCache>
                <c:formatCode>0.0</c:formatCode>
                <c:ptCount val="137"/>
                <c:pt idx="0">
                  <c:v>0.70000000000000062</c:v>
                </c:pt>
                <c:pt idx="1">
                  <c:v>0.70000000000000062</c:v>
                </c:pt>
                <c:pt idx="2">
                  <c:v>0.70000000000000062</c:v>
                </c:pt>
                <c:pt idx="3">
                  <c:v>0.70000000000000062</c:v>
                </c:pt>
                <c:pt idx="4">
                  <c:v>0.70000000000000062</c:v>
                </c:pt>
                <c:pt idx="5">
                  <c:v>0.70000000000000062</c:v>
                </c:pt>
                <c:pt idx="6">
                  <c:v>0.70000000000000062</c:v>
                </c:pt>
                <c:pt idx="7">
                  <c:v>0.70000000000000062</c:v>
                </c:pt>
                <c:pt idx="8">
                  <c:v>0.70000000000000062</c:v>
                </c:pt>
                <c:pt idx="9">
                  <c:v>0.70000000000000062</c:v>
                </c:pt>
                <c:pt idx="10">
                  <c:v>0.70000000000000062</c:v>
                </c:pt>
                <c:pt idx="11">
                  <c:v>0.70000000000000062</c:v>
                </c:pt>
                <c:pt idx="12">
                  <c:v>0.70000000000000062</c:v>
                </c:pt>
                <c:pt idx="13">
                  <c:v>0.70000000000000062</c:v>
                </c:pt>
                <c:pt idx="14">
                  <c:v>0.70000000000000062</c:v>
                </c:pt>
                <c:pt idx="15">
                  <c:v>0.7182492760625605</c:v>
                </c:pt>
                <c:pt idx="16">
                  <c:v>0.73928801379770104</c:v>
                </c:pt>
                <c:pt idx="17">
                  <c:v>0.76152633261505864</c:v>
                </c:pt>
                <c:pt idx="18">
                  <c:v>0.78458132930191926</c:v>
                </c:pt>
                <c:pt idx="19">
                  <c:v>0.80826328689901938</c:v>
                </c:pt>
                <c:pt idx="20">
                  <c:v>0.83245716687156157</c:v>
                </c:pt>
                <c:pt idx="21">
                  <c:v>0.85708522835640644</c:v>
                </c:pt>
                <c:pt idx="22">
                  <c:v>0.88209119206989772</c:v>
                </c:pt>
                <c:pt idx="23">
                  <c:v>0.90743231633320431</c:v>
                </c:pt>
                <c:pt idx="24">
                  <c:v>0.93307497211914237</c:v>
                </c:pt>
                <c:pt idx="25">
                  <c:v>0.95000000000000062</c:v>
                </c:pt>
                <c:pt idx="26">
                  <c:v>0.95000000000000062</c:v>
                </c:pt>
                <c:pt idx="27">
                  <c:v>0.95000000000000062</c:v>
                </c:pt>
                <c:pt idx="28">
                  <c:v>0.95000000000000062</c:v>
                </c:pt>
                <c:pt idx="29">
                  <c:v>0.95000000000000062</c:v>
                </c:pt>
                <c:pt idx="30">
                  <c:v>0.95000000000000062</c:v>
                </c:pt>
                <c:pt idx="31">
                  <c:v>0.95000000000000062</c:v>
                </c:pt>
                <c:pt idx="32">
                  <c:v>0.95000000000000062</c:v>
                </c:pt>
                <c:pt idx="33">
                  <c:v>0.95000000000000062</c:v>
                </c:pt>
                <c:pt idx="34">
                  <c:v>0.95000000000000062</c:v>
                </c:pt>
                <c:pt idx="35">
                  <c:v>0.95000000000000062</c:v>
                </c:pt>
                <c:pt idx="36">
                  <c:v>0.95000000000000062</c:v>
                </c:pt>
                <c:pt idx="37">
                  <c:v>0.95000000000000062</c:v>
                </c:pt>
                <c:pt idx="38">
                  <c:v>0.95000000000000062</c:v>
                </c:pt>
                <c:pt idx="39">
                  <c:v>0.95000000000000062</c:v>
                </c:pt>
                <c:pt idx="40">
                  <c:v>0.95000000000000062</c:v>
                </c:pt>
                <c:pt idx="41">
                  <c:v>0.95000000000000062</c:v>
                </c:pt>
                <c:pt idx="42">
                  <c:v>0.95000000000000062</c:v>
                </c:pt>
                <c:pt idx="43">
                  <c:v>0.95000000000000062</c:v>
                </c:pt>
                <c:pt idx="44">
                  <c:v>0.95000000000000062</c:v>
                </c:pt>
                <c:pt idx="45">
                  <c:v>0.95000000000000062</c:v>
                </c:pt>
                <c:pt idx="46">
                  <c:v>0.95000000000000062</c:v>
                </c:pt>
                <c:pt idx="47">
                  <c:v>0.95000000000000062</c:v>
                </c:pt>
                <c:pt idx="48">
                  <c:v>0.95000000000000062</c:v>
                </c:pt>
                <c:pt idx="49">
                  <c:v>0.95000000000000062</c:v>
                </c:pt>
                <c:pt idx="50">
                  <c:v>0.95000000000000062</c:v>
                </c:pt>
                <c:pt idx="51">
                  <c:v>0.95000000000000062</c:v>
                </c:pt>
                <c:pt idx="52">
                  <c:v>0.95000000000000062</c:v>
                </c:pt>
                <c:pt idx="53">
                  <c:v>0.95000000000000062</c:v>
                </c:pt>
                <c:pt idx="54">
                  <c:v>0.95000000000000062</c:v>
                </c:pt>
                <c:pt idx="55">
                  <c:v>0.95000000000000062</c:v>
                </c:pt>
                <c:pt idx="56">
                  <c:v>0.95000000000000062</c:v>
                </c:pt>
                <c:pt idx="57">
                  <c:v>0.95000000000000062</c:v>
                </c:pt>
                <c:pt idx="58">
                  <c:v>0.95000000000000062</c:v>
                </c:pt>
                <c:pt idx="59">
                  <c:v>0.95000000000000062</c:v>
                </c:pt>
                <c:pt idx="60">
                  <c:v>0.95000000000000062</c:v>
                </c:pt>
                <c:pt idx="61">
                  <c:v>0.95000000000000062</c:v>
                </c:pt>
                <c:pt idx="62">
                  <c:v>0.95000000000000062</c:v>
                </c:pt>
                <c:pt idx="63">
                  <c:v>0.95000000000000062</c:v>
                </c:pt>
                <c:pt idx="64">
                  <c:v>0.95000000000000062</c:v>
                </c:pt>
                <c:pt idx="65">
                  <c:v>0.95000000000000062</c:v>
                </c:pt>
                <c:pt idx="66">
                  <c:v>0.95000000000000062</c:v>
                </c:pt>
                <c:pt idx="67">
                  <c:v>0.95000000000000062</c:v>
                </c:pt>
                <c:pt idx="68">
                  <c:v>0.95000000000000062</c:v>
                </c:pt>
                <c:pt idx="69">
                  <c:v>0.95000000000000062</c:v>
                </c:pt>
                <c:pt idx="70">
                  <c:v>0.95000000000000062</c:v>
                </c:pt>
                <c:pt idx="71">
                  <c:v>0.95000000000000062</c:v>
                </c:pt>
                <c:pt idx="72">
                  <c:v>0.95000000000000062</c:v>
                </c:pt>
                <c:pt idx="73">
                  <c:v>0.95000000000000062</c:v>
                </c:pt>
                <c:pt idx="74">
                  <c:v>0.95000000000000062</c:v>
                </c:pt>
                <c:pt idx="75">
                  <c:v>0.95000000000000062</c:v>
                </c:pt>
                <c:pt idx="76">
                  <c:v>0.95000000000000062</c:v>
                </c:pt>
                <c:pt idx="77">
                  <c:v>0.95000000000000062</c:v>
                </c:pt>
                <c:pt idx="78">
                  <c:v>0.95000000000000062</c:v>
                </c:pt>
                <c:pt idx="79">
                  <c:v>0.95000000000000062</c:v>
                </c:pt>
                <c:pt idx="80">
                  <c:v>0.95000000000000062</c:v>
                </c:pt>
                <c:pt idx="81">
                  <c:v>0.95000000000000062</c:v>
                </c:pt>
                <c:pt idx="82">
                  <c:v>0.95000000000000062</c:v>
                </c:pt>
                <c:pt idx="83">
                  <c:v>0.95000000000000062</c:v>
                </c:pt>
                <c:pt idx="84">
                  <c:v>0.95000000000000062</c:v>
                </c:pt>
                <c:pt idx="85">
                  <c:v>0.95000000000000062</c:v>
                </c:pt>
                <c:pt idx="86">
                  <c:v>0.95000000000000062</c:v>
                </c:pt>
                <c:pt idx="87">
                  <c:v>0.95000000000000062</c:v>
                </c:pt>
                <c:pt idx="88">
                  <c:v>0.95000000000000062</c:v>
                </c:pt>
                <c:pt idx="89">
                  <c:v>0.95000000000000062</c:v>
                </c:pt>
                <c:pt idx="90">
                  <c:v>0.95000000000000062</c:v>
                </c:pt>
                <c:pt idx="91">
                  <c:v>0.95000000000000062</c:v>
                </c:pt>
                <c:pt idx="92">
                  <c:v>0.95000000000000062</c:v>
                </c:pt>
                <c:pt idx="93">
                  <c:v>0.95000000000000062</c:v>
                </c:pt>
                <c:pt idx="94">
                  <c:v>0.95000000000000062</c:v>
                </c:pt>
                <c:pt idx="95">
                  <c:v>0.95000000000000062</c:v>
                </c:pt>
                <c:pt idx="96">
                  <c:v>0.95000000000000062</c:v>
                </c:pt>
                <c:pt idx="97">
                  <c:v>0.95000000000000062</c:v>
                </c:pt>
                <c:pt idx="98">
                  <c:v>0.95000000000000062</c:v>
                </c:pt>
                <c:pt idx="99">
                  <c:v>0.95000000000000062</c:v>
                </c:pt>
                <c:pt idx="100">
                  <c:v>0.95000000000000062</c:v>
                </c:pt>
                <c:pt idx="101">
                  <c:v>0.95000000000000062</c:v>
                </c:pt>
                <c:pt idx="102">
                  <c:v>0.95000000000000062</c:v>
                </c:pt>
                <c:pt idx="103">
                  <c:v>0.95000000000000062</c:v>
                </c:pt>
                <c:pt idx="104">
                  <c:v>0.95000000000000062</c:v>
                </c:pt>
                <c:pt idx="105">
                  <c:v>0.95000000000000062</c:v>
                </c:pt>
                <c:pt idx="106">
                  <c:v>0.95000000000000062</c:v>
                </c:pt>
                <c:pt idx="107">
                  <c:v>0.95000000000000062</c:v>
                </c:pt>
                <c:pt idx="108">
                  <c:v>0.95000000000000062</c:v>
                </c:pt>
                <c:pt idx="109">
                  <c:v>0.95000000000000062</c:v>
                </c:pt>
                <c:pt idx="110">
                  <c:v>0.95000000000000062</c:v>
                </c:pt>
                <c:pt idx="111">
                  <c:v>0.95000000000000062</c:v>
                </c:pt>
                <c:pt idx="112">
                  <c:v>0.95000000000000062</c:v>
                </c:pt>
                <c:pt idx="113">
                  <c:v>0.95000000000000062</c:v>
                </c:pt>
                <c:pt idx="114">
                  <c:v>0.95000000000000062</c:v>
                </c:pt>
                <c:pt idx="115">
                  <c:v>0.95000000000000062</c:v>
                </c:pt>
                <c:pt idx="116">
                  <c:v>0.95000000000000062</c:v>
                </c:pt>
                <c:pt idx="117">
                  <c:v>0.95000000000000062</c:v>
                </c:pt>
                <c:pt idx="118">
                  <c:v>0.95000000000000062</c:v>
                </c:pt>
                <c:pt idx="119">
                  <c:v>0.95000000000000062</c:v>
                </c:pt>
                <c:pt idx="120">
                  <c:v>0.95000000000000062</c:v>
                </c:pt>
                <c:pt idx="121">
                  <c:v>0.95000000000000062</c:v>
                </c:pt>
                <c:pt idx="122">
                  <c:v>0.95000000000000062</c:v>
                </c:pt>
                <c:pt idx="123">
                  <c:v>0.95000000000000062</c:v>
                </c:pt>
                <c:pt idx="124">
                  <c:v>0.95000000000000062</c:v>
                </c:pt>
                <c:pt idx="125">
                  <c:v>0.95000000000000062</c:v>
                </c:pt>
                <c:pt idx="126">
                  <c:v>0.95000000000000062</c:v>
                </c:pt>
                <c:pt idx="127">
                  <c:v>0.95000000000000062</c:v>
                </c:pt>
                <c:pt idx="128">
                  <c:v>0.95000000000000062</c:v>
                </c:pt>
                <c:pt idx="129">
                  <c:v>0.95000000000000062</c:v>
                </c:pt>
                <c:pt idx="130">
                  <c:v>0.95000000000000062</c:v>
                </c:pt>
                <c:pt idx="131">
                  <c:v>0.95000000000000062</c:v>
                </c:pt>
                <c:pt idx="132">
                  <c:v>0.95000000000000062</c:v>
                </c:pt>
                <c:pt idx="133">
                  <c:v>0.95000000000000062</c:v>
                </c:pt>
                <c:pt idx="134">
                  <c:v>0.95000000000000062</c:v>
                </c:pt>
                <c:pt idx="135">
                  <c:v>0.95000000000000062</c:v>
                </c:pt>
                <c:pt idx="136">
                  <c:v>0.95000000000000062</c:v>
                </c:pt>
              </c:numCache>
            </c:numRef>
          </c:val>
        </c:ser>
        <c:marker val="1"/>
        <c:axId val="158140672"/>
        <c:axId val="158146560"/>
      </c:lineChart>
      <c:dateAx>
        <c:axId val="158140672"/>
        <c:scaling>
          <c:orientation val="minMax"/>
        </c:scaling>
        <c:axPos val="b"/>
        <c:numFmt formatCode="m/d;@" sourceLinked="0"/>
        <c:tickLblPos val="nextTo"/>
        <c:crossAx val="158146560"/>
        <c:crosses val="autoZero"/>
        <c:auto val="1"/>
        <c:lblOffset val="100"/>
        <c:majorUnit val="14"/>
        <c:majorTimeUnit val="days"/>
      </c:dateAx>
      <c:valAx>
        <c:axId val="158146560"/>
        <c:scaling>
          <c:orientation val="minMax"/>
          <c:min val="0.60000000000000064"/>
        </c:scaling>
        <c:axPos val="l"/>
        <c:majorGridlines/>
        <c:title>
          <c:tx>
            <c:rich>
              <a:bodyPr rot="-5400000" vert="horz"/>
              <a:lstStyle/>
              <a:p>
                <a:pPr>
                  <a:defRPr sz="1400" b="0"/>
                </a:pPr>
                <a:r>
                  <a:rPr lang="ja-JP" sz="1400" b="0"/>
                  <a:t>土壌面被覆率</a:t>
                </a:r>
              </a:p>
            </c:rich>
          </c:tx>
          <c:layout/>
        </c:title>
        <c:numFmt formatCode="#,##0.0_);[Red]\(#,##0.0\)" sourceLinked="0"/>
        <c:tickLblPos val="nextTo"/>
        <c:crossAx val="158140672"/>
        <c:crosses val="autoZero"/>
        <c:crossBetween val="between"/>
        <c:majorUnit val="0.1"/>
      </c:valAx>
    </c:plotArea>
    <c:plotVisOnly val="1"/>
  </c:chart>
  <c:txPr>
    <a:bodyPr/>
    <a:lstStyle/>
    <a:p>
      <a:pPr>
        <a:defRPr sz="1200"/>
      </a:pPr>
      <a:endParaRPr lang="ja-JP"/>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lineChart>
        <c:grouping val="standard"/>
        <c:ser>
          <c:idx val="0"/>
          <c:order val="0"/>
          <c:tx>
            <c:strRef>
              <c:f>基準蒸発位!$C$2</c:f>
              <c:strCache>
                <c:ptCount val="1"/>
                <c:pt idx="0">
                  <c:v>ペンマン法</c:v>
                </c:pt>
              </c:strCache>
            </c:strRef>
          </c:tx>
          <c:spPr>
            <a:ln>
              <a:solidFill>
                <a:srgbClr val="0070C0"/>
              </a:solidFill>
            </a:ln>
          </c:spPr>
          <c:marker>
            <c:symbol val="none"/>
          </c:marker>
          <c:cat>
            <c:numRef>
              <c:f>基準蒸発位!$B$40:$B$83</c:f>
              <c:numCache>
                <c:formatCode>yyyy/m/d;@</c:formatCode>
                <c:ptCount val="44"/>
                <c:pt idx="0">
                  <c:v>39937</c:v>
                </c:pt>
                <c:pt idx="1">
                  <c:v>39938</c:v>
                </c:pt>
                <c:pt idx="2">
                  <c:v>39939</c:v>
                </c:pt>
                <c:pt idx="3">
                  <c:v>39940</c:v>
                </c:pt>
                <c:pt idx="4">
                  <c:v>39941</c:v>
                </c:pt>
                <c:pt idx="5">
                  <c:v>39942</c:v>
                </c:pt>
                <c:pt idx="6">
                  <c:v>39943</c:v>
                </c:pt>
                <c:pt idx="7">
                  <c:v>39944</c:v>
                </c:pt>
                <c:pt idx="8">
                  <c:v>39945</c:v>
                </c:pt>
                <c:pt idx="9">
                  <c:v>39946</c:v>
                </c:pt>
                <c:pt idx="10">
                  <c:v>39947</c:v>
                </c:pt>
                <c:pt idx="11">
                  <c:v>39948</c:v>
                </c:pt>
                <c:pt idx="12">
                  <c:v>39949</c:v>
                </c:pt>
                <c:pt idx="13">
                  <c:v>39950</c:v>
                </c:pt>
                <c:pt idx="14">
                  <c:v>39951</c:v>
                </c:pt>
                <c:pt idx="15">
                  <c:v>39952</c:v>
                </c:pt>
                <c:pt idx="16">
                  <c:v>39953</c:v>
                </c:pt>
                <c:pt idx="17">
                  <c:v>39954</c:v>
                </c:pt>
                <c:pt idx="18">
                  <c:v>39955</c:v>
                </c:pt>
                <c:pt idx="19">
                  <c:v>39956</c:v>
                </c:pt>
                <c:pt idx="20">
                  <c:v>39957</c:v>
                </c:pt>
                <c:pt idx="21">
                  <c:v>39958</c:v>
                </c:pt>
                <c:pt idx="22">
                  <c:v>39959</c:v>
                </c:pt>
                <c:pt idx="23">
                  <c:v>39960</c:v>
                </c:pt>
                <c:pt idx="24">
                  <c:v>39961</c:v>
                </c:pt>
                <c:pt idx="25">
                  <c:v>39962</c:v>
                </c:pt>
                <c:pt idx="26">
                  <c:v>39963</c:v>
                </c:pt>
                <c:pt idx="27">
                  <c:v>39964</c:v>
                </c:pt>
                <c:pt idx="28">
                  <c:v>39965</c:v>
                </c:pt>
                <c:pt idx="29">
                  <c:v>39966</c:v>
                </c:pt>
                <c:pt idx="30">
                  <c:v>39967</c:v>
                </c:pt>
                <c:pt idx="31">
                  <c:v>39968</c:v>
                </c:pt>
                <c:pt idx="32">
                  <c:v>39969</c:v>
                </c:pt>
                <c:pt idx="33">
                  <c:v>39970</c:v>
                </c:pt>
                <c:pt idx="34">
                  <c:v>39971</c:v>
                </c:pt>
                <c:pt idx="35">
                  <c:v>39972</c:v>
                </c:pt>
                <c:pt idx="36">
                  <c:v>39973</c:v>
                </c:pt>
                <c:pt idx="37">
                  <c:v>39974</c:v>
                </c:pt>
                <c:pt idx="38">
                  <c:v>39975</c:v>
                </c:pt>
                <c:pt idx="39">
                  <c:v>39976</c:v>
                </c:pt>
                <c:pt idx="40">
                  <c:v>39977</c:v>
                </c:pt>
                <c:pt idx="41">
                  <c:v>39978</c:v>
                </c:pt>
                <c:pt idx="42">
                  <c:v>39979</c:v>
                </c:pt>
                <c:pt idx="43">
                  <c:v>39980</c:v>
                </c:pt>
              </c:numCache>
            </c:numRef>
          </c:cat>
          <c:val>
            <c:numRef>
              <c:f>基準蒸発位!$C$40:$C$83</c:f>
              <c:numCache>
                <c:formatCode>0.0_ </c:formatCode>
                <c:ptCount val="44"/>
                <c:pt idx="0">
                  <c:v>2.3328319662329595</c:v>
                </c:pt>
                <c:pt idx="1">
                  <c:v>1.7591444376285108</c:v>
                </c:pt>
                <c:pt idx="2">
                  <c:v>1.7691817708272328</c:v>
                </c:pt>
                <c:pt idx="3">
                  <c:v>1.790807439939488</c:v>
                </c:pt>
                <c:pt idx="4">
                  <c:v>3.4568736347156923</c:v>
                </c:pt>
                <c:pt idx="5">
                  <c:v>5.6545372056686345</c:v>
                </c:pt>
                <c:pt idx="6">
                  <c:v>5.5418144285828985</c:v>
                </c:pt>
                <c:pt idx="7">
                  <c:v>6.2498443202145193</c:v>
                </c:pt>
                <c:pt idx="8">
                  <c:v>5.6244348991572757</c:v>
                </c:pt>
                <c:pt idx="9">
                  <c:v>5.8374549101422026</c:v>
                </c:pt>
                <c:pt idx="10">
                  <c:v>7.4575548602170567</c:v>
                </c:pt>
                <c:pt idx="11">
                  <c:v>4.8428286524386799</c:v>
                </c:pt>
                <c:pt idx="12">
                  <c:v>2.0924776660975479</c:v>
                </c:pt>
                <c:pt idx="13">
                  <c:v>1.9851044991700879</c:v>
                </c:pt>
                <c:pt idx="14">
                  <c:v>6.9746183848738195</c:v>
                </c:pt>
                <c:pt idx="15">
                  <c:v>3.2346456244899753</c:v>
                </c:pt>
                <c:pt idx="16">
                  <c:v>6.2177315552747476</c:v>
                </c:pt>
                <c:pt idx="17">
                  <c:v>3.0564100791371347</c:v>
                </c:pt>
                <c:pt idx="18">
                  <c:v>3.3576338025444672</c:v>
                </c:pt>
                <c:pt idx="19">
                  <c:v>7.0277218610105354</c:v>
                </c:pt>
                <c:pt idx="20">
                  <c:v>3.9173306973497608</c:v>
                </c:pt>
                <c:pt idx="21">
                  <c:v>6.4097228903892534</c:v>
                </c:pt>
                <c:pt idx="22">
                  <c:v>5.7001383819120521</c:v>
                </c:pt>
                <c:pt idx="23">
                  <c:v>4.4764561344624534</c:v>
                </c:pt>
                <c:pt idx="24">
                  <c:v>2.5485650466091814</c:v>
                </c:pt>
                <c:pt idx="25">
                  <c:v>5.0216720521849414</c:v>
                </c:pt>
                <c:pt idx="26">
                  <c:v>3.9265133855346703</c:v>
                </c:pt>
                <c:pt idx="27">
                  <c:v>4.3941141347536945</c:v>
                </c:pt>
                <c:pt idx="28">
                  <c:v>8.0441058436148083</c:v>
                </c:pt>
                <c:pt idx="29">
                  <c:v>6.1861367741635958</c:v>
                </c:pt>
                <c:pt idx="30">
                  <c:v>3.3957923677847361</c:v>
                </c:pt>
                <c:pt idx="31">
                  <c:v>3.1780709067592987</c:v>
                </c:pt>
                <c:pt idx="32">
                  <c:v>1.9912373973507584</c:v>
                </c:pt>
                <c:pt idx="33">
                  <c:v>4.2903105734592355</c:v>
                </c:pt>
                <c:pt idx="34">
                  <c:v>7.4527611786576919</c:v>
                </c:pt>
                <c:pt idx="35">
                  <c:v>6.0327138026504477</c:v>
                </c:pt>
                <c:pt idx="36">
                  <c:v>2.8169061426712787</c:v>
                </c:pt>
                <c:pt idx="37">
                  <c:v>2.4903557635111122</c:v>
                </c:pt>
                <c:pt idx="38">
                  <c:v>4.094733339044323</c:v>
                </c:pt>
                <c:pt idx="39">
                  <c:v>6.1660641395681886</c:v>
                </c:pt>
                <c:pt idx="40">
                  <c:v>4.7083950364979295</c:v>
                </c:pt>
                <c:pt idx="41">
                  <c:v>6.3088131153661084</c:v>
                </c:pt>
                <c:pt idx="42">
                  <c:v>6.504539700427646</c:v>
                </c:pt>
                <c:pt idx="43">
                  <c:v>3.5914524714637213</c:v>
                </c:pt>
              </c:numCache>
            </c:numRef>
          </c:val>
        </c:ser>
        <c:ser>
          <c:idx val="1"/>
          <c:order val="1"/>
          <c:tx>
            <c:strRef>
              <c:f>基準蒸発位!$D$2</c:f>
              <c:strCache>
                <c:ptCount val="1"/>
                <c:pt idx="0">
                  <c:v>ＰＭ法</c:v>
                </c:pt>
              </c:strCache>
            </c:strRef>
          </c:tx>
          <c:spPr>
            <a:ln>
              <a:solidFill>
                <a:srgbClr val="FF0000"/>
              </a:solidFill>
            </a:ln>
          </c:spPr>
          <c:marker>
            <c:symbol val="none"/>
          </c:marker>
          <c:cat>
            <c:numRef>
              <c:f>基準蒸発位!$B$40:$B$83</c:f>
              <c:numCache>
                <c:formatCode>yyyy/m/d;@</c:formatCode>
                <c:ptCount val="44"/>
                <c:pt idx="0">
                  <c:v>39937</c:v>
                </c:pt>
                <c:pt idx="1">
                  <c:v>39938</c:v>
                </c:pt>
                <c:pt idx="2">
                  <c:v>39939</c:v>
                </c:pt>
                <c:pt idx="3">
                  <c:v>39940</c:v>
                </c:pt>
                <c:pt idx="4">
                  <c:v>39941</c:v>
                </c:pt>
                <c:pt idx="5">
                  <c:v>39942</c:v>
                </c:pt>
                <c:pt idx="6">
                  <c:v>39943</c:v>
                </c:pt>
                <c:pt idx="7">
                  <c:v>39944</c:v>
                </c:pt>
                <c:pt idx="8">
                  <c:v>39945</c:v>
                </c:pt>
                <c:pt idx="9">
                  <c:v>39946</c:v>
                </c:pt>
                <c:pt idx="10">
                  <c:v>39947</c:v>
                </c:pt>
                <c:pt idx="11">
                  <c:v>39948</c:v>
                </c:pt>
                <c:pt idx="12">
                  <c:v>39949</c:v>
                </c:pt>
                <c:pt idx="13">
                  <c:v>39950</c:v>
                </c:pt>
                <c:pt idx="14">
                  <c:v>39951</c:v>
                </c:pt>
                <c:pt idx="15">
                  <c:v>39952</c:v>
                </c:pt>
                <c:pt idx="16">
                  <c:v>39953</c:v>
                </c:pt>
                <c:pt idx="17">
                  <c:v>39954</c:v>
                </c:pt>
                <c:pt idx="18">
                  <c:v>39955</c:v>
                </c:pt>
                <c:pt idx="19">
                  <c:v>39956</c:v>
                </c:pt>
                <c:pt idx="20">
                  <c:v>39957</c:v>
                </c:pt>
                <c:pt idx="21">
                  <c:v>39958</c:v>
                </c:pt>
                <c:pt idx="22">
                  <c:v>39959</c:v>
                </c:pt>
                <c:pt idx="23">
                  <c:v>39960</c:v>
                </c:pt>
                <c:pt idx="24">
                  <c:v>39961</c:v>
                </c:pt>
                <c:pt idx="25">
                  <c:v>39962</c:v>
                </c:pt>
                <c:pt idx="26">
                  <c:v>39963</c:v>
                </c:pt>
                <c:pt idx="27">
                  <c:v>39964</c:v>
                </c:pt>
                <c:pt idx="28">
                  <c:v>39965</c:v>
                </c:pt>
                <c:pt idx="29">
                  <c:v>39966</c:v>
                </c:pt>
                <c:pt idx="30">
                  <c:v>39967</c:v>
                </c:pt>
                <c:pt idx="31">
                  <c:v>39968</c:v>
                </c:pt>
                <c:pt idx="32">
                  <c:v>39969</c:v>
                </c:pt>
                <c:pt idx="33">
                  <c:v>39970</c:v>
                </c:pt>
                <c:pt idx="34">
                  <c:v>39971</c:v>
                </c:pt>
                <c:pt idx="35">
                  <c:v>39972</c:v>
                </c:pt>
                <c:pt idx="36">
                  <c:v>39973</c:v>
                </c:pt>
                <c:pt idx="37">
                  <c:v>39974</c:v>
                </c:pt>
                <c:pt idx="38">
                  <c:v>39975</c:v>
                </c:pt>
                <c:pt idx="39">
                  <c:v>39976</c:v>
                </c:pt>
                <c:pt idx="40">
                  <c:v>39977</c:v>
                </c:pt>
                <c:pt idx="41">
                  <c:v>39978</c:v>
                </c:pt>
                <c:pt idx="42">
                  <c:v>39979</c:v>
                </c:pt>
                <c:pt idx="43">
                  <c:v>39980</c:v>
                </c:pt>
              </c:numCache>
            </c:numRef>
          </c:cat>
          <c:val>
            <c:numRef>
              <c:f>基準蒸発位!$D$40:$D$83</c:f>
              <c:numCache>
                <c:formatCode>0.0_ </c:formatCode>
                <c:ptCount val="44"/>
                <c:pt idx="0">
                  <c:v>2.3311748016529252</c:v>
                </c:pt>
                <c:pt idx="1">
                  <c:v>1.8753744403821488</c:v>
                </c:pt>
                <c:pt idx="2">
                  <c:v>1.877210967399124</c:v>
                </c:pt>
                <c:pt idx="3">
                  <c:v>1.8579248615898432</c:v>
                </c:pt>
                <c:pt idx="4">
                  <c:v>3.5268646017383745</c:v>
                </c:pt>
                <c:pt idx="5">
                  <c:v>5.0312830032166724</c:v>
                </c:pt>
                <c:pt idx="6">
                  <c:v>4.9866239527142078</c:v>
                </c:pt>
                <c:pt idx="7">
                  <c:v>6.0447382033352399</c:v>
                </c:pt>
                <c:pt idx="8">
                  <c:v>4.9250213590911915</c:v>
                </c:pt>
                <c:pt idx="9">
                  <c:v>5.7099394657620124</c:v>
                </c:pt>
                <c:pt idx="10">
                  <c:v>7.262571346141474</c:v>
                </c:pt>
                <c:pt idx="11">
                  <c:v>4.4895770614223114</c:v>
                </c:pt>
                <c:pt idx="12">
                  <c:v>2.1954403577942667</c:v>
                </c:pt>
                <c:pt idx="13">
                  <c:v>1.8945383028305041</c:v>
                </c:pt>
                <c:pt idx="14">
                  <c:v>6.6824905266584338</c:v>
                </c:pt>
                <c:pt idx="15">
                  <c:v>3.2639831130621952</c:v>
                </c:pt>
                <c:pt idx="16">
                  <c:v>6.3858814557579056</c:v>
                </c:pt>
                <c:pt idx="17">
                  <c:v>3.2772702327811092</c:v>
                </c:pt>
                <c:pt idx="18">
                  <c:v>3.2368860951693987</c:v>
                </c:pt>
                <c:pt idx="19">
                  <c:v>6.1352480544005523</c:v>
                </c:pt>
                <c:pt idx="20">
                  <c:v>4.2114524722493334</c:v>
                </c:pt>
                <c:pt idx="21">
                  <c:v>6.1269215456446506</c:v>
                </c:pt>
                <c:pt idx="22">
                  <c:v>5.3730566046303814</c:v>
                </c:pt>
                <c:pt idx="23">
                  <c:v>4.1931375181486761</c:v>
                </c:pt>
                <c:pt idx="24">
                  <c:v>2.8035314200911792</c:v>
                </c:pt>
                <c:pt idx="25">
                  <c:v>4.888322968187464</c:v>
                </c:pt>
                <c:pt idx="26">
                  <c:v>3.752697119793504</c:v>
                </c:pt>
                <c:pt idx="27">
                  <c:v>4.4926524979287734</c:v>
                </c:pt>
                <c:pt idx="28">
                  <c:v>7.9937024098004983</c:v>
                </c:pt>
                <c:pt idx="29">
                  <c:v>5.2634254072738935</c:v>
                </c:pt>
                <c:pt idx="30">
                  <c:v>3.7292110730679626</c:v>
                </c:pt>
                <c:pt idx="31">
                  <c:v>3.3265930564343211</c:v>
                </c:pt>
                <c:pt idx="32">
                  <c:v>2.050801487304911</c:v>
                </c:pt>
                <c:pt idx="33">
                  <c:v>4.2445127484191545</c:v>
                </c:pt>
                <c:pt idx="34">
                  <c:v>6.7020467560258066</c:v>
                </c:pt>
                <c:pt idx="35">
                  <c:v>5.3074541293313455</c:v>
                </c:pt>
                <c:pt idx="36">
                  <c:v>3.0662797660604242</c:v>
                </c:pt>
                <c:pt idx="37">
                  <c:v>2.6151420262784981</c:v>
                </c:pt>
                <c:pt idx="38">
                  <c:v>4.3876913184018393</c:v>
                </c:pt>
                <c:pt idx="39">
                  <c:v>5.6864668471264244</c:v>
                </c:pt>
                <c:pt idx="40">
                  <c:v>4.5727920080874895</c:v>
                </c:pt>
                <c:pt idx="41">
                  <c:v>5.8306514278007864</c:v>
                </c:pt>
                <c:pt idx="42">
                  <c:v>5.9426163336721594</c:v>
                </c:pt>
                <c:pt idx="43">
                  <c:v>3.6454400680338468</c:v>
                </c:pt>
              </c:numCache>
            </c:numRef>
          </c:val>
        </c:ser>
        <c:marker val="1"/>
        <c:axId val="38438400"/>
        <c:axId val="38439936"/>
      </c:lineChart>
      <c:dateAx>
        <c:axId val="38438400"/>
        <c:scaling>
          <c:orientation val="minMax"/>
        </c:scaling>
        <c:axPos val="b"/>
        <c:numFmt formatCode="m/d;@" sourceLinked="0"/>
        <c:tickLblPos val="nextTo"/>
        <c:crossAx val="38439936"/>
        <c:crosses val="autoZero"/>
        <c:auto val="1"/>
        <c:lblOffset val="100"/>
        <c:majorUnit val="5"/>
        <c:majorTimeUnit val="days"/>
      </c:dateAx>
      <c:valAx>
        <c:axId val="38439936"/>
        <c:scaling>
          <c:orientation val="minMax"/>
          <c:max val="8"/>
        </c:scaling>
        <c:axPos val="l"/>
        <c:majorGridlines/>
        <c:title>
          <c:tx>
            <c:rich>
              <a:bodyPr rot="-5400000" vert="horz"/>
              <a:lstStyle/>
              <a:p>
                <a:pPr>
                  <a:defRPr b="0">
                    <a:latin typeface="+mn-ea"/>
                    <a:ea typeface="+mn-ea"/>
                  </a:defRPr>
                </a:pPr>
                <a:r>
                  <a:rPr lang="ja-JP" b="0" dirty="0">
                    <a:latin typeface="+mn-ea"/>
                    <a:ea typeface="+mn-ea"/>
                  </a:rPr>
                  <a:t>基準蒸発散</a:t>
                </a:r>
                <a:r>
                  <a:rPr lang="ja-JP" b="0" dirty="0" smtClean="0">
                    <a:latin typeface="+mn-ea"/>
                    <a:ea typeface="+mn-ea"/>
                  </a:rPr>
                  <a:t>位</a:t>
                </a:r>
                <a:r>
                  <a:rPr lang="en-US" sz="1800" b="0" i="0" baseline="0" dirty="0" smtClean="0">
                    <a:latin typeface="+mn-ea"/>
                    <a:ea typeface="+mn-ea"/>
                  </a:rPr>
                  <a:t>(mm/d)</a:t>
                </a:r>
                <a:endParaRPr lang="ja-JP" sz="1800" b="0" i="0" baseline="0" dirty="0">
                  <a:latin typeface="+mn-ea"/>
                  <a:ea typeface="+mn-ea"/>
                </a:endParaRPr>
              </a:p>
            </c:rich>
          </c:tx>
          <c:layout/>
        </c:title>
        <c:numFmt formatCode="0.0_ " sourceLinked="1"/>
        <c:tickLblPos val="nextTo"/>
        <c:crossAx val="38438400"/>
        <c:crosses val="autoZero"/>
        <c:crossBetween val="between"/>
        <c:majorUnit val="2"/>
      </c:valAx>
    </c:plotArea>
    <c:plotVisOnly val="1"/>
  </c:chart>
  <c:spPr>
    <a:ln>
      <a:noFill/>
    </a:ln>
  </c:spPr>
  <c:txPr>
    <a:bodyPr/>
    <a:lstStyle/>
    <a:p>
      <a:pPr>
        <a:defRPr sz="18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1948773410794195"/>
          <c:y val="4.7771165232252846E-2"/>
          <c:w val="0.82416909585820852"/>
          <c:h val="0.77777787950925603"/>
        </c:manualLayout>
      </c:layout>
      <c:lineChart>
        <c:grouping val="standard"/>
        <c:ser>
          <c:idx val="0"/>
          <c:order val="0"/>
          <c:tx>
            <c:strRef>
              <c:f>作物係数!$H$2</c:f>
              <c:strCache>
                <c:ptCount val="1"/>
                <c:pt idx="0">
                  <c:v>ペンマン法</c:v>
                </c:pt>
              </c:strCache>
            </c:strRef>
          </c:tx>
          <c:spPr>
            <a:ln>
              <a:solidFill>
                <a:srgbClr val="0070C0"/>
              </a:solidFill>
            </a:ln>
          </c:spPr>
          <c:marker>
            <c:symbol val="none"/>
          </c:marker>
          <c:cat>
            <c:numRef>
              <c:f>作物係数!$B$3:$B$83</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作物係数!$C$3:$C$83</c:f>
              <c:numCache>
                <c:formatCode>0.0</c:formatCode>
                <c:ptCount val="8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0.8</c:v>
                </c:pt>
                <c:pt idx="74">
                  <c:v>0.8</c:v>
                </c:pt>
                <c:pt idx="75">
                  <c:v>0.8</c:v>
                </c:pt>
                <c:pt idx="76">
                  <c:v>0.8</c:v>
                </c:pt>
                <c:pt idx="77">
                  <c:v>0.8</c:v>
                </c:pt>
                <c:pt idx="78">
                  <c:v>0.8</c:v>
                </c:pt>
                <c:pt idx="79">
                  <c:v>0.8</c:v>
                </c:pt>
                <c:pt idx="80">
                  <c:v>0.8</c:v>
                </c:pt>
              </c:numCache>
            </c:numRef>
          </c:val>
        </c:ser>
        <c:ser>
          <c:idx val="2"/>
          <c:order val="1"/>
          <c:tx>
            <c:strRef>
              <c:f>作物係数!$I$2</c:f>
              <c:strCache>
                <c:ptCount val="1"/>
                <c:pt idx="0">
                  <c:v>ＰＭ法</c:v>
                </c:pt>
              </c:strCache>
            </c:strRef>
          </c:tx>
          <c:spPr>
            <a:ln>
              <a:solidFill>
                <a:srgbClr val="FF0000"/>
              </a:solidFill>
            </a:ln>
          </c:spPr>
          <c:marker>
            <c:symbol val="none"/>
          </c:marker>
          <c:cat>
            <c:numRef>
              <c:f>作物係数!$B$3:$B$83</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作物係数!$E$3:$E$83</c:f>
              <c:numCache>
                <c:formatCode>0.00_ </c:formatCode>
                <c:ptCount val="81"/>
                <c:pt idx="0">
                  <c:v>1.0337986401343175</c:v>
                </c:pt>
                <c:pt idx="1">
                  <c:v>1.0337986401343175</c:v>
                </c:pt>
                <c:pt idx="2">
                  <c:v>0.96764224975083524</c:v>
                </c:pt>
                <c:pt idx="3">
                  <c:v>0.96764224975083524</c:v>
                </c:pt>
                <c:pt idx="4">
                  <c:v>0.96764224975083524</c:v>
                </c:pt>
                <c:pt idx="5">
                  <c:v>0.96764224975083524</c:v>
                </c:pt>
                <c:pt idx="6">
                  <c:v>0.96764224975083524</c:v>
                </c:pt>
                <c:pt idx="7">
                  <c:v>0.96764224975083524</c:v>
                </c:pt>
                <c:pt idx="8">
                  <c:v>1.0337986401343175</c:v>
                </c:pt>
                <c:pt idx="9">
                  <c:v>1.0337986401343175</c:v>
                </c:pt>
                <c:pt idx="10">
                  <c:v>0.99070832789771057</c:v>
                </c:pt>
                <c:pt idx="11">
                  <c:v>0.96764224975083524</c:v>
                </c:pt>
                <c:pt idx="12">
                  <c:v>0.96764224975083524</c:v>
                </c:pt>
                <c:pt idx="13">
                  <c:v>0.96764224975083524</c:v>
                </c:pt>
                <c:pt idx="14">
                  <c:v>0.96764224975083524</c:v>
                </c:pt>
                <c:pt idx="15">
                  <c:v>0.96764224975083524</c:v>
                </c:pt>
                <c:pt idx="16">
                  <c:v>0.96764224975083524</c:v>
                </c:pt>
                <c:pt idx="17">
                  <c:v>0.96764224975083524</c:v>
                </c:pt>
                <c:pt idx="18">
                  <c:v>1.0337986401343175</c:v>
                </c:pt>
                <c:pt idx="19">
                  <c:v>1.0337986401343175</c:v>
                </c:pt>
                <c:pt idx="20">
                  <c:v>0.96764224975083524</c:v>
                </c:pt>
                <c:pt idx="21">
                  <c:v>0.96764224975083524</c:v>
                </c:pt>
                <c:pt idx="22">
                  <c:v>0.96764224975083524</c:v>
                </c:pt>
                <c:pt idx="23">
                  <c:v>0.96764224975083524</c:v>
                </c:pt>
                <c:pt idx="24">
                  <c:v>0.96764224975083524</c:v>
                </c:pt>
                <c:pt idx="25">
                  <c:v>1.0337986401343175</c:v>
                </c:pt>
                <c:pt idx="26">
                  <c:v>1.0337986401343175</c:v>
                </c:pt>
                <c:pt idx="27">
                  <c:v>0.96764224975083524</c:v>
                </c:pt>
                <c:pt idx="28">
                  <c:v>0.96764224975083524</c:v>
                </c:pt>
                <c:pt idx="29">
                  <c:v>1.0337986401343175</c:v>
                </c:pt>
                <c:pt idx="30">
                  <c:v>1.0337986401343175</c:v>
                </c:pt>
                <c:pt idx="31">
                  <c:v>0.96764224975083502</c:v>
                </c:pt>
                <c:pt idx="32">
                  <c:v>0.96764224975083502</c:v>
                </c:pt>
                <c:pt idx="33">
                  <c:v>0.96764224975083502</c:v>
                </c:pt>
                <c:pt idx="34">
                  <c:v>0.96764224975083502</c:v>
                </c:pt>
                <c:pt idx="35">
                  <c:v>0.96764224975083502</c:v>
                </c:pt>
                <c:pt idx="36">
                  <c:v>0.96764224975083502</c:v>
                </c:pt>
                <c:pt idx="37">
                  <c:v>0.96764224975083502</c:v>
                </c:pt>
                <c:pt idx="38">
                  <c:v>0.96764224975083502</c:v>
                </c:pt>
                <c:pt idx="39">
                  <c:v>1.0337986401343175</c:v>
                </c:pt>
                <c:pt idx="40">
                  <c:v>1.0337986401343175</c:v>
                </c:pt>
                <c:pt idx="41">
                  <c:v>1.0337986401343175</c:v>
                </c:pt>
                <c:pt idx="42">
                  <c:v>1.0337986401343175</c:v>
                </c:pt>
                <c:pt idx="43">
                  <c:v>0.96764224975083502</c:v>
                </c:pt>
                <c:pt idx="44">
                  <c:v>0.96764224975083502</c:v>
                </c:pt>
                <c:pt idx="45">
                  <c:v>0.96764224975083502</c:v>
                </c:pt>
                <c:pt idx="46">
                  <c:v>0.96764224975083502</c:v>
                </c:pt>
                <c:pt idx="47">
                  <c:v>1.0337986401343175</c:v>
                </c:pt>
                <c:pt idx="48">
                  <c:v>0.96764224975083502</c:v>
                </c:pt>
                <c:pt idx="49">
                  <c:v>0.96764224975083502</c:v>
                </c:pt>
                <c:pt idx="50">
                  <c:v>1.0337986401343175</c:v>
                </c:pt>
                <c:pt idx="51">
                  <c:v>1.0337986401343175</c:v>
                </c:pt>
                <c:pt idx="52">
                  <c:v>0.96764224975083502</c:v>
                </c:pt>
                <c:pt idx="53">
                  <c:v>0.96764224975083502</c:v>
                </c:pt>
                <c:pt idx="54">
                  <c:v>0.96764224975083502</c:v>
                </c:pt>
                <c:pt idx="55">
                  <c:v>0.95976534990524798</c:v>
                </c:pt>
                <c:pt idx="56">
                  <c:v>1.0180448404431635</c:v>
                </c:pt>
                <c:pt idx="57">
                  <c:v>0.94401155021408945</c:v>
                </c:pt>
                <c:pt idx="58">
                  <c:v>0.93613465036850774</c:v>
                </c:pt>
                <c:pt idx="59">
                  <c:v>0.92825775052291948</c:v>
                </c:pt>
                <c:pt idx="60">
                  <c:v>0.92038085067733633</c:v>
                </c:pt>
                <c:pt idx="61">
                  <c:v>0.91250395083174884</c:v>
                </c:pt>
                <c:pt idx="62">
                  <c:v>0.97078344136966488</c:v>
                </c:pt>
                <c:pt idx="63">
                  <c:v>0.96290654152408173</c:v>
                </c:pt>
                <c:pt idx="64">
                  <c:v>0.88887325129500394</c:v>
                </c:pt>
                <c:pt idx="65">
                  <c:v>0.91784063946779793</c:v>
                </c:pt>
                <c:pt idx="66">
                  <c:v>0.87311945160384374</c:v>
                </c:pt>
                <c:pt idx="67">
                  <c:v>0.86524255175825449</c:v>
                </c:pt>
                <c:pt idx="68">
                  <c:v>0.85736565191267144</c:v>
                </c:pt>
                <c:pt idx="69">
                  <c:v>0.84948875206708863</c:v>
                </c:pt>
                <c:pt idx="70">
                  <c:v>0.90776824260500344</c:v>
                </c:pt>
                <c:pt idx="71">
                  <c:v>0.89989134275941685</c:v>
                </c:pt>
                <c:pt idx="72">
                  <c:v>0.82585805253034406</c:v>
                </c:pt>
                <c:pt idx="73">
                  <c:v>0.81798115268475979</c:v>
                </c:pt>
                <c:pt idx="74">
                  <c:v>0.81010425283917886</c:v>
                </c:pt>
                <c:pt idx="75">
                  <c:v>0.86838374337708435</c:v>
                </c:pt>
                <c:pt idx="76">
                  <c:v>0.86050684353150164</c:v>
                </c:pt>
                <c:pt idx="77">
                  <c:v>0.78647355330242341</c:v>
                </c:pt>
                <c:pt idx="78">
                  <c:v>0.77859665345684481</c:v>
                </c:pt>
                <c:pt idx="79">
                  <c:v>0.77071975361126066</c:v>
                </c:pt>
                <c:pt idx="80">
                  <c:v>0.76284285376567929</c:v>
                </c:pt>
              </c:numCache>
            </c:numRef>
          </c:val>
        </c:ser>
        <c:marker val="1"/>
        <c:axId val="155137152"/>
        <c:axId val="155138688"/>
      </c:lineChart>
      <c:dateAx>
        <c:axId val="155137152"/>
        <c:scaling>
          <c:orientation val="minMax"/>
        </c:scaling>
        <c:axPos val="b"/>
        <c:numFmt formatCode="m/d;@" sourceLinked="0"/>
        <c:tickLblPos val="nextTo"/>
        <c:crossAx val="155138688"/>
        <c:crosses val="autoZero"/>
        <c:auto val="1"/>
        <c:lblOffset val="100"/>
        <c:majorUnit val="10"/>
        <c:majorTimeUnit val="days"/>
      </c:dateAx>
      <c:valAx>
        <c:axId val="155138688"/>
        <c:scaling>
          <c:orientation val="minMax"/>
        </c:scaling>
        <c:axPos val="l"/>
        <c:majorGridlines/>
        <c:title>
          <c:tx>
            <c:rich>
              <a:bodyPr rot="-5400000" vert="horz"/>
              <a:lstStyle/>
              <a:p>
                <a:pPr>
                  <a:defRPr b="0"/>
                </a:pPr>
                <a:r>
                  <a:rPr lang="ja-JP" b="0"/>
                  <a:t>作物係数</a:t>
                </a:r>
              </a:p>
            </c:rich>
          </c:tx>
          <c:layout/>
        </c:title>
        <c:numFmt formatCode="0.0" sourceLinked="1"/>
        <c:tickLblPos val="nextTo"/>
        <c:crossAx val="155137152"/>
        <c:crosses val="autoZero"/>
        <c:crossBetween val="between"/>
      </c:valAx>
    </c:plotArea>
    <c:legend>
      <c:legendPos val="r"/>
      <c:layout>
        <c:manualLayout>
          <c:xMode val="edge"/>
          <c:yMode val="edge"/>
          <c:x val="0.14109291338582691"/>
          <c:y val="0.27686801218813167"/>
          <c:w val="0.20064742942321886"/>
          <c:h val="0.16725889478281158"/>
        </c:manualLayout>
      </c:layout>
      <c:spPr>
        <a:solidFill>
          <a:sysClr val="window" lastClr="FFFFFF"/>
        </a:solidFill>
        <a:ln>
          <a:solidFill>
            <a:schemeClr val="bg1">
              <a:lumMod val="50000"/>
            </a:schemeClr>
          </a:solidFill>
        </a:ln>
      </c:spPr>
    </c:legend>
    <c:plotVisOnly val="1"/>
  </c:chart>
  <c:spPr>
    <a:ln>
      <a:noFill/>
    </a:ln>
  </c:spPr>
  <c:txPr>
    <a:bodyPr/>
    <a:lstStyle/>
    <a:p>
      <a:pPr>
        <a:defRPr sz="1800"/>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lineChart>
        <c:grouping val="standard"/>
        <c:ser>
          <c:idx val="3"/>
          <c:order val="0"/>
          <c:tx>
            <c:strRef>
              <c:f>蒸発散量!$E$2</c:f>
              <c:strCache>
                <c:ptCount val="1"/>
                <c:pt idx="0">
                  <c:v>ボーエン比法</c:v>
                </c:pt>
              </c:strCache>
            </c:strRef>
          </c:tx>
          <c:spPr>
            <a:ln w="34925">
              <a:solidFill>
                <a:srgbClr val="008000"/>
              </a:solidFill>
            </a:ln>
          </c:spPr>
          <c:marker>
            <c:symbol val="none"/>
          </c:marker>
          <c:cat>
            <c:numRef>
              <c:f>蒸発散量!$D$17:$D$47</c:f>
              <c:numCache>
                <c:formatCode>yyyy/m/d;@</c:formatCode>
                <c:ptCount val="31"/>
                <c:pt idx="0">
                  <c:v>39914</c:v>
                </c:pt>
                <c:pt idx="1">
                  <c:v>39915</c:v>
                </c:pt>
                <c:pt idx="2">
                  <c:v>39916</c:v>
                </c:pt>
                <c:pt idx="3">
                  <c:v>39917</c:v>
                </c:pt>
                <c:pt idx="4">
                  <c:v>39918</c:v>
                </c:pt>
                <c:pt idx="5">
                  <c:v>39919</c:v>
                </c:pt>
                <c:pt idx="6">
                  <c:v>39920</c:v>
                </c:pt>
                <c:pt idx="7">
                  <c:v>39921</c:v>
                </c:pt>
                <c:pt idx="8">
                  <c:v>39922</c:v>
                </c:pt>
                <c:pt idx="9">
                  <c:v>39923</c:v>
                </c:pt>
                <c:pt idx="10">
                  <c:v>39924</c:v>
                </c:pt>
                <c:pt idx="11">
                  <c:v>39925</c:v>
                </c:pt>
                <c:pt idx="12">
                  <c:v>39926</c:v>
                </c:pt>
                <c:pt idx="13">
                  <c:v>39927</c:v>
                </c:pt>
                <c:pt idx="14">
                  <c:v>39928</c:v>
                </c:pt>
                <c:pt idx="15">
                  <c:v>39929</c:v>
                </c:pt>
                <c:pt idx="16">
                  <c:v>39930</c:v>
                </c:pt>
                <c:pt idx="17">
                  <c:v>39931</c:v>
                </c:pt>
                <c:pt idx="18">
                  <c:v>39932</c:v>
                </c:pt>
                <c:pt idx="19">
                  <c:v>39933</c:v>
                </c:pt>
                <c:pt idx="20">
                  <c:v>39934</c:v>
                </c:pt>
                <c:pt idx="21">
                  <c:v>39935</c:v>
                </c:pt>
                <c:pt idx="22">
                  <c:v>39936</c:v>
                </c:pt>
                <c:pt idx="23">
                  <c:v>39937</c:v>
                </c:pt>
                <c:pt idx="24">
                  <c:v>39938</c:v>
                </c:pt>
                <c:pt idx="25">
                  <c:v>39939</c:v>
                </c:pt>
                <c:pt idx="26">
                  <c:v>39940</c:v>
                </c:pt>
                <c:pt idx="27">
                  <c:v>39941</c:v>
                </c:pt>
                <c:pt idx="28">
                  <c:v>39942</c:v>
                </c:pt>
                <c:pt idx="29">
                  <c:v>39943</c:v>
                </c:pt>
                <c:pt idx="30">
                  <c:v>39944</c:v>
                </c:pt>
              </c:numCache>
            </c:numRef>
          </c:cat>
          <c:val>
            <c:numRef>
              <c:f>蒸発散量!$E$17:$E$47</c:f>
              <c:numCache>
                <c:formatCode>0.00_ </c:formatCode>
                <c:ptCount val="31"/>
                <c:pt idx="0">
                  <c:v>3.1808594093725278</c:v>
                </c:pt>
                <c:pt idx="1">
                  <c:v>1.7052760849404338</c:v>
                </c:pt>
                <c:pt idx="2">
                  <c:v>2.107844733214038</c:v>
                </c:pt>
                <c:pt idx="3">
                  <c:v>0.90482348718284877</c:v>
                </c:pt>
                <c:pt idx="4">
                  <c:v>3.8550593557989128</c:v>
                </c:pt>
                <c:pt idx="5">
                  <c:v>3.223439509225849</c:v>
                </c:pt>
                <c:pt idx="6">
                  <c:v>0.64328740942140361</c:v>
                </c:pt>
                <c:pt idx="7">
                  <c:v>0.45965787927968887</c:v>
                </c:pt>
                <c:pt idx="8">
                  <c:v>3.4345945283295412</c:v>
                </c:pt>
                <c:pt idx="9">
                  <c:v>2.2432417858937002</c:v>
                </c:pt>
                <c:pt idx="10">
                  <c:v>1.6383237645788149</c:v>
                </c:pt>
                <c:pt idx="11">
                  <c:v>3.3088240509088838</c:v>
                </c:pt>
                <c:pt idx="12">
                  <c:v>3.8589376978272112</c:v>
                </c:pt>
                <c:pt idx="13">
                  <c:v>1.7139696236548416</c:v>
                </c:pt>
                <c:pt idx="14">
                  <c:v>0.50074512555862005</c:v>
                </c:pt>
                <c:pt idx="15">
                  <c:v>2.5434938265084752</c:v>
                </c:pt>
                <c:pt idx="16">
                  <c:v>2.9526672302363504</c:v>
                </c:pt>
                <c:pt idx="17">
                  <c:v>3.2677969214994627</c:v>
                </c:pt>
                <c:pt idx="18">
                  <c:v>3.4752919246491767</c:v>
                </c:pt>
                <c:pt idx="19">
                  <c:v>4.7842601944162411</c:v>
                </c:pt>
                <c:pt idx="20">
                  <c:v>3.9055102839906146</c:v>
                </c:pt>
                <c:pt idx="21">
                  <c:v>4.6327213419765485</c:v>
                </c:pt>
                <c:pt idx="22">
                  <c:v>1.1607540543109989</c:v>
                </c:pt>
                <c:pt idx="23">
                  <c:v>1.1186292391945118</c:v>
                </c:pt>
                <c:pt idx="24">
                  <c:v>0.50586601466591341</c:v>
                </c:pt>
                <c:pt idx="25">
                  <c:v>1.6086247568374652</c:v>
                </c:pt>
                <c:pt idx="26">
                  <c:v>1.2622128054394166</c:v>
                </c:pt>
                <c:pt idx="27">
                  <c:v>2.0680261253920458</c:v>
                </c:pt>
                <c:pt idx="28">
                  <c:v>4.1813893987001824</c:v>
                </c:pt>
                <c:pt idx="29">
                  <c:v>3.4319413439259079</c:v>
                </c:pt>
                <c:pt idx="30">
                  <c:v>5.5139630868843934</c:v>
                </c:pt>
              </c:numCache>
            </c:numRef>
          </c:val>
        </c:ser>
        <c:ser>
          <c:idx val="0"/>
          <c:order val="1"/>
          <c:tx>
            <c:strRef>
              <c:f>蒸発散量!$F$2</c:f>
              <c:strCache>
                <c:ptCount val="1"/>
                <c:pt idx="0">
                  <c:v>ペンマン法</c:v>
                </c:pt>
              </c:strCache>
            </c:strRef>
          </c:tx>
          <c:spPr>
            <a:ln w="34925">
              <a:solidFill>
                <a:srgbClr val="0070C0"/>
              </a:solidFill>
            </a:ln>
          </c:spPr>
          <c:marker>
            <c:symbol val="none"/>
          </c:marker>
          <c:cat>
            <c:numRef>
              <c:f>蒸発散量!$D$17:$D$47</c:f>
              <c:numCache>
                <c:formatCode>yyyy/m/d;@</c:formatCode>
                <c:ptCount val="31"/>
                <c:pt idx="0">
                  <c:v>39914</c:v>
                </c:pt>
                <c:pt idx="1">
                  <c:v>39915</c:v>
                </c:pt>
                <c:pt idx="2">
                  <c:v>39916</c:v>
                </c:pt>
                <c:pt idx="3">
                  <c:v>39917</c:v>
                </c:pt>
                <c:pt idx="4">
                  <c:v>39918</c:v>
                </c:pt>
                <c:pt idx="5">
                  <c:v>39919</c:v>
                </c:pt>
                <c:pt idx="6">
                  <c:v>39920</c:v>
                </c:pt>
                <c:pt idx="7">
                  <c:v>39921</c:v>
                </c:pt>
                <c:pt idx="8">
                  <c:v>39922</c:v>
                </c:pt>
                <c:pt idx="9">
                  <c:v>39923</c:v>
                </c:pt>
                <c:pt idx="10">
                  <c:v>39924</c:v>
                </c:pt>
                <c:pt idx="11">
                  <c:v>39925</c:v>
                </c:pt>
                <c:pt idx="12">
                  <c:v>39926</c:v>
                </c:pt>
                <c:pt idx="13">
                  <c:v>39927</c:v>
                </c:pt>
                <c:pt idx="14">
                  <c:v>39928</c:v>
                </c:pt>
                <c:pt idx="15">
                  <c:v>39929</c:v>
                </c:pt>
                <c:pt idx="16">
                  <c:v>39930</c:v>
                </c:pt>
                <c:pt idx="17">
                  <c:v>39931</c:v>
                </c:pt>
                <c:pt idx="18">
                  <c:v>39932</c:v>
                </c:pt>
                <c:pt idx="19">
                  <c:v>39933</c:v>
                </c:pt>
                <c:pt idx="20">
                  <c:v>39934</c:v>
                </c:pt>
                <c:pt idx="21">
                  <c:v>39935</c:v>
                </c:pt>
                <c:pt idx="22">
                  <c:v>39936</c:v>
                </c:pt>
                <c:pt idx="23">
                  <c:v>39937</c:v>
                </c:pt>
                <c:pt idx="24">
                  <c:v>39938</c:v>
                </c:pt>
                <c:pt idx="25">
                  <c:v>39939</c:v>
                </c:pt>
                <c:pt idx="26">
                  <c:v>39940</c:v>
                </c:pt>
                <c:pt idx="27">
                  <c:v>39941</c:v>
                </c:pt>
                <c:pt idx="28">
                  <c:v>39942</c:v>
                </c:pt>
                <c:pt idx="29">
                  <c:v>39943</c:v>
                </c:pt>
                <c:pt idx="30">
                  <c:v>39944</c:v>
                </c:pt>
              </c:numCache>
            </c:numRef>
          </c:cat>
          <c:val>
            <c:numRef>
              <c:f>蒸発散量!$F$17:$F$47</c:f>
              <c:numCache>
                <c:formatCode>0.00_ </c:formatCode>
                <c:ptCount val="31"/>
                <c:pt idx="0">
                  <c:v>4.5710820532592304</c:v>
                </c:pt>
                <c:pt idx="1">
                  <c:v>4.5173232308298461</c:v>
                </c:pt>
                <c:pt idx="2">
                  <c:v>4.3256943980620681</c:v>
                </c:pt>
                <c:pt idx="3">
                  <c:v>1.6411759192173081</c:v>
                </c:pt>
                <c:pt idx="4">
                  <c:v>5.9022343361085268</c:v>
                </c:pt>
                <c:pt idx="5">
                  <c:v>4.3238154098393897</c:v>
                </c:pt>
                <c:pt idx="6">
                  <c:v>2.5700242533135071</c:v>
                </c:pt>
                <c:pt idx="7">
                  <c:v>3.2709200606816897</c:v>
                </c:pt>
                <c:pt idx="8">
                  <c:v>5.230655007129795</c:v>
                </c:pt>
                <c:pt idx="9">
                  <c:v>2.9824695538868577</c:v>
                </c:pt>
                <c:pt idx="10">
                  <c:v>2.5309441950534177</c:v>
                </c:pt>
                <c:pt idx="11">
                  <c:v>5.8308571824342312</c:v>
                </c:pt>
                <c:pt idx="12">
                  <c:v>6.2134182417010475</c:v>
                </c:pt>
                <c:pt idx="13">
                  <c:v>3.6035671886540412</c:v>
                </c:pt>
                <c:pt idx="14">
                  <c:v>1.9257635321565783</c:v>
                </c:pt>
                <c:pt idx="15">
                  <c:v>3.9429018861522245</c:v>
                </c:pt>
                <c:pt idx="16">
                  <c:v>5.8603690424965631</c:v>
                </c:pt>
                <c:pt idx="17">
                  <c:v>5.3784569708266945</c:v>
                </c:pt>
                <c:pt idx="18">
                  <c:v>5.2872000612122836</c:v>
                </c:pt>
                <c:pt idx="19">
                  <c:v>5.0924808615720245</c:v>
                </c:pt>
                <c:pt idx="20">
                  <c:v>5.0549033137506401</c:v>
                </c:pt>
                <c:pt idx="21">
                  <c:v>5.1945900879448805</c:v>
                </c:pt>
                <c:pt idx="22">
                  <c:v>4.1162312144585629</c:v>
                </c:pt>
                <c:pt idx="23">
                  <c:v>2.3328319662329595</c:v>
                </c:pt>
                <c:pt idx="24">
                  <c:v>1.7591444376285108</c:v>
                </c:pt>
                <c:pt idx="25">
                  <c:v>1.7691817708272328</c:v>
                </c:pt>
                <c:pt idx="26">
                  <c:v>1.790807439939488</c:v>
                </c:pt>
                <c:pt idx="27">
                  <c:v>3.4568736347156661</c:v>
                </c:pt>
                <c:pt idx="28">
                  <c:v>5.6545372056686345</c:v>
                </c:pt>
                <c:pt idx="29">
                  <c:v>5.5418144285828985</c:v>
                </c:pt>
                <c:pt idx="30">
                  <c:v>6.2498443202145193</c:v>
                </c:pt>
              </c:numCache>
            </c:numRef>
          </c:val>
        </c:ser>
        <c:ser>
          <c:idx val="1"/>
          <c:order val="2"/>
          <c:tx>
            <c:strRef>
              <c:f>蒸発散量!$H$2</c:f>
              <c:strCache>
                <c:ptCount val="1"/>
                <c:pt idx="0">
                  <c:v>ＰＭ法</c:v>
                </c:pt>
              </c:strCache>
            </c:strRef>
          </c:tx>
          <c:spPr>
            <a:ln w="34925">
              <a:solidFill>
                <a:srgbClr val="FF0000"/>
              </a:solidFill>
            </a:ln>
          </c:spPr>
          <c:marker>
            <c:symbol val="none"/>
          </c:marker>
          <c:cat>
            <c:numRef>
              <c:f>蒸発散量!$D$17:$D$47</c:f>
              <c:numCache>
                <c:formatCode>yyyy/m/d;@</c:formatCode>
                <c:ptCount val="31"/>
                <c:pt idx="0">
                  <c:v>39914</c:v>
                </c:pt>
                <c:pt idx="1">
                  <c:v>39915</c:v>
                </c:pt>
                <c:pt idx="2">
                  <c:v>39916</c:v>
                </c:pt>
                <c:pt idx="3">
                  <c:v>39917</c:v>
                </c:pt>
                <c:pt idx="4">
                  <c:v>39918</c:v>
                </c:pt>
                <c:pt idx="5">
                  <c:v>39919</c:v>
                </c:pt>
                <c:pt idx="6">
                  <c:v>39920</c:v>
                </c:pt>
                <c:pt idx="7">
                  <c:v>39921</c:v>
                </c:pt>
                <c:pt idx="8">
                  <c:v>39922</c:v>
                </c:pt>
                <c:pt idx="9">
                  <c:v>39923</c:v>
                </c:pt>
                <c:pt idx="10">
                  <c:v>39924</c:v>
                </c:pt>
                <c:pt idx="11">
                  <c:v>39925</c:v>
                </c:pt>
                <c:pt idx="12">
                  <c:v>39926</c:v>
                </c:pt>
                <c:pt idx="13">
                  <c:v>39927</c:v>
                </c:pt>
                <c:pt idx="14">
                  <c:v>39928</c:v>
                </c:pt>
                <c:pt idx="15">
                  <c:v>39929</c:v>
                </c:pt>
                <c:pt idx="16">
                  <c:v>39930</c:v>
                </c:pt>
                <c:pt idx="17">
                  <c:v>39931</c:v>
                </c:pt>
                <c:pt idx="18">
                  <c:v>39932</c:v>
                </c:pt>
                <c:pt idx="19">
                  <c:v>39933</c:v>
                </c:pt>
                <c:pt idx="20">
                  <c:v>39934</c:v>
                </c:pt>
                <c:pt idx="21">
                  <c:v>39935</c:v>
                </c:pt>
                <c:pt idx="22">
                  <c:v>39936</c:v>
                </c:pt>
                <c:pt idx="23">
                  <c:v>39937</c:v>
                </c:pt>
                <c:pt idx="24">
                  <c:v>39938</c:v>
                </c:pt>
                <c:pt idx="25">
                  <c:v>39939</c:v>
                </c:pt>
                <c:pt idx="26">
                  <c:v>39940</c:v>
                </c:pt>
                <c:pt idx="27">
                  <c:v>39941</c:v>
                </c:pt>
                <c:pt idx="28">
                  <c:v>39942</c:v>
                </c:pt>
                <c:pt idx="29">
                  <c:v>39943</c:v>
                </c:pt>
                <c:pt idx="30">
                  <c:v>39944</c:v>
                </c:pt>
              </c:numCache>
            </c:numRef>
          </c:cat>
          <c:val>
            <c:numRef>
              <c:f>蒸発散量!$H$17:$H$47</c:f>
              <c:numCache>
                <c:formatCode>0.00_ </c:formatCode>
                <c:ptCount val="31"/>
                <c:pt idx="0">
                  <c:v>4.4720060741165968</c:v>
                </c:pt>
                <c:pt idx="1">
                  <c:v>4.0806308061326515</c:v>
                </c:pt>
                <c:pt idx="2">
                  <c:v>4.2548811753625841</c:v>
                </c:pt>
                <c:pt idx="3">
                  <c:v>1.677162271502272</c:v>
                </c:pt>
                <c:pt idx="4">
                  <c:v>5.1189819491743762</c:v>
                </c:pt>
                <c:pt idx="5">
                  <c:v>4.0572496812117071</c:v>
                </c:pt>
                <c:pt idx="6">
                  <c:v>2.5489517849590602</c:v>
                </c:pt>
                <c:pt idx="7">
                  <c:v>2.8353371474572242</c:v>
                </c:pt>
                <c:pt idx="8">
                  <c:v>4.7709354844903524</c:v>
                </c:pt>
                <c:pt idx="9">
                  <c:v>2.9419426055614837</c:v>
                </c:pt>
                <c:pt idx="10">
                  <c:v>2.4817882909226991</c:v>
                </c:pt>
                <c:pt idx="11">
                  <c:v>5.1749816316610255</c:v>
                </c:pt>
                <c:pt idx="12">
                  <c:v>5.8068248253618151</c:v>
                </c:pt>
                <c:pt idx="13">
                  <c:v>3.3526596505293589</c:v>
                </c:pt>
                <c:pt idx="14">
                  <c:v>1.8954763217706001</c:v>
                </c:pt>
                <c:pt idx="15">
                  <c:v>3.3719554778630463</c:v>
                </c:pt>
                <c:pt idx="16">
                  <c:v>5.2865665364645213</c:v>
                </c:pt>
                <c:pt idx="17">
                  <c:v>4.8196657350541932</c:v>
                </c:pt>
                <c:pt idx="18">
                  <c:v>4.7997047325511524</c:v>
                </c:pt>
                <c:pt idx="19">
                  <c:v>4.6692133197057455</c:v>
                </c:pt>
                <c:pt idx="20">
                  <c:v>4.8472258806555208</c:v>
                </c:pt>
                <c:pt idx="21">
                  <c:v>4.5929716385526085</c:v>
                </c:pt>
                <c:pt idx="22">
                  <c:v>3.6568355594316628</c:v>
                </c:pt>
                <c:pt idx="23">
                  <c:v>2.2557432296338646</c:v>
                </c:pt>
                <c:pt idx="24">
                  <c:v>1.8146915426165995</c:v>
                </c:pt>
                <c:pt idx="25">
                  <c:v>1.9406581453424641</c:v>
                </c:pt>
                <c:pt idx="26">
                  <c:v>1.9207201953833426</c:v>
                </c:pt>
                <c:pt idx="27">
                  <c:v>3.6460678292150361</c:v>
                </c:pt>
                <c:pt idx="28">
                  <c:v>5.201333526856339</c:v>
                </c:pt>
                <c:pt idx="29">
                  <c:v>4.825268020265745</c:v>
                </c:pt>
                <c:pt idx="30">
                  <c:v>5.8491440742301481</c:v>
                </c:pt>
              </c:numCache>
            </c:numRef>
          </c:val>
        </c:ser>
        <c:marker val="1"/>
        <c:axId val="155185536"/>
        <c:axId val="155187072"/>
      </c:lineChart>
      <c:dateAx>
        <c:axId val="155185536"/>
        <c:scaling>
          <c:orientation val="minMax"/>
        </c:scaling>
        <c:axPos val="b"/>
        <c:numFmt formatCode="m/d;@" sourceLinked="0"/>
        <c:tickLblPos val="nextTo"/>
        <c:crossAx val="155187072"/>
        <c:crosses val="autoZero"/>
        <c:auto val="1"/>
        <c:lblOffset val="100"/>
        <c:majorUnit val="5"/>
        <c:majorTimeUnit val="days"/>
      </c:dateAx>
      <c:valAx>
        <c:axId val="155187072"/>
        <c:scaling>
          <c:orientation val="minMax"/>
          <c:min val="0"/>
        </c:scaling>
        <c:axPos val="l"/>
        <c:majorGridlines/>
        <c:title>
          <c:tx>
            <c:rich>
              <a:bodyPr rot="-5400000" vert="horz"/>
              <a:lstStyle/>
              <a:p>
                <a:pPr algn="ctr" rtl="0">
                  <a:defRPr b="0">
                    <a:latin typeface="+mn-ea"/>
                    <a:ea typeface="+mn-ea"/>
                  </a:defRPr>
                </a:pPr>
                <a:r>
                  <a:rPr lang="ja-JP" b="0" dirty="0">
                    <a:latin typeface="+mn-ea"/>
                    <a:ea typeface="+mn-ea"/>
                  </a:rPr>
                  <a:t>蒸</a:t>
                </a:r>
                <a:r>
                  <a:rPr lang="ja-JP" b="0" dirty="0" smtClean="0">
                    <a:latin typeface="+mn-ea"/>
                    <a:ea typeface="+mn-ea"/>
                  </a:rPr>
                  <a:t>発散量</a:t>
                </a:r>
                <a:r>
                  <a:rPr lang="en-US" altLang="ja-JP" b="0" dirty="0" smtClean="0">
                    <a:latin typeface="+mn-ea"/>
                    <a:ea typeface="+mn-ea"/>
                  </a:rPr>
                  <a:t>(</a:t>
                </a:r>
                <a:r>
                  <a:rPr lang="en-US" sz="1800" b="0" i="0" baseline="0" dirty="0" smtClean="0">
                    <a:latin typeface="+mn-ea"/>
                    <a:ea typeface="+mn-ea"/>
                  </a:rPr>
                  <a:t>mm/d)</a:t>
                </a:r>
                <a:endParaRPr lang="ja-JP" sz="1800" b="0" i="0" baseline="0" dirty="0">
                  <a:latin typeface="+mn-ea"/>
                  <a:ea typeface="+mn-ea"/>
                </a:endParaRPr>
              </a:p>
            </c:rich>
          </c:tx>
          <c:layout/>
        </c:title>
        <c:numFmt formatCode="0.0_ " sourceLinked="0"/>
        <c:tickLblPos val="nextTo"/>
        <c:crossAx val="155185536"/>
        <c:crosses val="autoZero"/>
        <c:crossBetween val="between"/>
        <c:majorUnit val="2"/>
      </c:valAx>
    </c:plotArea>
    <c:legend>
      <c:legendPos val="r"/>
      <c:layout/>
    </c:legend>
    <c:plotVisOnly val="1"/>
    <c:dispBlanksAs val="gap"/>
  </c:chart>
  <c:spPr>
    <a:ln>
      <a:noFill/>
    </a:ln>
  </c:spPr>
  <c:txPr>
    <a:bodyPr/>
    <a:lstStyle/>
    <a:p>
      <a:pPr>
        <a:defRPr sz="1800"/>
      </a:pPr>
      <a:endParaRPr lang="ja-JP"/>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lineChart>
        <c:grouping val="standard"/>
        <c:ser>
          <c:idx val="3"/>
          <c:order val="0"/>
          <c:tx>
            <c:strRef>
              <c:f>蒸発散量!$E$2</c:f>
              <c:strCache>
                <c:ptCount val="1"/>
                <c:pt idx="0">
                  <c:v>ボーエン比法</c:v>
                </c:pt>
              </c:strCache>
            </c:strRef>
          </c:tx>
          <c:spPr>
            <a:ln w="34925">
              <a:solidFill>
                <a:srgbClr val="008000"/>
              </a:solidFill>
            </a:ln>
          </c:spPr>
          <c:marker>
            <c:symbol val="none"/>
          </c:marker>
          <c:cat>
            <c:numRef>
              <c:f>蒸発散量!$D$47:$D$83</c:f>
              <c:numCache>
                <c:formatCode>yyyy/m/d;@</c:formatCode>
                <c:ptCount val="37"/>
                <c:pt idx="0">
                  <c:v>39944</c:v>
                </c:pt>
                <c:pt idx="1">
                  <c:v>39945</c:v>
                </c:pt>
                <c:pt idx="2">
                  <c:v>39946</c:v>
                </c:pt>
                <c:pt idx="3">
                  <c:v>39947</c:v>
                </c:pt>
                <c:pt idx="4">
                  <c:v>39948</c:v>
                </c:pt>
                <c:pt idx="5">
                  <c:v>39949</c:v>
                </c:pt>
                <c:pt idx="6">
                  <c:v>39950</c:v>
                </c:pt>
                <c:pt idx="7">
                  <c:v>39951</c:v>
                </c:pt>
                <c:pt idx="8">
                  <c:v>39952</c:v>
                </c:pt>
                <c:pt idx="9">
                  <c:v>39953</c:v>
                </c:pt>
                <c:pt idx="10">
                  <c:v>39954</c:v>
                </c:pt>
                <c:pt idx="11">
                  <c:v>39955</c:v>
                </c:pt>
                <c:pt idx="12">
                  <c:v>39956</c:v>
                </c:pt>
                <c:pt idx="13">
                  <c:v>39957</c:v>
                </c:pt>
                <c:pt idx="14">
                  <c:v>39958</c:v>
                </c:pt>
                <c:pt idx="15">
                  <c:v>39959</c:v>
                </c:pt>
                <c:pt idx="16">
                  <c:v>39960</c:v>
                </c:pt>
                <c:pt idx="17">
                  <c:v>39961</c:v>
                </c:pt>
                <c:pt idx="18">
                  <c:v>39962</c:v>
                </c:pt>
                <c:pt idx="19">
                  <c:v>39963</c:v>
                </c:pt>
                <c:pt idx="20">
                  <c:v>39964</c:v>
                </c:pt>
                <c:pt idx="21">
                  <c:v>39965</c:v>
                </c:pt>
                <c:pt idx="22">
                  <c:v>39966</c:v>
                </c:pt>
                <c:pt idx="23">
                  <c:v>39967</c:v>
                </c:pt>
                <c:pt idx="24">
                  <c:v>39968</c:v>
                </c:pt>
                <c:pt idx="25">
                  <c:v>39969</c:v>
                </c:pt>
                <c:pt idx="26">
                  <c:v>39970</c:v>
                </c:pt>
                <c:pt idx="27">
                  <c:v>39971</c:v>
                </c:pt>
                <c:pt idx="28">
                  <c:v>39972</c:v>
                </c:pt>
                <c:pt idx="29">
                  <c:v>39973</c:v>
                </c:pt>
                <c:pt idx="30">
                  <c:v>39974</c:v>
                </c:pt>
                <c:pt idx="31">
                  <c:v>39975</c:v>
                </c:pt>
                <c:pt idx="32">
                  <c:v>39976</c:v>
                </c:pt>
                <c:pt idx="33">
                  <c:v>39977</c:v>
                </c:pt>
                <c:pt idx="34">
                  <c:v>39978</c:v>
                </c:pt>
                <c:pt idx="35">
                  <c:v>39979</c:v>
                </c:pt>
                <c:pt idx="36">
                  <c:v>39980</c:v>
                </c:pt>
              </c:numCache>
            </c:numRef>
          </c:cat>
          <c:val>
            <c:numRef>
              <c:f>蒸発散量!$E$47:$E$83</c:f>
              <c:numCache>
                <c:formatCode>0.00_ </c:formatCode>
                <c:ptCount val="37"/>
                <c:pt idx="0">
                  <c:v>5.5139630868843934</c:v>
                </c:pt>
                <c:pt idx="1">
                  <c:v>4.1349327946713714</c:v>
                </c:pt>
                <c:pt idx="2">
                  <c:v>4.0901662007294375</c:v>
                </c:pt>
                <c:pt idx="3">
                  <c:v>5.0567651673945564</c:v>
                </c:pt>
                <c:pt idx="4">
                  <c:v>3.3254028874814647</c:v>
                </c:pt>
                <c:pt idx="5">
                  <c:v>0.73943443104050965</c:v>
                </c:pt>
                <c:pt idx="6">
                  <c:v>1.3211009819664203</c:v>
                </c:pt>
                <c:pt idx="7">
                  <c:v>4.4345416386597343</c:v>
                </c:pt>
                <c:pt idx="8">
                  <c:v>2.4739755498267058</c:v>
                </c:pt>
                <c:pt idx="9">
                  <c:v>4.7217933684773614</c:v>
                </c:pt>
                <c:pt idx="10">
                  <c:v>2.1082800880555812</c:v>
                </c:pt>
                <c:pt idx="11">
                  <c:v>2.6445998543473559</c:v>
                </c:pt>
                <c:pt idx="12">
                  <c:v>4.6295791012661613</c:v>
                </c:pt>
                <c:pt idx="13">
                  <c:v>3.0264502633613772</c:v>
                </c:pt>
                <c:pt idx="14">
                  <c:v>4.9297975155417504</c:v>
                </c:pt>
                <c:pt idx="15">
                  <c:v>3.6434170986746692</c:v>
                </c:pt>
                <c:pt idx="16">
                  <c:v>3.4889475295757513</c:v>
                </c:pt>
                <c:pt idx="17">
                  <c:v>1.352476267059981</c:v>
                </c:pt>
                <c:pt idx="18">
                  <c:v>4.6930296909978804</c:v>
                </c:pt>
                <c:pt idx="19">
                  <c:v>3.9409083278146761</c:v>
                </c:pt>
                <c:pt idx="20">
                  <c:v>3.2104906474108872</c:v>
                </c:pt>
                <c:pt idx="21">
                  <c:v>5.2566159338024612</c:v>
                </c:pt>
                <c:pt idx="22">
                  <c:v>4.1946415545104365</c:v>
                </c:pt>
                <c:pt idx="23">
                  <c:v>2.1635069889210472</c:v>
                </c:pt>
                <c:pt idx="24">
                  <c:v>2.718681293791819</c:v>
                </c:pt>
                <c:pt idx="25">
                  <c:v>0.56422482044856348</c:v>
                </c:pt>
                <c:pt idx="26">
                  <c:v>4.2336906873679974</c:v>
                </c:pt>
                <c:pt idx="27">
                  <c:v>5.9335129471945116</c:v>
                </c:pt>
                <c:pt idx="28">
                  <c:v>5.5547632315718491</c:v>
                </c:pt>
                <c:pt idx="29">
                  <c:v>2.2618957239024602</c:v>
                </c:pt>
                <c:pt idx="30">
                  <c:v>1.2904038331299668</c:v>
                </c:pt>
                <c:pt idx="31">
                  <c:v>3.0303355995240171</c:v>
                </c:pt>
                <c:pt idx="32">
                  <c:v>4.7913184643732034</c:v>
                </c:pt>
                <c:pt idx="33">
                  <c:v>3.6685850558528692</c:v>
                </c:pt>
                <c:pt idx="34">
                  <c:v>4.8370413410346424</c:v>
                </c:pt>
                <c:pt idx="35">
                  <c:v>4.3193591837543206</c:v>
                </c:pt>
                <c:pt idx="36">
                  <c:v>1.9601188269236582</c:v>
                </c:pt>
              </c:numCache>
            </c:numRef>
          </c:val>
        </c:ser>
        <c:ser>
          <c:idx val="0"/>
          <c:order val="1"/>
          <c:tx>
            <c:strRef>
              <c:f>蒸発散量!$F$2</c:f>
              <c:strCache>
                <c:ptCount val="1"/>
                <c:pt idx="0">
                  <c:v>ペンマン法</c:v>
                </c:pt>
              </c:strCache>
            </c:strRef>
          </c:tx>
          <c:spPr>
            <a:ln w="34925">
              <a:solidFill>
                <a:srgbClr val="0070C0"/>
              </a:solidFill>
            </a:ln>
          </c:spPr>
          <c:marker>
            <c:symbol val="none"/>
          </c:marker>
          <c:cat>
            <c:numRef>
              <c:f>蒸発散量!$D$47:$D$83</c:f>
              <c:numCache>
                <c:formatCode>yyyy/m/d;@</c:formatCode>
                <c:ptCount val="37"/>
                <c:pt idx="0">
                  <c:v>39944</c:v>
                </c:pt>
                <c:pt idx="1">
                  <c:v>39945</c:v>
                </c:pt>
                <c:pt idx="2">
                  <c:v>39946</c:v>
                </c:pt>
                <c:pt idx="3">
                  <c:v>39947</c:v>
                </c:pt>
                <c:pt idx="4">
                  <c:v>39948</c:v>
                </c:pt>
                <c:pt idx="5">
                  <c:v>39949</c:v>
                </c:pt>
                <c:pt idx="6">
                  <c:v>39950</c:v>
                </c:pt>
                <c:pt idx="7">
                  <c:v>39951</c:v>
                </c:pt>
                <c:pt idx="8">
                  <c:v>39952</c:v>
                </c:pt>
                <c:pt idx="9">
                  <c:v>39953</c:v>
                </c:pt>
                <c:pt idx="10">
                  <c:v>39954</c:v>
                </c:pt>
                <c:pt idx="11">
                  <c:v>39955</c:v>
                </c:pt>
                <c:pt idx="12">
                  <c:v>39956</c:v>
                </c:pt>
                <c:pt idx="13">
                  <c:v>39957</c:v>
                </c:pt>
                <c:pt idx="14">
                  <c:v>39958</c:v>
                </c:pt>
                <c:pt idx="15">
                  <c:v>39959</c:v>
                </c:pt>
                <c:pt idx="16">
                  <c:v>39960</c:v>
                </c:pt>
                <c:pt idx="17">
                  <c:v>39961</c:v>
                </c:pt>
                <c:pt idx="18">
                  <c:v>39962</c:v>
                </c:pt>
                <c:pt idx="19">
                  <c:v>39963</c:v>
                </c:pt>
                <c:pt idx="20">
                  <c:v>39964</c:v>
                </c:pt>
                <c:pt idx="21">
                  <c:v>39965</c:v>
                </c:pt>
                <c:pt idx="22">
                  <c:v>39966</c:v>
                </c:pt>
                <c:pt idx="23">
                  <c:v>39967</c:v>
                </c:pt>
                <c:pt idx="24">
                  <c:v>39968</c:v>
                </c:pt>
                <c:pt idx="25">
                  <c:v>39969</c:v>
                </c:pt>
                <c:pt idx="26">
                  <c:v>39970</c:v>
                </c:pt>
                <c:pt idx="27">
                  <c:v>39971</c:v>
                </c:pt>
                <c:pt idx="28">
                  <c:v>39972</c:v>
                </c:pt>
                <c:pt idx="29">
                  <c:v>39973</c:v>
                </c:pt>
                <c:pt idx="30">
                  <c:v>39974</c:v>
                </c:pt>
                <c:pt idx="31">
                  <c:v>39975</c:v>
                </c:pt>
                <c:pt idx="32">
                  <c:v>39976</c:v>
                </c:pt>
                <c:pt idx="33">
                  <c:v>39977</c:v>
                </c:pt>
                <c:pt idx="34">
                  <c:v>39978</c:v>
                </c:pt>
                <c:pt idx="35">
                  <c:v>39979</c:v>
                </c:pt>
                <c:pt idx="36">
                  <c:v>39980</c:v>
                </c:pt>
              </c:numCache>
            </c:numRef>
          </c:cat>
          <c:val>
            <c:numRef>
              <c:f>蒸発散量!$F$47:$F$83</c:f>
              <c:numCache>
                <c:formatCode>0.00_ </c:formatCode>
                <c:ptCount val="37"/>
                <c:pt idx="0">
                  <c:v>6.2498443202145193</c:v>
                </c:pt>
                <c:pt idx="1">
                  <c:v>5.6244348991572037</c:v>
                </c:pt>
                <c:pt idx="2">
                  <c:v>5.8374549101421955</c:v>
                </c:pt>
                <c:pt idx="3">
                  <c:v>7.4575548602170008</c:v>
                </c:pt>
                <c:pt idx="4">
                  <c:v>4.8428286524386799</c:v>
                </c:pt>
                <c:pt idx="5">
                  <c:v>2.0924776660975479</c:v>
                </c:pt>
                <c:pt idx="6">
                  <c:v>1.9851044991700879</c:v>
                </c:pt>
                <c:pt idx="7">
                  <c:v>6.9746183848738736</c:v>
                </c:pt>
                <c:pt idx="8">
                  <c:v>3.2346456244899588</c:v>
                </c:pt>
                <c:pt idx="9">
                  <c:v>6.2177315552747476</c:v>
                </c:pt>
                <c:pt idx="10">
                  <c:v>3.0564100791371347</c:v>
                </c:pt>
                <c:pt idx="11">
                  <c:v>3.3576338025444672</c:v>
                </c:pt>
                <c:pt idx="12">
                  <c:v>7.0277218610105345</c:v>
                </c:pt>
                <c:pt idx="13">
                  <c:v>3.9173306973497608</c:v>
                </c:pt>
                <c:pt idx="14">
                  <c:v>6.4097228903892534</c:v>
                </c:pt>
                <c:pt idx="15">
                  <c:v>5.7001383819120521</c:v>
                </c:pt>
                <c:pt idx="16">
                  <c:v>4.4764561344624534</c:v>
                </c:pt>
                <c:pt idx="17">
                  <c:v>2.5485650466091814</c:v>
                </c:pt>
                <c:pt idx="18">
                  <c:v>5.0216720521849414</c:v>
                </c:pt>
                <c:pt idx="19">
                  <c:v>3.9265133855346703</c:v>
                </c:pt>
                <c:pt idx="20">
                  <c:v>4.3941141347536945</c:v>
                </c:pt>
                <c:pt idx="21">
                  <c:v>8.0441058436147959</c:v>
                </c:pt>
                <c:pt idx="22">
                  <c:v>6.1861367741635958</c:v>
                </c:pt>
                <c:pt idx="23">
                  <c:v>3.3957923677847361</c:v>
                </c:pt>
                <c:pt idx="24">
                  <c:v>3.1780709067592987</c:v>
                </c:pt>
                <c:pt idx="25">
                  <c:v>1.9912373973507584</c:v>
                </c:pt>
                <c:pt idx="26">
                  <c:v>4.2903105734592355</c:v>
                </c:pt>
                <c:pt idx="27">
                  <c:v>7.4527611786576919</c:v>
                </c:pt>
                <c:pt idx="28">
                  <c:v>6.0327138026504477</c:v>
                </c:pt>
                <c:pt idx="29">
                  <c:v>2.2535249141370493</c:v>
                </c:pt>
                <c:pt idx="30">
                  <c:v>1.9922846108088901</c:v>
                </c:pt>
                <c:pt idx="31">
                  <c:v>3.2757866712354602</c:v>
                </c:pt>
                <c:pt idx="32">
                  <c:v>4.9328513116545523</c:v>
                </c:pt>
                <c:pt idx="33">
                  <c:v>3.7667160291983444</c:v>
                </c:pt>
                <c:pt idx="34">
                  <c:v>5.0470504922928914</c:v>
                </c:pt>
                <c:pt idx="35">
                  <c:v>5.2036317603421534</c:v>
                </c:pt>
                <c:pt idx="36">
                  <c:v>2.8731619771709891</c:v>
                </c:pt>
              </c:numCache>
            </c:numRef>
          </c:val>
        </c:ser>
        <c:ser>
          <c:idx val="1"/>
          <c:order val="2"/>
          <c:tx>
            <c:strRef>
              <c:f>蒸発散量!$H$2</c:f>
              <c:strCache>
                <c:ptCount val="1"/>
                <c:pt idx="0">
                  <c:v>ＰＭ法</c:v>
                </c:pt>
              </c:strCache>
            </c:strRef>
          </c:tx>
          <c:spPr>
            <a:ln w="34925">
              <a:solidFill>
                <a:srgbClr val="FF0000"/>
              </a:solidFill>
            </a:ln>
          </c:spPr>
          <c:marker>
            <c:symbol val="none"/>
          </c:marker>
          <c:cat>
            <c:numRef>
              <c:f>蒸発散量!$D$47:$D$83</c:f>
              <c:numCache>
                <c:formatCode>yyyy/m/d;@</c:formatCode>
                <c:ptCount val="37"/>
                <c:pt idx="0">
                  <c:v>39944</c:v>
                </c:pt>
                <c:pt idx="1">
                  <c:v>39945</c:v>
                </c:pt>
                <c:pt idx="2">
                  <c:v>39946</c:v>
                </c:pt>
                <c:pt idx="3">
                  <c:v>39947</c:v>
                </c:pt>
                <c:pt idx="4">
                  <c:v>39948</c:v>
                </c:pt>
                <c:pt idx="5">
                  <c:v>39949</c:v>
                </c:pt>
                <c:pt idx="6">
                  <c:v>39950</c:v>
                </c:pt>
                <c:pt idx="7">
                  <c:v>39951</c:v>
                </c:pt>
                <c:pt idx="8">
                  <c:v>39952</c:v>
                </c:pt>
                <c:pt idx="9">
                  <c:v>39953</c:v>
                </c:pt>
                <c:pt idx="10">
                  <c:v>39954</c:v>
                </c:pt>
                <c:pt idx="11">
                  <c:v>39955</c:v>
                </c:pt>
                <c:pt idx="12">
                  <c:v>39956</c:v>
                </c:pt>
                <c:pt idx="13">
                  <c:v>39957</c:v>
                </c:pt>
                <c:pt idx="14">
                  <c:v>39958</c:v>
                </c:pt>
                <c:pt idx="15">
                  <c:v>39959</c:v>
                </c:pt>
                <c:pt idx="16">
                  <c:v>39960</c:v>
                </c:pt>
                <c:pt idx="17">
                  <c:v>39961</c:v>
                </c:pt>
                <c:pt idx="18">
                  <c:v>39962</c:v>
                </c:pt>
                <c:pt idx="19">
                  <c:v>39963</c:v>
                </c:pt>
                <c:pt idx="20">
                  <c:v>39964</c:v>
                </c:pt>
                <c:pt idx="21">
                  <c:v>39965</c:v>
                </c:pt>
                <c:pt idx="22">
                  <c:v>39966</c:v>
                </c:pt>
                <c:pt idx="23">
                  <c:v>39967</c:v>
                </c:pt>
                <c:pt idx="24">
                  <c:v>39968</c:v>
                </c:pt>
                <c:pt idx="25">
                  <c:v>39969</c:v>
                </c:pt>
                <c:pt idx="26">
                  <c:v>39970</c:v>
                </c:pt>
                <c:pt idx="27">
                  <c:v>39971</c:v>
                </c:pt>
                <c:pt idx="28">
                  <c:v>39972</c:v>
                </c:pt>
                <c:pt idx="29">
                  <c:v>39973</c:v>
                </c:pt>
                <c:pt idx="30">
                  <c:v>39974</c:v>
                </c:pt>
                <c:pt idx="31">
                  <c:v>39975</c:v>
                </c:pt>
                <c:pt idx="32">
                  <c:v>39976</c:v>
                </c:pt>
                <c:pt idx="33">
                  <c:v>39977</c:v>
                </c:pt>
                <c:pt idx="34">
                  <c:v>39978</c:v>
                </c:pt>
                <c:pt idx="35">
                  <c:v>39979</c:v>
                </c:pt>
                <c:pt idx="36">
                  <c:v>39980</c:v>
                </c:pt>
              </c:numCache>
            </c:numRef>
          </c:cat>
          <c:val>
            <c:numRef>
              <c:f>蒸発散量!$H$47:$H$83</c:f>
              <c:numCache>
                <c:formatCode>0.00_ </c:formatCode>
                <c:ptCount val="37"/>
                <c:pt idx="0">
                  <c:v>5.8491440742301481</c:v>
                </c:pt>
                <c:pt idx="1">
                  <c:v>4.7656587479819175</c:v>
                </c:pt>
                <c:pt idx="2">
                  <c:v>5.5251786705909698</c:v>
                </c:pt>
                <c:pt idx="3">
                  <c:v>7.5080363815196334</c:v>
                </c:pt>
                <c:pt idx="4">
                  <c:v>4.344304448144424</c:v>
                </c:pt>
                <c:pt idx="5">
                  <c:v>2.1244008470098232</c:v>
                </c:pt>
                <c:pt idx="6">
                  <c:v>1.9585711211485954</c:v>
                </c:pt>
                <c:pt idx="7">
                  <c:v>6.9083496191700924</c:v>
                </c:pt>
                <c:pt idx="8">
                  <c:v>3.1583679626722412</c:v>
                </c:pt>
                <c:pt idx="9">
                  <c:v>6.1792486984917847</c:v>
                </c:pt>
                <c:pt idx="10">
                  <c:v>3.1712251410897525</c:v>
                </c:pt>
                <c:pt idx="11">
                  <c:v>3.1066511157336967</c:v>
                </c:pt>
                <c:pt idx="12">
                  <c:v>6.2459576266214345</c:v>
                </c:pt>
                <c:pt idx="13">
                  <c:v>3.9756597769810331</c:v>
                </c:pt>
                <c:pt idx="14">
                  <c:v>5.7356235589673004</c:v>
                </c:pt>
                <c:pt idx="15">
                  <c:v>4.9875814372464591</c:v>
                </c:pt>
                <c:pt idx="16">
                  <c:v>3.8592834759607255</c:v>
                </c:pt>
                <c:pt idx="17">
                  <c:v>2.5582334971141565</c:v>
                </c:pt>
                <c:pt idx="18">
                  <c:v>4.7455029935834014</c:v>
                </c:pt>
                <c:pt idx="19">
                  <c:v>3.6134966050077542</c:v>
                </c:pt>
                <c:pt idx="20">
                  <c:v>3.9933986327725681</c:v>
                </c:pt>
                <c:pt idx="21">
                  <c:v>7.3369449315265305</c:v>
                </c:pt>
                <c:pt idx="22">
                  <c:v>4.5955991051566913</c:v>
                </c:pt>
                <c:pt idx="23">
                  <c:v>3.2266721049064535</c:v>
                </c:pt>
                <c:pt idx="24">
                  <c:v>2.8521066244779778</c:v>
                </c:pt>
                <c:pt idx="25">
                  <c:v>1.7421327961879758</c:v>
                </c:pt>
                <c:pt idx="26">
                  <c:v>3.8530338783470026</c:v>
                </c:pt>
                <c:pt idx="27">
                  <c:v>6.0311138545164455</c:v>
                </c:pt>
                <c:pt idx="28">
                  <c:v>4.3832037311437508</c:v>
                </c:pt>
                <c:pt idx="29">
                  <c:v>2.5081590574960715</c:v>
                </c:pt>
                <c:pt idx="30">
                  <c:v>2.118537677266696</c:v>
                </c:pt>
                <c:pt idx="31">
                  <c:v>3.8101998118569211</c:v>
                </c:pt>
                <c:pt idx="32">
                  <c:v>4.8932436374673038</c:v>
                </c:pt>
                <c:pt idx="33">
                  <c:v>3.5963799791134927</c:v>
                </c:pt>
                <c:pt idx="34">
                  <c:v>4.5397256891590434</c:v>
                </c:pt>
                <c:pt idx="35">
                  <c:v>4.5800917964940524</c:v>
                </c:pt>
                <c:pt idx="36">
                  <c:v>2.7808979047306752</c:v>
                </c:pt>
              </c:numCache>
            </c:numRef>
          </c:val>
        </c:ser>
        <c:marker val="1"/>
        <c:axId val="158034944"/>
        <c:axId val="158040832"/>
      </c:lineChart>
      <c:dateAx>
        <c:axId val="158034944"/>
        <c:scaling>
          <c:orientation val="minMax"/>
        </c:scaling>
        <c:axPos val="b"/>
        <c:numFmt formatCode="m/d;@" sourceLinked="0"/>
        <c:tickLblPos val="nextTo"/>
        <c:crossAx val="158040832"/>
        <c:crosses val="autoZero"/>
        <c:auto val="1"/>
        <c:lblOffset val="100"/>
        <c:majorUnit val="5"/>
        <c:majorTimeUnit val="days"/>
      </c:dateAx>
      <c:valAx>
        <c:axId val="158040832"/>
        <c:scaling>
          <c:orientation val="minMax"/>
          <c:max val="8"/>
          <c:min val="0"/>
        </c:scaling>
        <c:axPos val="l"/>
        <c:majorGridlines/>
        <c:title>
          <c:tx>
            <c:rich>
              <a:bodyPr rot="-5400000" vert="horz"/>
              <a:lstStyle/>
              <a:p>
                <a:pPr algn="ctr" rtl="0">
                  <a:defRPr b="0">
                    <a:latin typeface="+mn-ea"/>
                    <a:ea typeface="+mn-ea"/>
                  </a:defRPr>
                </a:pPr>
                <a:r>
                  <a:rPr lang="ja-JP" b="0" dirty="0">
                    <a:latin typeface="+mn-ea"/>
                    <a:ea typeface="+mn-ea"/>
                  </a:rPr>
                  <a:t>蒸</a:t>
                </a:r>
                <a:r>
                  <a:rPr lang="ja-JP" b="0" dirty="0" smtClean="0">
                    <a:latin typeface="+mn-ea"/>
                    <a:ea typeface="+mn-ea"/>
                  </a:rPr>
                  <a:t>発散量</a:t>
                </a:r>
                <a:r>
                  <a:rPr lang="en-US" sz="1800" b="0" i="0" baseline="0" dirty="0" smtClean="0">
                    <a:latin typeface="+mn-ea"/>
                    <a:ea typeface="+mn-ea"/>
                  </a:rPr>
                  <a:t>(mm/d)</a:t>
                </a:r>
                <a:endParaRPr lang="ja-JP" sz="1800" b="0" i="0" baseline="0" dirty="0">
                  <a:latin typeface="+mn-ea"/>
                  <a:ea typeface="+mn-ea"/>
                </a:endParaRPr>
              </a:p>
            </c:rich>
          </c:tx>
          <c:layout/>
        </c:title>
        <c:numFmt formatCode="0.0_ " sourceLinked="0"/>
        <c:tickLblPos val="nextTo"/>
        <c:crossAx val="158034944"/>
        <c:crosses val="autoZero"/>
        <c:crossBetween val="between"/>
        <c:majorUnit val="2"/>
      </c:valAx>
    </c:plotArea>
    <c:plotVisOnly val="1"/>
    <c:dispBlanksAs val="gap"/>
  </c:chart>
  <c:spPr>
    <a:ln>
      <a:noFill/>
    </a:ln>
  </c:spPr>
  <c:txPr>
    <a:bodyPr/>
    <a:lstStyle/>
    <a:p>
      <a:pPr>
        <a:defRPr sz="1800"/>
      </a:pPr>
      <a:endParaRPr lang="ja-JP"/>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9.0601757234711658E-2"/>
          <c:y val="3.6482084690553751E-2"/>
          <c:w val="0.87532440717825266"/>
          <c:h val="0.80415214547692915"/>
        </c:manualLayout>
      </c:layout>
      <c:lineChart>
        <c:grouping val="standard"/>
        <c:ser>
          <c:idx val="0"/>
          <c:order val="0"/>
          <c:tx>
            <c:strRef>
              <c:f>作物係数の上限!$S$58</c:f>
              <c:strCache>
                <c:ptCount val="1"/>
                <c:pt idx="0">
                  <c:v>風速</c:v>
                </c:pt>
              </c:strCache>
            </c:strRef>
          </c:tx>
          <c:marker>
            <c:symbol val="none"/>
          </c:marker>
          <c:cat>
            <c:numRef>
              <c:f>作物係数の上限!$C$59:$C$139</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作物係数の上限!$S$58:$S$139</c:f>
              <c:numCache>
                <c:formatCode>0.000_ ;[Red]\-0.000\ </c:formatCode>
                <c:ptCount val="82"/>
                <c:pt idx="0" formatCode="General">
                  <c:v>0</c:v>
                </c:pt>
                <c:pt idx="1">
                  <c:v>7.6300314347034215E-2</c:v>
                </c:pt>
                <c:pt idx="2">
                  <c:v>6.0999312653326351E-2</c:v>
                </c:pt>
                <c:pt idx="3">
                  <c:v>2.2652966469160446E-3</c:v>
                </c:pt>
                <c:pt idx="4">
                  <c:v>-2.9070840365878516E-2</c:v>
                </c:pt>
                <c:pt idx="5">
                  <c:v>1.2733957483616777E-2</c:v>
                </c:pt>
                <c:pt idx="6">
                  <c:v>0.13850785880828675</c:v>
                </c:pt>
                <c:pt idx="7">
                  <c:v>-6.2307580234028971E-3</c:v>
                </c:pt>
                <c:pt idx="8">
                  <c:v>-3.3947628357535585E-2</c:v>
                </c:pt>
                <c:pt idx="9">
                  <c:v>3.2606362094173752E-2</c:v>
                </c:pt>
                <c:pt idx="10">
                  <c:v>-1.5252619273019435E-2</c:v>
                </c:pt>
                <c:pt idx="11">
                  <c:v>-3.20004205538112E-2</c:v>
                </c:pt>
                <c:pt idx="12">
                  <c:v>-2.6023943931386042E-2</c:v>
                </c:pt>
                <c:pt idx="13">
                  <c:v>-3.2683757453875958E-2</c:v>
                </c:pt>
                <c:pt idx="14">
                  <c:v>-3.0742294517895393E-2</c:v>
                </c:pt>
                <c:pt idx="15">
                  <c:v>-2.0745317559115545E-2</c:v>
                </c:pt>
                <c:pt idx="16">
                  <c:v>-1.3687898716455182E-2</c:v>
                </c:pt>
                <c:pt idx="17">
                  <c:v>-1.3517064491438973E-2</c:v>
                </c:pt>
                <c:pt idx="18">
                  <c:v>1.5862793873824936E-2</c:v>
                </c:pt>
                <c:pt idx="19">
                  <c:v>0.10303904535740152</c:v>
                </c:pt>
                <c:pt idx="20">
                  <c:v>-2.0938828893647215E-2</c:v>
                </c:pt>
                <c:pt idx="21">
                  <c:v>-2.0738967968451195E-2</c:v>
                </c:pt>
                <c:pt idx="22">
                  <c:v>-2.5349375513667199E-2</c:v>
                </c:pt>
                <c:pt idx="23">
                  <c:v>9.3550681658184469E-3</c:v>
                </c:pt>
                <c:pt idx="24">
                  <c:v>8.0248671721898108E-3</c:v>
                </c:pt>
                <c:pt idx="25">
                  <c:v>0.12147976845388467</c:v>
                </c:pt>
                <c:pt idx="26">
                  <c:v>7.6892942809037065E-2</c:v>
                </c:pt>
                <c:pt idx="27">
                  <c:v>9.9856690988736813E-2</c:v>
                </c:pt>
                <c:pt idx="28">
                  <c:v>6.1585028085241874E-3</c:v>
                </c:pt>
                <c:pt idx="29">
                  <c:v>5.0699974234340889E-2</c:v>
                </c:pt>
                <c:pt idx="30">
                  <c:v>0.11918847330844605</c:v>
                </c:pt>
                <c:pt idx="31">
                  <c:v>0.13208721320081968</c:v>
                </c:pt>
                <c:pt idx="32">
                  <c:v>3.3889886492746817E-2</c:v>
                </c:pt>
                <c:pt idx="33">
                  <c:v>-3.0647311735893389E-3</c:v>
                </c:pt>
                <c:pt idx="34">
                  <c:v>-1.2685268114413161E-2</c:v>
                </c:pt>
                <c:pt idx="35">
                  <c:v>-1.5785682527362024E-2</c:v>
                </c:pt>
                <c:pt idx="36">
                  <c:v>-1.9140080566883669E-2</c:v>
                </c:pt>
                <c:pt idx="37">
                  <c:v>-2.7389105924214598E-2</c:v>
                </c:pt>
                <c:pt idx="38">
                  <c:v>-3.6044505084061915E-2</c:v>
                </c:pt>
                <c:pt idx="39">
                  <c:v>-2.8894865996038768E-2</c:v>
                </c:pt>
                <c:pt idx="40">
                  <c:v>-1.151150092589477E-2</c:v>
                </c:pt>
                <c:pt idx="41">
                  <c:v>-5.7896126529628274E-3</c:v>
                </c:pt>
                <c:pt idx="42">
                  <c:v>3.5896357142671614E-2</c:v>
                </c:pt>
                <c:pt idx="43">
                  <c:v>-1.6166657967221186E-2</c:v>
                </c:pt>
                <c:pt idx="44">
                  <c:v>-3.5186403259998209E-2</c:v>
                </c:pt>
                <c:pt idx="45">
                  <c:v>-1.61249320857128E-2</c:v>
                </c:pt>
                <c:pt idx="46">
                  <c:v>-4.3473484877817742E-3</c:v>
                </c:pt>
                <c:pt idx="47">
                  <c:v>7.7068917178876831E-2</c:v>
                </c:pt>
                <c:pt idx="48">
                  <c:v>8.9231104554189478E-2</c:v>
                </c:pt>
                <c:pt idx="49">
                  <c:v>2.8331273408325898E-2</c:v>
                </c:pt>
                <c:pt idx="50">
                  <c:v>9.7033885679753771E-3</c:v>
                </c:pt>
                <c:pt idx="51">
                  <c:v>2.6484449609389712E-2</c:v>
                </c:pt>
                <c:pt idx="52">
                  <c:v>6.8556837351166994E-2</c:v>
                </c:pt>
                <c:pt idx="53">
                  <c:v>-3.7515795949422656E-2</c:v>
                </c:pt>
                <c:pt idx="54">
                  <c:v>-4.9405403892079948E-4</c:v>
                </c:pt>
                <c:pt idx="55">
                  <c:v>6.1984145212713474E-3</c:v>
                </c:pt>
                <c:pt idx="56">
                  <c:v>6.9694321164460671E-2</c:v>
                </c:pt>
                <c:pt idx="57">
                  <c:v>8.0869600733661964E-2</c:v>
                </c:pt>
                <c:pt idx="58">
                  <c:v>8.2212126900472367E-3</c:v>
                </c:pt>
                <c:pt idx="59">
                  <c:v>5.6628677746053506E-2</c:v>
                </c:pt>
                <c:pt idx="60">
                  <c:v>1.7867147993528329E-2</c:v>
                </c:pt>
                <c:pt idx="61">
                  <c:v>3.289390784282941E-2</c:v>
                </c:pt>
                <c:pt idx="62">
                  <c:v>3.6622065930662561E-3</c:v>
                </c:pt>
                <c:pt idx="63">
                  <c:v>3.9138276718996716E-2</c:v>
                </c:pt>
                <c:pt idx="64">
                  <c:v>9.9210888193234804E-3</c:v>
                </c:pt>
                <c:pt idx="65">
                  <c:v>5.2423434557513228E-2</c:v>
                </c:pt>
                <c:pt idx="66">
                  <c:v>8.1139911879085827E-2</c:v>
                </c:pt>
                <c:pt idx="67">
                  <c:v>2.2747261961247732E-2</c:v>
                </c:pt>
                <c:pt idx="68">
                  <c:v>5.3250695512635872E-2</c:v>
                </c:pt>
                <c:pt idx="69">
                  <c:v>1.3404292840892697E-2</c:v>
                </c:pt>
                <c:pt idx="70">
                  <c:v>-4.4857736926136614E-2</c:v>
                </c:pt>
                <c:pt idx="71">
                  <c:v>8.0343533076401522E-3</c:v>
                </c:pt>
                <c:pt idx="72">
                  <c:v>5.6723014521637728E-2</c:v>
                </c:pt>
                <c:pt idx="73">
                  <c:v>1.0860828237642681E-2</c:v>
                </c:pt>
                <c:pt idx="74">
                  <c:v>-1.870286589542627E-2</c:v>
                </c:pt>
                <c:pt idx="75">
                  <c:v>3.6404324395817131E-2</c:v>
                </c:pt>
                <c:pt idx="76">
                  <c:v>5.6196905580879856E-2</c:v>
                </c:pt>
                <c:pt idx="77">
                  <c:v>1.4688724323846377E-2</c:v>
                </c:pt>
                <c:pt idx="78">
                  <c:v>-2.4987146484340798E-2</c:v>
                </c:pt>
                <c:pt idx="79">
                  <c:v>-6.9234681287340429E-3</c:v>
                </c:pt>
                <c:pt idx="80">
                  <c:v>2.9249242801510322E-2</c:v>
                </c:pt>
                <c:pt idx="81">
                  <c:v>3.2667178031172586E-3</c:v>
                </c:pt>
              </c:numCache>
            </c:numRef>
          </c:val>
        </c:ser>
        <c:ser>
          <c:idx val="1"/>
          <c:order val="1"/>
          <c:tx>
            <c:strRef>
              <c:f>作物係数の上限!$T$58</c:f>
              <c:strCache>
                <c:ptCount val="1"/>
                <c:pt idx="0">
                  <c:v>相対湿度</c:v>
                </c:pt>
              </c:strCache>
            </c:strRef>
          </c:tx>
          <c:marker>
            <c:symbol val="none"/>
          </c:marker>
          <c:cat>
            <c:numRef>
              <c:f>作物係数の上限!$C$59:$C$139</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作物係数の上限!$T$58:$T$139</c:f>
              <c:numCache>
                <c:formatCode>0.000_ ;[Red]\-0.000\ </c:formatCode>
                <c:ptCount val="82"/>
                <c:pt idx="0" formatCode="General">
                  <c:v>0</c:v>
                </c:pt>
                <c:pt idx="1">
                  <c:v>-7.4600000000000014E-2</c:v>
                </c:pt>
                <c:pt idx="2">
                  <c:v>-6.5400000000000014E-2</c:v>
                </c:pt>
                <c:pt idx="3">
                  <c:v>-0.10900000000000003</c:v>
                </c:pt>
                <c:pt idx="4">
                  <c:v>1.5159999999999993E-2</c:v>
                </c:pt>
                <c:pt idx="5">
                  <c:v>-5.144E-2</c:v>
                </c:pt>
                <c:pt idx="6">
                  <c:v>-8.6560000000000054E-2</c:v>
                </c:pt>
                <c:pt idx="7">
                  <c:v>-7.5760000000000036E-2</c:v>
                </c:pt>
                <c:pt idx="8">
                  <c:v>2.8960000000000007E-2</c:v>
                </c:pt>
                <c:pt idx="9">
                  <c:v>-4.0240000000000005E-2</c:v>
                </c:pt>
                <c:pt idx="10">
                  <c:v>-8.4800000000000028E-2</c:v>
                </c:pt>
                <c:pt idx="11">
                  <c:v>-8.6840000000000001E-2</c:v>
                </c:pt>
                <c:pt idx="12">
                  <c:v>-7.7320000000000014E-2</c:v>
                </c:pt>
                <c:pt idx="13">
                  <c:v>-7.8159999999999993E-2</c:v>
                </c:pt>
                <c:pt idx="14">
                  <c:v>-8.8200000000000028E-2</c:v>
                </c:pt>
                <c:pt idx="15">
                  <c:v>-6.7920000000000008E-2</c:v>
                </c:pt>
                <c:pt idx="16">
                  <c:v>-3.1400000000000011E-2</c:v>
                </c:pt>
                <c:pt idx="17">
                  <c:v>-3.0840000000000013E-2</c:v>
                </c:pt>
                <c:pt idx="18">
                  <c:v>0.15200000000000005</c:v>
                </c:pt>
                <c:pt idx="19">
                  <c:v>-1.1400000000000011E-2</c:v>
                </c:pt>
                <c:pt idx="20">
                  <c:v>4.8000000000000135E-3</c:v>
                </c:pt>
                <c:pt idx="21">
                  <c:v>3.8919999999999989E-2</c:v>
                </c:pt>
                <c:pt idx="22">
                  <c:v>9.0800000000000047E-2</c:v>
                </c:pt>
                <c:pt idx="23">
                  <c:v>-4.1919999999999992E-2</c:v>
                </c:pt>
                <c:pt idx="24">
                  <c:v>5.4160000000000021E-2</c:v>
                </c:pt>
                <c:pt idx="25">
                  <c:v>0.10119999999999998</c:v>
                </c:pt>
                <c:pt idx="26">
                  <c:v>-3.1880000000000012E-2</c:v>
                </c:pt>
                <c:pt idx="27">
                  <c:v>-2.6520000000000009E-2</c:v>
                </c:pt>
                <c:pt idx="28">
                  <c:v>1.1840000000000007E-2</c:v>
                </c:pt>
                <c:pt idx="29">
                  <c:v>0.12480000000000002</c:v>
                </c:pt>
                <c:pt idx="30">
                  <c:v>2.8159999999999998E-2</c:v>
                </c:pt>
                <c:pt idx="31">
                  <c:v>-2.6800000000000018E-2</c:v>
                </c:pt>
                <c:pt idx="32">
                  <c:v>-5.1120000000000006E-2</c:v>
                </c:pt>
                <c:pt idx="33">
                  <c:v>-7.5400000000000023E-2</c:v>
                </c:pt>
                <c:pt idx="34">
                  <c:v>-7.2959999999999997E-2</c:v>
                </c:pt>
                <c:pt idx="35">
                  <c:v>-7.5079999999999994E-2</c:v>
                </c:pt>
                <c:pt idx="36">
                  <c:v>-2.972E-2</c:v>
                </c:pt>
                <c:pt idx="37">
                  <c:v>1.7960000000000014E-2</c:v>
                </c:pt>
                <c:pt idx="38">
                  <c:v>9.1200000000000031E-2</c:v>
                </c:pt>
                <c:pt idx="39">
                  <c:v>0.12760000000000002</c:v>
                </c:pt>
                <c:pt idx="40">
                  <c:v>0.14360000000000003</c:v>
                </c:pt>
                <c:pt idx="41">
                  <c:v>0.16319999999999998</c:v>
                </c:pt>
                <c:pt idx="42">
                  <c:v>5.1239999999999994E-2</c:v>
                </c:pt>
                <c:pt idx="43">
                  <c:v>2.7199999999999998E-3</c:v>
                </c:pt>
                <c:pt idx="44">
                  <c:v>-2.2440000000000009E-2</c:v>
                </c:pt>
                <c:pt idx="45">
                  <c:v>-8.7320000000000023E-2</c:v>
                </c:pt>
                <c:pt idx="46">
                  <c:v>3.5400000000000015E-2</c:v>
                </c:pt>
                <c:pt idx="47">
                  <c:v>-4.2159999999999996E-2</c:v>
                </c:pt>
                <c:pt idx="48">
                  <c:v>-9.2480000000000007E-2</c:v>
                </c:pt>
                <c:pt idx="49">
                  <c:v>-2.0719999999999999E-2</c:v>
                </c:pt>
                <c:pt idx="50">
                  <c:v>0.11160000000000002</c:v>
                </c:pt>
                <c:pt idx="51">
                  <c:v>0.17800000000000005</c:v>
                </c:pt>
                <c:pt idx="52">
                  <c:v>-7.3480000000000004E-2</c:v>
                </c:pt>
                <c:pt idx="53">
                  <c:v>-1.6000000000000007E-2</c:v>
                </c:pt>
                <c:pt idx="54">
                  <c:v>-8.8520000000000071E-2</c:v>
                </c:pt>
                <c:pt idx="55">
                  <c:v>4.8240000000000005E-2</c:v>
                </c:pt>
                <c:pt idx="56">
                  <c:v>0.10439999999999998</c:v>
                </c:pt>
                <c:pt idx="57">
                  <c:v>-2.1400000000000013E-2</c:v>
                </c:pt>
                <c:pt idx="58">
                  <c:v>3.2800000000000025E-3</c:v>
                </c:pt>
                <c:pt idx="59">
                  <c:v>-1.7639999999999986E-2</c:v>
                </c:pt>
                <c:pt idx="60">
                  <c:v>-1.5159999999999993E-2</c:v>
                </c:pt>
                <c:pt idx="61">
                  <c:v>3.9000000000000014E-2</c:v>
                </c:pt>
                <c:pt idx="62">
                  <c:v>4.5280000000000001E-2</c:v>
                </c:pt>
                <c:pt idx="63">
                  <c:v>1.4120000000000008E-2</c:v>
                </c:pt>
                <c:pt idx="64">
                  <c:v>7.2920000000000013E-2</c:v>
                </c:pt>
                <c:pt idx="65">
                  <c:v>7.5600000000000033E-3</c:v>
                </c:pt>
                <c:pt idx="66">
                  <c:v>-9.6440000000000012E-2</c:v>
                </c:pt>
                <c:pt idx="67">
                  <c:v>3.6599999999999994E-2</c:v>
                </c:pt>
                <c:pt idx="68">
                  <c:v>6.3520000000000007E-2</c:v>
                </c:pt>
                <c:pt idx="69">
                  <c:v>5.2200000000000003E-2</c:v>
                </c:pt>
                <c:pt idx="70">
                  <c:v>0.16360000000000002</c:v>
                </c:pt>
                <c:pt idx="71">
                  <c:v>3.5880000000000002E-2</c:v>
                </c:pt>
                <c:pt idx="72">
                  <c:v>2.5600000000000037E-3</c:v>
                </c:pt>
                <c:pt idx="73">
                  <c:v>2.0240000000000011E-2</c:v>
                </c:pt>
                <c:pt idx="74">
                  <c:v>5.1879999999999996E-2</c:v>
                </c:pt>
                <c:pt idx="75">
                  <c:v>0.13039999999999999</c:v>
                </c:pt>
                <c:pt idx="76">
                  <c:v>7.1200000000000065E-3</c:v>
                </c:pt>
                <c:pt idx="77">
                  <c:v>-1.3479999999999987E-2</c:v>
                </c:pt>
                <c:pt idx="78">
                  <c:v>-1.0080000000000016E-2</c:v>
                </c:pt>
                <c:pt idx="79">
                  <c:v>-4.2919999999999993E-2</c:v>
                </c:pt>
                <c:pt idx="80">
                  <c:v>-1.0759999999999988E-2</c:v>
                </c:pt>
                <c:pt idx="81">
                  <c:v>6.924000000000001E-2</c:v>
                </c:pt>
              </c:numCache>
            </c:numRef>
          </c:val>
        </c:ser>
        <c:ser>
          <c:idx val="2"/>
          <c:order val="2"/>
          <c:tx>
            <c:strRef>
              <c:f>作物係数の上限!$U$58</c:f>
              <c:strCache>
                <c:ptCount val="1"/>
                <c:pt idx="0">
                  <c:v>風速×相対湿度</c:v>
                </c:pt>
              </c:strCache>
            </c:strRef>
          </c:tx>
          <c:marker>
            <c:symbol val="none"/>
          </c:marker>
          <c:cat>
            <c:numRef>
              <c:f>作物係数の上限!$C$59:$C$139</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作物係数の上限!$U$58:$U$139</c:f>
              <c:numCache>
                <c:formatCode>0.000_ ;[Red]\-0.000\ </c:formatCode>
                <c:ptCount val="82"/>
                <c:pt idx="0" formatCode="General">
                  <c:v>0</c:v>
                </c:pt>
                <c:pt idx="1">
                  <c:v>0.15090031434703427</c:v>
                </c:pt>
                <c:pt idx="2">
                  <c:v>0.12639931265332641</c:v>
                </c:pt>
                <c:pt idx="3">
                  <c:v>0.1112652966469161</c:v>
                </c:pt>
                <c:pt idx="4">
                  <c:v>-4.4230840365878481E-2</c:v>
                </c:pt>
                <c:pt idx="5">
                  <c:v>6.4173957483616803E-2</c:v>
                </c:pt>
                <c:pt idx="6">
                  <c:v>0.22506785880828675</c:v>
                </c:pt>
                <c:pt idx="7">
                  <c:v>6.9529241976597114E-2</c:v>
                </c:pt>
                <c:pt idx="8">
                  <c:v>-6.2907628357535647E-2</c:v>
                </c:pt>
                <c:pt idx="9">
                  <c:v>7.2846362094173736E-2</c:v>
                </c:pt>
                <c:pt idx="10">
                  <c:v>6.9547380726980565E-2</c:v>
                </c:pt>
                <c:pt idx="11">
                  <c:v>5.4839579446188814E-2</c:v>
                </c:pt>
                <c:pt idx="12">
                  <c:v>5.1296056068613961E-2</c:v>
                </c:pt>
                <c:pt idx="13">
                  <c:v>4.5476242546124063E-2</c:v>
                </c:pt>
                <c:pt idx="14">
                  <c:v>5.7457705482104618E-2</c:v>
                </c:pt>
                <c:pt idx="15">
                  <c:v>4.7174682440884491E-2</c:v>
                </c:pt>
                <c:pt idx="16">
                  <c:v>1.7712101283544841E-2</c:v>
                </c:pt>
                <c:pt idx="17">
                  <c:v>1.7322935508561031E-2</c:v>
                </c:pt>
                <c:pt idx="18">
                  <c:v>-0.13613720612617511</c:v>
                </c:pt>
                <c:pt idx="19">
                  <c:v>0.11443904535740153</c:v>
                </c:pt>
                <c:pt idx="20">
                  <c:v>-2.5738828893647234E-2</c:v>
                </c:pt>
                <c:pt idx="21">
                  <c:v>-5.9658967968451174E-2</c:v>
                </c:pt>
                <c:pt idx="22">
                  <c:v>-0.11614937551366718</c:v>
                </c:pt>
                <c:pt idx="23">
                  <c:v>5.1275068165818401E-2</c:v>
                </c:pt>
                <c:pt idx="24">
                  <c:v>-4.6135132827810191E-2</c:v>
                </c:pt>
                <c:pt idx="25">
                  <c:v>2.0279768453884663E-2</c:v>
                </c:pt>
                <c:pt idx="26">
                  <c:v>0.10877294280903707</c:v>
                </c:pt>
                <c:pt idx="27">
                  <c:v>0.12637669098873672</c:v>
                </c:pt>
                <c:pt idx="28">
                  <c:v>-5.6814971914758202E-3</c:v>
                </c:pt>
                <c:pt idx="29">
                  <c:v>-7.4100025765659105E-2</c:v>
                </c:pt>
                <c:pt idx="30">
                  <c:v>9.1028473308446142E-2</c:v>
                </c:pt>
                <c:pt idx="31">
                  <c:v>0.15888721320081972</c:v>
                </c:pt>
                <c:pt idx="32">
                  <c:v>8.5009886492746822E-2</c:v>
                </c:pt>
                <c:pt idx="33">
                  <c:v>7.2335268826410698E-2</c:v>
                </c:pt>
                <c:pt idx="34">
                  <c:v>6.0274731885586866E-2</c:v>
                </c:pt>
                <c:pt idx="35">
                  <c:v>5.9294317472637983E-2</c:v>
                </c:pt>
                <c:pt idx="36">
                  <c:v>1.0579919433116342E-2</c:v>
                </c:pt>
                <c:pt idx="37">
                  <c:v>-4.5349105924214567E-2</c:v>
                </c:pt>
                <c:pt idx="38">
                  <c:v>-0.1272445050840619</c:v>
                </c:pt>
                <c:pt idx="39">
                  <c:v>-0.15649486599603887</c:v>
                </c:pt>
                <c:pt idx="40">
                  <c:v>-0.15511150092589479</c:v>
                </c:pt>
                <c:pt idx="41">
                  <c:v>-0.16898961265296286</c:v>
                </c:pt>
                <c:pt idx="42">
                  <c:v>-1.5343642857328399E-2</c:v>
                </c:pt>
                <c:pt idx="43">
                  <c:v>-1.8886657967221186E-2</c:v>
                </c:pt>
                <c:pt idx="44">
                  <c:v>-1.2746403259998228E-2</c:v>
                </c:pt>
                <c:pt idx="45">
                  <c:v>7.119506791428723E-2</c:v>
                </c:pt>
                <c:pt idx="46">
                  <c:v>-3.9747348487781803E-2</c:v>
                </c:pt>
                <c:pt idx="47">
                  <c:v>0.11922891717887678</c:v>
                </c:pt>
                <c:pt idx="48">
                  <c:v>0.18171110455418948</c:v>
                </c:pt>
                <c:pt idx="49">
                  <c:v>4.9051273408325893E-2</c:v>
                </c:pt>
                <c:pt idx="50">
                  <c:v>-0.10189661143202466</c:v>
                </c:pt>
                <c:pt idx="51">
                  <c:v>-0.15151555039061029</c:v>
                </c:pt>
                <c:pt idx="52">
                  <c:v>0.14203683735116707</c:v>
                </c:pt>
                <c:pt idx="53">
                  <c:v>-2.1515795949422649E-2</c:v>
                </c:pt>
                <c:pt idx="54">
                  <c:v>8.8025945961079308E-2</c:v>
                </c:pt>
                <c:pt idx="55">
                  <c:v>-4.204158547872866E-2</c:v>
                </c:pt>
                <c:pt idx="56">
                  <c:v>-3.4705678835539336E-2</c:v>
                </c:pt>
                <c:pt idx="57">
                  <c:v>0.10226960073366201</c:v>
                </c:pt>
                <c:pt idx="58">
                  <c:v>4.9412126900472367E-3</c:v>
                </c:pt>
                <c:pt idx="59">
                  <c:v>7.426867774605353E-2</c:v>
                </c:pt>
                <c:pt idx="60">
                  <c:v>3.3027147993528336E-2</c:v>
                </c:pt>
                <c:pt idx="61">
                  <c:v>-6.106092157170619E-3</c:v>
                </c:pt>
                <c:pt idx="62">
                  <c:v>-4.1617793406933772E-2</c:v>
                </c:pt>
                <c:pt idx="63">
                  <c:v>2.5018276718996712E-2</c:v>
                </c:pt>
                <c:pt idx="64">
                  <c:v>-6.2998911180676534E-2</c:v>
                </c:pt>
                <c:pt idx="65">
                  <c:v>4.4863434557513231E-2</c:v>
                </c:pt>
                <c:pt idx="66">
                  <c:v>0.17757991187908584</c:v>
                </c:pt>
                <c:pt idx="67">
                  <c:v>-1.385273803875227E-2</c:v>
                </c:pt>
                <c:pt idx="68">
                  <c:v>-1.0269304487364135E-2</c:v>
                </c:pt>
                <c:pt idx="69">
                  <c:v>-3.8795707159107296E-2</c:v>
                </c:pt>
                <c:pt idx="70">
                  <c:v>-0.20845773692613667</c:v>
                </c:pt>
                <c:pt idx="71">
                  <c:v>-2.7845646692359855E-2</c:v>
                </c:pt>
                <c:pt idx="72">
                  <c:v>5.4163014521637742E-2</c:v>
                </c:pt>
                <c:pt idx="73">
                  <c:v>-9.3791717623573391E-3</c:v>
                </c:pt>
                <c:pt idx="74">
                  <c:v>-7.0582865895426297E-2</c:v>
                </c:pt>
                <c:pt idx="75">
                  <c:v>-9.3995675604182941E-2</c:v>
                </c:pt>
                <c:pt idx="76">
                  <c:v>4.9076905580879855E-2</c:v>
                </c:pt>
                <c:pt idx="77">
                  <c:v>2.8168724323846352E-2</c:v>
                </c:pt>
                <c:pt idx="78">
                  <c:v>-1.490714648434076E-2</c:v>
                </c:pt>
                <c:pt idx="79">
                  <c:v>3.5996531871265953E-2</c:v>
                </c:pt>
                <c:pt idx="80">
                  <c:v>4.0009242801510303E-2</c:v>
                </c:pt>
                <c:pt idx="81">
                  <c:v>-6.5973282196882754E-2</c:v>
                </c:pt>
              </c:numCache>
            </c:numRef>
          </c:val>
        </c:ser>
        <c:ser>
          <c:idx val="3"/>
          <c:order val="3"/>
          <c:tx>
            <c:strRef>
              <c:f>作物係数の上限!$V$58</c:f>
              <c:strCache>
                <c:ptCount val="1"/>
                <c:pt idx="0">
                  <c:v>草丈</c:v>
                </c:pt>
              </c:strCache>
            </c:strRef>
          </c:tx>
          <c:marker>
            <c:symbol val="none"/>
          </c:marker>
          <c:cat>
            <c:numRef>
              <c:f>作物係数の上限!$C$59:$C$139</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作物係数の上限!$V$58:$V$139</c:f>
              <c:numCache>
                <c:formatCode>0.000_ </c:formatCode>
                <c:ptCount val="82"/>
                <c:pt idx="0" formatCode="General">
                  <c:v>0</c:v>
                </c:pt>
                <c:pt idx="1">
                  <c:v>0.54706970742887795</c:v>
                </c:pt>
                <c:pt idx="2">
                  <c:v>0.54706970742887795</c:v>
                </c:pt>
                <c:pt idx="3">
                  <c:v>0.54706970742887795</c:v>
                </c:pt>
                <c:pt idx="4">
                  <c:v>0.54706970742887795</c:v>
                </c:pt>
                <c:pt idx="5">
                  <c:v>0.54706970742887795</c:v>
                </c:pt>
                <c:pt idx="6">
                  <c:v>0.54706970742887795</c:v>
                </c:pt>
                <c:pt idx="7">
                  <c:v>0.54706970742887795</c:v>
                </c:pt>
                <c:pt idx="8">
                  <c:v>0.54706970742887795</c:v>
                </c:pt>
                <c:pt idx="9">
                  <c:v>0.54706970742887795</c:v>
                </c:pt>
                <c:pt idx="10">
                  <c:v>0.54706970742887795</c:v>
                </c:pt>
                <c:pt idx="11">
                  <c:v>0.54706970742887795</c:v>
                </c:pt>
                <c:pt idx="12">
                  <c:v>0.54706970742887795</c:v>
                </c:pt>
                <c:pt idx="13">
                  <c:v>0.54706970742887795</c:v>
                </c:pt>
                <c:pt idx="14">
                  <c:v>0.54706970742887795</c:v>
                </c:pt>
                <c:pt idx="15">
                  <c:v>0.54706970742887795</c:v>
                </c:pt>
                <c:pt idx="16">
                  <c:v>0.54706970742887795</c:v>
                </c:pt>
                <c:pt idx="17">
                  <c:v>0.54706970742887795</c:v>
                </c:pt>
                <c:pt idx="18">
                  <c:v>0.54706970742887795</c:v>
                </c:pt>
                <c:pt idx="19">
                  <c:v>0.54706970742887795</c:v>
                </c:pt>
                <c:pt idx="20">
                  <c:v>0.54706970742887795</c:v>
                </c:pt>
                <c:pt idx="21">
                  <c:v>0.54706970742887795</c:v>
                </c:pt>
                <c:pt idx="22">
                  <c:v>0.54706970742887795</c:v>
                </c:pt>
                <c:pt idx="23">
                  <c:v>0.54706970742887795</c:v>
                </c:pt>
                <c:pt idx="24">
                  <c:v>0.54706970742887795</c:v>
                </c:pt>
                <c:pt idx="25">
                  <c:v>0.54706970742887795</c:v>
                </c:pt>
                <c:pt idx="26">
                  <c:v>0.54706970742887795</c:v>
                </c:pt>
                <c:pt idx="27">
                  <c:v>0.54706970742887795</c:v>
                </c:pt>
                <c:pt idx="28">
                  <c:v>0.54706970742887795</c:v>
                </c:pt>
                <c:pt idx="29">
                  <c:v>0.54706970742887795</c:v>
                </c:pt>
                <c:pt idx="30">
                  <c:v>0.54706970742887795</c:v>
                </c:pt>
                <c:pt idx="31">
                  <c:v>0.54706970742887795</c:v>
                </c:pt>
                <c:pt idx="32">
                  <c:v>0.54706970742887795</c:v>
                </c:pt>
                <c:pt idx="33">
                  <c:v>0.54706970742887795</c:v>
                </c:pt>
                <c:pt idx="34">
                  <c:v>0.54706970742887795</c:v>
                </c:pt>
                <c:pt idx="35">
                  <c:v>0.54706970742887795</c:v>
                </c:pt>
                <c:pt idx="36">
                  <c:v>0.54706970742887795</c:v>
                </c:pt>
                <c:pt idx="37">
                  <c:v>0.54706970742887795</c:v>
                </c:pt>
                <c:pt idx="38">
                  <c:v>0.54706970742887795</c:v>
                </c:pt>
                <c:pt idx="39">
                  <c:v>0.54706970742887795</c:v>
                </c:pt>
                <c:pt idx="40">
                  <c:v>0.54706970742887795</c:v>
                </c:pt>
                <c:pt idx="41">
                  <c:v>0.54706970742887795</c:v>
                </c:pt>
                <c:pt idx="42">
                  <c:v>0.54706970742887795</c:v>
                </c:pt>
                <c:pt idx="43">
                  <c:v>0.54706970742887795</c:v>
                </c:pt>
                <c:pt idx="44">
                  <c:v>0.54706970742887795</c:v>
                </c:pt>
                <c:pt idx="45">
                  <c:v>0.54706970742887795</c:v>
                </c:pt>
                <c:pt idx="46">
                  <c:v>0.54706970742887795</c:v>
                </c:pt>
                <c:pt idx="47">
                  <c:v>0.54706970742887795</c:v>
                </c:pt>
                <c:pt idx="48">
                  <c:v>0.54706970742887795</c:v>
                </c:pt>
                <c:pt idx="49">
                  <c:v>0.54706970742887795</c:v>
                </c:pt>
                <c:pt idx="50">
                  <c:v>0.54706970742887795</c:v>
                </c:pt>
                <c:pt idx="51">
                  <c:v>0.54706970742887795</c:v>
                </c:pt>
                <c:pt idx="52">
                  <c:v>0.54706970742887795</c:v>
                </c:pt>
                <c:pt idx="53">
                  <c:v>0.54706970742887795</c:v>
                </c:pt>
                <c:pt idx="54">
                  <c:v>0.54706970742887795</c:v>
                </c:pt>
                <c:pt idx="55">
                  <c:v>0.54706970742887795</c:v>
                </c:pt>
                <c:pt idx="56">
                  <c:v>0.55441939003255591</c:v>
                </c:pt>
                <c:pt idx="57">
                  <c:v>0.55441939003255591</c:v>
                </c:pt>
                <c:pt idx="58">
                  <c:v>0.55441939003255591</c:v>
                </c:pt>
                <c:pt idx="59">
                  <c:v>0.55441939003255591</c:v>
                </c:pt>
                <c:pt idx="60">
                  <c:v>0.55441939003255591</c:v>
                </c:pt>
                <c:pt idx="61">
                  <c:v>0.55441939003255591</c:v>
                </c:pt>
                <c:pt idx="62">
                  <c:v>0.55441939003255591</c:v>
                </c:pt>
                <c:pt idx="63">
                  <c:v>0.55441939003255591</c:v>
                </c:pt>
                <c:pt idx="64">
                  <c:v>0.55441939003255591</c:v>
                </c:pt>
                <c:pt idx="65">
                  <c:v>0.55441939003255591</c:v>
                </c:pt>
                <c:pt idx="66">
                  <c:v>0.20402857733683694</c:v>
                </c:pt>
                <c:pt idx="67">
                  <c:v>0.20402857733683694</c:v>
                </c:pt>
                <c:pt idx="68">
                  <c:v>0.20402857733683694</c:v>
                </c:pt>
                <c:pt idx="69">
                  <c:v>0.20402857733683694</c:v>
                </c:pt>
                <c:pt idx="70">
                  <c:v>0.20402857733683694</c:v>
                </c:pt>
                <c:pt idx="71">
                  <c:v>0.20402857733683694</c:v>
                </c:pt>
                <c:pt idx="72">
                  <c:v>0.20402857733683694</c:v>
                </c:pt>
                <c:pt idx="73">
                  <c:v>0.20402857733683694</c:v>
                </c:pt>
                <c:pt idx="74">
                  <c:v>0.20402857733683694</c:v>
                </c:pt>
                <c:pt idx="75">
                  <c:v>0.20402857733683694</c:v>
                </c:pt>
                <c:pt idx="76">
                  <c:v>0.20402857733683694</c:v>
                </c:pt>
                <c:pt idx="77">
                  <c:v>0.20402857733683694</c:v>
                </c:pt>
                <c:pt idx="78">
                  <c:v>0.20402857733683694</c:v>
                </c:pt>
                <c:pt idx="79">
                  <c:v>0.20402857733683694</c:v>
                </c:pt>
                <c:pt idx="80">
                  <c:v>0.20402857733683694</c:v>
                </c:pt>
                <c:pt idx="81">
                  <c:v>0.20402857733683694</c:v>
                </c:pt>
              </c:numCache>
            </c:numRef>
          </c:val>
        </c:ser>
        <c:ser>
          <c:idx val="4"/>
          <c:order val="4"/>
          <c:tx>
            <c:strRef>
              <c:f>作物係数の上限!$W$58</c:f>
              <c:strCache>
                <c:ptCount val="1"/>
                <c:pt idx="0">
                  <c:v>風速×相対湿度－草丈</c:v>
                </c:pt>
              </c:strCache>
            </c:strRef>
          </c:tx>
          <c:marker>
            <c:symbol val="none"/>
          </c:marker>
          <c:cat>
            <c:numRef>
              <c:f>作物係数の上限!$C$59:$C$139</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作物係数の上限!$W$58:$W$139</c:f>
              <c:numCache>
                <c:formatCode>0.000_ ;[Red]\-0.000\ </c:formatCode>
                <c:ptCount val="82"/>
                <c:pt idx="0" formatCode="General">
                  <c:v>0</c:v>
                </c:pt>
                <c:pt idx="1">
                  <c:v>8.2552990820757705E-2</c:v>
                </c:pt>
                <c:pt idx="2">
                  <c:v>6.9149234992466516E-2</c:v>
                </c:pt>
                <c:pt idx="3">
                  <c:v>6.0869873283615671E-2</c:v>
                </c:pt>
                <c:pt idx="4">
                  <c:v>-2.4197352898294552E-2</c:v>
                </c:pt>
                <c:pt idx="5">
                  <c:v>3.510762814511547E-2</c:v>
                </c:pt>
                <c:pt idx="6">
                  <c:v>0.1231278076698934</c:v>
                </c:pt>
                <c:pt idx="7">
                  <c:v>3.8037342065888644E-2</c:v>
                </c:pt>
                <c:pt idx="8">
                  <c:v>-3.4414857840601575E-2</c:v>
                </c:pt>
                <c:pt idx="9">
                  <c:v>3.9852037998117727E-2</c:v>
                </c:pt>
                <c:pt idx="10">
                  <c:v>3.8047265226754043E-2</c:v>
                </c:pt>
                <c:pt idx="11">
                  <c:v>3.0001072683149235E-2</c:v>
                </c:pt>
                <c:pt idx="12">
                  <c:v>2.806251838571195E-2</c:v>
                </c:pt>
                <c:pt idx="13">
                  <c:v>2.4878674704672778E-2</c:v>
                </c:pt>
                <c:pt idx="14">
                  <c:v>3.1433370127629631E-2</c:v>
                </c:pt>
                <c:pt idx="15">
                  <c:v>2.5807839720984892E-2</c:v>
                </c:pt>
                <c:pt idx="16">
                  <c:v>9.6897540671395249E-3</c:v>
                </c:pt>
                <c:pt idx="17">
                  <c:v>9.4768532604778046E-3</c:v>
                </c:pt>
                <c:pt idx="18">
                  <c:v>-7.4476541525631434E-2</c:v>
                </c:pt>
                <c:pt idx="19">
                  <c:v>6.2606135062113724E-2</c:v>
                </c:pt>
                <c:pt idx="20">
                  <c:v>-1.4080933592409537E-2</c:v>
                </c:pt>
                <c:pt idx="21">
                  <c:v>-3.26376141520094E-2</c:v>
                </c:pt>
                <c:pt idx="22">
                  <c:v>-6.3541804880308764E-2</c:v>
                </c:pt>
                <c:pt idx="23">
                  <c:v>2.8051036539870056E-2</c:v>
                </c:pt>
                <c:pt idx="24">
                  <c:v>-2.5239133618302552E-2</c:v>
                </c:pt>
                <c:pt idx="25">
                  <c:v>1.1094446994792059E-2</c:v>
                </c:pt>
                <c:pt idx="26">
                  <c:v>5.9506381998717987E-2</c:v>
                </c:pt>
                <c:pt idx="27">
                  <c:v>6.9136859365037912E-2</c:v>
                </c:pt>
                <c:pt idx="28">
                  <c:v>-3.1081750062986664E-3</c:v>
                </c:pt>
                <c:pt idx="29">
                  <c:v>-4.0537879416091466E-2</c:v>
                </c:pt>
                <c:pt idx="30">
                  <c:v>4.979892026054903E-2</c:v>
                </c:pt>
                <c:pt idx="31">
                  <c:v>8.6922381239962168E-2</c:v>
                </c:pt>
                <c:pt idx="32">
                  <c:v>4.6506333732149109E-2</c:v>
                </c:pt>
                <c:pt idx="33">
                  <c:v>3.9572434353653707E-2</c:v>
                </c:pt>
                <c:pt idx="34">
                  <c:v>3.2974479938002038E-2</c:v>
                </c:pt>
                <c:pt idx="35">
                  <c:v>3.2438124911951048E-2</c:v>
                </c:pt>
                <c:pt idx="36">
                  <c:v>5.7879534288960552E-3</c:v>
                </c:pt>
                <c:pt idx="37">
                  <c:v>-2.4809122110121262E-2</c:v>
                </c:pt>
                <c:pt idx="38">
                  <c:v>-6.9611614168270108E-2</c:v>
                </c:pt>
                <c:pt idx="39">
                  <c:v>-8.5613600554574371E-2</c:v>
                </c:pt>
                <c:pt idx="40">
                  <c:v>-8.4856803430383418E-2</c:v>
                </c:pt>
                <c:pt idx="41">
                  <c:v>-9.2449097952575679E-2</c:v>
                </c:pt>
                <c:pt idx="42">
                  <c:v>-8.3940422088518412E-3</c:v>
                </c:pt>
                <c:pt idx="43">
                  <c:v>-1.033231844843698E-2</c:v>
                </c:pt>
                <c:pt idx="44">
                  <c:v>-6.9731711022177267E-3</c:v>
                </c:pt>
                <c:pt idx="45">
                  <c:v>3.8948664974248183E-2</c:v>
                </c:pt>
                <c:pt idx="46">
                  <c:v>-2.174457030828443E-2</c:v>
                </c:pt>
                <c:pt idx="47">
                  <c:v>6.5226528838110032E-2</c:v>
                </c:pt>
                <c:pt idx="48">
                  <c:v>9.9408640805038626E-2</c:v>
                </c:pt>
                <c:pt idx="49">
                  <c:v>2.6834465792506739E-2</c:v>
                </c:pt>
                <c:pt idx="50">
                  <c:v>-5.5744549404111762E-2</c:v>
                </c:pt>
                <c:pt idx="51">
                  <c:v>-8.2889567823116517E-2</c:v>
                </c:pt>
                <c:pt idx="52">
                  <c:v>7.7704051053826065E-2</c:v>
                </c:pt>
                <c:pt idx="53">
                  <c:v>-1.1770640195150088E-2</c:v>
                </c:pt>
                <c:pt idx="54">
                  <c:v>4.8156328503077786E-2</c:v>
                </c:pt>
                <c:pt idx="55">
                  <c:v>-2.2999677867694249E-2</c:v>
                </c:pt>
                <c:pt idx="56">
                  <c:v>-1.9241501290665528E-2</c:v>
                </c:pt>
                <c:pt idx="57">
                  <c:v>5.6700249657629917E-2</c:v>
                </c:pt>
                <c:pt idx="58">
                  <c:v>2.7395041256371147E-3</c:v>
                </c:pt>
                <c:pt idx="59">
                  <c:v>4.1175995014491457E-2</c:v>
                </c:pt>
                <c:pt idx="60">
                  <c:v>1.8310891245086943E-2</c:v>
                </c:pt>
                <c:pt idx="61">
                  <c:v>-3.3853358892611094E-3</c:v>
                </c:pt>
                <c:pt idx="62">
                  <c:v>-2.3073711635173161E-2</c:v>
                </c:pt>
                <c:pt idx="63">
                  <c:v>1.3870617718211862E-2</c:v>
                </c:pt>
                <c:pt idx="64">
                  <c:v>-3.4927817909505852E-2</c:v>
                </c:pt>
                <c:pt idx="65">
                  <c:v>2.4873158022141968E-2</c:v>
                </c:pt>
                <c:pt idx="66">
                  <c:v>3.6231376784290788E-2</c:v>
                </c:pt>
                <c:pt idx="67">
                  <c:v>-2.82635443426651E-3</c:v>
                </c:pt>
                <c:pt idx="68">
                  <c:v>-2.0952315847957014E-3</c:v>
                </c:pt>
                <c:pt idx="69">
                  <c:v>-7.9154329384492038E-3</c:v>
                </c:pt>
                <c:pt idx="70">
                  <c:v>-4.2531335499896294E-2</c:v>
                </c:pt>
                <c:pt idx="71">
                  <c:v>-5.6813076796663805E-3</c:v>
                </c:pt>
                <c:pt idx="72">
                  <c:v>1.1050802797124185E-2</c:v>
                </c:pt>
                <c:pt idx="73">
                  <c:v>-1.9136190712716029E-3</c:v>
                </c:pt>
                <c:pt idx="74">
                  <c:v>-1.4400921713000578E-2</c:v>
                </c:pt>
                <c:pt idx="75">
                  <c:v>-1.9177803969336275E-2</c:v>
                </c:pt>
                <c:pt idx="76">
                  <c:v>1.0013091225761198E-2</c:v>
                </c:pt>
                <c:pt idx="77">
                  <c:v>5.7472247491879309E-3</c:v>
                </c:pt>
                <c:pt idx="78">
                  <c:v>-3.0414838893518784E-3</c:v>
                </c:pt>
                <c:pt idx="79">
                  <c:v>7.3443211867545042E-3</c:v>
                </c:pt>
                <c:pt idx="80">
                  <c:v>8.1630288891162348E-3</c:v>
                </c:pt>
                <c:pt idx="81">
                  <c:v>-1.3460434908871667E-2</c:v>
                </c:pt>
              </c:numCache>
            </c:numRef>
          </c:val>
        </c:ser>
        <c:marker val="1"/>
        <c:axId val="132055040"/>
        <c:axId val="132056576"/>
      </c:lineChart>
      <c:dateAx>
        <c:axId val="132055040"/>
        <c:scaling>
          <c:orientation val="minMax"/>
        </c:scaling>
        <c:axPos val="b"/>
        <c:numFmt formatCode="m/d;@" sourceLinked="0"/>
        <c:tickLblPos val="nextTo"/>
        <c:crossAx val="132056576"/>
        <c:crossesAt val="-3"/>
        <c:auto val="1"/>
        <c:lblOffset val="100"/>
      </c:dateAx>
      <c:valAx>
        <c:axId val="132056576"/>
        <c:scaling>
          <c:orientation val="minMax"/>
        </c:scaling>
        <c:axPos val="l"/>
        <c:majorGridlines/>
        <c:numFmt formatCode="General" sourceLinked="1"/>
        <c:tickLblPos val="nextTo"/>
        <c:crossAx val="132055040"/>
        <c:crosses val="autoZero"/>
        <c:crossBetween val="between"/>
      </c:valAx>
    </c:plotArea>
    <c:legend>
      <c:legendPos val="r"/>
      <c:layout>
        <c:manualLayout>
          <c:xMode val="edge"/>
          <c:yMode val="edge"/>
          <c:x val="0.18074647479865991"/>
          <c:y val="9.4527584703377937E-2"/>
          <c:w val="0.28147951137116578"/>
          <c:h val="0.28456026058631922"/>
        </c:manualLayout>
      </c:layout>
      <c:txPr>
        <a:bodyPr/>
        <a:lstStyle/>
        <a:p>
          <a:pPr>
            <a:defRPr sz="1600"/>
          </a:pPr>
          <a:endParaRPr lang="ja-JP"/>
        </a:p>
      </c:txPr>
    </c:legend>
    <c:plotVisOnly val="1"/>
  </c:chart>
  <c:spPr>
    <a:ln>
      <a:noFill/>
    </a:ln>
  </c:spPr>
  <c:txPr>
    <a:bodyPr/>
    <a:lstStyle/>
    <a:p>
      <a:pPr>
        <a:defRPr sz="1800"/>
      </a:pPr>
      <a:endParaRPr lang="ja-JP"/>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9.0601757234711616E-2"/>
          <c:y val="3.6482084690553751E-2"/>
          <c:w val="0.87532440717825288"/>
          <c:h val="0.8041521454769287"/>
        </c:manualLayout>
      </c:layout>
      <c:lineChart>
        <c:grouping val="standard"/>
        <c:ser>
          <c:idx val="0"/>
          <c:order val="0"/>
          <c:tx>
            <c:strRef>
              <c:f>作物係数の上限!$S$58</c:f>
              <c:strCache>
                <c:ptCount val="1"/>
                <c:pt idx="0">
                  <c:v>風速</c:v>
                </c:pt>
              </c:strCache>
            </c:strRef>
          </c:tx>
          <c:marker>
            <c:symbol val="none"/>
          </c:marker>
          <c:cat>
            <c:numRef>
              <c:f>作物係数の上限!$C$59:$C$139</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作物係数の上限!$S$58:$S$139</c:f>
              <c:numCache>
                <c:formatCode>0.000_ ;[Red]\-0.000\ </c:formatCode>
                <c:ptCount val="82"/>
                <c:pt idx="0" formatCode="General">
                  <c:v>0</c:v>
                </c:pt>
                <c:pt idx="1">
                  <c:v>7.6300314347034215E-2</c:v>
                </c:pt>
                <c:pt idx="2">
                  <c:v>6.0999312653326351E-2</c:v>
                </c:pt>
                <c:pt idx="3">
                  <c:v>2.2652966469160446E-3</c:v>
                </c:pt>
                <c:pt idx="4">
                  <c:v>-2.9070840365878516E-2</c:v>
                </c:pt>
                <c:pt idx="5">
                  <c:v>1.2733957483616777E-2</c:v>
                </c:pt>
                <c:pt idx="6">
                  <c:v>0.13850785880828675</c:v>
                </c:pt>
                <c:pt idx="7">
                  <c:v>-6.2307580234028971E-3</c:v>
                </c:pt>
                <c:pt idx="8">
                  <c:v>-3.3947628357535585E-2</c:v>
                </c:pt>
                <c:pt idx="9">
                  <c:v>3.2606362094173752E-2</c:v>
                </c:pt>
                <c:pt idx="10">
                  <c:v>-1.5252619273019435E-2</c:v>
                </c:pt>
                <c:pt idx="11">
                  <c:v>-3.20004205538112E-2</c:v>
                </c:pt>
                <c:pt idx="12">
                  <c:v>-2.6023943931386042E-2</c:v>
                </c:pt>
                <c:pt idx="13">
                  <c:v>-3.2683757453875958E-2</c:v>
                </c:pt>
                <c:pt idx="14">
                  <c:v>-3.0742294517895393E-2</c:v>
                </c:pt>
                <c:pt idx="15">
                  <c:v>-2.0745317559115545E-2</c:v>
                </c:pt>
                <c:pt idx="16">
                  <c:v>-1.3687898716455182E-2</c:v>
                </c:pt>
                <c:pt idx="17">
                  <c:v>-1.3517064491438973E-2</c:v>
                </c:pt>
                <c:pt idx="18">
                  <c:v>1.5862793873824936E-2</c:v>
                </c:pt>
                <c:pt idx="19">
                  <c:v>0.10303904535740152</c:v>
                </c:pt>
                <c:pt idx="20">
                  <c:v>-2.0938828893647215E-2</c:v>
                </c:pt>
                <c:pt idx="21">
                  <c:v>-2.0738967968451195E-2</c:v>
                </c:pt>
                <c:pt idx="22">
                  <c:v>-2.5349375513667199E-2</c:v>
                </c:pt>
                <c:pt idx="23">
                  <c:v>9.3550681658184469E-3</c:v>
                </c:pt>
                <c:pt idx="24">
                  <c:v>8.0248671721898108E-3</c:v>
                </c:pt>
                <c:pt idx="25">
                  <c:v>0.12147976845388467</c:v>
                </c:pt>
                <c:pt idx="26">
                  <c:v>7.6892942809037065E-2</c:v>
                </c:pt>
                <c:pt idx="27">
                  <c:v>9.9856690988736813E-2</c:v>
                </c:pt>
                <c:pt idx="28">
                  <c:v>6.1585028085241874E-3</c:v>
                </c:pt>
                <c:pt idx="29">
                  <c:v>5.0699974234340889E-2</c:v>
                </c:pt>
                <c:pt idx="30">
                  <c:v>0.11918847330844605</c:v>
                </c:pt>
                <c:pt idx="31">
                  <c:v>0.13208721320081968</c:v>
                </c:pt>
                <c:pt idx="32">
                  <c:v>3.3889886492746817E-2</c:v>
                </c:pt>
                <c:pt idx="33">
                  <c:v>-3.0647311735893389E-3</c:v>
                </c:pt>
                <c:pt idx="34">
                  <c:v>-1.2685268114413161E-2</c:v>
                </c:pt>
                <c:pt idx="35">
                  <c:v>-1.5785682527362024E-2</c:v>
                </c:pt>
                <c:pt idx="36">
                  <c:v>-1.9140080566883669E-2</c:v>
                </c:pt>
                <c:pt idx="37">
                  <c:v>-2.7389105924214598E-2</c:v>
                </c:pt>
                <c:pt idx="38">
                  <c:v>-3.6044505084061915E-2</c:v>
                </c:pt>
                <c:pt idx="39">
                  <c:v>-2.8894865996038768E-2</c:v>
                </c:pt>
                <c:pt idx="40">
                  <c:v>-1.151150092589477E-2</c:v>
                </c:pt>
                <c:pt idx="41">
                  <c:v>-5.7896126529628274E-3</c:v>
                </c:pt>
                <c:pt idx="42">
                  <c:v>3.5896357142671614E-2</c:v>
                </c:pt>
                <c:pt idx="43">
                  <c:v>-1.6166657967221186E-2</c:v>
                </c:pt>
                <c:pt idx="44">
                  <c:v>-3.5186403259998209E-2</c:v>
                </c:pt>
                <c:pt idx="45">
                  <c:v>-1.61249320857128E-2</c:v>
                </c:pt>
                <c:pt idx="46">
                  <c:v>-4.3473484877817742E-3</c:v>
                </c:pt>
                <c:pt idx="47">
                  <c:v>7.7068917178876831E-2</c:v>
                </c:pt>
                <c:pt idx="48">
                  <c:v>8.9231104554189478E-2</c:v>
                </c:pt>
                <c:pt idx="49">
                  <c:v>2.8331273408325898E-2</c:v>
                </c:pt>
                <c:pt idx="50">
                  <c:v>9.7033885679753771E-3</c:v>
                </c:pt>
                <c:pt idx="51">
                  <c:v>2.6484449609389712E-2</c:v>
                </c:pt>
                <c:pt idx="52">
                  <c:v>6.8556837351166994E-2</c:v>
                </c:pt>
                <c:pt idx="53">
                  <c:v>-3.7515795949422656E-2</c:v>
                </c:pt>
                <c:pt idx="54">
                  <c:v>-4.9405403892079948E-4</c:v>
                </c:pt>
                <c:pt idx="55">
                  <c:v>6.1984145212713474E-3</c:v>
                </c:pt>
                <c:pt idx="56">
                  <c:v>6.9694321164460671E-2</c:v>
                </c:pt>
                <c:pt idx="57">
                  <c:v>8.0869600733661964E-2</c:v>
                </c:pt>
                <c:pt idx="58">
                  <c:v>8.2212126900472367E-3</c:v>
                </c:pt>
                <c:pt idx="59">
                  <c:v>5.6628677746053506E-2</c:v>
                </c:pt>
                <c:pt idx="60">
                  <c:v>1.7867147993528329E-2</c:v>
                </c:pt>
                <c:pt idx="61">
                  <c:v>3.289390784282941E-2</c:v>
                </c:pt>
                <c:pt idx="62">
                  <c:v>3.6622065930662561E-3</c:v>
                </c:pt>
                <c:pt idx="63">
                  <c:v>3.9138276718996716E-2</c:v>
                </c:pt>
                <c:pt idx="64">
                  <c:v>9.9210888193234804E-3</c:v>
                </c:pt>
                <c:pt idx="65">
                  <c:v>5.2423434557513228E-2</c:v>
                </c:pt>
                <c:pt idx="66">
                  <c:v>8.1139911879085827E-2</c:v>
                </c:pt>
                <c:pt idx="67">
                  <c:v>2.2747261961247732E-2</c:v>
                </c:pt>
                <c:pt idx="68">
                  <c:v>5.3250695512635872E-2</c:v>
                </c:pt>
                <c:pt idx="69">
                  <c:v>1.3404292840892697E-2</c:v>
                </c:pt>
                <c:pt idx="70">
                  <c:v>-4.4857736926136614E-2</c:v>
                </c:pt>
                <c:pt idx="71">
                  <c:v>8.0343533076401522E-3</c:v>
                </c:pt>
                <c:pt idx="72">
                  <c:v>5.6723014521637728E-2</c:v>
                </c:pt>
                <c:pt idx="73">
                  <c:v>1.0860828237642681E-2</c:v>
                </c:pt>
                <c:pt idx="74">
                  <c:v>-1.870286589542627E-2</c:v>
                </c:pt>
                <c:pt idx="75">
                  <c:v>3.6404324395817131E-2</c:v>
                </c:pt>
                <c:pt idx="76">
                  <c:v>5.6196905580879856E-2</c:v>
                </c:pt>
                <c:pt idx="77">
                  <c:v>1.4688724323846377E-2</c:v>
                </c:pt>
                <c:pt idx="78">
                  <c:v>-2.4987146484340798E-2</c:v>
                </c:pt>
                <c:pt idx="79">
                  <c:v>-6.9234681287340429E-3</c:v>
                </c:pt>
                <c:pt idx="80">
                  <c:v>2.9249242801510322E-2</c:v>
                </c:pt>
                <c:pt idx="81">
                  <c:v>3.2667178031172586E-3</c:v>
                </c:pt>
              </c:numCache>
            </c:numRef>
          </c:val>
        </c:ser>
        <c:ser>
          <c:idx val="1"/>
          <c:order val="1"/>
          <c:tx>
            <c:strRef>
              <c:f>作物係数の上限!$T$58</c:f>
              <c:strCache>
                <c:ptCount val="1"/>
                <c:pt idx="0">
                  <c:v>相対湿度</c:v>
                </c:pt>
              </c:strCache>
            </c:strRef>
          </c:tx>
          <c:marker>
            <c:symbol val="none"/>
          </c:marker>
          <c:cat>
            <c:numRef>
              <c:f>作物係数の上限!$C$59:$C$139</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作物係数の上限!$T$58:$T$139</c:f>
              <c:numCache>
                <c:formatCode>0.000_ ;[Red]\-0.000\ </c:formatCode>
                <c:ptCount val="82"/>
                <c:pt idx="0" formatCode="General">
                  <c:v>0</c:v>
                </c:pt>
                <c:pt idx="1">
                  <c:v>-7.4600000000000014E-2</c:v>
                </c:pt>
                <c:pt idx="2">
                  <c:v>-6.5400000000000014E-2</c:v>
                </c:pt>
                <c:pt idx="3">
                  <c:v>-0.10900000000000003</c:v>
                </c:pt>
                <c:pt idx="4">
                  <c:v>1.5159999999999993E-2</c:v>
                </c:pt>
                <c:pt idx="5">
                  <c:v>-5.144E-2</c:v>
                </c:pt>
                <c:pt idx="6">
                  <c:v>-8.6560000000000054E-2</c:v>
                </c:pt>
                <c:pt idx="7">
                  <c:v>-7.5760000000000036E-2</c:v>
                </c:pt>
                <c:pt idx="8">
                  <c:v>2.8960000000000007E-2</c:v>
                </c:pt>
                <c:pt idx="9">
                  <c:v>-4.0240000000000005E-2</c:v>
                </c:pt>
                <c:pt idx="10">
                  <c:v>-8.4800000000000028E-2</c:v>
                </c:pt>
                <c:pt idx="11">
                  <c:v>-8.6840000000000001E-2</c:v>
                </c:pt>
                <c:pt idx="12">
                  <c:v>-7.7320000000000014E-2</c:v>
                </c:pt>
                <c:pt idx="13">
                  <c:v>-7.8159999999999993E-2</c:v>
                </c:pt>
                <c:pt idx="14">
                  <c:v>-8.8200000000000028E-2</c:v>
                </c:pt>
                <c:pt idx="15">
                  <c:v>-6.7920000000000008E-2</c:v>
                </c:pt>
                <c:pt idx="16">
                  <c:v>-3.1400000000000011E-2</c:v>
                </c:pt>
                <c:pt idx="17">
                  <c:v>-3.0840000000000013E-2</c:v>
                </c:pt>
                <c:pt idx="18">
                  <c:v>0.15200000000000005</c:v>
                </c:pt>
                <c:pt idx="19">
                  <c:v>-1.1400000000000011E-2</c:v>
                </c:pt>
                <c:pt idx="20">
                  <c:v>4.8000000000000135E-3</c:v>
                </c:pt>
                <c:pt idx="21">
                  <c:v>3.8919999999999989E-2</c:v>
                </c:pt>
                <c:pt idx="22">
                  <c:v>9.0800000000000047E-2</c:v>
                </c:pt>
                <c:pt idx="23">
                  <c:v>-4.1919999999999992E-2</c:v>
                </c:pt>
                <c:pt idx="24">
                  <c:v>5.4160000000000021E-2</c:v>
                </c:pt>
                <c:pt idx="25">
                  <c:v>0.10119999999999998</c:v>
                </c:pt>
                <c:pt idx="26">
                  <c:v>-3.1880000000000012E-2</c:v>
                </c:pt>
                <c:pt idx="27">
                  <c:v>-2.6520000000000009E-2</c:v>
                </c:pt>
                <c:pt idx="28">
                  <c:v>1.1840000000000007E-2</c:v>
                </c:pt>
                <c:pt idx="29">
                  <c:v>0.12480000000000002</c:v>
                </c:pt>
                <c:pt idx="30">
                  <c:v>2.8159999999999998E-2</c:v>
                </c:pt>
                <c:pt idx="31">
                  <c:v>-2.6800000000000018E-2</c:v>
                </c:pt>
                <c:pt idx="32">
                  <c:v>-5.1120000000000006E-2</c:v>
                </c:pt>
                <c:pt idx="33">
                  <c:v>-7.5400000000000023E-2</c:v>
                </c:pt>
                <c:pt idx="34">
                  <c:v>-7.2959999999999997E-2</c:v>
                </c:pt>
                <c:pt idx="35">
                  <c:v>-7.5079999999999994E-2</c:v>
                </c:pt>
                <c:pt idx="36">
                  <c:v>-2.972E-2</c:v>
                </c:pt>
                <c:pt idx="37">
                  <c:v>1.7960000000000014E-2</c:v>
                </c:pt>
                <c:pt idx="38">
                  <c:v>9.1200000000000031E-2</c:v>
                </c:pt>
                <c:pt idx="39">
                  <c:v>0.12760000000000002</c:v>
                </c:pt>
                <c:pt idx="40">
                  <c:v>0.14360000000000003</c:v>
                </c:pt>
                <c:pt idx="41">
                  <c:v>0.16319999999999998</c:v>
                </c:pt>
                <c:pt idx="42">
                  <c:v>5.1239999999999994E-2</c:v>
                </c:pt>
                <c:pt idx="43">
                  <c:v>2.7199999999999998E-3</c:v>
                </c:pt>
                <c:pt idx="44">
                  <c:v>-2.2440000000000009E-2</c:v>
                </c:pt>
                <c:pt idx="45">
                  <c:v>-8.7320000000000023E-2</c:v>
                </c:pt>
                <c:pt idx="46">
                  <c:v>3.5400000000000015E-2</c:v>
                </c:pt>
                <c:pt idx="47">
                  <c:v>-4.2159999999999996E-2</c:v>
                </c:pt>
                <c:pt idx="48">
                  <c:v>-9.2480000000000007E-2</c:v>
                </c:pt>
                <c:pt idx="49">
                  <c:v>-2.0719999999999999E-2</c:v>
                </c:pt>
                <c:pt idx="50">
                  <c:v>0.11160000000000002</c:v>
                </c:pt>
                <c:pt idx="51">
                  <c:v>0.17800000000000005</c:v>
                </c:pt>
                <c:pt idx="52">
                  <c:v>-7.3480000000000004E-2</c:v>
                </c:pt>
                <c:pt idx="53">
                  <c:v>-1.6000000000000007E-2</c:v>
                </c:pt>
                <c:pt idx="54">
                  <c:v>-8.8520000000000071E-2</c:v>
                </c:pt>
                <c:pt idx="55">
                  <c:v>4.8240000000000005E-2</c:v>
                </c:pt>
                <c:pt idx="56">
                  <c:v>0.10439999999999998</c:v>
                </c:pt>
                <c:pt idx="57">
                  <c:v>-2.1400000000000013E-2</c:v>
                </c:pt>
                <c:pt idx="58">
                  <c:v>3.2800000000000025E-3</c:v>
                </c:pt>
                <c:pt idx="59">
                  <c:v>-1.7639999999999986E-2</c:v>
                </c:pt>
                <c:pt idx="60">
                  <c:v>-1.5159999999999993E-2</c:v>
                </c:pt>
                <c:pt idx="61">
                  <c:v>3.9000000000000014E-2</c:v>
                </c:pt>
                <c:pt idx="62">
                  <c:v>4.5280000000000001E-2</c:v>
                </c:pt>
                <c:pt idx="63">
                  <c:v>1.4120000000000008E-2</c:v>
                </c:pt>
                <c:pt idx="64">
                  <c:v>7.2920000000000013E-2</c:v>
                </c:pt>
                <c:pt idx="65">
                  <c:v>7.5600000000000033E-3</c:v>
                </c:pt>
                <c:pt idx="66">
                  <c:v>-9.6440000000000012E-2</c:v>
                </c:pt>
                <c:pt idx="67">
                  <c:v>3.6599999999999994E-2</c:v>
                </c:pt>
                <c:pt idx="68">
                  <c:v>6.3520000000000007E-2</c:v>
                </c:pt>
                <c:pt idx="69">
                  <c:v>5.2200000000000003E-2</c:v>
                </c:pt>
                <c:pt idx="70">
                  <c:v>0.16360000000000002</c:v>
                </c:pt>
                <c:pt idx="71">
                  <c:v>3.5880000000000002E-2</c:v>
                </c:pt>
                <c:pt idx="72">
                  <c:v>2.5600000000000037E-3</c:v>
                </c:pt>
                <c:pt idx="73">
                  <c:v>2.0240000000000011E-2</c:v>
                </c:pt>
                <c:pt idx="74">
                  <c:v>5.1879999999999996E-2</c:v>
                </c:pt>
                <c:pt idx="75">
                  <c:v>0.13039999999999999</c:v>
                </c:pt>
                <c:pt idx="76">
                  <c:v>7.1200000000000065E-3</c:v>
                </c:pt>
                <c:pt idx="77">
                  <c:v>-1.3479999999999987E-2</c:v>
                </c:pt>
                <c:pt idx="78">
                  <c:v>-1.0080000000000016E-2</c:v>
                </c:pt>
                <c:pt idx="79">
                  <c:v>-4.2919999999999993E-2</c:v>
                </c:pt>
                <c:pt idx="80">
                  <c:v>-1.0759999999999988E-2</c:v>
                </c:pt>
                <c:pt idx="81">
                  <c:v>6.924000000000001E-2</c:v>
                </c:pt>
              </c:numCache>
            </c:numRef>
          </c:val>
        </c:ser>
        <c:ser>
          <c:idx val="3"/>
          <c:order val="2"/>
          <c:tx>
            <c:strRef>
              <c:f>作物係数の上限!$V$58</c:f>
              <c:strCache>
                <c:ptCount val="1"/>
                <c:pt idx="0">
                  <c:v>草丈</c:v>
                </c:pt>
              </c:strCache>
            </c:strRef>
          </c:tx>
          <c:marker>
            <c:symbol val="none"/>
          </c:marker>
          <c:cat>
            <c:numRef>
              <c:f>作物係数の上限!$C$59:$C$139</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作物係数の上限!$V$58:$V$139</c:f>
              <c:numCache>
                <c:formatCode>0.000_ </c:formatCode>
                <c:ptCount val="82"/>
                <c:pt idx="0" formatCode="General">
                  <c:v>0</c:v>
                </c:pt>
                <c:pt idx="1">
                  <c:v>0.54706970742887795</c:v>
                </c:pt>
                <c:pt idx="2">
                  <c:v>0.54706970742887795</c:v>
                </c:pt>
                <c:pt idx="3">
                  <c:v>0.54706970742887795</c:v>
                </c:pt>
                <c:pt idx="4">
                  <c:v>0.54706970742887795</c:v>
                </c:pt>
                <c:pt idx="5">
                  <c:v>0.54706970742887795</c:v>
                </c:pt>
                <c:pt idx="6">
                  <c:v>0.54706970742887795</c:v>
                </c:pt>
                <c:pt idx="7">
                  <c:v>0.54706970742887795</c:v>
                </c:pt>
                <c:pt idx="8">
                  <c:v>0.54706970742887795</c:v>
                </c:pt>
                <c:pt idx="9">
                  <c:v>0.54706970742887795</c:v>
                </c:pt>
                <c:pt idx="10">
                  <c:v>0.54706970742887795</c:v>
                </c:pt>
                <c:pt idx="11">
                  <c:v>0.54706970742887795</c:v>
                </c:pt>
                <c:pt idx="12">
                  <c:v>0.54706970742887795</c:v>
                </c:pt>
                <c:pt idx="13">
                  <c:v>0.54706970742887795</c:v>
                </c:pt>
                <c:pt idx="14">
                  <c:v>0.54706970742887795</c:v>
                </c:pt>
                <c:pt idx="15">
                  <c:v>0.54706970742887795</c:v>
                </c:pt>
                <c:pt idx="16">
                  <c:v>0.54706970742887795</c:v>
                </c:pt>
                <c:pt idx="17">
                  <c:v>0.54706970742887795</c:v>
                </c:pt>
                <c:pt idx="18">
                  <c:v>0.54706970742887795</c:v>
                </c:pt>
                <c:pt idx="19">
                  <c:v>0.54706970742887795</c:v>
                </c:pt>
                <c:pt idx="20">
                  <c:v>0.54706970742887795</c:v>
                </c:pt>
                <c:pt idx="21">
                  <c:v>0.54706970742887795</c:v>
                </c:pt>
                <c:pt idx="22">
                  <c:v>0.54706970742887795</c:v>
                </c:pt>
                <c:pt idx="23">
                  <c:v>0.54706970742887795</c:v>
                </c:pt>
                <c:pt idx="24">
                  <c:v>0.54706970742887795</c:v>
                </c:pt>
                <c:pt idx="25">
                  <c:v>0.54706970742887795</c:v>
                </c:pt>
                <c:pt idx="26">
                  <c:v>0.54706970742887795</c:v>
                </c:pt>
                <c:pt idx="27">
                  <c:v>0.54706970742887795</c:v>
                </c:pt>
                <c:pt idx="28">
                  <c:v>0.54706970742887795</c:v>
                </c:pt>
                <c:pt idx="29">
                  <c:v>0.54706970742887795</c:v>
                </c:pt>
                <c:pt idx="30">
                  <c:v>0.54706970742887795</c:v>
                </c:pt>
                <c:pt idx="31">
                  <c:v>0.54706970742887795</c:v>
                </c:pt>
                <c:pt idx="32">
                  <c:v>0.54706970742887795</c:v>
                </c:pt>
                <c:pt idx="33">
                  <c:v>0.54706970742887795</c:v>
                </c:pt>
                <c:pt idx="34">
                  <c:v>0.54706970742887795</c:v>
                </c:pt>
                <c:pt idx="35">
                  <c:v>0.54706970742887795</c:v>
                </c:pt>
                <c:pt idx="36">
                  <c:v>0.54706970742887795</c:v>
                </c:pt>
                <c:pt idx="37">
                  <c:v>0.54706970742887795</c:v>
                </c:pt>
                <c:pt idx="38">
                  <c:v>0.54706970742887795</c:v>
                </c:pt>
                <c:pt idx="39">
                  <c:v>0.54706970742887795</c:v>
                </c:pt>
                <c:pt idx="40">
                  <c:v>0.54706970742887795</c:v>
                </c:pt>
                <c:pt idx="41">
                  <c:v>0.54706970742887795</c:v>
                </c:pt>
                <c:pt idx="42">
                  <c:v>0.54706970742887795</c:v>
                </c:pt>
                <c:pt idx="43">
                  <c:v>0.54706970742887795</c:v>
                </c:pt>
                <c:pt idx="44">
                  <c:v>0.54706970742887795</c:v>
                </c:pt>
                <c:pt idx="45">
                  <c:v>0.54706970742887795</c:v>
                </c:pt>
                <c:pt idx="46">
                  <c:v>0.54706970742887795</c:v>
                </c:pt>
                <c:pt idx="47">
                  <c:v>0.54706970742887795</c:v>
                </c:pt>
                <c:pt idx="48">
                  <c:v>0.54706970742887795</c:v>
                </c:pt>
                <c:pt idx="49">
                  <c:v>0.54706970742887795</c:v>
                </c:pt>
                <c:pt idx="50">
                  <c:v>0.54706970742887795</c:v>
                </c:pt>
                <c:pt idx="51">
                  <c:v>0.54706970742887795</c:v>
                </c:pt>
                <c:pt idx="52">
                  <c:v>0.54706970742887795</c:v>
                </c:pt>
                <c:pt idx="53">
                  <c:v>0.54706970742887795</c:v>
                </c:pt>
                <c:pt idx="54">
                  <c:v>0.54706970742887795</c:v>
                </c:pt>
                <c:pt idx="55">
                  <c:v>0.54706970742887795</c:v>
                </c:pt>
                <c:pt idx="56">
                  <c:v>0.55441939003255591</c:v>
                </c:pt>
                <c:pt idx="57">
                  <c:v>0.55441939003255591</c:v>
                </c:pt>
                <c:pt idx="58">
                  <c:v>0.55441939003255591</c:v>
                </c:pt>
                <c:pt idx="59">
                  <c:v>0.55441939003255591</c:v>
                </c:pt>
                <c:pt idx="60">
                  <c:v>0.55441939003255591</c:v>
                </c:pt>
                <c:pt idx="61">
                  <c:v>0.55441939003255591</c:v>
                </c:pt>
                <c:pt idx="62">
                  <c:v>0.55441939003255591</c:v>
                </c:pt>
                <c:pt idx="63">
                  <c:v>0.55441939003255591</c:v>
                </c:pt>
                <c:pt idx="64">
                  <c:v>0.55441939003255591</c:v>
                </c:pt>
                <c:pt idx="65">
                  <c:v>0.55441939003255591</c:v>
                </c:pt>
                <c:pt idx="66">
                  <c:v>0.20402857733683694</c:v>
                </c:pt>
                <c:pt idx="67">
                  <c:v>0.20402857733683694</c:v>
                </c:pt>
                <c:pt idx="68">
                  <c:v>0.20402857733683694</c:v>
                </c:pt>
                <c:pt idx="69">
                  <c:v>0.20402857733683694</c:v>
                </c:pt>
                <c:pt idx="70">
                  <c:v>0.20402857733683694</c:v>
                </c:pt>
                <c:pt idx="71">
                  <c:v>0.20402857733683694</c:v>
                </c:pt>
                <c:pt idx="72">
                  <c:v>0.20402857733683694</c:v>
                </c:pt>
                <c:pt idx="73">
                  <c:v>0.20402857733683694</c:v>
                </c:pt>
                <c:pt idx="74">
                  <c:v>0.20402857733683694</c:v>
                </c:pt>
                <c:pt idx="75">
                  <c:v>0.20402857733683694</c:v>
                </c:pt>
                <c:pt idx="76">
                  <c:v>0.20402857733683694</c:v>
                </c:pt>
                <c:pt idx="77">
                  <c:v>0.20402857733683694</c:v>
                </c:pt>
                <c:pt idx="78">
                  <c:v>0.20402857733683694</c:v>
                </c:pt>
                <c:pt idx="79">
                  <c:v>0.20402857733683694</c:v>
                </c:pt>
                <c:pt idx="80">
                  <c:v>0.20402857733683694</c:v>
                </c:pt>
                <c:pt idx="81">
                  <c:v>0.20402857733683694</c:v>
                </c:pt>
              </c:numCache>
            </c:numRef>
          </c:val>
        </c:ser>
        <c:marker val="1"/>
        <c:axId val="132078976"/>
        <c:axId val="132084864"/>
      </c:lineChart>
      <c:dateAx>
        <c:axId val="132078976"/>
        <c:scaling>
          <c:orientation val="minMax"/>
        </c:scaling>
        <c:axPos val="b"/>
        <c:numFmt formatCode="m/d;@" sourceLinked="0"/>
        <c:tickLblPos val="nextTo"/>
        <c:crossAx val="132084864"/>
        <c:crossesAt val="-3"/>
        <c:auto val="1"/>
        <c:lblOffset val="100"/>
      </c:dateAx>
      <c:valAx>
        <c:axId val="132084864"/>
        <c:scaling>
          <c:orientation val="minMax"/>
        </c:scaling>
        <c:axPos val="l"/>
        <c:majorGridlines/>
        <c:numFmt formatCode="General" sourceLinked="1"/>
        <c:tickLblPos val="nextTo"/>
        <c:crossAx val="132078976"/>
        <c:crosses val="autoZero"/>
        <c:crossBetween val="between"/>
      </c:valAx>
    </c:plotArea>
    <c:legend>
      <c:legendPos val="r"/>
      <c:layout>
        <c:manualLayout>
          <c:xMode val="edge"/>
          <c:yMode val="edge"/>
          <c:x val="0.83111229317730051"/>
          <c:y val="3.9804457667547255E-2"/>
          <c:w val="0.14370269791054247"/>
          <c:h val="0.28456026058631922"/>
        </c:manualLayout>
      </c:layout>
      <c:txPr>
        <a:bodyPr/>
        <a:lstStyle/>
        <a:p>
          <a:pPr>
            <a:defRPr sz="1600"/>
          </a:pPr>
          <a:endParaRPr lang="ja-JP"/>
        </a:p>
      </c:txPr>
    </c:legend>
    <c:plotVisOnly val="1"/>
  </c:chart>
  <c:spPr>
    <a:ln>
      <a:noFill/>
    </a:ln>
  </c:spPr>
  <c:txPr>
    <a:bodyPr/>
    <a:lstStyle/>
    <a:p>
      <a:pPr>
        <a:defRPr sz="1800"/>
      </a:pPr>
      <a:endParaRPr lang="ja-JP"/>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9.0601757234711616E-2"/>
          <c:y val="3.6482084690553751E-2"/>
          <c:w val="0.87532440717825288"/>
          <c:h val="0.8041521454769287"/>
        </c:manualLayout>
      </c:layout>
      <c:lineChart>
        <c:grouping val="standard"/>
        <c:ser>
          <c:idx val="4"/>
          <c:order val="0"/>
          <c:tx>
            <c:strRef>
              <c:f>作物係数の上限!$W$58</c:f>
              <c:strCache>
                <c:ptCount val="1"/>
                <c:pt idx="0">
                  <c:v>風速×相対湿度－草丈</c:v>
                </c:pt>
              </c:strCache>
            </c:strRef>
          </c:tx>
          <c:marker>
            <c:symbol val="none"/>
          </c:marker>
          <c:cat>
            <c:numRef>
              <c:f>作物係数の上限!$C$59:$C$139</c:f>
              <c:numCache>
                <c:formatCode>yyyy/m/d;@</c:formatCode>
                <c:ptCount val="81"/>
                <c:pt idx="0">
                  <c:v>39900</c:v>
                </c:pt>
                <c:pt idx="1">
                  <c:v>39901</c:v>
                </c:pt>
                <c:pt idx="2">
                  <c:v>39902</c:v>
                </c:pt>
                <c:pt idx="3">
                  <c:v>39903</c:v>
                </c:pt>
                <c:pt idx="4">
                  <c:v>39904</c:v>
                </c:pt>
                <c:pt idx="5">
                  <c:v>39905</c:v>
                </c:pt>
                <c:pt idx="6">
                  <c:v>39906</c:v>
                </c:pt>
                <c:pt idx="7">
                  <c:v>39907</c:v>
                </c:pt>
                <c:pt idx="8">
                  <c:v>39908</c:v>
                </c:pt>
                <c:pt idx="9">
                  <c:v>39909</c:v>
                </c:pt>
                <c:pt idx="10">
                  <c:v>39910</c:v>
                </c:pt>
                <c:pt idx="11">
                  <c:v>39911</c:v>
                </c:pt>
                <c:pt idx="12">
                  <c:v>39912</c:v>
                </c:pt>
                <c:pt idx="13">
                  <c:v>39913</c:v>
                </c:pt>
                <c:pt idx="14">
                  <c:v>39914</c:v>
                </c:pt>
                <c:pt idx="15">
                  <c:v>39915</c:v>
                </c:pt>
                <c:pt idx="16">
                  <c:v>39916</c:v>
                </c:pt>
                <c:pt idx="17">
                  <c:v>39917</c:v>
                </c:pt>
                <c:pt idx="18">
                  <c:v>39918</c:v>
                </c:pt>
                <c:pt idx="19">
                  <c:v>39919</c:v>
                </c:pt>
                <c:pt idx="20">
                  <c:v>39920</c:v>
                </c:pt>
                <c:pt idx="21">
                  <c:v>39921</c:v>
                </c:pt>
                <c:pt idx="22">
                  <c:v>39922</c:v>
                </c:pt>
                <c:pt idx="23">
                  <c:v>39923</c:v>
                </c:pt>
                <c:pt idx="24">
                  <c:v>39924</c:v>
                </c:pt>
                <c:pt idx="25">
                  <c:v>39925</c:v>
                </c:pt>
                <c:pt idx="26">
                  <c:v>39926</c:v>
                </c:pt>
                <c:pt idx="27">
                  <c:v>39927</c:v>
                </c:pt>
                <c:pt idx="28">
                  <c:v>39928</c:v>
                </c:pt>
                <c:pt idx="29">
                  <c:v>39929</c:v>
                </c:pt>
                <c:pt idx="30">
                  <c:v>39930</c:v>
                </c:pt>
                <c:pt idx="31">
                  <c:v>39931</c:v>
                </c:pt>
                <c:pt idx="32">
                  <c:v>39932</c:v>
                </c:pt>
                <c:pt idx="33">
                  <c:v>39933</c:v>
                </c:pt>
                <c:pt idx="34">
                  <c:v>39934</c:v>
                </c:pt>
                <c:pt idx="35">
                  <c:v>39935</c:v>
                </c:pt>
                <c:pt idx="36">
                  <c:v>39936</c:v>
                </c:pt>
                <c:pt idx="37">
                  <c:v>39937</c:v>
                </c:pt>
                <c:pt idx="38">
                  <c:v>39938</c:v>
                </c:pt>
                <c:pt idx="39">
                  <c:v>39939</c:v>
                </c:pt>
                <c:pt idx="40">
                  <c:v>39940</c:v>
                </c:pt>
                <c:pt idx="41">
                  <c:v>39941</c:v>
                </c:pt>
                <c:pt idx="42">
                  <c:v>39942</c:v>
                </c:pt>
                <c:pt idx="43">
                  <c:v>39943</c:v>
                </c:pt>
                <c:pt idx="44">
                  <c:v>39944</c:v>
                </c:pt>
                <c:pt idx="45">
                  <c:v>39945</c:v>
                </c:pt>
                <c:pt idx="46">
                  <c:v>39946</c:v>
                </c:pt>
                <c:pt idx="47">
                  <c:v>39947</c:v>
                </c:pt>
                <c:pt idx="48">
                  <c:v>39948</c:v>
                </c:pt>
                <c:pt idx="49">
                  <c:v>39949</c:v>
                </c:pt>
                <c:pt idx="50">
                  <c:v>39950</c:v>
                </c:pt>
                <c:pt idx="51">
                  <c:v>39951</c:v>
                </c:pt>
                <c:pt idx="52">
                  <c:v>39952</c:v>
                </c:pt>
                <c:pt idx="53">
                  <c:v>39953</c:v>
                </c:pt>
                <c:pt idx="54">
                  <c:v>39954</c:v>
                </c:pt>
                <c:pt idx="55">
                  <c:v>39955</c:v>
                </c:pt>
                <c:pt idx="56">
                  <c:v>39956</c:v>
                </c:pt>
                <c:pt idx="57">
                  <c:v>39957</c:v>
                </c:pt>
                <c:pt idx="58">
                  <c:v>39958</c:v>
                </c:pt>
                <c:pt idx="59">
                  <c:v>39959</c:v>
                </c:pt>
                <c:pt idx="60">
                  <c:v>39960</c:v>
                </c:pt>
                <c:pt idx="61">
                  <c:v>39961</c:v>
                </c:pt>
                <c:pt idx="62">
                  <c:v>39962</c:v>
                </c:pt>
                <c:pt idx="63">
                  <c:v>39963</c:v>
                </c:pt>
                <c:pt idx="64">
                  <c:v>39964</c:v>
                </c:pt>
                <c:pt idx="65">
                  <c:v>39965</c:v>
                </c:pt>
                <c:pt idx="66">
                  <c:v>39966</c:v>
                </c:pt>
                <c:pt idx="67">
                  <c:v>39967</c:v>
                </c:pt>
                <c:pt idx="68">
                  <c:v>39968</c:v>
                </c:pt>
                <c:pt idx="69">
                  <c:v>39969</c:v>
                </c:pt>
                <c:pt idx="70">
                  <c:v>39970</c:v>
                </c:pt>
                <c:pt idx="71">
                  <c:v>39971</c:v>
                </c:pt>
                <c:pt idx="72">
                  <c:v>39972</c:v>
                </c:pt>
                <c:pt idx="73">
                  <c:v>39973</c:v>
                </c:pt>
                <c:pt idx="74">
                  <c:v>39974</c:v>
                </c:pt>
                <c:pt idx="75">
                  <c:v>39975</c:v>
                </c:pt>
                <c:pt idx="76">
                  <c:v>39976</c:v>
                </c:pt>
                <c:pt idx="77">
                  <c:v>39977</c:v>
                </c:pt>
                <c:pt idx="78">
                  <c:v>39978</c:v>
                </c:pt>
                <c:pt idx="79">
                  <c:v>39979</c:v>
                </c:pt>
                <c:pt idx="80">
                  <c:v>39980</c:v>
                </c:pt>
              </c:numCache>
            </c:numRef>
          </c:cat>
          <c:val>
            <c:numRef>
              <c:f>作物係数の上限!$W$58:$W$139</c:f>
              <c:numCache>
                <c:formatCode>0.000_ ;[Red]\-0.000\ </c:formatCode>
                <c:ptCount val="82"/>
                <c:pt idx="0" formatCode="General">
                  <c:v>0</c:v>
                </c:pt>
                <c:pt idx="1">
                  <c:v>8.2552990820757705E-2</c:v>
                </c:pt>
                <c:pt idx="2">
                  <c:v>6.9149234992466516E-2</c:v>
                </c:pt>
                <c:pt idx="3">
                  <c:v>6.0869873283615671E-2</c:v>
                </c:pt>
                <c:pt idx="4">
                  <c:v>-2.4197352898294552E-2</c:v>
                </c:pt>
                <c:pt idx="5">
                  <c:v>3.510762814511547E-2</c:v>
                </c:pt>
                <c:pt idx="6">
                  <c:v>0.1231278076698934</c:v>
                </c:pt>
                <c:pt idx="7">
                  <c:v>3.8037342065888644E-2</c:v>
                </c:pt>
                <c:pt idx="8">
                  <c:v>-3.4414857840601575E-2</c:v>
                </c:pt>
                <c:pt idx="9">
                  <c:v>3.9852037998117727E-2</c:v>
                </c:pt>
                <c:pt idx="10">
                  <c:v>3.8047265226754043E-2</c:v>
                </c:pt>
                <c:pt idx="11">
                  <c:v>3.0001072683149235E-2</c:v>
                </c:pt>
                <c:pt idx="12">
                  <c:v>2.806251838571195E-2</c:v>
                </c:pt>
                <c:pt idx="13">
                  <c:v>2.4878674704672778E-2</c:v>
                </c:pt>
                <c:pt idx="14">
                  <c:v>3.1433370127629631E-2</c:v>
                </c:pt>
                <c:pt idx="15">
                  <c:v>2.5807839720984892E-2</c:v>
                </c:pt>
                <c:pt idx="16">
                  <c:v>9.6897540671395249E-3</c:v>
                </c:pt>
                <c:pt idx="17">
                  <c:v>9.4768532604778046E-3</c:v>
                </c:pt>
                <c:pt idx="18">
                  <c:v>-7.4476541525631434E-2</c:v>
                </c:pt>
                <c:pt idx="19">
                  <c:v>6.2606135062113724E-2</c:v>
                </c:pt>
                <c:pt idx="20">
                  <c:v>-1.4080933592409537E-2</c:v>
                </c:pt>
                <c:pt idx="21">
                  <c:v>-3.26376141520094E-2</c:v>
                </c:pt>
                <c:pt idx="22">
                  <c:v>-6.3541804880308764E-2</c:v>
                </c:pt>
                <c:pt idx="23">
                  <c:v>2.8051036539870056E-2</c:v>
                </c:pt>
                <c:pt idx="24">
                  <c:v>-2.5239133618302552E-2</c:v>
                </c:pt>
                <c:pt idx="25">
                  <c:v>1.1094446994792059E-2</c:v>
                </c:pt>
                <c:pt idx="26">
                  <c:v>5.9506381998717987E-2</c:v>
                </c:pt>
                <c:pt idx="27">
                  <c:v>6.9136859365037912E-2</c:v>
                </c:pt>
                <c:pt idx="28">
                  <c:v>-3.1081750062986664E-3</c:v>
                </c:pt>
                <c:pt idx="29">
                  <c:v>-4.0537879416091466E-2</c:v>
                </c:pt>
                <c:pt idx="30">
                  <c:v>4.979892026054903E-2</c:v>
                </c:pt>
                <c:pt idx="31">
                  <c:v>8.6922381239962168E-2</c:v>
                </c:pt>
                <c:pt idx="32">
                  <c:v>4.6506333732149109E-2</c:v>
                </c:pt>
                <c:pt idx="33">
                  <c:v>3.9572434353653707E-2</c:v>
                </c:pt>
                <c:pt idx="34">
                  <c:v>3.2974479938002038E-2</c:v>
                </c:pt>
                <c:pt idx="35">
                  <c:v>3.2438124911951048E-2</c:v>
                </c:pt>
                <c:pt idx="36">
                  <c:v>5.7879534288960552E-3</c:v>
                </c:pt>
                <c:pt idx="37">
                  <c:v>-2.4809122110121262E-2</c:v>
                </c:pt>
                <c:pt idx="38">
                  <c:v>-6.9611614168270108E-2</c:v>
                </c:pt>
                <c:pt idx="39">
                  <c:v>-8.5613600554574371E-2</c:v>
                </c:pt>
                <c:pt idx="40">
                  <c:v>-8.4856803430383418E-2</c:v>
                </c:pt>
                <c:pt idx="41">
                  <c:v>-9.2449097952575679E-2</c:v>
                </c:pt>
                <c:pt idx="42">
                  <c:v>-8.3940422088518412E-3</c:v>
                </c:pt>
                <c:pt idx="43">
                  <c:v>-1.033231844843698E-2</c:v>
                </c:pt>
                <c:pt idx="44">
                  <c:v>-6.9731711022177267E-3</c:v>
                </c:pt>
                <c:pt idx="45">
                  <c:v>3.8948664974248183E-2</c:v>
                </c:pt>
                <c:pt idx="46">
                  <c:v>-2.174457030828443E-2</c:v>
                </c:pt>
                <c:pt idx="47">
                  <c:v>6.5226528838110032E-2</c:v>
                </c:pt>
                <c:pt idx="48">
                  <c:v>9.9408640805038626E-2</c:v>
                </c:pt>
                <c:pt idx="49">
                  <c:v>2.6834465792506739E-2</c:v>
                </c:pt>
                <c:pt idx="50">
                  <c:v>-5.5744549404111762E-2</c:v>
                </c:pt>
                <c:pt idx="51">
                  <c:v>-8.2889567823116517E-2</c:v>
                </c:pt>
                <c:pt idx="52">
                  <c:v>7.7704051053826065E-2</c:v>
                </c:pt>
                <c:pt idx="53">
                  <c:v>-1.1770640195150088E-2</c:v>
                </c:pt>
                <c:pt idx="54">
                  <c:v>4.8156328503077786E-2</c:v>
                </c:pt>
                <c:pt idx="55">
                  <c:v>-2.2999677867694249E-2</c:v>
                </c:pt>
                <c:pt idx="56">
                  <c:v>-1.9241501290665528E-2</c:v>
                </c:pt>
                <c:pt idx="57">
                  <c:v>5.6700249657629917E-2</c:v>
                </c:pt>
                <c:pt idx="58">
                  <c:v>2.7395041256371147E-3</c:v>
                </c:pt>
                <c:pt idx="59">
                  <c:v>4.1175995014491457E-2</c:v>
                </c:pt>
                <c:pt idx="60">
                  <c:v>1.8310891245086943E-2</c:v>
                </c:pt>
                <c:pt idx="61">
                  <c:v>-3.3853358892611094E-3</c:v>
                </c:pt>
                <c:pt idx="62">
                  <c:v>-2.3073711635173161E-2</c:v>
                </c:pt>
                <c:pt idx="63">
                  <c:v>1.3870617718211862E-2</c:v>
                </c:pt>
                <c:pt idx="64">
                  <c:v>-3.4927817909505852E-2</c:v>
                </c:pt>
                <c:pt idx="65">
                  <c:v>2.4873158022141968E-2</c:v>
                </c:pt>
                <c:pt idx="66">
                  <c:v>3.6231376784290788E-2</c:v>
                </c:pt>
                <c:pt idx="67">
                  <c:v>-2.82635443426651E-3</c:v>
                </c:pt>
                <c:pt idx="68">
                  <c:v>-2.0952315847957014E-3</c:v>
                </c:pt>
                <c:pt idx="69">
                  <c:v>-7.9154329384492038E-3</c:v>
                </c:pt>
                <c:pt idx="70">
                  <c:v>-4.2531335499896294E-2</c:v>
                </c:pt>
                <c:pt idx="71">
                  <c:v>-5.6813076796663805E-3</c:v>
                </c:pt>
                <c:pt idx="72">
                  <c:v>1.1050802797124185E-2</c:v>
                </c:pt>
                <c:pt idx="73">
                  <c:v>-1.9136190712716029E-3</c:v>
                </c:pt>
                <c:pt idx="74">
                  <c:v>-1.4400921713000578E-2</c:v>
                </c:pt>
                <c:pt idx="75">
                  <c:v>-1.9177803969336275E-2</c:v>
                </c:pt>
                <c:pt idx="76">
                  <c:v>1.0013091225761198E-2</c:v>
                </c:pt>
                <c:pt idx="77">
                  <c:v>5.7472247491879309E-3</c:v>
                </c:pt>
                <c:pt idx="78">
                  <c:v>-3.0414838893518784E-3</c:v>
                </c:pt>
                <c:pt idx="79">
                  <c:v>7.3443211867545042E-3</c:v>
                </c:pt>
                <c:pt idx="80">
                  <c:v>8.1630288891162348E-3</c:v>
                </c:pt>
                <c:pt idx="81">
                  <c:v>-1.3460434908871667E-2</c:v>
                </c:pt>
              </c:numCache>
            </c:numRef>
          </c:val>
        </c:ser>
        <c:marker val="1"/>
        <c:axId val="158205440"/>
        <c:axId val="158206976"/>
      </c:lineChart>
      <c:dateAx>
        <c:axId val="158205440"/>
        <c:scaling>
          <c:orientation val="minMax"/>
        </c:scaling>
        <c:axPos val="b"/>
        <c:numFmt formatCode="m/d;@" sourceLinked="0"/>
        <c:tickLblPos val="nextTo"/>
        <c:crossAx val="158206976"/>
        <c:crossesAt val="-3"/>
        <c:auto val="1"/>
        <c:lblOffset val="100"/>
      </c:dateAx>
      <c:valAx>
        <c:axId val="158206976"/>
        <c:scaling>
          <c:orientation val="minMax"/>
        </c:scaling>
        <c:axPos val="l"/>
        <c:majorGridlines/>
        <c:numFmt formatCode="General" sourceLinked="1"/>
        <c:tickLblPos val="nextTo"/>
        <c:crossAx val="158205440"/>
        <c:crosses val="autoZero"/>
        <c:crossBetween val="between"/>
      </c:valAx>
    </c:plotArea>
    <c:legend>
      <c:legendPos val="r"/>
      <c:layout>
        <c:manualLayout>
          <c:xMode val="edge"/>
          <c:yMode val="edge"/>
          <c:x val="0.68148371081683867"/>
          <c:y val="8.4104131934648232E-2"/>
          <c:w val="0.28147951137116589"/>
          <c:h val="7.6091205211726423E-2"/>
        </c:manualLayout>
      </c:layout>
      <c:txPr>
        <a:bodyPr/>
        <a:lstStyle/>
        <a:p>
          <a:pPr>
            <a:defRPr sz="1600"/>
          </a:pPr>
          <a:endParaRPr lang="ja-JP"/>
        </a:p>
      </c:txPr>
    </c:legend>
    <c:plotVisOnly val="1"/>
  </c:chart>
  <c:spPr>
    <a:ln>
      <a:noFill/>
    </a:ln>
  </c:spPr>
  <c:txPr>
    <a:bodyPr/>
    <a:lstStyle/>
    <a:p>
      <a:pPr>
        <a:defRPr sz="1800"/>
      </a:pPr>
      <a:endParaRPr lang="ja-JP"/>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chart>
    <c:title>
      <c:layout/>
    </c:title>
    <c:plotArea>
      <c:layout>
        <c:manualLayout>
          <c:layoutTarget val="inner"/>
          <c:xMode val="edge"/>
          <c:yMode val="edge"/>
          <c:x val="9.2592778647397941E-2"/>
          <c:y val="0.10041841004184095"/>
          <c:w val="0.86008403276916723"/>
          <c:h val="0.74058577405858284"/>
        </c:manualLayout>
      </c:layout>
      <c:scatterChart>
        <c:scatterStyle val="lineMarker"/>
        <c:ser>
          <c:idx val="0"/>
          <c:order val="0"/>
          <c:tx>
            <c:strRef>
              <c:f>基本作物係数の年変化!$D$2</c:f>
              <c:strCache>
                <c:ptCount val="1"/>
                <c:pt idx="0">
                  <c:v>基本作物係数</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xVal>
            <c:numRef>
              <c:f>基本作物係数の年変化!$B$4:$B$153</c:f>
              <c:numCache>
                <c:formatCode>yyyy/m/d;@</c:formatCode>
                <c:ptCount val="150"/>
                <c:pt idx="0">
                  <c:v>39845</c:v>
                </c:pt>
                <c:pt idx="1">
                  <c:v>39846</c:v>
                </c:pt>
                <c:pt idx="2">
                  <c:v>39847</c:v>
                </c:pt>
                <c:pt idx="3">
                  <c:v>39848</c:v>
                </c:pt>
                <c:pt idx="4">
                  <c:v>39849</c:v>
                </c:pt>
                <c:pt idx="5">
                  <c:v>39850</c:v>
                </c:pt>
                <c:pt idx="6">
                  <c:v>39851</c:v>
                </c:pt>
                <c:pt idx="7">
                  <c:v>39852</c:v>
                </c:pt>
                <c:pt idx="8">
                  <c:v>39853</c:v>
                </c:pt>
                <c:pt idx="9">
                  <c:v>39854</c:v>
                </c:pt>
                <c:pt idx="10">
                  <c:v>39855</c:v>
                </c:pt>
                <c:pt idx="11">
                  <c:v>39856</c:v>
                </c:pt>
                <c:pt idx="12">
                  <c:v>39857</c:v>
                </c:pt>
                <c:pt idx="13">
                  <c:v>39858</c:v>
                </c:pt>
                <c:pt idx="14">
                  <c:v>39859</c:v>
                </c:pt>
                <c:pt idx="15">
                  <c:v>39860</c:v>
                </c:pt>
                <c:pt idx="16">
                  <c:v>39861</c:v>
                </c:pt>
                <c:pt idx="17">
                  <c:v>39862</c:v>
                </c:pt>
                <c:pt idx="18">
                  <c:v>39863</c:v>
                </c:pt>
                <c:pt idx="19">
                  <c:v>39864</c:v>
                </c:pt>
                <c:pt idx="20">
                  <c:v>39865</c:v>
                </c:pt>
                <c:pt idx="21">
                  <c:v>39866</c:v>
                </c:pt>
                <c:pt idx="22">
                  <c:v>39867</c:v>
                </c:pt>
                <c:pt idx="23">
                  <c:v>39868</c:v>
                </c:pt>
                <c:pt idx="24">
                  <c:v>39869</c:v>
                </c:pt>
                <c:pt idx="25">
                  <c:v>39870</c:v>
                </c:pt>
                <c:pt idx="26">
                  <c:v>39871</c:v>
                </c:pt>
                <c:pt idx="27">
                  <c:v>39872</c:v>
                </c:pt>
                <c:pt idx="28">
                  <c:v>39873</c:v>
                </c:pt>
                <c:pt idx="29">
                  <c:v>39874</c:v>
                </c:pt>
                <c:pt idx="30">
                  <c:v>39875</c:v>
                </c:pt>
                <c:pt idx="31">
                  <c:v>39876</c:v>
                </c:pt>
                <c:pt idx="32">
                  <c:v>39877</c:v>
                </c:pt>
                <c:pt idx="33">
                  <c:v>39878</c:v>
                </c:pt>
                <c:pt idx="34">
                  <c:v>39879</c:v>
                </c:pt>
                <c:pt idx="35">
                  <c:v>39880</c:v>
                </c:pt>
                <c:pt idx="36">
                  <c:v>39881</c:v>
                </c:pt>
                <c:pt idx="37">
                  <c:v>39882</c:v>
                </c:pt>
                <c:pt idx="38">
                  <c:v>39883</c:v>
                </c:pt>
                <c:pt idx="39">
                  <c:v>39884</c:v>
                </c:pt>
                <c:pt idx="40">
                  <c:v>39885</c:v>
                </c:pt>
                <c:pt idx="41">
                  <c:v>39886</c:v>
                </c:pt>
                <c:pt idx="42">
                  <c:v>39887</c:v>
                </c:pt>
                <c:pt idx="43">
                  <c:v>39888</c:v>
                </c:pt>
                <c:pt idx="44">
                  <c:v>39889</c:v>
                </c:pt>
                <c:pt idx="45">
                  <c:v>39890</c:v>
                </c:pt>
                <c:pt idx="46">
                  <c:v>39891</c:v>
                </c:pt>
                <c:pt idx="47">
                  <c:v>39892</c:v>
                </c:pt>
                <c:pt idx="48">
                  <c:v>39893</c:v>
                </c:pt>
                <c:pt idx="49">
                  <c:v>39894</c:v>
                </c:pt>
                <c:pt idx="50">
                  <c:v>39895</c:v>
                </c:pt>
                <c:pt idx="51">
                  <c:v>39896</c:v>
                </c:pt>
                <c:pt idx="52">
                  <c:v>39897</c:v>
                </c:pt>
                <c:pt idx="53">
                  <c:v>39898</c:v>
                </c:pt>
                <c:pt idx="54">
                  <c:v>39899</c:v>
                </c:pt>
                <c:pt idx="55">
                  <c:v>39900</c:v>
                </c:pt>
                <c:pt idx="56">
                  <c:v>39901</c:v>
                </c:pt>
                <c:pt idx="57">
                  <c:v>39902</c:v>
                </c:pt>
                <c:pt idx="58">
                  <c:v>39903</c:v>
                </c:pt>
                <c:pt idx="59">
                  <c:v>39904</c:v>
                </c:pt>
                <c:pt idx="60">
                  <c:v>39905</c:v>
                </c:pt>
                <c:pt idx="61">
                  <c:v>39906</c:v>
                </c:pt>
                <c:pt idx="62">
                  <c:v>39907</c:v>
                </c:pt>
                <c:pt idx="63">
                  <c:v>39908</c:v>
                </c:pt>
                <c:pt idx="64">
                  <c:v>39909</c:v>
                </c:pt>
                <c:pt idx="65">
                  <c:v>39910</c:v>
                </c:pt>
                <c:pt idx="66">
                  <c:v>39911</c:v>
                </c:pt>
                <c:pt idx="67">
                  <c:v>39912</c:v>
                </c:pt>
                <c:pt idx="68">
                  <c:v>39913</c:v>
                </c:pt>
                <c:pt idx="69">
                  <c:v>39914</c:v>
                </c:pt>
                <c:pt idx="70">
                  <c:v>39915</c:v>
                </c:pt>
                <c:pt idx="71">
                  <c:v>39916</c:v>
                </c:pt>
                <c:pt idx="72">
                  <c:v>39917</c:v>
                </c:pt>
                <c:pt idx="73">
                  <c:v>39918</c:v>
                </c:pt>
                <c:pt idx="74">
                  <c:v>39919</c:v>
                </c:pt>
                <c:pt idx="75">
                  <c:v>39920</c:v>
                </c:pt>
                <c:pt idx="76">
                  <c:v>39921</c:v>
                </c:pt>
                <c:pt idx="77">
                  <c:v>39922</c:v>
                </c:pt>
                <c:pt idx="78">
                  <c:v>39923</c:v>
                </c:pt>
                <c:pt idx="79">
                  <c:v>39924</c:v>
                </c:pt>
                <c:pt idx="80">
                  <c:v>39925</c:v>
                </c:pt>
                <c:pt idx="81">
                  <c:v>39926</c:v>
                </c:pt>
                <c:pt idx="82">
                  <c:v>39927</c:v>
                </c:pt>
                <c:pt idx="83">
                  <c:v>39928</c:v>
                </c:pt>
                <c:pt idx="84">
                  <c:v>39929</c:v>
                </c:pt>
                <c:pt idx="85">
                  <c:v>39930</c:v>
                </c:pt>
                <c:pt idx="86">
                  <c:v>39931</c:v>
                </c:pt>
                <c:pt idx="87">
                  <c:v>39932</c:v>
                </c:pt>
                <c:pt idx="88">
                  <c:v>39933</c:v>
                </c:pt>
                <c:pt idx="89">
                  <c:v>39934</c:v>
                </c:pt>
                <c:pt idx="90">
                  <c:v>39935</c:v>
                </c:pt>
                <c:pt idx="91">
                  <c:v>39936</c:v>
                </c:pt>
                <c:pt idx="92">
                  <c:v>39937</c:v>
                </c:pt>
                <c:pt idx="93">
                  <c:v>39938</c:v>
                </c:pt>
                <c:pt idx="94">
                  <c:v>39939</c:v>
                </c:pt>
                <c:pt idx="95">
                  <c:v>39940</c:v>
                </c:pt>
                <c:pt idx="96">
                  <c:v>39941</c:v>
                </c:pt>
                <c:pt idx="97">
                  <c:v>39942</c:v>
                </c:pt>
                <c:pt idx="98">
                  <c:v>39943</c:v>
                </c:pt>
                <c:pt idx="99">
                  <c:v>39944</c:v>
                </c:pt>
                <c:pt idx="100">
                  <c:v>39945</c:v>
                </c:pt>
                <c:pt idx="101">
                  <c:v>39946</c:v>
                </c:pt>
                <c:pt idx="102">
                  <c:v>39947</c:v>
                </c:pt>
                <c:pt idx="103">
                  <c:v>39948</c:v>
                </c:pt>
                <c:pt idx="104">
                  <c:v>39949</c:v>
                </c:pt>
                <c:pt idx="105">
                  <c:v>39950</c:v>
                </c:pt>
                <c:pt idx="106">
                  <c:v>39951</c:v>
                </c:pt>
                <c:pt idx="107">
                  <c:v>39952</c:v>
                </c:pt>
                <c:pt idx="108">
                  <c:v>39953</c:v>
                </c:pt>
                <c:pt idx="109">
                  <c:v>39954</c:v>
                </c:pt>
                <c:pt idx="110">
                  <c:v>39955</c:v>
                </c:pt>
                <c:pt idx="111">
                  <c:v>39956</c:v>
                </c:pt>
                <c:pt idx="112">
                  <c:v>39957</c:v>
                </c:pt>
                <c:pt idx="113">
                  <c:v>39958</c:v>
                </c:pt>
                <c:pt idx="114">
                  <c:v>39959</c:v>
                </c:pt>
                <c:pt idx="115">
                  <c:v>39960</c:v>
                </c:pt>
                <c:pt idx="116">
                  <c:v>39961</c:v>
                </c:pt>
                <c:pt idx="117">
                  <c:v>39962</c:v>
                </c:pt>
                <c:pt idx="118">
                  <c:v>39963</c:v>
                </c:pt>
                <c:pt idx="119">
                  <c:v>39964</c:v>
                </c:pt>
                <c:pt idx="120">
                  <c:v>39965</c:v>
                </c:pt>
                <c:pt idx="121">
                  <c:v>39966</c:v>
                </c:pt>
                <c:pt idx="122">
                  <c:v>39967</c:v>
                </c:pt>
                <c:pt idx="123">
                  <c:v>39968</c:v>
                </c:pt>
                <c:pt idx="124">
                  <c:v>39969</c:v>
                </c:pt>
                <c:pt idx="125">
                  <c:v>39970</c:v>
                </c:pt>
                <c:pt idx="126">
                  <c:v>39971</c:v>
                </c:pt>
                <c:pt idx="127">
                  <c:v>39972</c:v>
                </c:pt>
                <c:pt idx="128">
                  <c:v>39973</c:v>
                </c:pt>
                <c:pt idx="129">
                  <c:v>39974</c:v>
                </c:pt>
                <c:pt idx="130">
                  <c:v>39975</c:v>
                </c:pt>
                <c:pt idx="131">
                  <c:v>39976</c:v>
                </c:pt>
                <c:pt idx="132">
                  <c:v>39977</c:v>
                </c:pt>
                <c:pt idx="133">
                  <c:v>39978</c:v>
                </c:pt>
                <c:pt idx="134">
                  <c:v>39979</c:v>
                </c:pt>
                <c:pt idx="135">
                  <c:v>39980</c:v>
                </c:pt>
                <c:pt idx="136">
                  <c:v>39981</c:v>
                </c:pt>
                <c:pt idx="137">
                  <c:v>39982</c:v>
                </c:pt>
                <c:pt idx="138">
                  <c:v>39983</c:v>
                </c:pt>
                <c:pt idx="139">
                  <c:v>39984</c:v>
                </c:pt>
                <c:pt idx="140">
                  <c:v>39985</c:v>
                </c:pt>
                <c:pt idx="141">
                  <c:v>39986</c:v>
                </c:pt>
                <c:pt idx="142">
                  <c:v>39987</c:v>
                </c:pt>
                <c:pt idx="143">
                  <c:v>39988</c:v>
                </c:pt>
                <c:pt idx="144">
                  <c:v>39989</c:v>
                </c:pt>
                <c:pt idx="145">
                  <c:v>39990</c:v>
                </c:pt>
                <c:pt idx="146">
                  <c:v>39991</c:v>
                </c:pt>
                <c:pt idx="147">
                  <c:v>39992</c:v>
                </c:pt>
                <c:pt idx="148">
                  <c:v>39993</c:v>
                </c:pt>
                <c:pt idx="149">
                  <c:v>39994</c:v>
                </c:pt>
              </c:numCache>
            </c:numRef>
          </c:xVal>
          <c:yVal>
            <c:numRef>
              <c:f>基本作物係数の年変化!$D$4:$D$153</c:f>
              <c:numCache>
                <c:formatCode>0.00_);[Red]\(0.00\)</c:formatCode>
                <c:ptCount val="150"/>
                <c:pt idx="0">
                  <c:v>0.15000000000000005</c:v>
                </c:pt>
                <c:pt idx="1">
                  <c:v>0.15000000000000005</c:v>
                </c:pt>
                <c:pt idx="2">
                  <c:v>0.15000000000000005</c:v>
                </c:pt>
                <c:pt idx="3">
                  <c:v>0.15000000000000005</c:v>
                </c:pt>
                <c:pt idx="4">
                  <c:v>0.15000000000000005</c:v>
                </c:pt>
                <c:pt idx="5">
                  <c:v>0.15000000000000005</c:v>
                </c:pt>
                <c:pt idx="6">
                  <c:v>0.15000000000000005</c:v>
                </c:pt>
                <c:pt idx="7">
                  <c:v>0.15000000000000005</c:v>
                </c:pt>
                <c:pt idx="8">
                  <c:v>0.15000000000000005</c:v>
                </c:pt>
                <c:pt idx="9">
                  <c:v>0.15000000000000005</c:v>
                </c:pt>
                <c:pt idx="10">
                  <c:v>0.15000000000000005</c:v>
                </c:pt>
                <c:pt idx="11">
                  <c:v>0.15000000000000005</c:v>
                </c:pt>
                <c:pt idx="12">
                  <c:v>0.15000000000000005</c:v>
                </c:pt>
                <c:pt idx="13">
                  <c:v>0.15000000000000005</c:v>
                </c:pt>
                <c:pt idx="14">
                  <c:v>0.15000000000000005</c:v>
                </c:pt>
                <c:pt idx="15">
                  <c:v>0.18144777883657068</c:v>
                </c:pt>
                <c:pt idx="16">
                  <c:v>0.21289555767314119</c:v>
                </c:pt>
                <c:pt idx="17">
                  <c:v>0.24434333650971182</c:v>
                </c:pt>
                <c:pt idx="18">
                  <c:v>0.27579111534628226</c:v>
                </c:pt>
                <c:pt idx="19">
                  <c:v>0.30723889418285316</c:v>
                </c:pt>
                <c:pt idx="20">
                  <c:v>0.33868667301942385</c:v>
                </c:pt>
                <c:pt idx="21">
                  <c:v>0.37013445185599408</c:v>
                </c:pt>
                <c:pt idx="22">
                  <c:v>0.40158223069256482</c:v>
                </c:pt>
                <c:pt idx="23">
                  <c:v>0.43303000952913528</c:v>
                </c:pt>
                <c:pt idx="24">
                  <c:v>0.46447778836570597</c:v>
                </c:pt>
                <c:pt idx="25">
                  <c:v>0.49592556720227676</c:v>
                </c:pt>
                <c:pt idx="26">
                  <c:v>0.527373346038847</c:v>
                </c:pt>
                <c:pt idx="27">
                  <c:v>0.55882112487541769</c:v>
                </c:pt>
                <c:pt idx="28">
                  <c:v>0.5902689037119877</c:v>
                </c:pt>
                <c:pt idx="29">
                  <c:v>0.62171668254855894</c:v>
                </c:pt>
                <c:pt idx="30">
                  <c:v>0.65316446138512962</c:v>
                </c:pt>
                <c:pt idx="31">
                  <c:v>0.68461224022169997</c:v>
                </c:pt>
                <c:pt idx="32">
                  <c:v>0.71606001905827077</c:v>
                </c:pt>
                <c:pt idx="33">
                  <c:v>0.74750779789484112</c:v>
                </c:pt>
                <c:pt idx="34">
                  <c:v>0.77895557673141202</c:v>
                </c:pt>
                <c:pt idx="35">
                  <c:v>0.81040335556798238</c:v>
                </c:pt>
                <c:pt idx="36">
                  <c:v>0.84185113440455306</c:v>
                </c:pt>
                <c:pt idx="37">
                  <c:v>0.87329891324112374</c:v>
                </c:pt>
                <c:pt idx="38">
                  <c:v>0.90474669207769431</c:v>
                </c:pt>
                <c:pt idx="39">
                  <c:v>0.93619447091426466</c:v>
                </c:pt>
                <c:pt idx="40">
                  <c:v>0.96764224975083524</c:v>
                </c:pt>
                <c:pt idx="41">
                  <c:v>0.96764224975083524</c:v>
                </c:pt>
                <c:pt idx="42">
                  <c:v>0.96764224975083524</c:v>
                </c:pt>
                <c:pt idx="43">
                  <c:v>0.96764224975083524</c:v>
                </c:pt>
                <c:pt idx="44">
                  <c:v>0.96764224975083524</c:v>
                </c:pt>
                <c:pt idx="45">
                  <c:v>0.96764224975083524</c:v>
                </c:pt>
                <c:pt idx="46">
                  <c:v>0.96764224975083524</c:v>
                </c:pt>
                <c:pt idx="47">
                  <c:v>0.96764224975083524</c:v>
                </c:pt>
                <c:pt idx="48">
                  <c:v>0.96764224975083524</c:v>
                </c:pt>
                <c:pt idx="49">
                  <c:v>0.96764224975083524</c:v>
                </c:pt>
                <c:pt idx="50">
                  <c:v>0.96764224975083524</c:v>
                </c:pt>
                <c:pt idx="51">
                  <c:v>0.96764224975083524</c:v>
                </c:pt>
                <c:pt idx="52">
                  <c:v>0.96764224975083524</c:v>
                </c:pt>
                <c:pt idx="53">
                  <c:v>0.96764224975083524</c:v>
                </c:pt>
                <c:pt idx="54">
                  <c:v>0.96764224975083524</c:v>
                </c:pt>
                <c:pt idx="55">
                  <c:v>0.96764224975083524</c:v>
                </c:pt>
                <c:pt idx="56">
                  <c:v>0.96764224975083524</c:v>
                </c:pt>
                <c:pt idx="57">
                  <c:v>0.96764224975083524</c:v>
                </c:pt>
                <c:pt idx="58">
                  <c:v>0.96764224975083524</c:v>
                </c:pt>
                <c:pt idx="59">
                  <c:v>0.96764224975083524</c:v>
                </c:pt>
                <c:pt idx="60">
                  <c:v>0.96764224975083524</c:v>
                </c:pt>
                <c:pt idx="61">
                  <c:v>0.96764224975083524</c:v>
                </c:pt>
                <c:pt idx="62">
                  <c:v>0.96764224975083524</c:v>
                </c:pt>
                <c:pt idx="63">
                  <c:v>0.96764224975083524</c:v>
                </c:pt>
                <c:pt idx="64">
                  <c:v>0.96764224975083524</c:v>
                </c:pt>
                <c:pt idx="65">
                  <c:v>0.96764224975083524</c:v>
                </c:pt>
                <c:pt idx="66">
                  <c:v>0.96764224975083524</c:v>
                </c:pt>
                <c:pt idx="67">
                  <c:v>0.96764224975083524</c:v>
                </c:pt>
                <c:pt idx="68">
                  <c:v>0.96764224975083524</c:v>
                </c:pt>
                <c:pt idx="69">
                  <c:v>0.96764224975083524</c:v>
                </c:pt>
                <c:pt idx="70">
                  <c:v>0.96764224975083524</c:v>
                </c:pt>
                <c:pt idx="71">
                  <c:v>0.96764224975083524</c:v>
                </c:pt>
                <c:pt idx="72">
                  <c:v>0.96764224975083524</c:v>
                </c:pt>
                <c:pt idx="73">
                  <c:v>0.96764224975083524</c:v>
                </c:pt>
                <c:pt idx="74">
                  <c:v>0.96764224975083524</c:v>
                </c:pt>
                <c:pt idx="75">
                  <c:v>0.96764224975083524</c:v>
                </c:pt>
                <c:pt idx="76">
                  <c:v>0.96764224975083524</c:v>
                </c:pt>
                <c:pt idx="77">
                  <c:v>0.96764224975083524</c:v>
                </c:pt>
                <c:pt idx="78">
                  <c:v>0.96764224975083524</c:v>
                </c:pt>
                <c:pt idx="79">
                  <c:v>0.96764224975083524</c:v>
                </c:pt>
                <c:pt idx="80">
                  <c:v>0.96764224975083524</c:v>
                </c:pt>
                <c:pt idx="81">
                  <c:v>0.96764224975083524</c:v>
                </c:pt>
                <c:pt idx="82">
                  <c:v>0.96764224975083524</c:v>
                </c:pt>
                <c:pt idx="83">
                  <c:v>0.96764224975083524</c:v>
                </c:pt>
                <c:pt idx="84">
                  <c:v>0.96764224975083502</c:v>
                </c:pt>
                <c:pt idx="85">
                  <c:v>0.96764224975083502</c:v>
                </c:pt>
                <c:pt idx="86">
                  <c:v>0.96764224975083502</c:v>
                </c:pt>
                <c:pt idx="87">
                  <c:v>0.96764224975083502</c:v>
                </c:pt>
                <c:pt idx="88">
                  <c:v>0.96764224975083502</c:v>
                </c:pt>
                <c:pt idx="89">
                  <c:v>0.96764224975083502</c:v>
                </c:pt>
                <c:pt idx="90">
                  <c:v>0.96764224975083502</c:v>
                </c:pt>
                <c:pt idx="91">
                  <c:v>0.96764224975083502</c:v>
                </c:pt>
                <c:pt idx="92">
                  <c:v>0.96764224975083502</c:v>
                </c:pt>
                <c:pt idx="93">
                  <c:v>0.96764224975083502</c:v>
                </c:pt>
                <c:pt idx="94">
                  <c:v>0.96764224975083502</c:v>
                </c:pt>
                <c:pt idx="95">
                  <c:v>0.96764224975083502</c:v>
                </c:pt>
                <c:pt idx="96">
                  <c:v>0.96764224975083502</c:v>
                </c:pt>
                <c:pt idx="97">
                  <c:v>0.96764224975083502</c:v>
                </c:pt>
                <c:pt idx="98">
                  <c:v>0.96764224975083502</c:v>
                </c:pt>
                <c:pt idx="99">
                  <c:v>0.96764224975083502</c:v>
                </c:pt>
                <c:pt idx="100">
                  <c:v>0.96764224975083502</c:v>
                </c:pt>
                <c:pt idx="101">
                  <c:v>0.96764224975083502</c:v>
                </c:pt>
                <c:pt idx="102">
                  <c:v>0.96764224975083502</c:v>
                </c:pt>
                <c:pt idx="103">
                  <c:v>0.96764224975083502</c:v>
                </c:pt>
                <c:pt idx="104">
                  <c:v>0.96764224975083502</c:v>
                </c:pt>
                <c:pt idx="105">
                  <c:v>0.96764224975083502</c:v>
                </c:pt>
                <c:pt idx="106">
                  <c:v>0.96764224975083502</c:v>
                </c:pt>
                <c:pt idx="107">
                  <c:v>0.96764224975083502</c:v>
                </c:pt>
                <c:pt idx="108">
                  <c:v>0.96764224975083502</c:v>
                </c:pt>
                <c:pt idx="109">
                  <c:v>0.96764224975083502</c:v>
                </c:pt>
                <c:pt idx="110">
                  <c:v>0.95976534990525153</c:v>
                </c:pt>
                <c:pt idx="111">
                  <c:v>0.95188845005966882</c:v>
                </c:pt>
                <c:pt idx="112">
                  <c:v>0.94401155021408589</c:v>
                </c:pt>
                <c:pt idx="113">
                  <c:v>0.93613465036850285</c:v>
                </c:pt>
                <c:pt idx="114">
                  <c:v>0.92825775052291948</c:v>
                </c:pt>
                <c:pt idx="115">
                  <c:v>0.92038085067733633</c:v>
                </c:pt>
                <c:pt idx="116">
                  <c:v>0.91250395083175295</c:v>
                </c:pt>
                <c:pt idx="117">
                  <c:v>0.90462705098617036</c:v>
                </c:pt>
                <c:pt idx="118">
                  <c:v>0.8967501511405872</c:v>
                </c:pt>
                <c:pt idx="119">
                  <c:v>0.88887325129500394</c:v>
                </c:pt>
                <c:pt idx="120">
                  <c:v>0.88099635144942079</c:v>
                </c:pt>
                <c:pt idx="121">
                  <c:v>0.87311945160383786</c:v>
                </c:pt>
                <c:pt idx="122">
                  <c:v>0.86524255175825449</c:v>
                </c:pt>
                <c:pt idx="123">
                  <c:v>0.85736565191267144</c:v>
                </c:pt>
                <c:pt idx="124">
                  <c:v>0.84948875206708852</c:v>
                </c:pt>
                <c:pt idx="125">
                  <c:v>0.84161185222150581</c:v>
                </c:pt>
                <c:pt idx="126">
                  <c:v>0.83373495237592232</c:v>
                </c:pt>
                <c:pt idx="127">
                  <c:v>0.82585805253033928</c:v>
                </c:pt>
                <c:pt idx="128">
                  <c:v>0.81798115268475613</c:v>
                </c:pt>
                <c:pt idx="129">
                  <c:v>0.8101042528391732</c:v>
                </c:pt>
                <c:pt idx="130">
                  <c:v>0.80222735299358983</c:v>
                </c:pt>
                <c:pt idx="131">
                  <c:v>0.7943504531480069</c:v>
                </c:pt>
                <c:pt idx="132">
                  <c:v>0.78647355330242341</c:v>
                </c:pt>
                <c:pt idx="133">
                  <c:v>0.7785966534568407</c:v>
                </c:pt>
                <c:pt idx="134">
                  <c:v>0.77071975361125744</c:v>
                </c:pt>
                <c:pt idx="135">
                  <c:v>0.76284285376567451</c:v>
                </c:pt>
                <c:pt idx="136">
                  <c:v>0.75496595392009114</c:v>
                </c:pt>
                <c:pt idx="137">
                  <c:v>0.74708905407450832</c:v>
                </c:pt>
                <c:pt idx="138">
                  <c:v>0.7392121542289245</c:v>
                </c:pt>
                <c:pt idx="139">
                  <c:v>0.7313352543833419</c:v>
                </c:pt>
                <c:pt idx="140">
                  <c:v>0.72345835453775853</c:v>
                </c:pt>
                <c:pt idx="141">
                  <c:v>0.71558145469217571</c:v>
                </c:pt>
                <c:pt idx="142">
                  <c:v>0.70770455484659256</c:v>
                </c:pt>
                <c:pt idx="143">
                  <c:v>0.69982765500100941</c:v>
                </c:pt>
                <c:pt idx="144">
                  <c:v>0.69195075515542603</c:v>
                </c:pt>
                <c:pt idx="145">
                  <c:v>0.6840738553098431</c:v>
                </c:pt>
                <c:pt idx="146">
                  <c:v>0.67619695546425984</c:v>
                </c:pt>
                <c:pt idx="147">
                  <c:v>0.66832005561867724</c:v>
                </c:pt>
                <c:pt idx="148">
                  <c:v>0.66044315577309365</c:v>
                </c:pt>
                <c:pt idx="149">
                  <c:v>0.6525662559275105</c:v>
                </c:pt>
              </c:numCache>
            </c:numRef>
          </c:yVal>
        </c:ser>
        <c:axId val="158244864"/>
        <c:axId val="158246784"/>
      </c:scatterChart>
      <c:valAx>
        <c:axId val="158244864"/>
        <c:scaling>
          <c:orientation val="minMax"/>
          <c:max val="39994"/>
          <c:min val="39845"/>
        </c:scaling>
        <c:axPos val="b"/>
        <c:numFmt formatCode="m/d;@" sourceLinked="0"/>
        <c:majorTickMark val="in"/>
        <c:tickLblPos val="nextTo"/>
        <c:spPr>
          <a:ln w="3175">
            <a:solidFill>
              <a:srgbClr val="000000"/>
            </a:solidFill>
            <a:prstDash val="solid"/>
          </a:ln>
        </c:spPr>
        <c:txPr>
          <a:bodyPr rot="0" vert="horz"/>
          <a:lstStyle/>
          <a:p>
            <a:pPr>
              <a:defRPr/>
            </a:pPr>
            <a:endParaRPr lang="ja-JP"/>
          </a:p>
        </c:txPr>
        <c:crossAx val="158246784"/>
        <c:crosses val="autoZero"/>
        <c:crossBetween val="midCat"/>
      </c:valAx>
      <c:valAx>
        <c:axId val="158246784"/>
        <c:scaling>
          <c:orientation val="minMax"/>
        </c:scaling>
        <c:axPos val="l"/>
        <c:majorGridlines>
          <c:spPr>
            <a:ln w="3175">
              <a:solidFill>
                <a:srgbClr val="C0C0C0"/>
              </a:solidFill>
              <a:prstDash val="solid"/>
            </a:ln>
          </c:spPr>
        </c:majorGridlines>
        <c:numFmt formatCode="0.00_);[Red]\(0.00\)" sourceLinked="1"/>
        <c:majorTickMark val="in"/>
        <c:tickLblPos val="nextTo"/>
        <c:spPr>
          <a:ln w="3175">
            <a:solidFill>
              <a:srgbClr val="000000"/>
            </a:solidFill>
            <a:prstDash val="solid"/>
          </a:ln>
        </c:spPr>
        <c:txPr>
          <a:bodyPr rot="0" vert="horz"/>
          <a:lstStyle/>
          <a:p>
            <a:pPr>
              <a:defRPr/>
            </a:pPr>
            <a:endParaRPr lang="ja-JP"/>
          </a:p>
        </c:txPr>
        <c:crossAx val="158244864"/>
        <c:crosses val="autoZero"/>
        <c:crossBetween val="midCat"/>
      </c:valAx>
      <c:spPr>
        <a:noFill/>
        <a:ln w="12700">
          <a:solidFill>
            <a:srgbClr val="808080"/>
          </a:solidFill>
          <a:prstDash val="solid"/>
        </a:ln>
      </c:spPr>
    </c:plotArea>
    <c:plotVisOnly val="1"/>
    <c:dispBlanksAs val="gap"/>
  </c:chart>
  <c:spPr>
    <a:ln w="3175">
      <a:noFill/>
      <a:prstDash val="solid"/>
    </a:ln>
  </c:spPr>
  <c:txPr>
    <a:bodyPr/>
    <a:lstStyle/>
    <a:p>
      <a:pPr>
        <a:defRPr sz="1800" b="0" i="0" u="none" strike="noStrike" baseline="0">
          <a:solidFill>
            <a:srgbClr val="000000"/>
          </a:solidFill>
          <a:latin typeface="ＭＳ Ｐゴシック"/>
          <a:ea typeface="ＭＳ Ｐゴシック"/>
          <a:cs typeface="ＭＳ Ｐゴシック"/>
        </a:defRPr>
      </a:pPr>
      <a:endParaRPr lang="ja-JP"/>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drawing1.xml><?xml version="1.0" encoding="utf-8"?>
<c:userShapes xmlns:c="http://schemas.openxmlformats.org/drawingml/2006/chart">
  <cdr:relSizeAnchor xmlns:cdr="http://schemas.openxmlformats.org/drawingml/2006/chartDrawing">
    <cdr:from>
      <cdr:x>0.63014</cdr:x>
      <cdr:y>0.125</cdr:y>
    </cdr:from>
    <cdr:to>
      <cdr:x>0.67123</cdr:x>
      <cdr:y>0.19643</cdr:y>
    </cdr:to>
    <cdr:sp macro="" textlink="">
      <cdr:nvSpPr>
        <cdr:cNvPr id="3" name="円/楕円 2"/>
        <cdr:cNvSpPr/>
      </cdr:nvSpPr>
      <cdr:spPr>
        <a:xfrm xmlns:a="http://schemas.openxmlformats.org/drawingml/2006/main">
          <a:off x="3286148" y="357190"/>
          <a:ext cx="214283" cy="204110"/>
        </a:xfrm>
        <a:prstGeom xmlns:a="http://schemas.openxmlformats.org/drawingml/2006/main" prst="ellipse">
          <a:avLst/>
        </a:prstGeom>
        <a:noFill xmlns:a="http://schemas.openxmlformats.org/drawingml/2006/main"/>
        <a:ln xmlns:a="http://schemas.openxmlformats.org/drawingml/2006/main" w="25400" cap="flat" cmpd="sng" algn="ctr">
          <a:solidFill>
            <a:schemeClr val="accent3"/>
          </a:solidFill>
          <a:prstDash val="solid"/>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algn="l" rtl="0" fontAlgn="base">
            <a:spcBef>
              <a:spcPct val="0"/>
            </a:spcBef>
            <a:spcAft>
              <a:spcPct val="0"/>
            </a:spcAft>
            <a:defRPr kumimoji="1" kern="1200">
              <a:solidFill>
                <a:sysClr val="windowText" lastClr="000000"/>
              </a:solidFill>
              <a:latin typeface="Calibri"/>
            </a:defRPr>
          </a:lvl1pPr>
          <a:lvl2pPr marL="457200" algn="l" rtl="0" fontAlgn="base">
            <a:spcBef>
              <a:spcPct val="0"/>
            </a:spcBef>
            <a:spcAft>
              <a:spcPct val="0"/>
            </a:spcAft>
            <a:defRPr kumimoji="1" kern="1200">
              <a:solidFill>
                <a:sysClr val="windowText" lastClr="000000"/>
              </a:solidFill>
              <a:latin typeface="Calibri"/>
            </a:defRPr>
          </a:lvl2pPr>
          <a:lvl3pPr marL="914400" algn="l" rtl="0" fontAlgn="base">
            <a:spcBef>
              <a:spcPct val="0"/>
            </a:spcBef>
            <a:spcAft>
              <a:spcPct val="0"/>
            </a:spcAft>
            <a:defRPr kumimoji="1" kern="1200">
              <a:solidFill>
                <a:sysClr val="windowText" lastClr="000000"/>
              </a:solidFill>
              <a:latin typeface="Calibri"/>
            </a:defRPr>
          </a:lvl3pPr>
          <a:lvl4pPr marL="1371600" algn="l" rtl="0" fontAlgn="base">
            <a:spcBef>
              <a:spcPct val="0"/>
            </a:spcBef>
            <a:spcAft>
              <a:spcPct val="0"/>
            </a:spcAft>
            <a:defRPr kumimoji="1" kern="1200">
              <a:solidFill>
                <a:sysClr val="windowText" lastClr="000000"/>
              </a:solidFill>
              <a:latin typeface="Calibri"/>
            </a:defRPr>
          </a:lvl4pPr>
          <a:lvl5pPr marL="1828800" algn="l" rtl="0" fontAlgn="base">
            <a:spcBef>
              <a:spcPct val="0"/>
            </a:spcBef>
            <a:spcAft>
              <a:spcPct val="0"/>
            </a:spcAft>
            <a:defRPr kumimoji="1" kern="1200">
              <a:solidFill>
                <a:sysClr val="windowText" lastClr="000000"/>
              </a:solidFill>
              <a:latin typeface="Calibri"/>
            </a:defRPr>
          </a:lvl5pPr>
          <a:lvl6pPr marL="2286000" algn="l" defTabSz="914400" rtl="0" eaLnBrk="1" latinLnBrk="0" hangingPunct="1">
            <a:defRPr kumimoji="1" kern="1200">
              <a:solidFill>
                <a:sysClr val="windowText" lastClr="000000"/>
              </a:solidFill>
              <a:latin typeface="Calibri"/>
            </a:defRPr>
          </a:lvl6pPr>
          <a:lvl7pPr marL="2743200" algn="l" defTabSz="914400" rtl="0" eaLnBrk="1" latinLnBrk="0" hangingPunct="1">
            <a:defRPr kumimoji="1" kern="1200">
              <a:solidFill>
                <a:sysClr val="windowText" lastClr="000000"/>
              </a:solidFill>
              <a:latin typeface="Calibri"/>
            </a:defRPr>
          </a:lvl7pPr>
          <a:lvl8pPr marL="3200400" algn="l" defTabSz="914400" rtl="0" eaLnBrk="1" latinLnBrk="0" hangingPunct="1">
            <a:defRPr kumimoji="1" kern="1200">
              <a:solidFill>
                <a:sysClr val="windowText" lastClr="000000"/>
              </a:solidFill>
              <a:latin typeface="Calibri"/>
            </a:defRPr>
          </a:lvl8pPr>
          <a:lvl9pPr marL="3657600" algn="l" defTabSz="914400" rtl="0" eaLnBrk="1" latinLnBrk="0" hangingPunct="1">
            <a:defRPr kumimoji="1" kern="1200">
              <a:solidFill>
                <a:sysClr val="windowText" lastClr="000000"/>
              </a:solidFill>
              <a:latin typeface="Calibri"/>
            </a:defRPr>
          </a:lvl9pPr>
        </a:lstStyle>
        <a:p xmlns:a="http://schemas.openxmlformats.org/drawingml/2006/main">
          <a:pPr algn="ctr"/>
          <a:endParaRPr kumimoji="1" lang="ja-JP" altLang="en-US"/>
        </a:p>
      </cdr:txBody>
    </cdr:sp>
  </cdr:relSizeAnchor>
  <cdr:relSizeAnchor xmlns:cdr="http://schemas.openxmlformats.org/drawingml/2006/chartDrawing">
    <cdr:from>
      <cdr:x>0.50685</cdr:x>
      <cdr:y>0</cdr:y>
    </cdr:from>
    <cdr:to>
      <cdr:x>0.62831</cdr:x>
      <cdr:y>0.09206</cdr:y>
    </cdr:to>
    <cdr:sp macro="" textlink="">
      <cdr:nvSpPr>
        <cdr:cNvPr id="5" name="正方形/長方形 4"/>
        <cdr:cNvSpPr/>
      </cdr:nvSpPr>
      <cdr:spPr>
        <a:xfrm xmlns:a="http://schemas.openxmlformats.org/drawingml/2006/main">
          <a:off x="2643206" y="0"/>
          <a:ext cx="633411" cy="263061"/>
        </a:xfrm>
        <a:prstGeom xmlns:a="http://schemas.openxmlformats.org/drawingml/2006/main" prst="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algn="l" rtl="0" fontAlgn="base">
            <a:spcBef>
              <a:spcPct val="0"/>
            </a:spcBef>
            <a:spcAft>
              <a:spcPct val="0"/>
            </a:spcAft>
            <a:defRPr kumimoji="1" kern="1200">
              <a:solidFill>
                <a:sysClr val="windowText" lastClr="000000"/>
              </a:solidFill>
              <a:latin typeface="Calibri"/>
            </a:defRPr>
          </a:lvl1pPr>
          <a:lvl2pPr marL="457200" algn="l" rtl="0" fontAlgn="base">
            <a:spcBef>
              <a:spcPct val="0"/>
            </a:spcBef>
            <a:spcAft>
              <a:spcPct val="0"/>
            </a:spcAft>
            <a:defRPr kumimoji="1" kern="1200">
              <a:solidFill>
                <a:sysClr val="windowText" lastClr="000000"/>
              </a:solidFill>
              <a:latin typeface="Calibri"/>
            </a:defRPr>
          </a:lvl2pPr>
          <a:lvl3pPr marL="914400" algn="l" rtl="0" fontAlgn="base">
            <a:spcBef>
              <a:spcPct val="0"/>
            </a:spcBef>
            <a:spcAft>
              <a:spcPct val="0"/>
            </a:spcAft>
            <a:defRPr kumimoji="1" kern="1200">
              <a:solidFill>
                <a:sysClr val="windowText" lastClr="000000"/>
              </a:solidFill>
              <a:latin typeface="Calibri"/>
            </a:defRPr>
          </a:lvl3pPr>
          <a:lvl4pPr marL="1371600" algn="l" rtl="0" fontAlgn="base">
            <a:spcBef>
              <a:spcPct val="0"/>
            </a:spcBef>
            <a:spcAft>
              <a:spcPct val="0"/>
            </a:spcAft>
            <a:defRPr kumimoji="1" kern="1200">
              <a:solidFill>
                <a:sysClr val="windowText" lastClr="000000"/>
              </a:solidFill>
              <a:latin typeface="Calibri"/>
            </a:defRPr>
          </a:lvl4pPr>
          <a:lvl5pPr marL="1828800" algn="l" rtl="0" fontAlgn="base">
            <a:spcBef>
              <a:spcPct val="0"/>
            </a:spcBef>
            <a:spcAft>
              <a:spcPct val="0"/>
            </a:spcAft>
            <a:defRPr kumimoji="1" kern="1200">
              <a:solidFill>
                <a:sysClr val="windowText" lastClr="000000"/>
              </a:solidFill>
              <a:latin typeface="Calibri"/>
            </a:defRPr>
          </a:lvl5pPr>
          <a:lvl6pPr marL="2286000" algn="l" defTabSz="914400" rtl="0" eaLnBrk="1" latinLnBrk="0" hangingPunct="1">
            <a:defRPr kumimoji="1" kern="1200">
              <a:solidFill>
                <a:sysClr val="windowText" lastClr="000000"/>
              </a:solidFill>
              <a:latin typeface="Calibri"/>
            </a:defRPr>
          </a:lvl6pPr>
          <a:lvl7pPr marL="2743200" algn="l" defTabSz="914400" rtl="0" eaLnBrk="1" latinLnBrk="0" hangingPunct="1">
            <a:defRPr kumimoji="1" kern="1200">
              <a:solidFill>
                <a:sysClr val="windowText" lastClr="000000"/>
              </a:solidFill>
              <a:latin typeface="Calibri"/>
            </a:defRPr>
          </a:lvl7pPr>
          <a:lvl8pPr marL="3200400" algn="l" defTabSz="914400" rtl="0" eaLnBrk="1" latinLnBrk="0" hangingPunct="1">
            <a:defRPr kumimoji="1" kern="1200">
              <a:solidFill>
                <a:sysClr val="windowText" lastClr="000000"/>
              </a:solidFill>
              <a:latin typeface="Calibri"/>
            </a:defRPr>
          </a:lvl8pPr>
          <a:lvl9pPr marL="3657600" algn="l" defTabSz="914400" rtl="0" eaLnBrk="1" latinLnBrk="0" hangingPunct="1">
            <a:defRPr kumimoji="1" kern="1200">
              <a:solidFill>
                <a:sysClr val="windowText" lastClr="000000"/>
              </a:solidFill>
              <a:latin typeface="Calibri"/>
            </a:defRPr>
          </a:lvl9pPr>
        </a:lstStyle>
        <a:p xmlns:a="http://schemas.openxmlformats.org/drawingml/2006/main">
          <a:pPr algn="ctr"/>
          <a:r>
            <a:rPr lang="en-US" altLang="ja-JP" sz="1600" dirty="0" smtClean="0">
              <a:latin typeface="Calibri" pitchFamily="34" charset="0"/>
            </a:rPr>
            <a:t>4</a:t>
          </a:r>
          <a:r>
            <a:rPr kumimoji="1" lang="en-US" altLang="ja-JP" sz="1600" dirty="0" smtClean="0">
              <a:latin typeface="Calibri" pitchFamily="34" charset="0"/>
            </a:rPr>
            <a:t>/10</a:t>
          </a:r>
          <a:endParaRPr kumimoji="1" lang="ja-JP" altLang="en-US" sz="1600" dirty="0">
            <a:latin typeface="Calibri" pitchFamily="34" charset="0"/>
          </a:endParaRPr>
        </a:p>
      </cdr:txBody>
    </cdr:sp>
  </cdr:relSizeAnchor>
  <cdr:relSizeAnchor xmlns:cdr="http://schemas.openxmlformats.org/drawingml/2006/chartDrawing">
    <cdr:from>
      <cdr:x>0.58904</cdr:x>
      <cdr:y>0.225</cdr:y>
    </cdr:from>
    <cdr:to>
      <cdr:x>0.7105</cdr:x>
      <cdr:y>0.31706</cdr:y>
    </cdr:to>
    <cdr:sp macro="" textlink="">
      <cdr:nvSpPr>
        <cdr:cNvPr id="6" name="正方形/長方形 5"/>
        <cdr:cNvSpPr/>
      </cdr:nvSpPr>
      <cdr:spPr>
        <a:xfrm xmlns:a="http://schemas.openxmlformats.org/drawingml/2006/main">
          <a:off x="3071834" y="642942"/>
          <a:ext cx="633410" cy="263061"/>
        </a:xfrm>
        <a:prstGeom xmlns:a="http://schemas.openxmlformats.org/drawingml/2006/main" prst="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algn="l" rtl="0" fontAlgn="base">
            <a:spcBef>
              <a:spcPct val="0"/>
            </a:spcBef>
            <a:spcAft>
              <a:spcPct val="0"/>
            </a:spcAft>
            <a:defRPr kumimoji="1" kern="1200">
              <a:solidFill>
                <a:sysClr val="windowText" lastClr="000000"/>
              </a:solidFill>
              <a:latin typeface="Calibri"/>
            </a:defRPr>
          </a:lvl1pPr>
          <a:lvl2pPr marL="457200" algn="l" rtl="0" fontAlgn="base">
            <a:spcBef>
              <a:spcPct val="0"/>
            </a:spcBef>
            <a:spcAft>
              <a:spcPct val="0"/>
            </a:spcAft>
            <a:defRPr kumimoji="1" kern="1200">
              <a:solidFill>
                <a:sysClr val="windowText" lastClr="000000"/>
              </a:solidFill>
              <a:latin typeface="Calibri"/>
            </a:defRPr>
          </a:lvl2pPr>
          <a:lvl3pPr marL="914400" algn="l" rtl="0" fontAlgn="base">
            <a:spcBef>
              <a:spcPct val="0"/>
            </a:spcBef>
            <a:spcAft>
              <a:spcPct val="0"/>
            </a:spcAft>
            <a:defRPr kumimoji="1" kern="1200">
              <a:solidFill>
                <a:sysClr val="windowText" lastClr="000000"/>
              </a:solidFill>
              <a:latin typeface="Calibri"/>
            </a:defRPr>
          </a:lvl3pPr>
          <a:lvl4pPr marL="1371600" algn="l" rtl="0" fontAlgn="base">
            <a:spcBef>
              <a:spcPct val="0"/>
            </a:spcBef>
            <a:spcAft>
              <a:spcPct val="0"/>
            </a:spcAft>
            <a:defRPr kumimoji="1" kern="1200">
              <a:solidFill>
                <a:sysClr val="windowText" lastClr="000000"/>
              </a:solidFill>
              <a:latin typeface="Calibri"/>
            </a:defRPr>
          </a:lvl4pPr>
          <a:lvl5pPr marL="1828800" algn="l" rtl="0" fontAlgn="base">
            <a:spcBef>
              <a:spcPct val="0"/>
            </a:spcBef>
            <a:spcAft>
              <a:spcPct val="0"/>
            </a:spcAft>
            <a:defRPr kumimoji="1" kern="1200">
              <a:solidFill>
                <a:sysClr val="windowText" lastClr="000000"/>
              </a:solidFill>
              <a:latin typeface="Calibri"/>
            </a:defRPr>
          </a:lvl5pPr>
          <a:lvl6pPr marL="2286000" algn="l" defTabSz="914400" rtl="0" eaLnBrk="1" latinLnBrk="0" hangingPunct="1">
            <a:defRPr kumimoji="1" kern="1200">
              <a:solidFill>
                <a:sysClr val="windowText" lastClr="000000"/>
              </a:solidFill>
              <a:latin typeface="Calibri"/>
            </a:defRPr>
          </a:lvl6pPr>
          <a:lvl7pPr marL="2743200" algn="l" defTabSz="914400" rtl="0" eaLnBrk="1" latinLnBrk="0" hangingPunct="1">
            <a:defRPr kumimoji="1" kern="1200">
              <a:solidFill>
                <a:sysClr val="windowText" lastClr="000000"/>
              </a:solidFill>
              <a:latin typeface="Calibri"/>
            </a:defRPr>
          </a:lvl7pPr>
          <a:lvl8pPr marL="3200400" algn="l" defTabSz="914400" rtl="0" eaLnBrk="1" latinLnBrk="0" hangingPunct="1">
            <a:defRPr kumimoji="1" kern="1200">
              <a:solidFill>
                <a:sysClr val="windowText" lastClr="000000"/>
              </a:solidFill>
              <a:latin typeface="Calibri"/>
            </a:defRPr>
          </a:lvl8pPr>
          <a:lvl9pPr marL="3657600" algn="l" defTabSz="914400" rtl="0" eaLnBrk="1" latinLnBrk="0" hangingPunct="1">
            <a:defRPr kumimoji="1" kern="1200">
              <a:solidFill>
                <a:sysClr val="windowText" lastClr="000000"/>
              </a:solidFill>
              <a:latin typeface="Calibri"/>
            </a:defRPr>
          </a:lvl9pPr>
        </a:lstStyle>
        <a:p xmlns:a="http://schemas.openxmlformats.org/drawingml/2006/main">
          <a:pPr algn="ctr"/>
          <a:r>
            <a:rPr lang="en-US" altLang="ja-JP" sz="1600" dirty="0" smtClean="0"/>
            <a:t>4</a:t>
          </a:r>
          <a:r>
            <a:rPr kumimoji="1" lang="en-US" altLang="ja-JP" sz="1600" dirty="0" smtClean="0"/>
            <a:t>/20</a:t>
          </a:r>
          <a:endParaRPr kumimoji="1" lang="ja-JP" altLang="en-US" sz="1600" dirty="0"/>
        </a:p>
      </cdr:txBody>
    </cdr:sp>
  </cdr:relSizeAnchor>
  <cdr:relSizeAnchor xmlns:cdr="http://schemas.openxmlformats.org/drawingml/2006/chartDrawing">
    <cdr:from>
      <cdr:x>0.36986</cdr:x>
      <cdr:y>0.225</cdr:y>
    </cdr:from>
    <cdr:to>
      <cdr:x>0.49132</cdr:x>
      <cdr:y>0.31707</cdr:y>
    </cdr:to>
    <cdr:sp macro="" textlink="">
      <cdr:nvSpPr>
        <cdr:cNvPr id="7" name="正方形/長方形 6"/>
        <cdr:cNvSpPr/>
      </cdr:nvSpPr>
      <cdr:spPr>
        <a:xfrm xmlns:a="http://schemas.openxmlformats.org/drawingml/2006/main">
          <a:off x="1928826" y="642942"/>
          <a:ext cx="633411" cy="263090"/>
        </a:xfrm>
        <a:prstGeom xmlns:a="http://schemas.openxmlformats.org/drawingml/2006/main" prst="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algn="l" rtl="0" fontAlgn="base">
            <a:spcBef>
              <a:spcPct val="0"/>
            </a:spcBef>
            <a:spcAft>
              <a:spcPct val="0"/>
            </a:spcAft>
            <a:defRPr kumimoji="1" kern="1200">
              <a:solidFill>
                <a:sysClr val="windowText" lastClr="000000"/>
              </a:solidFill>
              <a:latin typeface="Calibri"/>
            </a:defRPr>
          </a:lvl1pPr>
          <a:lvl2pPr marL="457200" algn="l" rtl="0" fontAlgn="base">
            <a:spcBef>
              <a:spcPct val="0"/>
            </a:spcBef>
            <a:spcAft>
              <a:spcPct val="0"/>
            </a:spcAft>
            <a:defRPr kumimoji="1" kern="1200">
              <a:solidFill>
                <a:sysClr val="windowText" lastClr="000000"/>
              </a:solidFill>
              <a:latin typeface="Calibri"/>
            </a:defRPr>
          </a:lvl2pPr>
          <a:lvl3pPr marL="914400" algn="l" rtl="0" fontAlgn="base">
            <a:spcBef>
              <a:spcPct val="0"/>
            </a:spcBef>
            <a:spcAft>
              <a:spcPct val="0"/>
            </a:spcAft>
            <a:defRPr kumimoji="1" kern="1200">
              <a:solidFill>
                <a:sysClr val="windowText" lastClr="000000"/>
              </a:solidFill>
              <a:latin typeface="Calibri"/>
            </a:defRPr>
          </a:lvl3pPr>
          <a:lvl4pPr marL="1371600" algn="l" rtl="0" fontAlgn="base">
            <a:spcBef>
              <a:spcPct val="0"/>
            </a:spcBef>
            <a:spcAft>
              <a:spcPct val="0"/>
            </a:spcAft>
            <a:defRPr kumimoji="1" kern="1200">
              <a:solidFill>
                <a:sysClr val="windowText" lastClr="000000"/>
              </a:solidFill>
              <a:latin typeface="Calibri"/>
            </a:defRPr>
          </a:lvl4pPr>
          <a:lvl5pPr marL="1828800" algn="l" rtl="0" fontAlgn="base">
            <a:spcBef>
              <a:spcPct val="0"/>
            </a:spcBef>
            <a:spcAft>
              <a:spcPct val="0"/>
            </a:spcAft>
            <a:defRPr kumimoji="1" kern="1200">
              <a:solidFill>
                <a:sysClr val="windowText" lastClr="000000"/>
              </a:solidFill>
              <a:latin typeface="Calibri"/>
            </a:defRPr>
          </a:lvl5pPr>
          <a:lvl6pPr marL="2286000" algn="l" defTabSz="914400" rtl="0" eaLnBrk="1" latinLnBrk="0" hangingPunct="1">
            <a:defRPr kumimoji="1" kern="1200">
              <a:solidFill>
                <a:sysClr val="windowText" lastClr="000000"/>
              </a:solidFill>
              <a:latin typeface="Calibri"/>
            </a:defRPr>
          </a:lvl6pPr>
          <a:lvl7pPr marL="2743200" algn="l" defTabSz="914400" rtl="0" eaLnBrk="1" latinLnBrk="0" hangingPunct="1">
            <a:defRPr kumimoji="1" kern="1200">
              <a:solidFill>
                <a:sysClr val="windowText" lastClr="000000"/>
              </a:solidFill>
              <a:latin typeface="Calibri"/>
            </a:defRPr>
          </a:lvl7pPr>
          <a:lvl8pPr marL="3200400" algn="l" defTabSz="914400" rtl="0" eaLnBrk="1" latinLnBrk="0" hangingPunct="1">
            <a:defRPr kumimoji="1" kern="1200">
              <a:solidFill>
                <a:sysClr val="windowText" lastClr="000000"/>
              </a:solidFill>
              <a:latin typeface="Calibri"/>
            </a:defRPr>
          </a:lvl8pPr>
          <a:lvl9pPr marL="3657600" algn="l" defTabSz="914400" rtl="0" eaLnBrk="1" latinLnBrk="0" hangingPunct="1">
            <a:defRPr kumimoji="1" kern="1200">
              <a:solidFill>
                <a:sysClr val="windowText" lastClr="000000"/>
              </a:solidFill>
              <a:latin typeface="Calibri"/>
            </a:defRPr>
          </a:lvl9pPr>
        </a:lstStyle>
        <a:p xmlns:a="http://schemas.openxmlformats.org/drawingml/2006/main">
          <a:pPr algn="ctr"/>
          <a:r>
            <a:rPr kumimoji="1" lang="en-US" altLang="ja-JP" sz="1600" dirty="0" smtClean="0"/>
            <a:t>3/</a:t>
          </a:r>
          <a:r>
            <a:rPr lang="en-US" altLang="ja-JP" sz="1600" dirty="0" smtClean="0"/>
            <a:t>27</a:t>
          </a:r>
          <a:endParaRPr kumimoji="1" lang="ja-JP" altLang="en-US" sz="1600" dirty="0"/>
        </a:p>
      </cdr:txBody>
    </cdr:sp>
  </cdr:relSizeAnchor>
  <cdr:relSizeAnchor xmlns:cdr="http://schemas.openxmlformats.org/drawingml/2006/chartDrawing">
    <cdr:from>
      <cdr:x>0.73973</cdr:x>
      <cdr:y>0.11905</cdr:y>
    </cdr:from>
    <cdr:to>
      <cdr:x>0.78082</cdr:x>
      <cdr:y>0.19048</cdr:y>
    </cdr:to>
    <cdr:sp macro="" textlink="">
      <cdr:nvSpPr>
        <cdr:cNvPr id="8" name="円/楕円 7"/>
        <cdr:cNvSpPr/>
      </cdr:nvSpPr>
      <cdr:spPr>
        <a:xfrm xmlns:a="http://schemas.openxmlformats.org/drawingml/2006/main">
          <a:off x="3857655" y="340184"/>
          <a:ext cx="214283" cy="204111"/>
        </a:xfrm>
        <a:prstGeom xmlns:a="http://schemas.openxmlformats.org/drawingml/2006/main" prst="ellipse">
          <a:avLst/>
        </a:prstGeom>
        <a:noFill xmlns:a="http://schemas.openxmlformats.org/drawingml/2006/main"/>
        <a:ln xmlns:a="http://schemas.openxmlformats.org/drawingml/2006/main" w="25400" cap="flat" cmpd="sng" algn="ctr">
          <a:solidFill>
            <a:schemeClr val="accent3"/>
          </a:solidFill>
          <a:prstDash val="solid"/>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algn="l" rtl="0" fontAlgn="base">
            <a:spcBef>
              <a:spcPct val="0"/>
            </a:spcBef>
            <a:spcAft>
              <a:spcPct val="0"/>
            </a:spcAft>
            <a:defRPr kumimoji="1" kern="1200">
              <a:solidFill>
                <a:sysClr val="windowText" lastClr="000000"/>
              </a:solidFill>
              <a:latin typeface="Calibri"/>
            </a:defRPr>
          </a:lvl1pPr>
          <a:lvl2pPr marL="457200" algn="l" rtl="0" fontAlgn="base">
            <a:spcBef>
              <a:spcPct val="0"/>
            </a:spcBef>
            <a:spcAft>
              <a:spcPct val="0"/>
            </a:spcAft>
            <a:defRPr kumimoji="1" kern="1200">
              <a:solidFill>
                <a:sysClr val="windowText" lastClr="000000"/>
              </a:solidFill>
              <a:latin typeface="Calibri"/>
            </a:defRPr>
          </a:lvl2pPr>
          <a:lvl3pPr marL="914400" algn="l" rtl="0" fontAlgn="base">
            <a:spcBef>
              <a:spcPct val="0"/>
            </a:spcBef>
            <a:spcAft>
              <a:spcPct val="0"/>
            </a:spcAft>
            <a:defRPr kumimoji="1" kern="1200">
              <a:solidFill>
                <a:sysClr val="windowText" lastClr="000000"/>
              </a:solidFill>
              <a:latin typeface="Calibri"/>
            </a:defRPr>
          </a:lvl3pPr>
          <a:lvl4pPr marL="1371600" algn="l" rtl="0" fontAlgn="base">
            <a:spcBef>
              <a:spcPct val="0"/>
            </a:spcBef>
            <a:spcAft>
              <a:spcPct val="0"/>
            </a:spcAft>
            <a:defRPr kumimoji="1" kern="1200">
              <a:solidFill>
                <a:sysClr val="windowText" lastClr="000000"/>
              </a:solidFill>
              <a:latin typeface="Calibri"/>
            </a:defRPr>
          </a:lvl4pPr>
          <a:lvl5pPr marL="1828800" algn="l" rtl="0" fontAlgn="base">
            <a:spcBef>
              <a:spcPct val="0"/>
            </a:spcBef>
            <a:spcAft>
              <a:spcPct val="0"/>
            </a:spcAft>
            <a:defRPr kumimoji="1" kern="1200">
              <a:solidFill>
                <a:sysClr val="windowText" lastClr="000000"/>
              </a:solidFill>
              <a:latin typeface="Calibri"/>
            </a:defRPr>
          </a:lvl5pPr>
          <a:lvl6pPr marL="2286000" algn="l" defTabSz="914400" rtl="0" eaLnBrk="1" latinLnBrk="0" hangingPunct="1">
            <a:defRPr kumimoji="1" kern="1200">
              <a:solidFill>
                <a:sysClr val="windowText" lastClr="000000"/>
              </a:solidFill>
              <a:latin typeface="Calibri"/>
            </a:defRPr>
          </a:lvl6pPr>
          <a:lvl7pPr marL="2743200" algn="l" defTabSz="914400" rtl="0" eaLnBrk="1" latinLnBrk="0" hangingPunct="1">
            <a:defRPr kumimoji="1" kern="1200">
              <a:solidFill>
                <a:sysClr val="windowText" lastClr="000000"/>
              </a:solidFill>
              <a:latin typeface="Calibri"/>
            </a:defRPr>
          </a:lvl7pPr>
          <a:lvl8pPr marL="3200400" algn="l" defTabSz="914400" rtl="0" eaLnBrk="1" latinLnBrk="0" hangingPunct="1">
            <a:defRPr kumimoji="1" kern="1200">
              <a:solidFill>
                <a:sysClr val="windowText" lastClr="000000"/>
              </a:solidFill>
              <a:latin typeface="Calibri"/>
            </a:defRPr>
          </a:lvl8pPr>
          <a:lvl9pPr marL="3657600" algn="l" defTabSz="914400" rtl="0" eaLnBrk="1" latinLnBrk="0" hangingPunct="1">
            <a:defRPr kumimoji="1" kern="1200">
              <a:solidFill>
                <a:sysClr val="windowText" lastClr="000000"/>
              </a:solidFill>
              <a:latin typeface="Calibri"/>
            </a:defRPr>
          </a:lvl9pPr>
        </a:lstStyle>
        <a:p xmlns:a="http://schemas.openxmlformats.org/drawingml/2006/main">
          <a:pPr algn="ctr"/>
          <a:endParaRPr kumimoji="1" lang="ja-JP" altLang="en-US"/>
        </a:p>
      </cdr:txBody>
    </cdr:sp>
  </cdr:relSizeAnchor>
  <cdr:relSizeAnchor xmlns:cdr="http://schemas.openxmlformats.org/drawingml/2006/chartDrawing">
    <cdr:from>
      <cdr:x>0.69863</cdr:x>
      <cdr:y>0</cdr:y>
    </cdr:from>
    <cdr:to>
      <cdr:x>0.82009</cdr:x>
      <cdr:y>0.09206</cdr:y>
    </cdr:to>
    <cdr:sp macro="" textlink="">
      <cdr:nvSpPr>
        <cdr:cNvPr id="9" name="正方形/長方形 8"/>
        <cdr:cNvSpPr/>
      </cdr:nvSpPr>
      <cdr:spPr>
        <a:xfrm xmlns:a="http://schemas.openxmlformats.org/drawingml/2006/main">
          <a:off x="3643319" y="0"/>
          <a:ext cx="633411" cy="263060"/>
        </a:xfrm>
        <a:prstGeom xmlns:a="http://schemas.openxmlformats.org/drawingml/2006/main" prst="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algn="l" rtl="0" fontAlgn="base">
            <a:spcBef>
              <a:spcPct val="0"/>
            </a:spcBef>
            <a:spcAft>
              <a:spcPct val="0"/>
            </a:spcAft>
            <a:defRPr kumimoji="1" kern="1200">
              <a:solidFill>
                <a:sysClr val="windowText" lastClr="000000"/>
              </a:solidFill>
              <a:latin typeface="Calibri"/>
            </a:defRPr>
          </a:lvl1pPr>
          <a:lvl2pPr marL="457200" algn="l" rtl="0" fontAlgn="base">
            <a:spcBef>
              <a:spcPct val="0"/>
            </a:spcBef>
            <a:spcAft>
              <a:spcPct val="0"/>
            </a:spcAft>
            <a:defRPr kumimoji="1" kern="1200">
              <a:solidFill>
                <a:sysClr val="windowText" lastClr="000000"/>
              </a:solidFill>
              <a:latin typeface="Calibri"/>
            </a:defRPr>
          </a:lvl2pPr>
          <a:lvl3pPr marL="914400" algn="l" rtl="0" fontAlgn="base">
            <a:spcBef>
              <a:spcPct val="0"/>
            </a:spcBef>
            <a:spcAft>
              <a:spcPct val="0"/>
            </a:spcAft>
            <a:defRPr kumimoji="1" kern="1200">
              <a:solidFill>
                <a:sysClr val="windowText" lastClr="000000"/>
              </a:solidFill>
              <a:latin typeface="Calibri"/>
            </a:defRPr>
          </a:lvl3pPr>
          <a:lvl4pPr marL="1371600" algn="l" rtl="0" fontAlgn="base">
            <a:spcBef>
              <a:spcPct val="0"/>
            </a:spcBef>
            <a:spcAft>
              <a:spcPct val="0"/>
            </a:spcAft>
            <a:defRPr kumimoji="1" kern="1200">
              <a:solidFill>
                <a:sysClr val="windowText" lastClr="000000"/>
              </a:solidFill>
              <a:latin typeface="Calibri"/>
            </a:defRPr>
          </a:lvl4pPr>
          <a:lvl5pPr marL="1828800" algn="l" rtl="0" fontAlgn="base">
            <a:spcBef>
              <a:spcPct val="0"/>
            </a:spcBef>
            <a:spcAft>
              <a:spcPct val="0"/>
            </a:spcAft>
            <a:defRPr kumimoji="1" kern="1200">
              <a:solidFill>
                <a:sysClr val="windowText" lastClr="000000"/>
              </a:solidFill>
              <a:latin typeface="Calibri"/>
            </a:defRPr>
          </a:lvl5pPr>
          <a:lvl6pPr marL="2286000" algn="l" defTabSz="914400" rtl="0" eaLnBrk="1" latinLnBrk="0" hangingPunct="1">
            <a:defRPr kumimoji="1" kern="1200">
              <a:solidFill>
                <a:sysClr val="windowText" lastClr="000000"/>
              </a:solidFill>
              <a:latin typeface="Calibri"/>
            </a:defRPr>
          </a:lvl6pPr>
          <a:lvl7pPr marL="2743200" algn="l" defTabSz="914400" rtl="0" eaLnBrk="1" latinLnBrk="0" hangingPunct="1">
            <a:defRPr kumimoji="1" kern="1200">
              <a:solidFill>
                <a:sysClr val="windowText" lastClr="000000"/>
              </a:solidFill>
              <a:latin typeface="Calibri"/>
            </a:defRPr>
          </a:lvl7pPr>
          <a:lvl8pPr marL="3200400" algn="l" defTabSz="914400" rtl="0" eaLnBrk="1" latinLnBrk="0" hangingPunct="1">
            <a:defRPr kumimoji="1" kern="1200">
              <a:solidFill>
                <a:sysClr val="windowText" lastClr="000000"/>
              </a:solidFill>
              <a:latin typeface="Calibri"/>
            </a:defRPr>
          </a:lvl8pPr>
          <a:lvl9pPr marL="3657600" algn="l" defTabSz="914400" rtl="0" eaLnBrk="1" latinLnBrk="0" hangingPunct="1">
            <a:defRPr kumimoji="1" kern="1200">
              <a:solidFill>
                <a:sysClr val="windowText" lastClr="000000"/>
              </a:solidFill>
              <a:latin typeface="Calibri"/>
            </a:defRPr>
          </a:lvl9pPr>
        </a:lstStyle>
        <a:p xmlns:a="http://schemas.openxmlformats.org/drawingml/2006/main">
          <a:pPr algn="ctr"/>
          <a:r>
            <a:rPr kumimoji="1" lang="en-US" altLang="ja-JP" sz="1600" dirty="0" smtClean="0"/>
            <a:t>5/11</a:t>
          </a:r>
          <a:endParaRPr kumimoji="1" lang="ja-JP" altLang="en-US" sz="1600" dirty="0"/>
        </a:p>
      </cdr:txBody>
    </cdr:sp>
  </cdr:relSizeAnchor>
  <cdr:relSizeAnchor xmlns:cdr="http://schemas.openxmlformats.org/drawingml/2006/chartDrawing">
    <cdr:from>
      <cdr:x>0.90411</cdr:x>
      <cdr:y>0.125</cdr:y>
    </cdr:from>
    <cdr:to>
      <cdr:x>0.94521</cdr:x>
      <cdr:y>0.19643</cdr:y>
    </cdr:to>
    <cdr:sp macro="" textlink="">
      <cdr:nvSpPr>
        <cdr:cNvPr id="10" name="円/楕円 9"/>
        <cdr:cNvSpPr/>
      </cdr:nvSpPr>
      <cdr:spPr>
        <a:xfrm xmlns:a="http://schemas.openxmlformats.org/drawingml/2006/main">
          <a:off x="4714910" y="357187"/>
          <a:ext cx="214336" cy="204111"/>
        </a:xfrm>
        <a:prstGeom xmlns:a="http://schemas.openxmlformats.org/drawingml/2006/main" prst="ellipse">
          <a:avLst/>
        </a:prstGeom>
        <a:noFill xmlns:a="http://schemas.openxmlformats.org/drawingml/2006/main"/>
        <a:ln xmlns:a="http://schemas.openxmlformats.org/drawingml/2006/main" w="25400" cap="flat" cmpd="sng" algn="ctr">
          <a:solidFill>
            <a:schemeClr val="accent3"/>
          </a:solidFill>
          <a:prstDash val="solid"/>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algn="l" rtl="0" fontAlgn="base">
            <a:spcBef>
              <a:spcPct val="0"/>
            </a:spcBef>
            <a:spcAft>
              <a:spcPct val="0"/>
            </a:spcAft>
            <a:defRPr kumimoji="1" kern="1200">
              <a:solidFill>
                <a:sysClr val="windowText" lastClr="000000"/>
              </a:solidFill>
              <a:latin typeface="Calibri"/>
            </a:defRPr>
          </a:lvl1pPr>
          <a:lvl2pPr marL="457200" algn="l" rtl="0" fontAlgn="base">
            <a:spcBef>
              <a:spcPct val="0"/>
            </a:spcBef>
            <a:spcAft>
              <a:spcPct val="0"/>
            </a:spcAft>
            <a:defRPr kumimoji="1" kern="1200">
              <a:solidFill>
                <a:sysClr val="windowText" lastClr="000000"/>
              </a:solidFill>
              <a:latin typeface="Calibri"/>
            </a:defRPr>
          </a:lvl2pPr>
          <a:lvl3pPr marL="914400" algn="l" rtl="0" fontAlgn="base">
            <a:spcBef>
              <a:spcPct val="0"/>
            </a:spcBef>
            <a:spcAft>
              <a:spcPct val="0"/>
            </a:spcAft>
            <a:defRPr kumimoji="1" kern="1200">
              <a:solidFill>
                <a:sysClr val="windowText" lastClr="000000"/>
              </a:solidFill>
              <a:latin typeface="Calibri"/>
            </a:defRPr>
          </a:lvl3pPr>
          <a:lvl4pPr marL="1371600" algn="l" rtl="0" fontAlgn="base">
            <a:spcBef>
              <a:spcPct val="0"/>
            </a:spcBef>
            <a:spcAft>
              <a:spcPct val="0"/>
            </a:spcAft>
            <a:defRPr kumimoji="1" kern="1200">
              <a:solidFill>
                <a:sysClr val="windowText" lastClr="000000"/>
              </a:solidFill>
              <a:latin typeface="Calibri"/>
            </a:defRPr>
          </a:lvl4pPr>
          <a:lvl5pPr marL="1828800" algn="l" rtl="0" fontAlgn="base">
            <a:spcBef>
              <a:spcPct val="0"/>
            </a:spcBef>
            <a:spcAft>
              <a:spcPct val="0"/>
            </a:spcAft>
            <a:defRPr kumimoji="1" kern="1200">
              <a:solidFill>
                <a:sysClr val="windowText" lastClr="000000"/>
              </a:solidFill>
              <a:latin typeface="Calibri"/>
            </a:defRPr>
          </a:lvl5pPr>
          <a:lvl6pPr marL="2286000" algn="l" defTabSz="914400" rtl="0" eaLnBrk="1" latinLnBrk="0" hangingPunct="1">
            <a:defRPr kumimoji="1" kern="1200">
              <a:solidFill>
                <a:sysClr val="windowText" lastClr="000000"/>
              </a:solidFill>
              <a:latin typeface="Calibri"/>
            </a:defRPr>
          </a:lvl6pPr>
          <a:lvl7pPr marL="2743200" algn="l" defTabSz="914400" rtl="0" eaLnBrk="1" latinLnBrk="0" hangingPunct="1">
            <a:defRPr kumimoji="1" kern="1200">
              <a:solidFill>
                <a:sysClr val="windowText" lastClr="000000"/>
              </a:solidFill>
              <a:latin typeface="Calibri"/>
            </a:defRPr>
          </a:lvl7pPr>
          <a:lvl8pPr marL="3200400" algn="l" defTabSz="914400" rtl="0" eaLnBrk="1" latinLnBrk="0" hangingPunct="1">
            <a:defRPr kumimoji="1" kern="1200">
              <a:solidFill>
                <a:sysClr val="windowText" lastClr="000000"/>
              </a:solidFill>
              <a:latin typeface="Calibri"/>
            </a:defRPr>
          </a:lvl8pPr>
          <a:lvl9pPr marL="3657600" algn="l" defTabSz="914400" rtl="0" eaLnBrk="1" latinLnBrk="0" hangingPunct="1">
            <a:defRPr kumimoji="1" kern="1200">
              <a:solidFill>
                <a:sysClr val="windowText" lastClr="000000"/>
              </a:solidFill>
              <a:latin typeface="Calibri"/>
            </a:defRPr>
          </a:lvl9pPr>
        </a:lstStyle>
        <a:p xmlns:a="http://schemas.openxmlformats.org/drawingml/2006/main">
          <a:pPr algn="ctr"/>
          <a:endParaRPr kumimoji="1" lang="ja-JP" altLang="en-US"/>
        </a:p>
      </cdr:txBody>
    </cdr:sp>
  </cdr:relSizeAnchor>
  <cdr:relSizeAnchor xmlns:cdr="http://schemas.openxmlformats.org/drawingml/2006/chartDrawing">
    <cdr:from>
      <cdr:x>0.86302</cdr:x>
      <cdr:y>0.22024</cdr:y>
    </cdr:from>
    <cdr:to>
      <cdr:x>0.98447</cdr:x>
      <cdr:y>0.3123</cdr:y>
    </cdr:to>
    <cdr:sp macro="" textlink="">
      <cdr:nvSpPr>
        <cdr:cNvPr id="11" name="正方形/長方形 10"/>
        <cdr:cNvSpPr/>
      </cdr:nvSpPr>
      <cdr:spPr>
        <a:xfrm xmlns:a="http://schemas.openxmlformats.org/drawingml/2006/main">
          <a:off x="4500625" y="629338"/>
          <a:ext cx="633358" cy="263061"/>
        </a:xfrm>
        <a:prstGeom xmlns:a="http://schemas.openxmlformats.org/drawingml/2006/main" prst="rect">
          <a:avLst/>
        </a:prstGeom>
        <a:ln xmlns:a="http://schemas.openxmlformats.org/drawingml/2006/mai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algn="l" rtl="0" fontAlgn="base">
            <a:spcBef>
              <a:spcPct val="0"/>
            </a:spcBef>
            <a:spcAft>
              <a:spcPct val="0"/>
            </a:spcAft>
            <a:defRPr kumimoji="1" kern="1200">
              <a:solidFill>
                <a:sysClr val="windowText" lastClr="000000"/>
              </a:solidFill>
              <a:latin typeface="Calibri"/>
            </a:defRPr>
          </a:lvl1pPr>
          <a:lvl2pPr marL="457200" algn="l" rtl="0" fontAlgn="base">
            <a:spcBef>
              <a:spcPct val="0"/>
            </a:spcBef>
            <a:spcAft>
              <a:spcPct val="0"/>
            </a:spcAft>
            <a:defRPr kumimoji="1" kern="1200">
              <a:solidFill>
                <a:sysClr val="windowText" lastClr="000000"/>
              </a:solidFill>
              <a:latin typeface="Calibri"/>
            </a:defRPr>
          </a:lvl2pPr>
          <a:lvl3pPr marL="914400" algn="l" rtl="0" fontAlgn="base">
            <a:spcBef>
              <a:spcPct val="0"/>
            </a:spcBef>
            <a:spcAft>
              <a:spcPct val="0"/>
            </a:spcAft>
            <a:defRPr kumimoji="1" kern="1200">
              <a:solidFill>
                <a:sysClr val="windowText" lastClr="000000"/>
              </a:solidFill>
              <a:latin typeface="Calibri"/>
            </a:defRPr>
          </a:lvl3pPr>
          <a:lvl4pPr marL="1371600" algn="l" rtl="0" fontAlgn="base">
            <a:spcBef>
              <a:spcPct val="0"/>
            </a:spcBef>
            <a:spcAft>
              <a:spcPct val="0"/>
            </a:spcAft>
            <a:defRPr kumimoji="1" kern="1200">
              <a:solidFill>
                <a:sysClr val="windowText" lastClr="000000"/>
              </a:solidFill>
              <a:latin typeface="Calibri"/>
            </a:defRPr>
          </a:lvl4pPr>
          <a:lvl5pPr marL="1828800" algn="l" rtl="0" fontAlgn="base">
            <a:spcBef>
              <a:spcPct val="0"/>
            </a:spcBef>
            <a:spcAft>
              <a:spcPct val="0"/>
            </a:spcAft>
            <a:defRPr kumimoji="1" kern="1200">
              <a:solidFill>
                <a:sysClr val="windowText" lastClr="000000"/>
              </a:solidFill>
              <a:latin typeface="Calibri"/>
            </a:defRPr>
          </a:lvl5pPr>
          <a:lvl6pPr marL="2286000" algn="l" defTabSz="914400" rtl="0" eaLnBrk="1" latinLnBrk="0" hangingPunct="1">
            <a:defRPr kumimoji="1" kern="1200">
              <a:solidFill>
                <a:sysClr val="windowText" lastClr="000000"/>
              </a:solidFill>
              <a:latin typeface="Calibri"/>
            </a:defRPr>
          </a:lvl6pPr>
          <a:lvl7pPr marL="2743200" algn="l" defTabSz="914400" rtl="0" eaLnBrk="1" latinLnBrk="0" hangingPunct="1">
            <a:defRPr kumimoji="1" kern="1200">
              <a:solidFill>
                <a:sysClr val="windowText" lastClr="000000"/>
              </a:solidFill>
              <a:latin typeface="Calibri"/>
            </a:defRPr>
          </a:lvl7pPr>
          <a:lvl8pPr marL="3200400" algn="l" defTabSz="914400" rtl="0" eaLnBrk="1" latinLnBrk="0" hangingPunct="1">
            <a:defRPr kumimoji="1" kern="1200">
              <a:solidFill>
                <a:sysClr val="windowText" lastClr="000000"/>
              </a:solidFill>
              <a:latin typeface="Calibri"/>
            </a:defRPr>
          </a:lvl8pPr>
          <a:lvl9pPr marL="3657600" algn="l" defTabSz="914400" rtl="0" eaLnBrk="1" latinLnBrk="0" hangingPunct="1">
            <a:defRPr kumimoji="1" kern="1200">
              <a:solidFill>
                <a:sysClr val="windowText" lastClr="000000"/>
              </a:solidFill>
              <a:latin typeface="Calibri"/>
            </a:defRPr>
          </a:lvl9pPr>
        </a:lstStyle>
        <a:p xmlns:a="http://schemas.openxmlformats.org/drawingml/2006/main">
          <a:pPr algn="ctr"/>
          <a:r>
            <a:rPr lang="en-US" altLang="ja-JP" sz="1600" dirty="0" smtClean="0"/>
            <a:t>6</a:t>
          </a:r>
          <a:r>
            <a:rPr kumimoji="1" lang="en-US" altLang="ja-JP" sz="1600" dirty="0" smtClean="0"/>
            <a:t>/11</a:t>
          </a:r>
          <a:endParaRPr kumimoji="1" lang="ja-JP" altLang="en-US" sz="1600" dirty="0"/>
        </a:p>
      </cdr:txBody>
    </cdr:sp>
  </cdr:relSizeAnchor>
  <cdr:relSizeAnchor xmlns:cdr="http://schemas.openxmlformats.org/drawingml/2006/chartDrawing">
    <cdr:from>
      <cdr:x>0.46575</cdr:x>
      <cdr:y>0.125</cdr:y>
    </cdr:from>
    <cdr:to>
      <cdr:x>0.50684</cdr:x>
      <cdr:y>0.19643</cdr:y>
    </cdr:to>
    <cdr:sp macro="" textlink="">
      <cdr:nvSpPr>
        <cdr:cNvPr id="12" name="円/楕円 11"/>
        <cdr:cNvSpPr/>
      </cdr:nvSpPr>
      <cdr:spPr>
        <a:xfrm xmlns:a="http://schemas.openxmlformats.org/drawingml/2006/main">
          <a:off x="2428892" y="357190"/>
          <a:ext cx="214283" cy="204110"/>
        </a:xfrm>
        <a:prstGeom xmlns:a="http://schemas.openxmlformats.org/drawingml/2006/main" prst="ellipse">
          <a:avLst/>
        </a:prstGeom>
        <a:noFill xmlns:a="http://schemas.openxmlformats.org/drawingml/2006/main"/>
        <a:ln xmlns:a="http://schemas.openxmlformats.org/drawingml/2006/main" w="25400" cap="flat" cmpd="sng" algn="ctr">
          <a:solidFill>
            <a:srgbClr val="9BBB59"/>
          </a:solidFill>
          <a:prstDash val="solid"/>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ysClr val="windowText" lastClr="000000"/>
              </a:solidFill>
              <a:latin typeface="Franklin Gothic Book"/>
            </a:defRPr>
          </a:lvl1pPr>
          <a:lvl2pPr marL="457200" indent="0">
            <a:defRPr sz="1100">
              <a:solidFill>
                <a:sysClr val="windowText" lastClr="000000"/>
              </a:solidFill>
              <a:latin typeface="Franklin Gothic Book"/>
            </a:defRPr>
          </a:lvl2pPr>
          <a:lvl3pPr marL="914400" indent="0">
            <a:defRPr sz="1100">
              <a:solidFill>
                <a:sysClr val="windowText" lastClr="000000"/>
              </a:solidFill>
              <a:latin typeface="Franklin Gothic Book"/>
            </a:defRPr>
          </a:lvl3pPr>
          <a:lvl4pPr marL="1371600" indent="0">
            <a:defRPr sz="1100">
              <a:solidFill>
                <a:sysClr val="windowText" lastClr="000000"/>
              </a:solidFill>
              <a:latin typeface="Franklin Gothic Book"/>
            </a:defRPr>
          </a:lvl4pPr>
          <a:lvl5pPr marL="1828800" indent="0">
            <a:defRPr sz="1100">
              <a:solidFill>
                <a:sysClr val="windowText" lastClr="000000"/>
              </a:solidFill>
              <a:latin typeface="Franklin Gothic Book"/>
            </a:defRPr>
          </a:lvl5pPr>
          <a:lvl6pPr marL="2286000" indent="0">
            <a:defRPr sz="1100">
              <a:solidFill>
                <a:sysClr val="windowText" lastClr="000000"/>
              </a:solidFill>
              <a:latin typeface="Franklin Gothic Book"/>
            </a:defRPr>
          </a:lvl6pPr>
          <a:lvl7pPr marL="2743200" indent="0">
            <a:defRPr sz="1100">
              <a:solidFill>
                <a:sysClr val="windowText" lastClr="000000"/>
              </a:solidFill>
              <a:latin typeface="Franklin Gothic Book"/>
            </a:defRPr>
          </a:lvl7pPr>
          <a:lvl8pPr marL="3200400" indent="0">
            <a:defRPr sz="1100">
              <a:solidFill>
                <a:sysClr val="windowText" lastClr="000000"/>
              </a:solidFill>
              <a:latin typeface="Franklin Gothic Book"/>
            </a:defRPr>
          </a:lvl8pPr>
          <a:lvl9pPr marL="3657600" indent="0">
            <a:defRPr sz="1100">
              <a:solidFill>
                <a:sysClr val="windowText" lastClr="000000"/>
              </a:solidFill>
              <a:latin typeface="Franklin Gothic Book"/>
            </a:defRPr>
          </a:lvl9pPr>
        </a:lstStyle>
        <a:p xmlns:a="http://schemas.openxmlformats.org/drawingml/2006/main">
          <a:pPr algn="ctr"/>
          <a:endParaRPr kumimoji="1" lang="ja-JP" altLang="en-US"/>
        </a:p>
      </cdr:txBody>
    </cdr:sp>
  </cdr:relSizeAnchor>
  <cdr:relSizeAnchor xmlns:cdr="http://schemas.openxmlformats.org/drawingml/2006/chartDrawing">
    <cdr:from>
      <cdr:x>0.54795</cdr:x>
      <cdr:y>0.125</cdr:y>
    </cdr:from>
    <cdr:to>
      <cdr:x>0.58904</cdr:x>
      <cdr:y>0.19643</cdr:y>
    </cdr:to>
    <cdr:sp macro="" textlink="">
      <cdr:nvSpPr>
        <cdr:cNvPr id="13" name="円/楕円 12"/>
        <cdr:cNvSpPr/>
      </cdr:nvSpPr>
      <cdr:spPr>
        <a:xfrm xmlns:a="http://schemas.openxmlformats.org/drawingml/2006/main">
          <a:off x="2857520" y="357190"/>
          <a:ext cx="214283" cy="204110"/>
        </a:xfrm>
        <a:prstGeom xmlns:a="http://schemas.openxmlformats.org/drawingml/2006/main" prst="ellipse">
          <a:avLst/>
        </a:prstGeom>
        <a:noFill xmlns:a="http://schemas.openxmlformats.org/drawingml/2006/main"/>
        <a:ln xmlns:a="http://schemas.openxmlformats.org/drawingml/2006/main" w="25400" cap="flat" cmpd="sng" algn="ctr">
          <a:solidFill>
            <a:srgbClr val="9BBB59"/>
          </a:solidFill>
          <a:prstDash val="solid"/>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ysClr val="windowText" lastClr="000000"/>
              </a:solidFill>
              <a:latin typeface="Franklin Gothic Book"/>
            </a:defRPr>
          </a:lvl1pPr>
          <a:lvl2pPr marL="457200" indent="0">
            <a:defRPr sz="1100">
              <a:solidFill>
                <a:sysClr val="windowText" lastClr="000000"/>
              </a:solidFill>
              <a:latin typeface="Franklin Gothic Book"/>
            </a:defRPr>
          </a:lvl2pPr>
          <a:lvl3pPr marL="914400" indent="0">
            <a:defRPr sz="1100">
              <a:solidFill>
                <a:sysClr val="windowText" lastClr="000000"/>
              </a:solidFill>
              <a:latin typeface="Franklin Gothic Book"/>
            </a:defRPr>
          </a:lvl3pPr>
          <a:lvl4pPr marL="1371600" indent="0">
            <a:defRPr sz="1100">
              <a:solidFill>
                <a:sysClr val="windowText" lastClr="000000"/>
              </a:solidFill>
              <a:latin typeface="Franklin Gothic Book"/>
            </a:defRPr>
          </a:lvl4pPr>
          <a:lvl5pPr marL="1828800" indent="0">
            <a:defRPr sz="1100">
              <a:solidFill>
                <a:sysClr val="windowText" lastClr="000000"/>
              </a:solidFill>
              <a:latin typeface="Franklin Gothic Book"/>
            </a:defRPr>
          </a:lvl5pPr>
          <a:lvl6pPr marL="2286000" indent="0">
            <a:defRPr sz="1100">
              <a:solidFill>
                <a:sysClr val="windowText" lastClr="000000"/>
              </a:solidFill>
              <a:latin typeface="Franklin Gothic Book"/>
            </a:defRPr>
          </a:lvl6pPr>
          <a:lvl7pPr marL="2743200" indent="0">
            <a:defRPr sz="1100">
              <a:solidFill>
                <a:sysClr val="windowText" lastClr="000000"/>
              </a:solidFill>
              <a:latin typeface="Franklin Gothic Book"/>
            </a:defRPr>
          </a:lvl7pPr>
          <a:lvl8pPr marL="3200400" indent="0">
            <a:defRPr sz="1100">
              <a:solidFill>
                <a:sysClr val="windowText" lastClr="000000"/>
              </a:solidFill>
              <a:latin typeface="Franklin Gothic Book"/>
            </a:defRPr>
          </a:lvl8pPr>
          <a:lvl9pPr marL="3657600" indent="0">
            <a:defRPr sz="1100">
              <a:solidFill>
                <a:sysClr val="windowText" lastClr="000000"/>
              </a:solidFill>
              <a:latin typeface="Franklin Gothic Book"/>
            </a:defRPr>
          </a:lvl9pPr>
        </a:lstStyle>
        <a:p xmlns:a="http://schemas.openxmlformats.org/drawingml/2006/main">
          <a:pPr algn="ctr"/>
          <a:endParaRPr kumimoji="1"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3"/>
            <a:ext cx="2918831" cy="493475"/>
          </a:xfrm>
          <a:prstGeom prst="rect">
            <a:avLst/>
          </a:prstGeom>
        </p:spPr>
        <p:txBody>
          <a:bodyPr vert="horz" lIns="91431" tIns="45714" rIns="91431" bIns="45714"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7" y="3"/>
            <a:ext cx="2918831" cy="493475"/>
          </a:xfrm>
          <a:prstGeom prst="rect">
            <a:avLst/>
          </a:prstGeom>
        </p:spPr>
        <p:txBody>
          <a:bodyPr vert="horz" lIns="91431" tIns="45714" rIns="91431" bIns="45714" rtlCol="0"/>
          <a:lstStyle>
            <a:lvl1pPr algn="r">
              <a:defRPr sz="1200"/>
            </a:lvl1pPr>
          </a:lstStyle>
          <a:p>
            <a:fld id="{2EE566B4-0E7F-4BFD-8359-422765D17E72}" type="datetimeFigureOut">
              <a:rPr kumimoji="1" lang="ja-JP" altLang="en-US" smtClean="0"/>
              <a:pPr/>
              <a:t>2010/2/22</a:t>
            </a:fld>
            <a:endParaRPr kumimoji="1" lang="ja-JP" altLang="en-US"/>
          </a:p>
        </p:txBody>
      </p:sp>
      <p:sp>
        <p:nvSpPr>
          <p:cNvPr id="4" name="フッター プレースホルダ 3"/>
          <p:cNvSpPr>
            <a:spLocks noGrp="1"/>
          </p:cNvSpPr>
          <p:nvPr>
            <p:ph type="ftr" sz="quarter" idx="2"/>
          </p:nvPr>
        </p:nvSpPr>
        <p:spPr>
          <a:xfrm>
            <a:off x="4" y="9374304"/>
            <a:ext cx="2918831" cy="493475"/>
          </a:xfrm>
          <a:prstGeom prst="rect">
            <a:avLst/>
          </a:prstGeom>
        </p:spPr>
        <p:txBody>
          <a:bodyPr vert="horz" lIns="91431" tIns="45714" rIns="91431" bIns="45714"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7" y="9374304"/>
            <a:ext cx="2918831" cy="493475"/>
          </a:xfrm>
          <a:prstGeom prst="rect">
            <a:avLst/>
          </a:prstGeom>
        </p:spPr>
        <p:txBody>
          <a:bodyPr vert="horz" lIns="91431" tIns="45714" rIns="91431" bIns="45714" rtlCol="0" anchor="b"/>
          <a:lstStyle>
            <a:lvl1pPr algn="r">
              <a:defRPr sz="1200"/>
            </a:lvl1pPr>
          </a:lstStyle>
          <a:p>
            <a:fld id="{2D1EE751-2B00-472B-92C1-62F0549C4BA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3"/>
            <a:ext cx="2918831" cy="493475"/>
          </a:xfrm>
          <a:prstGeom prst="rect">
            <a:avLst/>
          </a:prstGeom>
        </p:spPr>
        <p:txBody>
          <a:bodyPr vert="horz" lIns="91431" tIns="45714" rIns="91431" bIns="45714" rtlCol="0"/>
          <a:lstStyle>
            <a:lvl1pPr algn="l">
              <a:defRPr sz="1200" smtClean="0"/>
            </a:lvl1pPr>
          </a:lstStyle>
          <a:p>
            <a:pPr>
              <a:defRPr/>
            </a:pPr>
            <a:endParaRPr lang="ja-JP" altLang="en-US"/>
          </a:p>
        </p:txBody>
      </p:sp>
      <p:sp>
        <p:nvSpPr>
          <p:cNvPr id="3" name="日付プレースホルダ 2"/>
          <p:cNvSpPr>
            <a:spLocks noGrp="1"/>
          </p:cNvSpPr>
          <p:nvPr>
            <p:ph type="dt" idx="1"/>
          </p:nvPr>
        </p:nvSpPr>
        <p:spPr>
          <a:xfrm>
            <a:off x="3815377" y="3"/>
            <a:ext cx="2918831" cy="493475"/>
          </a:xfrm>
          <a:prstGeom prst="rect">
            <a:avLst/>
          </a:prstGeom>
        </p:spPr>
        <p:txBody>
          <a:bodyPr vert="horz" lIns="91431" tIns="45714" rIns="91431" bIns="45714" rtlCol="0"/>
          <a:lstStyle>
            <a:lvl1pPr algn="r">
              <a:defRPr sz="1200" smtClean="0"/>
            </a:lvl1pPr>
          </a:lstStyle>
          <a:p>
            <a:pPr>
              <a:defRPr/>
            </a:pPr>
            <a:fld id="{C8F133B3-E232-483B-875E-01FC237DCDEE}" type="datetimeFigureOut">
              <a:rPr lang="ja-JP" altLang="en-US"/>
              <a:pPr>
                <a:defRPr/>
              </a:pPr>
              <a:t>2010/2/22</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31" tIns="45714" rIns="91431" bIns="45714" rtlCol="0" anchor="ctr"/>
          <a:lstStyle/>
          <a:p>
            <a:pPr lvl="0"/>
            <a:endParaRPr lang="ja-JP" altLang="en-US" noProof="0" smtClean="0"/>
          </a:p>
        </p:txBody>
      </p:sp>
      <p:sp>
        <p:nvSpPr>
          <p:cNvPr id="5" name="ノート プレースホルダ 4"/>
          <p:cNvSpPr>
            <a:spLocks noGrp="1"/>
          </p:cNvSpPr>
          <p:nvPr>
            <p:ph type="body" sz="quarter" idx="3"/>
          </p:nvPr>
        </p:nvSpPr>
        <p:spPr>
          <a:xfrm>
            <a:off x="673577" y="4688011"/>
            <a:ext cx="5388610" cy="4441270"/>
          </a:xfrm>
          <a:prstGeom prst="rect">
            <a:avLst/>
          </a:prstGeom>
        </p:spPr>
        <p:txBody>
          <a:bodyPr vert="horz" lIns="91431" tIns="45714" rIns="91431" bIns="45714"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4" y="9374304"/>
            <a:ext cx="2918831" cy="493475"/>
          </a:xfrm>
          <a:prstGeom prst="rect">
            <a:avLst/>
          </a:prstGeom>
        </p:spPr>
        <p:txBody>
          <a:bodyPr vert="horz" lIns="91431" tIns="45714" rIns="91431" bIns="45714" rtlCol="0" anchor="b"/>
          <a:lstStyle>
            <a:lvl1pPr algn="l">
              <a:defRPr sz="1200" smtClean="0"/>
            </a:lvl1pPr>
          </a:lstStyle>
          <a:p>
            <a:pPr>
              <a:defRPr/>
            </a:pPr>
            <a:endParaRPr lang="ja-JP" altLang="en-US"/>
          </a:p>
        </p:txBody>
      </p:sp>
      <p:sp>
        <p:nvSpPr>
          <p:cNvPr id="7" name="スライド番号プレースホルダ 6"/>
          <p:cNvSpPr>
            <a:spLocks noGrp="1"/>
          </p:cNvSpPr>
          <p:nvPr>
            <p:ph type="sldNum" sz="quarter" idx="5"/>
          </p:nvPr>
        </p:nvSpPr>
        <p:spPr>
          <a:xfrm>
            <a:off x="3815377" y="9374304"/>
            <a:ext cx="2918831" cy="493475"/>
          </a:xfrm>
          <a:prstGeom prst="rect">
            <a:avLst/>
          </a:prstGeom>
        </p:spPr>
        <p:txBody>
          <a:bodyPr vert="horz" lIns="91431" tIns="45714" rIns="91431" bIns="45714" rtlCol="0" anchor="b"/>
          <a:lstStyle>
            <a:lvl1pPr algn="r">
              <a:defRPr sz="1200" smtClean="0"/>
            </a:lvl1pPr>
          </a:lstStyle>
          <a:p>
            <a:pPr>
              <a:defRPr/>
            </a:pPr>
            <a:fld id="{B5D85E4B-30FE-4750-A182-10BF94A8E3DB}"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「日本の畑地用水計画におけるＰＭ法導入の検討」</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これがその結果です．</a:t>
            </a:r>
            <a:endParaRPr kumimoji="1" lang="en-US" altLang="ja-JP" dirty="0" smtClean="0"/>
          </a:p>
          <a:p>
            <a:r>
              <a:rPr kumimoji="1" lang="en-US" altLang="ja-JP" dirty="0" smtClean="0"/>
              <a:t>※</a:t>
            </a:r>
            <a:r>
              <a:rPr kumimoji="1" lang="ja-JP" altLang="en-US" dirty="0" smtClean="0"/>
              <a:t>グラフは２段に分けてあり，横軸に日付を，縦軸に基準蒸発散位を取ってあります．</a:t>
            </a:r>
            <a:endParaRPr kumimoji="1" lang="en-US" altLang="ja-JP" dirty="0" smtClean="0"/>
          </a:p>
          <a:p>
            <a:r>
              <a:rPr kumimoji="1" lang="en-US" altLang="ja-JP" dirty="0" smtClean="0"/>
              <a:t>※</a:t>
            </a:r>
            <a:r>
              <a:rPr kumimoji="1" lang="ja-JP" altLang="en-US" dirty="0" smtClean="0"/>
              <a:t>また，青色の折れ線がペンマン法，赤色がＰＭ法を表しています．</a:t>
            </a:r>
            <a:endParaRPr kumimoji="1" lang="en-US" altLang="ja-JP" dirty="0" smtClean="0"/>
          </a:p>
          <a:p>
            <a:r>
              <a:rPr kumimoji="1" lang="ja-JP" altLang="en-US" dirty="0" smtClean="0"/>
              <a:t>グラフを見ると，ペンマン法とＰＭ法はほとんど一致しており，基準蒸発散位に差は見られませんでした．</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次に，作物係数の比較を行いました．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先に，ペンマン法とＰＭ法の作物係数の違いについて説明します．</a:t>
            </a:r>
            <a:endParaRPr kumimoji="1" lang="en-US" altLang="ja-JP" dirty="0" smtClean="0"/>
          </a:p>
          <a:p>
            <a:r>
              <a:rPr kumimoji="1" lang="ja-JP" altLang="en-US" dirty="0" smtClean="0"/>
              <a:t>右上の図がペンマン法，その下の図がＰＭ法の作物係数</a:t>
            </a:r>
            <a:r>
              <a:rPr kumimoji="1" lang="ja-JP" altLang="en-US" dirty="0" smtClean="0"/>
              <a:t>のモデルです</a:t>
            </a:r>
            <a:r>
              <a:rPr kumimoji="1" lang="ja-JP" altLang="en-US" dirty="0" smtClean="0"/>
              <a:t>．</a:t>
            </a:r>
            <a:endParaRPr kumimoji="1" lang="en-US" altLang="ja-JP" dirty="0" smtClean="0"/>
          </a:p>
          <a:p>
            <a:r>
              <a:rPr kumimoji="1" lang="ja-JP" altLang="en-US" dirty="0" smtClean="0"/>
              <a:t>ペンマン法の作物係数は，作物の種類と生育ステージ別に決められた値を用いるため，図のように同一ステージ内では一定の値を示します</a:t>
            </a:r>
            <a:r>
              <a:rPr kumimoji="1" lang="ja-JP" altLang="en-US" dirty="0" smtClean="0"/>
              <a:t>．</a:t>
            </a:r>
            <a:endParaRPr kumimoji="1" lang="en-US" altLang="ja-JP" dirty="0" smtClean="0"/>
          </a:p>
          <a:p>
            <a:r>
              <a:rPr kumimoji="1" lang="ja-JP" altLang="en-US" dirty="0" smtClean="0"/>
              <a:t>それに対し，ＰＭ法の作物係数は，地表面の水分状況を考慮できるため，地表面が乾燥すると値は小さくなり，潅水や降雨によって湿潤になると大きくなります．</a:t>
            </a:r>
            <a:endParaRPr kumimoji="1" lang="en-US" altLang="ja-JP" dirty="0" smtClean="0"/>
          </a:p>
          <a:p>
            <a:r>
              <a:rPr kumimoji="1" lang="ja-JP" altLang="en-US" dirty="0" smtClean="0"/>
              <a:t>また，作物の被覆割合が増えると，蒸発よりも蒸散を考慮する度合いが強くなるため，土壌面の乾燥に伴う日変化の変動は小さくなります</a:t>
            </a:r>
            <a:r>
              <a:rPr kumimoji="1" lang="ja-JP" altLang="en-US" dirty="0" smtClean="0"/>
              <a:t>．</a:t>
            </a:r>
            <a:endParaRPr kumimoji="1" lang="en-US" altLang="ja-JP" dirty="0" smtClean="0"/>
          </a:p>
          <a:p>
            <a:r>
              <a:rPr kumimoji="1" lang="ja-JP" altLang="en-US" dirty="0" smtClean="0"/>
              <a:t>よって，作物の被覆割合が少なく，土壌面がむき出しになっている生育初期のステージでは蒸発量が多いため，変動が大きく，作物の被覆割合が増える中間ステージでは変動は小さくなります．</a:t>
            </a:r>
            <a:endParaRPr kumimoji="1" lang="en-US" altLang="ja-JP" dirty="0" smtClean="0"/>
          </a:p>
          <a:p>
            <a:r>
              <a:rPr kumimoji="1" lang="ja-JP" altLang="en-US" dirty="0" smtClean="0"/>
              <a:t>また，マルチシートで土壌面を被覆することによっても，変動が小さくなります．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14310">
              <a:defRPr/>
            </a:pPr>
            <a:r>
              <a:rPr lang="ja-JP" altLang="en-US" dirty="0" smtClean="0"/>
              <a:t>これが調査期間を通した作物係数のグラフです．</a:t>
            </a:r>
            <a:endParaRPr lang="en-US" altLang="ja-JP" dirty="0" smtClean="0"/>
          </a:p>
          <a:p>
            <a:pPr defTabSz="914310">
              <a:defRPr/>
            </a:pPr>
            <a:r>
              <a:rPr lang="en-US" altLang="ja-JP" dirty="0" smtClean="0"/>
              <a:t>※</a:t>
            </a:r>
            <a:r>
              <a:rPr lang="ja-JP" altLang="en-US" dirty="0" smtClean="0"/>
              <a:t>グラフの縦軸に作物係数の値を取ってあります．</a:t>
            </a:r>
            <a:endParaRPr lang="en-US" altLang="ja-JP" dirty="0" smtClean="0"/>
          </a:p>
          <a:p>
            <a:pPr defTabSz="914310">
              <a:defRPr/>
            </a:pPr>
            <a:r>
              <a:rPr lang="ja-JP" altLang="en-US" dirty="0" smtClean="0"/>
              <a:t>グラフを見ると</a:t>
            </a:r>
            <a:r>
              <a:rPr lang="ja-JP" altLang="ja-JP" dirty="0" smtClean="0"/>
              <a:t>，ペンマン法は</a:t>
            </a:r>
            <a:r>
              <a:rPr lang="ja-JP" altLang="en-US" dirty="0" smtClean="0"/>
              <a:t>同一ステージ内では</a:t>
            </a:r>
            <a:r>
              <a:rPr lang="ja-JP" altLang="ja-JP" dirty="0" smtClean="0"/>
              <a:t>一定</a:t>
            </a:r>
            <a:r>
              <a:rPr lang="ja-JP" altLang="en-US" dirty="0" smtClean="0"/>
              <a:t>であり</a:t>
            </a:r>
            <a:r>
              <a:rPr lang="ja-JP" altLang="ja-JP" dirty="0" smtClean="0"/>
              <a:t>，</a:t>
            </a:r>
            <a:r>
              <a:rPr lang="ja-JP" altLang="en-US" dirty="0" smtClean="0"/>
              <a:t>ＰＭ</a:t>
            </a:r>
            <a:r>
              <a:rPr lang="ja-JP" altLang="ja-JP" dirty="0" smtClean="0"/>
              <a:t>法は日によって変化して</a:t>
            </a:r>
            <a:r>
              <a:rPr lang="ja-JP" altLang="en-US" dirty="0" smtClean="0"/>
              <a:t>いました．</a:t>
            </a:r>
            <a:endParaRPr lang="en-US" altLang="ja-JP" dirty="0" smtClean="0"/>
          </a:p>
          <a:p>
            <a:pPr defTabSz="914310">
              <a:defRPr/>
            </a:pPr>
            <a:r>
              <a:rPr lang="ja-JP" altLang="en-US" dirty="0" smtClean="0"/>
              <a:t>しかし，ＰＭ法の変化量は少なく，ペンマン法と差はほとんどありませんでした．</a:t>
            </a:r>
            <a:endParaRPr lang="en-US" altLang="ja-JP" dirty="0" smtClean="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14309"/>
            <a:r>
              <a:rPr lang="ja-JP" altLang="en-US" dirty="0" smtClean="0"/>
              <a:t>では最後に，蒸発散量の比較を行いました．</a:t>
            </a:r>
            <a:endParaRPr lang="en-US" altLang="ja-JP" dirty="0" smtClean="0"/>
          </a:p>
          <a:p>
            <a:pPr defTabSz="914309"/>
            <a:r>
              <a:rPr lang="ja-JP" altLang="en-US" dirty="0" smtClean="0"/>
              <a:t>なお蒸発散量は，気象データのみで決定された基準蒸発散位に</a:t>
            </a:r>
            <a:r>
              <a:rPr lang="ja-JP" altLang="en-US" dirty="0" smtClean="0"/>
              <a:t>，作物や土壌の影響を考慮した作物</a:t>
            </a:r>
            <a:r>
              <a:rPr lang="ja-JP" altLang="en-US" dirty="0" smtClean="0"/>
              <a:t>係数をかけ合わせることで求めることができます．</a:t>
            </a:r>
            <a:endParaRPr lang="en-US" altLang="ja-JP" dirty="0" smtClean="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これがそのグラフです．</a:t>
            </a:r>
            <a:endParaRPr lang="en-US" altLang="ja-JP" dirty="0" smtClean="0"/>
          </a:p>
          <a:p>
            <a:r>
              <a:rPr lang="en-US" altLang="ja-JP" dirty="0" smtClean="0"/>
              <a:t>※</a:t>
            </a:r>
            <a:r>
              <a:rPr lang="ja-JP" altLang="ja-JP" dirty="0" smtClean="0"/>
              <a:t>グラフの</a:t>
            </a:r>
            <a:r>
              <a:rPr lang="ja-JP" altLang="en-US" dirty="0" smtClean="0"/>
              <a:t>横軸に日付，縦軸に蒸発散量を取ってあり，緑色の折れ線がボーエン比法，青色がペンマン法，赤色がＰＭ法を表しています．</a:t>
            </a:r>
            <a:endParaRPr lang="en-US" altLang="ja-JP" dirty="0" smtClean="0"/>
          </a:p>
          <a:p>
            <a:r>
              <a:rPr lang="ja-JP" altLang="en-US" dirty="0" smtClean="0"/>
              <a:t>なお，ボーエン比法で推定されるのは実蒸発散量であるとしているため，比較の基準としました．</a:t>
            </a:r>
            <a:endParaRPr lang="en-US" altLang="ja-JP" dirty="0" smtClean="0"/>
          </a:p>
          <a:p>
            <a:endParaRPr lang="en-US" altLang="ja-JP" dirty="0" smtClean="0"/>
          </a:p>
          <a:p>
            <a:r>
              <a:rPr lang="ja-JP" altLang="en-US" dirty="0" smtClean="0"/>
              <a:t>このグラフを見ると，ペンマン法とＰＭ法はボーエン比法と大きな差が生じていました．</a:t>
            </a:r>
            <a:endParaRPr lang="en-US" altLang="ja-JP" dirty="0" smtClean="0"/>
          </a:p>
          <a:p>
            <a:r>
              <a:rPr lang="ja-JP" altLang="en-US" dirty="0" smtClean="0"/>
              <a:t>しかし細かく見ると，わずかにＰＭ</a:t>
            </a:r>
            <a:r>
              <a:rPr lang="ja-JP" altLang="ja-JP" dirty="0" smtClean="0"/>
              <a:t>法</a:t>
            </a:r>
            <a:r>
              <a:rPr lang="ja-JP" altLang="en-US" dirty="0" smtClean="0"/>
              <a:t>の方が</a:t>
            </a:r>
            <a:r>
              <a:rPr lang="ja-JP" altLang="ja-JP" dirty="0" smtClean="0"/>
              <a:t>ボーエン比法</a:t>
            </a:r>
            <a:r>
              <a:rPr lang="ja-JP" altLang="en-US" dirty="0" smtClean="0"/>
              <a:t>に</a:t>
            </a:r>
            <a:r>
              <a:rPr lang="ja-JP" altLang="ja-JP" dirty="0" smtClean="0"/>
              <a:t>近い値を取ってい</a:t>
            </a:r>
            <a:r>
              <a:rPr lang="ja-JP" altLang="en-US" dirty="0" smtClean="0"/>
              <a:t>ました．</a:t>
            </a:r>
            <a:endParaRPr lang="ja-JP" altLang="ja-JP" dirty="0" smtClean="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まとめ</a:t>
            </a:r>
            <a:endParaRPr lang="en-US" altLang="ja-JP" dirty="0" smtClean="0"/>
          </a:p>
          <a:p>
            <a:r>
              <a:rPr lang="ja-JP" altLang="en-US" dirty="0" smtClean="0"/>
              <a:t>蒸発散量の推定においては，ＰＭ法</a:t>
            </a:r>
            <a:r>
              <a:rPr lang="ja-JP" altLang="en-US" dirty="0" smtClean="0"/>
              <a:t>がペンマン法よりも実</a:t>
            </a:r>
            <a:r>
              <a:rPr lang="ja-JP" altLang="en-US" dirty="0" smtClean="0"/>
              <a:t>蒸発散量に近い値を推定できると期待されたにも関わらず</a:t>
            </a:r>
            <a:r>
              <a:rPr lang="ja-JP" altLang="en-US" dirty="0" smtClean="0"/>
              <a:t>，差</a:t>
            </a:r>
            <a:r>
              <a:rPr lang="ja-JP" altLang="en-US" dirty="0" smtClean="0"/>
              <a:t>はほとんど見られませんでした．</a:t>
            </a:r>
            <a:endParaRPr lang="en-US" altLang="ja-JP" dirty="0" smtClean="0"/>
          </a:p>
          <a:p>
            <a:endParaRPr lang="en-US" altLang="ja-JP" dirty="0" smtClean="0"/>
          </a:p>
          <a:p>
            <a:r>
              <a:rPr lang="ja-JP" altLang="en-US" dirty="0" smtClean="0"/>
              <a:t>この要因の一つとして考えられるのが，調査開始時期遅れです．</a:t>
            </a:r>
            <a:endParaRPr lang="en-US" altLang="ja-JP" dirty="0" smtClean="0"/>
          </a:p>
          <a:p>
            <a:r>
              <a:rPr lang="ja-JP" altLang="en-US" dirty="0" smtClean="0"/>
              <a:t>調査圃場において，タマネギが植えられたのが</a:t>
            </a:r>
            <a:r>
              <a:rPr lang="en-US" altLang="ja-JP" dirty="0" smtClean="0"/>
              <a:t>2/1</a:t>
            </a:r>
            <a:r>
              <a:rPr lang="ja-JP" altLang="en-US" dirty="0" smtClean="0"/>
              <a:t>であったため，調査を開始した時には，すでにタマネギの葉が繁茂しており，土壌面の被覆割合が高い状態でした．</a:t>
            </a:r>
            <a:endParaRPr lang="en-US" altLang="ja-JP" dirty="0" smtClean="0"/>
          </a:p>
          <a:p>
            <a:r>
              <a:rPr lang="ja-JP" altLang="en-US" dirty="0" smtClean="0"/>
              <a:t>よって，本来作物による被覆が少ない生育初期のステージに，マルチによって蒸発を抑えることで，ペンマン法と差が生じるはずでしたが，その時期が観測できなかったため，ペンマン法</a:t>
            </a:r>
            <a:r>
              <a:rPr lang="ja-JP" altLang="en-US" dirty="0" smtClean="0"/>
              <a:t>とＰＭ法の蒸発散量にほとんど差が</a:t>
            </a:r>
            <a:r>
              <a:rPr lang="ja-JP" altLang="en-US" dirty="0" smtClean="0"/>
              <a:t>生じなかったと</a:t>
            </a:r>
            <a:r>
              <a:rPr lang="ja-JP" altLang="en-US" dirty="0" smtClean="0"/>
              <a:t>考えられます．</a:t>
            </a:r>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10000"/>
          </a:bodyPr>
          <a:lstStyle/>
          <a:p>
            <a:r>
              <a:rPr lang="ja-JP" altLang="en-US" dirty="0" smtClean="0"/>
              <a:t>以上を踏まえ</a:t>
            </a:r>
            <a:r>
              <a:rPr lang="ja-JP" altLang="ja-JP" dirty="0" smtClean="0"/>
              <a:t>，</a:t>
            </a:r>
            <a:r>
              <a:rPr lang="ja-JP" altLang="en-US" dirty="0" smtClean="0"/>
              <a:t>日本の</a:t>
            </a:r>
            <a:r>
              <a:rPr lang="ja-JP" altLang="ja-JP" dirty="0" smtClean="0"/>
              <a:t>用水計画に</a:t>
            </a:r>
            <a:r>
              <a:rPr lang="ja-JP" altLang="en-US" dirty="0" smtClean="0"/>
              <a:t>ＰＭ</a:t>
            </a:r>
            <a:r>
              <a:rPr lang="ja-JP" altLang="ja-JP" dirty="0" smtClean="0"/>
              <a:t>法を導入する</a:t>
            </a:r>
            <a:r>
              <a:rPr lang="ja-JP" altLang="en-US" dirty="0" smtClean="0"/>
              <a:t>と，どのような</a:t>
            </a:r>
            <a:r>
              <a:rPr lang="ja-JP" altLang="ja-JP" dirty="0" smtClean="0"/>
              <a:t>メリット</a:t>
            </a:r>
            <a:r>
              <a:rPr lang="ja-JP" altLang="en-US" dirty="0" smtClean="0"/>
              <a:t>やデメリット</a:t>
            </a:r>
            <a:r>
              <a:rPr lang="ja-JP" altLang="ja-JP" dirty="0" smtClean="0"/>
              <a:t>があるのかを</a:t>
            </a:r>
            <a:r>
              <a:rPr lang="ja-JP" altLang="en-US" dirty="0" smtClean="0"/>
              <a:t>検討しました．</a:t>
            </a:r>
            <a:endParaRPr lang="en-US" altLang="ja-JP" dirty="0" smtClean="0"/>
          </a:p>
          <a:p>
            <a:pPr lvl="0"/>
            <a:r>
              <a:rPr lang="ja-JP" altLang="en-US" dirty="0" smtClean="0"/>
              <a:t>まずメリットです．</a:t>
            </a:r>
            <a:endParaRPr lang="en-US" altLang="ja-JP" dirty="0" smtClean="0"/>
          </a:p>
          <a:p>
            <a:pPr lvl="0"/>
            <a:r>
              <a:rPr lang="ja-JP" altLang="en-US" dirty="0" smtClean="0"/>
              <a:t>ＰＭ法は国際基準であるため，研究データや関連技術を世界中で共有できます．</a:t>
            </a:r>
            <a:endParaRPr lang="en-US" altLang="ja-JP" dirty="0" smtClean="0"/>
          </a:p>
          <a:p>
            <a:pPr lvl="0"/>
            <a:r>
              <a:rPr lang="ja-JP" altLang="en-US" dirty="0" smtClean="0"/>
              <a:t>また，デメリットとしての面もありますが，計画手法を劇的に変えるのは困難であるという前提の下，今回の結果</a:t>
            </a:r>
            <a:r>
              <a:rPr lang="ja-JP" altLang="en-US" dirty="0" smtClean="0"/>
              <a:t>より，ペンマン法</a:t>
            </a:r>
            <a:r>
              <a:rPr lang="ja-JP" altLang="en-US" dirty="0" smtClean="0"/>
              <a:t>とＰＭ法に大きな差がなかったため，ペンマン法の代わりにＰＭ法を用水計画に導入する際，移行しやすいという利点があります</a:t>
            </a:r>
            <a:r>
              <a:rPr lang="ja-JP" altLang="en-US" dirty="0" smtClean="0"/>
              <a:t>．</a:t>
            </a:r>
            <a:endParaRPr lang="en-US" altLang="ja-JP" dirty="0" smtClean="0"/>
          </a:p>
          <a:p>
            <a:pPr lvl="0"/>
            <a:r>
              <a:rPr lang="ja-JP" altLang="en-US" dirty="0" smtClean="0"/>
              <a:t>次に，デメリットです．</a:t>
            </a:r>
            <a:endParaRPr lang="en-US" altLang="ja-JP" dirty="0" smtClean="0"/>
          </a:p>
          <a:p>
            <a:r>
              <a:rPr lang="ja-JP" altLang="en-US" sz="1200" dirty="0" smtClean="0"/>
              <a:t>今回の研究では，作物係数の値がペンマン法よりも</a:t>
            </a:r>
            <a:r>
              <a:rPr lang="en-US" altLang="ja-JP" sz="1200" dirty="0" smtClean="0"/>
              <a:t>PM</a:t>
            </a:r>
            <a:r>
              <a:rPr lang="ja-JP" altLang="en-US" sz="1200" dirty="0" smtClean="0"/>
              <a:t>法の方が大きくなった日が確認され，蒸発散量もペンマン法よりも</a:t>
            </a:r>
            <a:r>
              <a:rPr lang="en-US" altLang="ja-JP" sz="1200" dirty="0" smtClean="0"/>
              <a:t>PM</a:t>
            </a:r>
            <a:r>
              <a:rPr lang="ja-JP" altLang="en-US" sz="1200" dirty="0" smtClean="0"/>
              <a:t>法の方が大きくなった日が確認されている．</a:t>
            </a:r>
            <a:endParaRPr lang="en-US" altLang="ja-JP" sz="1200" dirty="0" smtClean="0"/>
          </a:p>
          <a:p>
            <a:r>
              <a:rPr lang="ja-JP" altLang="en-US" sz="1200" dirty="0" smtClean="0"/>
              <a:t>よって，用水</a:t>
            </a:r>
            <a:r>
              <a:rPr lang="ja-JP" altLang="en-US" sz="1200" dirty="0" smtClean="0"/>
              <a:t>計画では，計画値に蒸発散量の最大値を用いるため，現状のＰＭ法の蒸発散量を用いると，計画値をペンマン法と比べて過大評価し</a:t>
            </a:r>
            <a:r>
              <a:rPr lang="ja-JP" altLang="en-US" sz="1200" dirty="0" smtClean="0"/>
              <a:t>てしまう可能性があり，さらに</a:t>
            </a:r>
            <a:r>
              <a:rPr lang="ja-JP" altLang="en-US" sz="1200" dirty="0" smtClean="0"/>
              <a:t>は用水施設の規模を肥大化させる危険性もあります．</a:t>
            </a:r>
            <a:endParaRPr lang="en-US" altLang="ja-JP" sz="1200" dirty="0" smtClean="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そのため，今後の課題として，現行の</a:t>
            </a:r>
            <a:r>
              <a:rPr kumimoji="1" lang="en-US" altLang="ja-JP" sz="1200" kern="1200" dirty="0" smtClean="0">
                <a:solidFill>
                  <a:schemeClr val="tx1"/>
                </a:solidFill>
                <a:latin typeface="+mn-lt"/>
                <a:ea typeface="+mn-ea"/>
                <a:cs typeface="+mn-cs"/>
              </a:rPr>
              <a:t>PM</a:t>
            </a:r>
            <a:r>
              <a:rPr kumimoji="1" lang="ja-JP" altLang="ja-JP" sz="1200" kern="1200" dirty="0" smtClean="0">
                <a:solidFill>
                  <a:schemeClr val="tx1"/>
                </a:solidFill>
                <a:latin typeface="+mn-lt"/>
                <a:ea typeface="+mn-ea"/>
                <a:cs typeface="+mn-cs"/>
              </a:rPr>
              <a:t>法にはまだまだ問題があります．</a:t>
            </a:r>
          </a:p>
          <a:p>
            <a:r>
              <a:rPr kumimoji="1" lang="ja-JP" altLang="ja-JP" sz="1200" kern="1200" dirty="0" smtClean="0">
                <a:solidFill>
                  <a:schemeClr val="tx1"/>
                </a:solidFill>
                <a:latin typeface="+mn-lt"/>
                <a:ea typeface="+mn-ea"/>
                <a:cs typeface="+mn-cs"/>
              </a:rPr>
              <a:t>特に作物係数の上限値の設定に問題があると考えられるため，修正する必要があります．</a:t>
            </a:r>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また，多様な栽培方式におけるデータの収集も必要です．</a:t>
            </a:r>
          </a:p>
          <a:p>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よって，今後とも様々な条件下での継続的な調査を行う必要があります．</a:t>
            </a:r>
            <a:r>
              <a:rPr kumimoji="1" lang="en-US" altLang="ja-JP" sz="1200" kern="1200" dirty="0" smtClean="0">
                <a:solidFill>
                  <a:schemeClr val="tx1"/>
                </a:solidFill>
                <a:latin typeface="+mn-lt"/>
                <a:ea typeface="+mn-ea"/>
                <a:cs typeface="+mn-cs"/>
              </a:rPr>
              <a:t> </a:t>
            </a:r>
            <a:endParaRPr kumimoji="1" lang="ja-JP" altLang="ja-JP"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1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latin typeface="+mn-lt"/>
                <a:ea typeface="+mn-ea"/>
                <a:cs typeface="+mn-cs"/>
              </a:rPr>
              <a:t>日本における畑地の用水計画は，農林水産省による設計基準をもとに施行されており，畑地の消費水量を推定する方法として，ペンマン法を採用しています．</a:t>
            </a:r>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この設計基準に採用されたペンマン法は，気象観測所などで観測している気象データから蒸発散量を推定できます．</a:t>
            </a:r>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しかし，ペンマン法は土壌の物理性や被覆状態などをうまく表現できないため，多様な栽培方式に対応することはできません．</a:t>
            </a:r>
            <a:r>
              <a:rPr kumimoji="1" lang="en-US" altLang="ja-JP" sz="1200" kern="1200" dirty="0" smtClean="0">
                <a:solidFill>
                  <a:schemeClr val="tx1"/>
                </a:solidFill>
                <a:latin typeface="+mn-lt"/>
                <a:ea typeface="+mn-ea"/>
                <a:cs typeface="+mn-cs"/>
              </a:rPr>
              <a:t> </a:t>
            </a:r>
          </a:p>
          <a:p>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そこで，新しくＰＭ法を用水計画に導入する動きがみられています．</a:t>
            </a:r>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ＰＭ法は，</a:t>
            </a:r>
            <a:r>
              <a:rPr kumimoji="1" lang="en-US" altLang="ja-JP" sz="1200" kern="1200" dirty="0" smtClean="0">
                <a:solidFill>
                  <a:schemeClr val="tx1"/>
                </a:solidFill>
                <a:latin typeface="+mn-lt"/>
                <a:ea typeface="+mn-ea"/>
                <a:cs typeface="+mn-cs"/>
              </a:rPr>
              <a:t>FAO</a:t>
            </a:r>
            <a:r>
              <a:rPr kumimoji="1" lang="ja-JP" altLang="ja-JP" sz="1200" kern="1200" dirty="0" smtClean="0">
                <a:solidFill>
                  <a:schemeClr val="tx1"/>
                </a:solidFill>
                <a:latin typeface="+mn-lt"/>
                <a:ea typeface="+mn-ea"/>
                <a:cs typeface="+mn-cs"/>
              </a:rPr>
              <a:t>（国連食糧農業機関）のガイドラインに採用され，国際基準となっている方法で，ペンマン法と同様に気象データから蒸発散量を推定できる方法です．</a:t>
            </a:r>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さらに，ＰＭ法は多様な栽培方式に対応することができ，実蒸発散量に近い値を推定できると期待されています．</a:t>
            </a:r>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なお，これ以降のスライドではＰＭ法を「ＰＭ法」と表記します．</a:t>
            </a:r>
            <a:r>
              <a:rPr kumimoji="1" lang="en-US" altLang="ja-JP" sz="1200" kern="1200" dirty="0" smtClean="0">
                <a:solidFill>
                  <a:schemeClr val="tx1"/>
                </a:solidFill>
                <a:latin typeface="+mn-lt"/>
                <a:ea typeface="+mn-ea"/>
                <a:cs typeface="+mn-cs"/>
              </a:rPr>
              <a:t> </a:t>
            </a:r>
            <a:endParaRPr kumimoji="1" lang="ja-JP" altLang="ja-JP" sz="1200" kern="1200" dirty="0">
              <a:solidFill>
                <a:schemeClr val="tx1"/>
              </a:solidFill>
              <a:latin typeface="+mn-lt"/>
              <a:ea typeface="+mn-ea"/>
              <a:cs typeface="+mn-cs"/>
            </a:endParaRPr>
          </a:p>
        </p:txBody>
      </p:sp>
      <p:sp>
        <p:nvSpPr>
          <p:cNvPr id="81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A019A4-B485-44F8-9068-13E013DC4C29}" type="slidenum">
              <a:rPr lang="ja-JP" altLang="en-US"/>
              <a:pPr/>
              <a:t>2</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BFFA59E-8EC1-45F9-9B6E-F0BE652F7A83}" type="slidenum">
              <a:rPr lang="en-US"/>
              <a:pPr/>
              <a:t>27</a:t>
            </a:fld>
            <a:endParaRPr lang="en-US"/>
          </a:p>
        </p:txBody>
      </p:sp>
      <p:sp>
        <p:nvSpPr>
          <p:cNvPr id="35841" name="Rectangle 1"/>
          <p:cNvSpPr txBox="1">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673577" y="4688011"/>
            <a:ext cx="5388610" cy="4441270"/>
          </a:xfrm>
          <a:prstGeom prst="rect">
            <a:avLst/>
          </a:prstGeom>
          <a:noFill/>
          <a:ln>
            <a:round/>
            <a:headEnd/>
            <a:tailEnd/>
          </a:ln>
        </p:spPr>
        <p:txBody>
          <a:bodyPr wrap="none" anchor="ctr"/>
          <a:lstStyle/>
          <a:p>
            <a:endParaRPr lang="ja-JP"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21FB8E5-E30B-4E29-945A-5343522DCB3E}" type="slidenum">
              <a:rPr lang="en-US"/>
              <a:pPr/>
              <a:t>28</a:t>
            </a:fld>
            <a:endParaRPr lang="en-US"/>
          </a:p>
        </p:txBody>
      </p:sp>
      <p:sp>
        <p:nvSpPr>
          <p:cNvPr id="36865" name="Rectangle 1"/>
          <p:cNvSpPr txBox="1">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673577" y="4688011"/>
            <a:ext cx="5388610" cy="4441270"/>
          </a:xfrm>
          <a:prstGeom prst="rect">
            <a:avLst/>
          </a:prstGeom>
          <a:noFill/>
          <a:ln>
            <a:round/>
            <a:headEnd/>
            <a:tailEnd/>
          </a:ln>
        </p:spPr>
        <p:txBody>
          <a:bodyPr wrap="none" anchor="ctr"/>
          <a:lstStyle/>
          <a:p>
            <a:endParaRPr lang="ja-JP" altLang="ja-JP"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7802EFF-A475-4E78-9205-A4563CCE6BC1}" type="slidenum">
              <a:rPr lang="en-US"/>
              <a:pPr/>
              <a:t>29</a:t>
            </a:fld>
            <a:endParaRPr lang="en-US"/>
          </a:p>
        </p:txBody>
      </p:sp>
      <p:sp>
        <p:nvSpPr>
          <p:cNvPr id="37889" name="Rectangle 1"/>
          <p:cNvSpPr txBox="1">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73577" y="4688011"/>
            <a:ext cx="5388610" cy="4441270"/>
          </a:xfrm>
          <a:prstGeom prst="rect">
            <a:avLst/>
          </a:prstGeom>
          <a:noFill/>
          <a:ln>
            <a:round/>
            <a:headEnd/>
            <a:tailEnd/>
          </a:ln>
        </p:spPr>
        <p:txBody>
          <a:bodyPr wrap="none" anchor="ctr"/>
          <a:lstStyle/>
          <a:p>
            <a:endParaRPr lang="ja-JP" altLang="ja-JP"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30</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これがその結果です．</a:t>
            </a:r>
            <a:endParaRPr lang="en-US" altLang="ja-JP" dirty="0" smtClean="0"/>
          </a:p>
          <a:p>
            <a:r>
              <a:rPr lang="en-US" altLang="ja-JP" dirty="0" smtClean="0"/>
              <a:t>※</a:t>
            </a:r>
            <a:r>
              <a:rPr lang="ja-JP" altLang="ja-JP" dirty="0" smtClean="0"/>
              <a:t>グラフの</a:t>
            </a:r>
            <a:r>
              <a:rPr lang="ja-JP" altLang="en-US" dirty="0" smtClean="0"/>
              <a:t>横軸に日付，縦軸に純放射量が取っており，折れ線の緑色が実測，青色がペンマン法，赤色がＰＭ法を表しています．</a:t>
            </a:r>
            <a:endParaRPr lang="ja-JP" altLang="ja-JP" dirty="0" smtClean="0"/>
          </a:p>
          <a:p>
            <a:r>
              <a:rPr lang="ja-JP" altLang="ja-JP" dirty="0" smtClean="0"/>
              <a:t>グラフを</a:t>
            </a:r>
            <a:r>
              <a:rPr lang="ja-JP" altLang="en-US" dirty="0" smtClean="0"/>
              <a:t>見る</a:t>
            </a:r>
            <a:r>
              <a:rPr lang="ja-JP" altLang="ja-JP" dirty="0" smtClean="0"/>
              <a:t>と，所々</a:t>
            </a:r>
            <a:r>
              <a:rPr lang="ja-JP" altLang="en-US" dirty="0" smtClean="0"/>
              <a:t>ずれ</a:t>
            </a:r>
            <a:r>
              <a:rPr lang="ja-JP" altLang="ja-JP" dirty="0" smtClean="0"/>
              <a:t>ているところもあ</a:t>
            </a:r>
            <a:r>
              <a:rPr lang="ja-JP" altLang="en-US" dirty="0" smtClean="0"/>
              <a:t>るものの</a:t>
            </a:r>
            <a:r>
              <a:rPr lang="ja-JP" altLang="ja-JP" dirty="0" smtClean="0"/>
              <a:t>，</a:t>
            </a:r>
            <a:r>
              <a:rPr lang="ja-JP" altLang="en-US" dirty="0" smtClean="0"/>
              <a:t>ペンマン法とＰＭ法は</a:t>
            </a:r>
            <a:r>
              <a:rPr lang="ja-JP" altLang="ja-JP" dirty="0" smtClean="0"/>
              <a:t>実測とほとんど一致してい</a:t>
            </a:r>
            <a:r>
              <a:rPr lang="ja-JP" altLang="en-US" dirty="0" smtClean="0"/>
              <a:t>ます</a:t>
            </a:r>
            <a:r>
              <a:rPr lang="ja-JP" altLang="ja-JP" dirty="0" smtClean="0"/>
              <a:t>．</a:t>
            </a:r>
            <a:endParaRPr lang="en-US" altLang="ja-JP" dirty="0" smtClean="0"/>
          </a:p>
          <a:p>
            <a:r>
              <a:rPr lang="ja-JP" altLang="en-US" dirty="0" smtClean="0"/>
              <a:t>ずれ</a:t>
            </a:r>
            <a:r>
              <a:rPr lang="ja-JP" altLang="ja-JP" dirty="0" smtClean="0"/>
              <a:t>ているところ</a:t>
            </a:r>
            <a:r>
              <a:rPr lang="ja-JP" altLang="en-US" dirty="0" smtClean="0"/>
              <a:t>は</a:t>
            </a:r>
            <a:r>
              <a:rPr lang="ja-JP" altLang="ja-JP" dirty="0" smtClean="0"/>
              <a:t>，雨が降ったり曇っていたりと</a:t>
            </a:r>
            <a:r>
              <a:rPr lang="ja-JP" altLang="en-US" dirty="0" smtClean="0"/>
              <a:t>，日射量</a:t>
            </a:r>
            <a:r>
              <a:rPr lang="ja-JP" altLang="ja-JP" dirty="0" smtClean="0"/>
              <a:t>がほとんどな</a:t>
            </a:r>
            <a:r>
              <a:rPr lang="ja-JP" altLang="en-US" dirty="0" smtClean="0"/>
              <a:t>い日であったため</a:t>
            </a:r>
            <a:r>
              <a:rPr lang="ja-JP" altLang="ja-JP" dirty="0" smtClean="0"/>
              <a:t>，</a:t>
            </a:r>
            <a:r>
              <a:rPr lang="ja-JP" altLang="en-US" dirty="0" smtClean="0"/>
              <a:t>純放射量を観測した装置自体の誤差が要因であると考えられます．</a:t>
            </a:r>
            <a:endParaRPr lang="en-US" altLang="ja-JP" dirty="0" smtClean="0"/>
          </a:p>
          <a:p>
            <a:r>
              <a:rPr lang="ja-JP" altLang="en-US" dirty="0" smtClean="0"/>
              <a:t>よって，純放射量の推定にはペンマン法とＰＭ法の両方が適用できることが分かりました．</a:t>
            </a:r>
            <a:endParaRPr lang="ja-JP" altLang="ja-JP" dirty="0" smtClean="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32</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14310">
              <a:defRPr/>
            </a:pPr>
            <a:r>
              <a:rPr lang="ja-JP" altLang="en-US" dirty="0" smtClean="0"/>
              <a:t>純放射量は短波放射量から長波放射量を差し引くことによって求めます．</a:t>
            </a:r>
            <a:endParaRPr lang="en-US" altLang="ja-JP" dirty="0" smtClean="0"/>
          </a:p>
          <a:p>
            <a:pPr defTabSz="914310">
              <a:defRPr/>
            </a:pPr>
            <a:r>
              <a:rPr lang="ja-JP" altLang="en-US" dirty="0" smtClean="0"/>
              <a:t>短波と長波のそれぞれをモデルに表したのが右の図です．</a:t>
            </a:r>
            <a:endParaRPr lang="en-US" altLang="ja-JP" dirty="0" smtClean="0"/>
          </a:p>
          <a:p>
            <a:pPr defTabSz="914310">
              <a:defRPr/>
            </a:pPr>
            <a:r>
              <a:rPr lang="ja-JP" altLang="en-US" dirty="0" smtClean="0"/>
              <a:t>短波は太陽放射のことなので，その反射率であるアルベドを考慮できます．</a:t>
            </a:r>
            <a:endParaRPr lang="en-US" altLang="ja-JP" dirty="0" smtClean="0"/>
          </a:p>
          <a:p>
            <a:pPr defTabSz="914310">
              <a:defRPr/>
            </a:pPr>
            <a:r>
              <a:rPr lang="ja-JP" altLang="en-US" dirty="0" smtClean="0"/>
              <a:t>なお，調査圃場のアルベドは，観測結果より</a:t>
            </a:r>
            <a:r>
              <a:rPr lang="en-US" altLang="ja-JP" dirty="0" smtClean="0"/>
              <a:t>0.15</a:t>
            </a:r>
            <a:r>
              <a:rPr lang="ja-JP" altLang="en-US" dirty="0" smtClean="0"/>
              <a:t>～</a:t>
            </a:r>
            <a:r>
              <a:rPr lang="en-US" altLang="ja-JP" dirty="0" smtClean="0"/>
              <a:t>0.25</a:t>
            </a:r>
            <a:r>
              <a:rPr lang="ja-JP" altLang="en-US" dirty="0" smtClean="0"/>
              <a:t>の範囲を推移することがわかったため，一般的な畑地のアルベド</a:t>
            </a:r>
            <a:r>
              <a:rPr lang="en-US" altLang="ja-JP" dirty="0" smtClean="0"/>
              <a:t>0.23</a:t>
            </a:r>
            <a:r>
              <a:rPr lang="ja-JP" altLang="en-US" dirty="0" smtClean="0"/>
              <a:t>を用いて推定を行いました．</a:t>
            </a:r>
            <a:endParaRPr lang="en-US" altLang="ja-JP" dirty="0" smtClean="0"/>
          </a:p>
          <a:p>
            <a:pPr defTabSz="914310">
              <a:defRPr/>
            </a:pPr>
            <a:r>
              <a:rPr lang="ja-JP" altLang="en-US" dirty="0" smtClean="0"/>
              <a:t>その結果求められた純放射量が下のグラフです．</a:t>
            </a:r>
            <a:endParaRPr lang="en-US" altLang="ja-JP" dirty="0" smtClean="0"/>
          </a:p>
          <a:p>
            <a:pPr defTabSz="914310">
              <a:defRPr/>
            </a:pPr>
            <a:r>
              <a:rPr lang="en-US" altLang="ja-JP" dirty="0" smtClean="0"/>
              <a:t>※</a:t>
            </a:r>
            <a:r>
              <a:rPr lang="ja-JP" altLang="en-US" dirty="0" smtClean="0"/>
              <a:t>グラフの項目の説明（横軸・縦軸・折れ線グラフの緑・青・赤）</a:t>
            </a:r>
            <a:endParaRPr lang="en-US" altLang="ja-JP" dirty="0" smtClean="0"/>
          </a:p>
          <a:p>
            <a:pPr defTabSz="914310">
              <a:defRPr/>
            </a:pPr>
            <a:r>
              <a:rPr lang="ja-JP" altLang="en-US" dirty="0" smtClean="0"/>
              <a:t>このグラフより，ＰＭ法による推定値は実測値とほとんど一致しているため，うまく推定できていると言えます．</a:t>
            </a:r>
            <a:endParaRPr lang="en-US" altLang="ja-JP" dirty="0" smtClean="0"/>
          </a:p>
          <a:p>
            <a:pPr defTabSz="914310">
              <a:defRPr/>
            </a:pPr>
            <a:r>
              <a:rPr lang="ja-JP" altLang="en-US" dirty="0" smtClean="0"/>
              <a:t>しかし，ペンマン法による推定値は実測値を大きく下回りました．</a:t>
            </a:r>
            <a:endParaRPr lang="en-US" altLang="ja-JP" dirty="0" smtClean="0"/>
          </a:p>
          <a:p>
            <a:pPr defTabSz="914310">
              <a:defRPr/>
            </a:pPr>
            <a:r>
              <a:rPr lang="ja-JP" altLang="en-US" dirty="0" smtClean="0"/>
              <a:t>よって，アルベド</a:t>
            </a:r>
            <a:r>
              <a:rPr lang="en-US" altLang="ja-JP" dirty="0" smtClean="0"/>
              <a:t>0.23</a:t>
            </a:r>
            <a:r>
              <a:rPr lang="ja-JP" altLang="en-US" dirty="0" smtClean="0"/>
              <a:t>を用いたペンマン法は，純放射量を過小評価することが分かりました．</a:t>
            </a:r>
            <a:endParaRPr lang="en-US" altLang="ja-JP" dirty="0" smtClean="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33</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dirty="0" smtClean="0"/>
              <a:t>そこでその原因を解明するために，純放射量を短波と長波の２つに分け，それぞれをグラフに表しました．</a:t>
            </a:r>
          </a:p>
          <a:p>
            <a:r>
              <a:rPr lang="ja-JP" altLang="ja-JP" dirty="0" smtClean="0"/>
              <a:t>上のグラフの縦軸が短波放射量，下のグラフの縦軸が長波放射量で，他の項目は先程グラフと同様です．</a:t>
            </a:r>
          </a:p>
          <a:p>
            <a:r>
              <a:rPr lang="ja-JP" altLang="ja-JP" dirty="0" smtClean="0"/>
              <a:t>まず，上の短波のグラフを見ると，ペンマン法及び</a:t>
            </a:r>
            <a:r>
              <a:rPr lang="ja-JP" altLang="en-US" dirty="0" smtClean="0"/>
              <a:t>ＰＭ</a:t>
            </a:r>
            <a:r>
              <a:rPr lang="ja-JP" altLang="ja-JP" dirty="0" smtClean="0"/>
              <a:t>法による推定値は実測値とほとんど一致していました．</a:t>
            </a:r>
          </a:p>
          <a:p>
            <a:r>
              <a:rPr lang="ja-JP" altLang="ja-JP" dirty="0" smtClean="0"/>
              <a:t>しかし，下の長波のグラフを見ると，ペンマン法による推定値が，実測値や</a:t>
            </a:r>
            <a:r>
              <a:rPr lang="ja-JP" altLang="en-US" dirty="0" smtClean="0"/>
              <a:t>ＰＭ</a:t>
            </a:r>
            <a:r>
              <a:rPr lang="ja-JP" altLang="ja-JP" dirty="0" smtClean="0"/>
              <a:t>法による推定値と比較して過大評価する結果となりました．</a:t>
            </a:r>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34</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14401">
              <a:defRPr/>
            </a:pPr>
            <a:r>
              <a:rPr lang="ja-JP" altLang="en-US" dirty="0" smtClean="0"/>
              <a:t>これは先程見せた純放射量のグラフです．</a:t>
            </a:r>
            <a:endParaRPr kumimoji="1" lang="en-US" altLang="ja-JP" dirty="0" smtClean="0"/>
          </a:p>
          <a:p>
            <a:r>
              <a:rPr kumimoji="1" lang="ja-JP" altLang="en-US" dirty="0" smtClean="0"/>
              <a:t>短波と長波の比較結果から，畑地のアルベドは</a:t>
            </a:r>
            <a:r>
              <a:rPr kumimoji="1" lang="en-US" altLang="ja-JP" dirty="0" smtClean="0"/>
              <a:t>0.23</a:t>
            </a:r>
            <a:r>
              <a:rPr kumimoji="1" lang="ja-JP" altLang="en-US" dirty="0" smtClean="0"/>
              <a:t>であるにも関わらず，アルベド</a:t>
            </a:r>
            <a:r>
              <a:rPr kumimoji="1" lang="en-US" altLang="ja-JP" dirty="0" smtClean="0"/>
              <a:t>0.23</a:t>
            </a:r>
            <a:r>
              <a:rPr kumimoji="1" lang="ja-JP" altLang="en-US" dirty="0" smtClean="0"/>
              <a:t>を用いてペンマン法で純放射量を求めると，過小評価してしまうことが分かりました．</a:t>
            </a:r>
            <a:endParaRPr lang="en-US" altLang="ja-JP" dirty="0" smtClean="0"/>
          </a:p>
          <a:p>
            <a:pPr defTabSz="914310">
              <a:defRPr/>
            </a:pPr>
            <a:endParaRPr lang="en-US" altLang="ja-JP" dirty="0" smtClean="0"/>
          </a:p>
          <a:p>
            <a:pPr defTabSz="914310">
              <a:defRPr/>
            </a:pPr>
            <a:r>
              <a:rPr lang="ja-JP" altLang="en-US" dirty="0" smtClean="0"/>
              <a:t>しかし実際のところ，農林水産省の用水計画におけるペンマン法は，アルベド</a:t>
            </a:r>
            <a:r>
              <a:rPr lang="en-US" altLang="ja-JP" dirty="0" smtClean="0"/>
              <a:t>0.06</a:t>
            </a:r>
            <a:r>
              <a:rPr lang="ja-JP" altLang="en-US" dirty="0" smtClean="0"/>
              <a:t>を採用しています．</a:t>
            </a:r>
            <a:endParaRPr lang="en-US" altLang="ja-JP" dirty="0" smtClean="0"/>
          </a:p>
          <a:p>
            <a:pPr defTabSz="914310">
              <a:defRPr/>
            </a:pPr>
            <a:r>
              <a:rPr lang="ja-JP" altLang="en-US" dirty="0" smtClean="0"/>
              <a:t>このアルベド</a:t>
            </a:r>
            <a:r>
              <a:rPr lang="en-US" altLang="ja-JP" dirty="0" smtClean="0"/>
              <a:t>0.06</a:t>
            </a:r>
            <a:r>
              <a:rPr lang="ja-JP" altLang="en-US" dirty="0" smtClean="0"/>
              <a:t>は，畑地にも関わらず基準表面を自由水面と仮定した際の値であるため，畑地における基準値としては適していません．</a:t>
            </a:r>
            <a:endParaRPr lang="en-US" altLang="ja-JP" dirty="0" smtClean="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35</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dirty="0" smtClean="0"/>
              <a:t>そして，今のグラフにアルベド</a:t>
            </a:r>
            <a:r>
              <a:rPr lang="en-US" altLang="ja-JP" dirty="0" smtClean="0"/>
              <a:t>0.06</a:t>
            </a:r>
            <a:r>
              <a:rPr lang="ja-JP" altLang="ja-JP" dirty="0" smtClean="0"/>
              <a:t>を用いたペンマン法の推定値を加えました．</a:t>
            </a:r>
          </a:p>
          <a:p>
            <a:r>
              <a:rPr lang="ja-JP" altLang="ja-JP" dirty="0" smtClean="0"/>
              <a:t>濃い青色の折れ線が新しく加えたものです．</a:t>
            </a:r>
          </a:p>
          <a:p>
            <a:r>
              <a:rPr lang="ja-JP" altLang="ja-JP" dirty="0" smtClean="0"/>
              <a:t>すると，アルベド</a:t>
            </a:r>
            <a:r>
              <a:rPr lang="en-US" altLang="ja-JP" dirty="0" smtClean="0"/>
              <a:t>0.06</a:t>
            </a:r>
            <a:r>
              <a:rPr lang="ja-JP" altLang="ja-JP" dirty="0" smtClean="0"/>
              <a:t>を用いたペンマン法の推定値は実測値とほとんど一致しました．</a:t>
            </a:r>
          </a:p>
          <a:p>
            <a:r>
              <a:rPr lang="ja-JP" altLang="ja-JP" dirty="0" smtClean="0"/>
              <a:t>こ</a:t>
            </a:r>
            <a:r>
              <a:rPr lang="ja-JP" altLang="en-US" dirty="0" smtClean="0"/>
              <a:t>のことから，</a:t>
            </a:r>
            <a:r>
              <a:rPr lang="ja-JP" altLang="ja-JP" dirty="0" smtClean="0"/>
              <a:t>アルベドが小さくなったことで短波が大きくなったにも関わらず，長波は</a:t>
            </a:r>
            <a:r>
              <a:rPr lang="ja-JP" altLang="en-US" dirty="0" smtClean="0"/>
              <a:t>変わら</a:t>
            </a:r>
            <a:r>
              <a:rPr lang="ja-JP" altLang="ja-JP" dirty="0" smtClean="0"/>
              <a:t>ず</a:t>
            </a:r>
            <a:r>
              <a:rPr lang="ja-JP" altLang="en-US" dirty="0" smtClean="0"/>
              <a:t>に</a:t>
            </a:r>
            <a:r>
              <a:rPr lang="ja-JP" altLang="ja-JP" dirty="0" smtClean="0"/>
              <a:t>過大評価</a:t>
            </a:r>
            <a:r>
              <a:rPr lang="ja-JP" altLang="en-US" dirty="0" smtClean="0"/>
              <a:t>していたため，両者が打ち消し合うことによって</a:t>
            </a:r>
            <a:r>
              <a:rPr lang="ja-JP" altLang="ja-JP" dirty="0" smtClean="0"/>
              <a:t>，実測値と</a:t>
            </a:r>
            <a:r>
              <a:rPr lang="ja-JP" altLang="en-US" dirty="0" smtClean="0"/>
              <a:t>ほとんど</a:t>
            </a:r>
            <a:r>
              <a:rPr lang="ja-JP" altLang="ja-JP" dirty="0" smtClean="0"/>
              <a:t>同じ値を示すことが分かりました．</a:t>
            </a:r>
            <a:endParaRPr lang="ja-JP" altLang="ja-JP" dirty="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36</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37</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1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latin typeface="+mn-lt"/>
                <a:ea typeface="+mn-ea"/>
                <a:cs typeface="+mn-cs"/>
              </a:rPr>
              <a:t>日本における畑地の用水計画は，農林水産省による設計基準をもとに施行されており，畑地の消費水量を推定する方法として，ペンマン法を採用しています．</a:t>
            </a:r>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この設計基準に採用されたペンマン法は，気象観測所などで観測している気象データから蒸発散量を推定できます．</a:t>
            </a:r>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しかし，ペンマン法は土壌の物理性や被覆状態などをうまく表現できないため，多様な栽培方式に対応することはできません．</a:t>
            </a:r>
            <a:r>
              <a:rPr kumimoji="1" lang="en-US" altLang="ja-JP" sz="1200" kern="1200" dirty="0" smtClean="0">
                <a:solidFill>
                  <a:schemeClr val="tx1"/>
                </a:solidFill>
                <a:latin typeface="+mn-lt"/>
                <a:ea typeface="+mn-ea"/>
                <a:cs typeface="+mn-cs"/>
              </a:rPr>
              <a:t> </a:t>
            </a:r>
          </a:p>
          <a:p>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そこで，新しくＰＭ法を用水計画に導入する動きがみられています．</a:t>
            </a:r>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ＰＭ法は，</a:t>
            </a:r>
            <a:r>
              <a:rPr kumimoji="1" lang="en-US" altLang="ja-JP" sz="1200" kern="1200" dirty="0" smtClean="0">
                <a:solidFill>
                  <a:schemeClr val="tx1"/>
                </a:solidFill>
                <a:latin typeface="+mn-lt"/>
                <a:ea typeface="+mn-ea"/>
                <a:cs typeface="+mn-cs"/>
              </a:rPr>
              <a:t>FAO</a:t>
            </a:r>
            <a:r>
              <a:rPr kumimoji="1" lang="ja-JP" altLang="ja-JP" sz="1200" kern="1200" dirty="0" smtClean="0">
                <a:solidFill>
                  <a:schemeClr val="tx1"/>
                </a:solidFill>
                <a:latin typeface="+mn-lt"/>
                <a:ea typeface="+mn-ea"/>
                <a:cs typeface="+mn-cs"/>
              </a:rPr>
              <a:t>（国連食糧農業機関）のガイドラインに採用され，国際基準となっている方法で，ペンマン法と同様に気象データから蒸発散量を推定</a:t>
            </a:r>
            <a:r>
              <a:rPr kumimoji="1" lang="ja-JP" altLang="ja-JP" sz="1200" kern="1200" dirty="0" smtClean="0">
                <a:solidFill>
                  <a:schemeClr val="tx1"/>
                </a:solidFill>
                <a:latin typeface="+mn-lt"/>
                <a:ea typeface="+mn-ea"/>
                <a:cs typeface="+mn-cs"/>
              </a:rPr>
              <a:t>でき</a:t>
            </a:r>
            <a:r>
              <a:rPr kumimoji="1" lang="ja-JP" altLang="en-US" sz="1200" kern="1200" dirty="0" smtClean="0">
                <a:solidFill>
                  <a:schemeClr val="tx1"/>
                </a:solidFill>
                <a:latin typeface="+mn-lt"/>
                <a:ea typeface="+mn-ea"/>
                <a:cs typeface="+mn-cs"/>
              </a:rPr>
              <a:t>ます</a:t>
            </a:r>
            <a:r>
              <a:rPr kumimoji="1" lang="ja-JP" altLang="ja-JP"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さらに，ＰＭ法は多様な栽培方式に対応することができ，実蒸発散量に近い値を推定できると期待されています．</a:t>
            </a:r>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なお，これ以降のスライドではＰＭ法を「ＰＭ法」と表記します．</a:t>
            </a:r>
            <a:r>
              <a:rPr kumimoji="1" lang="en-US" altLang="ja-JP" sz="1200" kern="1200" dirty="0" smtClean="0">
                <a:solidFill>
                  <a:schemeClr val="tx1"/>
                </a:solidFill>
                <a:latin typeface="+mn-lt"/>
                <a:ea typeface="+mn-ea"/>
                <a:cs typeface="+mn-cs"/>
              </a:rPr>
              <a:t> </a:t>
            </a:r>
            <a:endParaRPr kumimoji="1" lang="ja-JP" altLang="ja-JP" sz="1200" kern="1200" dirty="0">
              <a:solidFill>
                <a:schemeClr val="tx1"/>
              </a:solidFill>
              <a:latin typeface="+mn-lt"/>
              <a:ea typeface="+mn-ea"/>
              <a:cs typeface="+mn-cs"/>
            </a:endParaRPr>
          </a:p>
        </p:txBody>
      </p:sp>
      <p:sp>
        <p:nvSpPr>
          <p:cNvPr id="81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A019A4-B485-44F8-9068-13E013DC4C29}" type="slidenum">
              <a:rPr lang="ja-JP" altLang="en-US"/>
              <a:pPr/>
              <a:t>3</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ja-JP" altLang="ja-JP" dirty="0" smtClean="0"/>
              <a:t>よって本研究では，</a:t>
            </a:r>
            <a:r>
              <a:rPr lang="ja-JP" altLang="en-US" dirty="0" smtClean="0"/>
              <a:t>畑地における</a:t>
            </a:r>
            <a:r>
              <a:rPr lang="ja-JP" altLang="en-US" sz="1200" dirty="0" smtClean="0">
                <a:solidFill>
                  <a:schemeClr val="tx1"/>
                </a:solidFill>
                <a:latin typeface="+mn-ea"/>
              </a:rPr>
              <a:t>実蒸発散量</a:t>
            </a:r>
            <a:r>
              <a:rPr lang="ja-JP" altLang="en-US" dirty="0" smtClean="0"/>
              <a:t>の推定にＰＭ法を適用できるかを確認し，ＰＭ法を用水計画に導入するメリットがあるかどうかを検討しました．</a:t>
            </a:r>
            <a:endParaRPr lang="en-US" altLang="ja-JP" dirty="0" smtClean="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本調査は，愛知県碧南市</a:t>
            </a:r>
            <a:r>
              <a:rPr lang="ja-JP" altLang="en-US" dirty="0" smtClean="0"/>
              <a:t>葭生町</a:t>
            </a:r>
            <a:r>
              <a:rPr lang="en-US" altLang="ja-JP" dirty="0" smtClean="0"/>
              <a:t>(</a:t>
            </a:r>
            <a:r>
              <a:rPr lang="ja-JP" altLang="en-US" dirty="0" smtClean="0"/>
              <a:t>よしおいまち</a:t>
            </a:r>
            <a:r>
              <a:rPr lang="en-US" altLang="ja-JP" dirty="0" smtClean="0"/>
              <a:t>)</a:t>
            </a:r>
            <a:r>
              <a:rPr lang="ja-JP" altLang="en-US" dirty="0" smtClean="0"/>
              <a:t> にある</a:t>
            </a:r>
            <a:r>
              <a:rPr kumimoji="1" lang="ja-JP" altLang="en-US" dirty="0" smtClean="0"/>
              <a:t>圃場で行いました．</a:t>
            </a:r>
            <a:endParaRPr kumimoji="1" lang="en-US" altLang="ja-JP" dirty="0" smtClean="0"/>
          </a:p>
          <a:p>
            <a:pPr defTabSz="914401"/>
            <a:r>
              <a:rPr kumimoji="1" lang="ja-JP" altLang="en-US" dirty="0" smtClean="0"/>
              <a:t>これが調査圃場の写真です．</a:t>
            </a:r>
            <a:endParaRPr kumimoji="1" lang="en-US" altLang="ja-JP" dirty="0" smtClean="0"/>
          </a:p>
          <a:p>
            <a:r>
              <a:rPr kumimoji="1" lang="ja-JP" altLang="en-US" dirty="0" smtClean="0"/>
              <a:t>調査圃場は，タマネギが植栽されており，マルチシートで畝全体が被覆されていました．</a:t>
            </a:r>
            <a:endParaRPr kumimoji="1" lang="en-US" altLang="ja-JP" dirty="0" smtClean="0"/>
          </a:p>
          <a:p>
            <a:r>
              <a:rPr kumimoji="1" lang="ja-JP" altLang="en-US" dirty="0" smtClean="0"/>
              <a:t>なお，調査は</a:t>
            </a:r>
            <a:r>
              <a:rPr kumimoji="1" lang="en-US" altLang="ja-JP" dirty="0" smtClean="0"/>
              <a:t>3/27</a:t>
            </a:r>
            <a:r>
              <a:rPr kumimoji="1" lang="ja-JP" altLang="en-US" dirty="0" smtClean="0"/>
              <a:t>～</a:t>
            </a:r>
            <a:r>
              <a:rPr kumimoji="1" lang="en-US" altLang="ja-JP" dirty="0" smtClean="0"/>
              <a:t>6/17</a:t>
            </a:r>
            <a:r>
              <a:rPr kumimoji="1" lang="ja-JP" altLang="en-US" dirty="0" smtClean="0"/>
              <a:t>の</a:t>
            </a:r>
            <a:r>
              <a:rPr kumimoji="1" lang="en-US" altLang="ja-JP" dirty="0" smtClean="0"/>
              <a:t>83</a:t>
            </a:r>
            <a:r>
              <a:rPr kumimoji="1" lang="ja-JP" altLang="en-US" dirty="0" smtClean="0"/>
              <a:t>日間，圃場に気象タワーを設置し，気象データの観測を行いました．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dirty="0" smtClean="0"/>
              <a:t>これが設置していた気象タワー</a:t>
            </a:r>
            <a:r>
              <a:rPr lang="ja-JP" altLang="en-US" dirty="0" smtClean="0"/>
              <a:t>の概要図</a:t>
            </a:r>
            <a:r>
              <a:rPr lang="ja-JP" altLang="ja-JP" dirty="0" smtClean="0"/>
              <a:t>で</a:t>
            </a:r>
            <a:r>
              <a:rPr lang="ja-JP" altLang="en-US" dirty="0" smtClean="0"/>
              <a:t>す</a:t>
            </a:r>
            <a:r>
              <a:rPr lang="ja-JP" altLang="ja-JP" dirty="0" smtClean="0"/>
              <a:t>．</a:t>
            </a:r>
            <a:endParaRPr lang="en-US" altLang="ja-JP" dirty="0" smtClean="0"/>
          </a:p>
          <a:p>
            <a:r>
              <a:rPr lang="ja-JP" altLang="en-US" dirty="0" smtClean="0"/>
              <a:t>右上に実際に圃場に設置していた時の写真を示してあります．</a:t>
            </a:r>
            <a:endParaRPr lang="en-US" altLang="ja-JP" dirty="0" smtClean="0"/>
          </a:p>
          <a:p>
            <a:r>
              <a:rPr lang="ja-JP" altLang="en-US" dirty="0" smtClean="0"/>
              <a:t>観測していた項目は，　２高度の気温と相対湿度，　同じく２高度の風速，　そして純放射量と上下からの長波と短波，　最後に地中熱流量です．</a:t>
            </a:r>
            <a:endParaRPr lang="ja-JP" altLang="ja-JP" dirty="0" smtClean="0"/>
          </a:p>
          <a:p>
            <a:r>
              <a:rPr lang="ja-JP" altLang="en-US" dirty="0" smtClean="0"/>
              <a:t>これらの観測した気象データは，各推定法の算定やその推定値との</a:t>
            </a:r>
            <a:r>
              <a:rPr lang="ja-JP" altLang="ja-JP" dirty="0" smtClean="0"/>
              <a:t>比較</a:t>
            </a:r>
            <a:r>
              <a:rPr lang="ja-JP" altLang="en-US" dirty="0" smtClean="0"/>
              <a:t>に用いました．</a:t>
            </a:r>
            <a:endParaRPr lang="en-US" altLang="ja-JP" dirty="0" smtClean="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dirty="0" smtClean="0"/>
              <a:t>では，具体的な研究内容を説明します．</a:t>
            </a:r>
          </a:p>
          <a:p>
            <a:r>
              <a:rPr lang="ja-JP" altLang="ja-JP" dirty="0" smtClean="0"/>
              <a:t>本研究では，ペンマン法と</a:t>
            </a:r>
            <a:r>
              <a:rPr lang="ja-JP" altLang="en-US" dirty="0" smtClean="0"/>
              <a:t>ＰＭ</a:t>
            </a:r>
            <a:r>
              <a:rPr lang="ja-JP" altLang="ja-JP" dirty="0" smtClean="0"/>
              <a:t>法</a:t>
            </a:r>
            <a:r>
              <a:rPr lang="ja-JP" altLang="en-US" dirty="0" smtClean="0"/>
              <a:t>のどちらが実蒸発散量に近い蒸発散量を推定できるかを比較しました．</a:t>
            </a:r>
            <a:endParaRPr lang="en-US" altLang="ja-JP" dirty="0" smtClean="0"/>
          </a:p>
          <a:p>
            <a:r>
              <a:rPr lang="ja-JP" altLang="en-US" dirty="0" smtClean="0"/>
              <a:t>なお，実蒸発散量としてボーエン比法による蒸発散量を用いています．</a:t>
            </a:r>
            <a:endParaRPr lang="en-US" altLang="ja-JP" dirty="0" smtClean="0"/>
          </a:p>
          <a:p>
            <a:r>
              <a:rPr lang="ja-JP" altLang="en-US" dirty="0" smtClean="0"/>
              <a:t>この</a:t>
            </a:r>
            <a:r>
              <a:rPr lang="ja-JP" altLang="ja-JP" dirty="0" smtClean="0"/>
              <a:t>ボーエン比法は，２点間の水蒸気の移動から直接蒸発散量を</a:t>
            </a:r>
            <a:r>
              <a:rPr lang="ja-JP" altLang="en-US" dirty="0" smtClean="0"/>
              <a:t>推定できる</a:t>
            </a:r>
            <a:r>
              <a:rPr lang="ja-JP" altLang="ja-JP" dirty="0" smtClean="0"/>
              <a:t>方法で</a:t>
            </a:r>
            <a:r>
              <a:rPr lang="ja-JP" altLang="en-US" dirty="0" smtClean="0"/>
              <a:t>す．</a:t>
            </a:r>
            <a:endParaRPr lang="en-US" altLang="ja-JP" dirty="0" smtClean="0"/>
          </a:p>
          <a:p>
            <a:r>
              <a:rPr lang="ja-JP" altLang="en-US" dirty="0" smtClean="0"/>
              <a:t>ボーエン比法の算定に必要な２高度の温湿度は，気象観測所で観測されておらず，計画手法として利用するには困難です．</a:t>
            </a:r>
            <a:endParaRPr lang="en-US" altLang="ja-JP" dirty="0" smtClean="0"/>
          </a:p>
          <a:p>
            <a:r>
              <a:rPr lang="ja-JP" altLang="en-US" dirty="0" smtClean="0"/>
              <a:t>しかし，ボーエン比法はペンマン法やＰＭ法と比べて，</a:t>
            </a:r>
            <a:r>
              <a:rPr lang="ja-JP" altLang="en-US" sz="1200" dirty="0" smtClean="0">
                <a:latin typeface="+mn-ea"/>
              </a:rPr>
              <a:t>実蒸発散量に近い値を推定できます．</a:t>
            </a:r>
            <a:endParaRPr lang="ja-JP" altLang="ja-JP" dirty="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BFFA59E-8EC1-45F9-9B6E-F0BE652F7A83}" type="slidenum">
              <a:rPr lang="en-US"/>
              <a:pPr/>
              <a:t>8</a:t>
            </a:fld>
            <a:endParaRPr lang="en-US"/>
          </a:p>
        </p:txBody>
      </p:sp>
      <p:sp>
        <p:nvSpPr>
          <p:cNvPr id="35841" name="Rectangle 1"/>
          <p:cNvSpPr txBox="1">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673577" y="4688011"/>
            <a:ext cx="5388610" cy="4441270"/>
          </a:xfrm>
          <a:prstGeom prst="rect">
            <a:avLst/>
          </a:prstGeom>
          <a:noFill/>
          <a:ln>
            <a:round/>
            <a:headEnd/>
            <a:tailEnd/>
          </a:ln>
        </p:spPr>
        <p:txBody>
          <a:bodyPr wrap="none" anchor="ctr"/>
          <a:lstStyle/>
          <a:p>
            <a:endParaRPr lang="ja-JP"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結果に入る前に，ペンマン法及びＰＭ法による蒸発散量の算定手順を簡単に説明します．</a:t>
            </a:r>
            <a:endParaRPr lang="en-US" altLang="ja-JP" dirty="0" smtClean="0"/>
          </a:p>
          <a:p>
            <a:r>
              <a:rPr lang="ja-JP" altLang="en-US" dirty="0" smtClean="0"/>
              <a:t>まず，気象データをもとに</a:t>
            </a:r>
            <a:r>
              <a:rPr lang="ja-JP" altLang="en-US" dirty="0" smtClean="0"/>
              <a:t>，短波と長波からなる純放射量</a:t>
            </a:r>
            <a:r>
              <a:rPr lang="ja-JP" altLang="en-US" dirty="0" smtClean="0"/>
              <a:t>を求めます．</a:t>
            </a:r>
            <a:endParaRPr lang="en-US" altLang="ja-JP" dirty="0" smtClean="0"/>
          </a:p>
          <a:p>
            <a:r>
              <a:rPr lang="ja-JP" altLang="en-US" dirty="0" smtClean="0"/>
              <a:t>次に純放射量</a:t>
            </a:r>
            <a:r>
              <a:rPr kumimoji="1" lang="ja-JP" altLang="en-US" dirty="0" smtClean="0"/>
              <a:t>に風速を考慮して</a:t>
            </a:r>
            <a:r>
              <a:rPr lang="ja-JP" altLang="en-US" dirty="0" smtClean="0"/>
              <a:t>，基準蒸発散位を求めます．</a:t>
            </a:r>
            <a:endParaRPr lang="en-US" altLang="ja-JP" dirty="0" smtClean="0"/>
          </a:p>
          <a:p>
            <a:r>
              <a:rPr kumimoji="1" lang="ja-JP" altLang="en-US" dirty="0" smtClean="0"/>
              <a:t>そして，作物係数をかけ合わせることにより，蒸発散量を求めることができます．</a:t>
            </a:r>
            <a:endParaRPr kumimoji="1" lang="en-US" altLang="ja-JP" dirty="0" smtClean="0"/>
          </a:p>
          <a:p>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なお，基準蒸発散位は作物の種類に関係なく，気象データのみで決定されます．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それでは，まず基準蒸発散位の比較を行いました．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B5D85E4B-30FE-4750-A182-10BF94A8E3DB}" type="slidenum">
              <a:rPr lang="ja-JP" altLang="en-US" smtClean="0"/>
              <a:pPr>
                <a:defRPr/>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pPr>
              <a:defRPr/>
            </a:pPr>
            <a:fld id="{A709D53D-8B36-43B9-9747-302F5504358F}" type="datetimeFigureOut">
              <a:rPr lang="ja-JP" altLang="en-US" smtClean="0"/>
              <a:pPr>
                <a:defRPr/>
              </a:pPr>
              <a:t>2010/2/22</a:t>
            </a:fld>
            <a:endParaRPr lang="ja-JP" altLang="en-US"/>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pPr>
              <a:defRPr/>
            </a:pPr>
            <a:endParaRPr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pPr>
              <a:defRPr/>
            </a:pPr>
            <a:fld id="{FC0B0CA5-0543-47C1-BF0B-664EFEAD9661}" type="slidenum">
              <a:rPr lang="ja-JP" altLang="en-US" smtClean="0"/>
              <a:pPr>
                <a:defRPr/>
              </a:pPr>
              <a:t>&lt;#&gt;</a:t>
            </a:fld>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fld id="{7CD42192-DA83-4152-B96C-58DC800CB6A5}" type="datetimeFigureOut">
              <a:rPr lang="ja-JP" altLang="en-US" smtClean="0"/>
              <a:pPr>
                <a:defRPr/>
              </a:pPr>
              <a:t>2010/2/22</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EEFEA998-9C25-4584-AD6E-0387AA6B66EA}" type="slidenum">
              <a:rPr lang="ja-JP" altLang="en-US" smtClean="0"/>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fld id="{118CE84A-288A-4CCB-AEAC-20A44557740F}" type="datetimeFigureOut">
              <a:rPr lang="ja-JP" altLang="en-US" smtClean="0"/>
              <a:pPr>
                <a:defRPr/>
              </a:pPr>
              <a:t>2010/2/22</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44391ABD-DAEA-4706-8AE0-3C1797157A26}" type="slidenum">
              <a:rPr lang="ja-JP" altLang="en-US" smtClean="0"/>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pPr>
              <a:defRPr/>
            </a:pPr>
            <a:fld id="{78B60DFA-C0F0-4240-8A1D-B92B67E3F8C7}" type="datetimeFigureOut">
              <a:rPr lang="ja-JP" altLang="en-US" smtClean="0"/>
              <a:pPr>
                <a:defRPr/>
              </a:pPr>
              <a:t>2010/2/22</a:t>
            </a:fld>
            <a:endParaRPr lang="ja-JP" altLang="en-US"/>
          </a:p>
        </p:txBody>
      </p:sp>
      <p:sp>
        <p:nvSpPr>
          <p:cNvPr id="9" name="スライド番号プレースホルダ 8"/>
          <p:cNvSpPr>
            <a:spLocks noGrp="1"/>
          </p:cNvSpPr>
          <p:nvPr>
            <p:ph type="sldNum" sz="quarter" idx="15"/>
          </p:nvPr>
        </p:nvSpPr>
        <p:spPr/>
        <p:txBody>
          <a:bodyPr rtlCol="0"/>
          <a:lstStyle/>
          <a:p>
            <a:pPr>
              <a:defRPr/>
            </a:pPr>
            <a:fld id="{6041D59E-3F79-4FD0-81A5-E7AB68F60A03}" type="slidenum">
              <a:rPr lang="ja-JP" altLang="en-US" smtClean="0"/>
              <a:pPr>
                <a:defRPr/>
              </a:pPr>
              <a:t>&lt;#&gt;</a:t>
            </a:fld>
            <a:endParaRPr lang="ja-JP" altLang="en-US"/>
          </a:p>
        </p:txBody>
      </p:sp>
      <p:sp>
        <p:nvSpPr>
          <p:cNvPr id="10" name="フッター プレースホルダ 9"/>
          <p:cNvSpPr>
            <a:spLocks noGrp="1"/>
          </p:cNvSpPr>
          <p:nvPr>
            <p:ph type="ftr" sz="quarter" idx="16"/>
          </p:nvPr>
        </p:nvSpPr>
        <p:spPr/>
        <p:txBody>
          <a:bodyPr rtlCol="0"/>
          <a:lstStyle/>
          <a:p>
            <a:pPr>
              <a:defRPr/>
            </a:pP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pPr>
              <a:defRPr/>
            </a:pPr>
            <a:fld id="{9B7A9B5E-909A-43F5-895F-53DF136FDFBE}" type="datetimeFigureOut">
              <a:rPr lang="ja-JP" altLang="en-US" smtClean="0"/>
              <a:pPr>
                <a:defRPr/>
              </a:pPr>
              <a:t>2010/2/22</a:t>
            </a:fld>
            <a:endParaRPr lang="ja-JP" altLang="en-US"/>
          </a:p>
        </p:txBody>
      </p:sp>
      <p:sp>
        <p:nvSpPr>
          <p:cNvPr id="5" name="フッター プレースホルダ 4"/>
          <p:cNvSpPr>
            <a:spLocks noGrp="1"/>
          </p:cNvSpPr>
          <p:nvPr>
            <p:ph type="ftr" sz="quarter" idx="11"/>
          </p:nvPr>
        </p:nvSpPr>
        <p:spPr bwMode="auto">
          <a:xfrm rot="5400000">
            <a:off x="7077456" y="4178808"/>
            <a:ext cx="3657600" cy="384048"/>
          </a:xfrm>
        </p:spPr>
        <p:txBody>
          <a:bodyPr/>
          <a:lstStyle/>
          <a:p>
            <a:pPr>
              <a:defRPr/>
            </a:pPr>
            <a:endParaRPr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pPr>
              <a:defRPr/>
            </a:pPr>
            <a:fld id="{6FB6AEE1-6B83-459C-B8E3-488C1022A2B0}" type="slidenum">
              <a:rPr lang="ja-JP" altLang="en-US" smtClean="0"/>
              <a:pPr>
                <a:defRPr/>
              </a:pPr>
              <a:t>&lt;#&gt;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pPr>
              <a:defRPr/>
            </a:pPr>
            <a:fld id="{5FB3F66B-BF74-4606-BA5B-FD273BC8F26A}" type="datetimeFigureOut">
              <a:rPr lang="ja-JP" altLang="en-US" smtClean="0"/>
              <a:pPr>
                <a:defRPr/>
              </a:pPr>
              <a:t>2010/2/22</a:t>
            </a:fld>
            <a:endParaRPr lang="ja-JP" altLang="en-US"/>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3A562F6E-457B-4FB1-B04F-7255E03BD37E}" type="slidenum">
              <a:rPr lang="ja-JP" altLang="en-US" smtClean="0"/>
              <a:pPr>
                <a:defRPr/>
              </a:pPr>
              <a:t>&lt;#&gt;</a:t>
            </a:fld>
            <a:endParaRPr lang="ja-JP" altLang="en-US"/>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pPr>
              <a:defRPr/>
            </a:pPr>
            <a:fld id="{91B325CF-3ECD-4C02-AC88-27CE5B9542A1}" type="datetimeFigureOut">
              <a:rPr lang="ja-JP" altLang="en-US" smtClean="0"/>
              <a:pPr>
                <a:defRPr/>
              </a:pPr>
              <a:t>2010/2/22</a:t>
            </a:fld>
            <a:endParaRPr lang="ja-JP" altLang="en-US"/>
          </a:p>
        </p:txBody>
      </p:sp>
      <p:sp>
        <p:nvSpPr>
          <p:cNvPr id="8" name="フッター プレースホルダ 7"/>
          <p:cNvSpPr>
            <a:spLocks noGrp="1"/>
          </p:cNvSpPr>
          <p:nvPr>
            <p:ph type="ftr" sz="quarter" idx="11"/>
          </p:nvPr>
        </p:nvSpPr>
        <p:spPr/>
        <p:txBody>
          <a:bodyPr/>
          <a:lstStyle/>
          <a:p>
            <a:pPr>
              <a:defRPr/>
            </a:pPr>
            <a:endParaRPr lang="ja-JP" altLang="en-US"/>
          </a:p>
        </p:txBody>
      </p:sp>
      <p:sp>
        <p:nvSpPr>
          <p:cNvPr id="9" name="スライド番号プレースホルダ 8"/>
          <p:cNvSpPr>
            <a:spLocks noGrp="1"/>
          </p:cNvSpPr>
          <p:nvPr>
            <p:ph type="sldNum" sz="quarter" idx="12"/>
          </p:nvPr>
        </p:nvSpPr>
        <p:spPr/>
        <p:txBody>
          <a:bodyPr/>
          <a:lstStyle/>
          <a:p>
            <a:pPr>
              <a:defRPr/>
            </a:pPr>
            <a:fld id="{DF21CC89-A41D-4166-B455-60C6277FF7E7}" type="slidenum">
              <a:rPr lang="ja-JP" altLang="en-US" smtClean="0"/>
              <a:pPr>
                <a:defRPr/>
              </a:pPr>
              <a:t>&lt;#&gt;</a:t>
            </a:fld>
            <a:endParaRPr lang="ja-JP" altLang="en-US"/>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pPr>
              <a:defRPr/>
            </a:pPr>
            <a:fld id="{26AEBF94-5B96-4146-B9FF-C5674371FE65}" type="datetimeFigureOut">
              <a:rPr lang="ja-JP" altLang="en-US" smtClean="0"/>
              <a:pPr>
                <a:defRPr/>
              </a:pPr>
              <a:t>2010/2/22</a:t>
            </a:fld>
            <a:endParaRPr lang="ja-JP" altLang="en-US"/>
          </a:p>
        </p:txBody>
      </p:sp>
      <p:sp>
        <p:nvSpPr>
          <p:cNvPr id="7" name="スライド番号プレースホルダ 6"/>
          <p:cNvSpPr>
            <a:spLocks noGrp="1"/>
          </p:cNvSpPr>
          <p:nvPr>
            <p:ph type="sldNum" sz="quarter" idx="11"/>
          </p:nvPr>
        </p:nvSpPr>
        <p:spPr/>
        <p:txBody>
          <a:bodyPr rtlCol="0"/>
          <a:lstStyle/>
          <a:p>
            <a:pPr>
              <a:defRPr/>
            </a:pPr>
            <a:fld id="{DA548A4C-A3AA-4EC3-A7AE-503EB56E86B7}" type="slidenum">
              <a:rPr lang="ja-JP" altLang="en-US" smtClean="0"/>
              <a:pPr>
                <a:defRPr/>
              </a:pPr>
              <a:t>&lt;#&gt;</a:t>
            </a:fld>
            <a:endParaRPr lang="ja-JP" altLang="en-US"/>
          </a:p>
        </p:txBody>
      </p:sp>
      <p:sp>
        <p:nvSpPr>
          <p:cNvPr id="8" name="フッター プレースホルダ 7"/>
          <p:cNvSpPr>
            <a:spLocks noGrp="1"/>
          </p:cNvSpPr>
          <p:nvPr>
            <p:ph type="ftr" sz="quarter" idx="12"/>
          </p:nvPr>
        </p:nvSpPr>
        <p:spPr/>
        <p:txBody>
          <a:bodyPr rtlCol="0"/>
          <a:lstStyle/>
          <a:p>
            <a:pPr>
              <a:defRPr/>
            </a:pP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C3D922F8-E05E-45C3-B89A-018C812AAD6C}" type="datetimeFigureOut">
              <a:rPr lang="ja-JP" altLang="en-US" smtClean="0"/>
              <a:pPr>
                <a:defRPr/>
              </a:pPr>
              <a:t>2010/2/22</a:t>
            </a:fld>
            <a:endParaRPr lang="ja-JP" altLang="en-US"/>
          </a:p>
        </p:txBody>
      </p:sp>
      <p:sp>
        <p:nvSpPr>
          <p:cNvPr id="3" name="フッター プレースホルダ 2"/>
          <p:cNvSpPr>
            <a:spLocks noGrp="1"/>
          </p:cNvSpPr>
          <p:nvPr>
            <p:ph type="ftr" sz="quarter" idx="11"/>
          </p:nvPr>
        </p:nvSpPr>
        <p:spPr/>
        <p:txBody>
          <a:bodyPr/>
          <a:lstStyle/>
          <a:p>
            <a:pPr>
              <a:defRPr/>
            </a:pPr>
            <a:endParaRPr lang="ja-JP" altLang="en-US"/>
          </a:p>
        </p:txBody>
      </p:sp>
      <p:sp>
        <p:nvSpPr>
          <p:cNvPr id="4" name="スライド番号プレースホルダ 3"/>
          <p:cNvSpPr>
            <a:spLocks noGrp="1"/>
          </p:cNvSpPr>
          <p:nvPr>
            <p:ph type="sldNum" sz="quarter" idx="12"/>
          </p:nvPr>
        </p:nvSpPr>
        <p:spPr/>
        <p:txBody>
          <a:bodyPr/>
          <a:lstStyle/>
          <a:p>
            <a:pPr>
              <a:defRPr/>
            </a:pPr>
            <a:fld id="{D865B51C-42B4-4947-9A00-DBF702339648}" type="slidenum">
              <a:rPr lang="ja-JP" altLang="en-US" smtClean="0"/>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pPr>
              <a:defRPr/>
            </a:pPr>
            <a:fld id="{D14C0249-C97B-4BEE-85C1-F2E080E81367}" type="datetimeFigureOut">
              <a:rPr lang="ja-JP" altLang="en-US" smtClean="0"/>
              <a:pPr>
                <a:defRPr/>
              </a:pPr>
              <a:t>2010/2/22</a:t>
            </a:fld>
            <a:endParaRPr lang="ja-JP" altLang="en-US"/>
          </a:p>
        </p:txBody>
      </p:sp>
      <p:sp>
        <p:nvSpPr>
          <p:cNvPr id="22" name="スライド番号プレースホルダ 21"/>
          <p:cNvSpPr>
            <a:spLocks noGrp="1"/>
          </p:cNvSpPr>
          <p:nvPr>
            <p:ph type="sldNum" sz="quarter" idx="15"/>
          </p:nvPr>
        </p:nvSpPr>
        <p:spPr/>
        <p:txBody>
          <a:bodyPr rtlCol="0"/>
          <a:lstStyle/>
          <a:p>
            <a:pPr>
              <a:defRPr/>
            </a:pPr>
            <a:fld id="{A981907B-A038-4C3B-9ABF-864755941204}" type="slidenum">
              <a:rPr lang="ja-JP" altLang="en-US" smtClean="0"/>
              <a:pPr>
                <a:defRPr/>
              </a:pPr>
              <a:t>&lt;#&gt;</a:t>
            </a:fld>
            <a:endParaRPr lang="ja-JP" altLang="en-US"/>
          </a:p>
        </p:txBody>
      </p:sp>
      <p:sp>
        <p:nvSpPr>
          <p:cNvPr id="23" name="フッター プレースホルダ 22"/>
          <p:cNvSpPr>
            <a:spLocks noGrp="1"/>
          </p:cNvSpPr>
          <p:nvPr>
            <p:ph type="ftr" sz="quarter" idx="16"/>
          </p:nvPr>
        </p:nvSpPr>
        <p:spPr/>
        <p:txBody>
          <a:bodyPr rtlCol="0"/>
          <a:lstStyle/>
          <a:p>
            <a:pPr>
              <a:defRPr/>
            </a:pPr>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pPr>
              <a:defRPr/>
            </a:pPr>
            <a:fld id="{6FEDB195-4AC0-4049-BA8C-8483577D82FC}" type="datetimeFigureOut">
              <a:rPr lang="ja-JP" altLang="en-US" smtClean="0"/>
              <a:pPr>
                <a:defRPr/>
              </a:pPr>
              <a:t>2010/2/22</a:t>
            </a:fld>
            <a:endParaRPr lang="ja-JP" altLang="en-US"/>
          </a:p>
        </p:txBody>
      </p:sp>
      <p:sp>
        <p:nvSpPr>
          <p:cNvPr id="18" name="スライド番号プレースホルダ 17"/>
          <p:cNvSpPr>
            <a:spLocks noGrp="1"/>
          </p:cNvSpPr>
          <p:nvPr>
            <p:ph type="sldNum" sz="quarter" idx="11"/>
          </p:nvPr>
        </p:nvSpPr>
        <p:spPr/>
        <p:txBody>
          <a:bodyPr rtlCol="0"/>
          <a:lstStyle/>
          <a:p>
            <a:pPr>
              <a:defRPr/>
            </a:pPr>
            <a:fld id="{B79CD954-A69A-4432-B1A0-E3001E4C5D6E}" type="slidenum">
              <a:rPr lang="ja-JP" altLang="en-US" smtClean="0"/>
              <a:pPr>
                <a:defRPr/>
              </a:pPr>
              <a:t>&lt;#&gt;</a:t>
            </a:fld>
            <a:endParaRPr lang="ja-JP" altLang="en-US"/>
          </a:p>
        </p:txBody>
      </p:sp>
      <p:sp>
        <p:nvSpPr>
          <p:cNvPr id="21" name="フッター プレースホルダ 20"/>
          <p:cNvSpPr>
            <a:spLocks noGrp="1"/>
          </p:cNvSpPr>
          <p:nvPr>
            <p:ph type="ftr" sz="quarter" idx="12"/>
          </p:nvPr>
        </p:nvSpPr>
        <p:spPr/>
        <p:txBody>
          <a:bodyPr rtlCol="0"/>
          <a:lstStyle/>
          <a:p>
            <a:pPr>
              <a:defRPr/>
            </a:pPr>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EE4D1C0E-47BE-474D-8F91-3381F975E7F2}" type="datetimeFigureOut">
              <a:rPr lang="ja-JP" altLang="en-US" smtClean="0"/>
              <a:pPr>
                <a:defRPr/>
              </a:pPr>
              <a:t>2010/2/22</a:t>
            </a:fld>
            <a:endParaRPr lang="ja-JP" altLang="en-US"/>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085B0DE7-372B-4402-BEA7-723002AAE606}" type="slidenum">
              <a:rPr lang="ja-JP" altLang="en-US" smtClean="0"/>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chart" Target="../charts/chart1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chart" Target="../charts/chart15.xml"/><Relationship Id="rId4" Type="http://schemas.openxmlformats.org/officeDocument/2006/relationships/chart" Target="../charts/chart1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chart" Target="../charts/chart1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chart" Target="../charts/chart17.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chart" Target="../charts/chart19.xml"/><Relationship Id="rId5" Type="http://schemas.openxmlformats.org/officeDocument/2006/relationships/image" Target="../media/image21.jpe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9.wmf"/><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DSCN6185.JPG"/>
          <p:cNvPicPr>
            <a:picLocks noChangeAspect="1"/>
          </p:cNvPicPr>
          <p:nvPr/>
        </p:nvPicPr>
        <p:blipFill>
          <a:blip r:embed="rId3" cstate="print"/>
          <a:stretch>
            <a:fillRect/>
          </a:stretch>
        </p:blipFill>
        <p:spPr>
          <a:xfrm>
            <a:off x="0" y="0"/>
            <a:ext cx="9144000" cy="6858000"/>
          </a:xfrm>
          <a:prstGeom prst="rect">
            <a:avLst/>
          </a:prstGeom>
        </p:spPr>
      </p:pic>
      <p:sp>
        <p:nvSpPr>
          <p:cNvPr id="2" name="タイトル 1"/>
          <p:cNvSpPr>
            <a:spLocks noGrp="1"/>
          </p:cNvSpPr>
          <p:nvPr>
            <p:ph type="ctrTitle"/>
          </p:nvPr>
        </p:nvSpPr>
        <p:spPr>
          <a:xfrm>
            <a:off x="0" y="571480"/>
            <a:ext cx="9144000" cy="1285884"/>
          </a:xfrm>
        </p:spPr>
        <p:txBody>
          <a:bodyPr rtlCol="0">
            <a:noAutofit/>
          </a:bodyPr>
          <a:lstStyle/>
          <a:p>
            <a:pPr algn="ctr" fontAlgn="auto">
              <a:spcAft>
                <a:spcPts val="0"/>
              </a:spcAft>
              <a:defRPr/>
            </a:pPr>
            <a:r>
              <a:rPr lang="ja-JP" altLang="en-US" sz="4000" b="0" dirty="0" smtClean="0">
                <a:solidFill>
                  <a:srgbClr val="FFC000"/>
                </a:solidFill>
                <a:effectLst>
                  <a:outerShdw blurRad="38100" dist="38100" dir="2700000" algn="tl">
                    <a:srgbClr val="000000">
                      <a:alpha val="43137"/>
                    </a:srgbClr>
                  </a:outerShdw>
                </a:effectLst>
              </a:rPr>
              <a:t>日本の畑地用水計画における</a:t>
            </a:r>
            <a:r>
              <a:rPr lang="en-US" altLang="ja-JP" sz="4000" b="0" dirty="0" smtClean="0">
                <a:solidFill>
                  <a:srgbClr val="FFC000"/>
                </a:solidFill>
                <a:effectLst>
                  <a:outerShdw blurRad="38100" dist="38100" dir="2700000" algn="tl">
                    <a:srgbClr val="000000">
                      <a:alpha val="43137"/>
                    </a:srgbClr>
                  </a:outerShdw>
                </a:effectLst>
              </a:rPr>
              <a:t/>
            </a:r>
            <a:br>
              <a:rPr lang="en-US" altLang="ja-JP" sz="4000" b="0" dirty="0" smtClean="0">
                <a:solidFill>
                  <a:srgbClr val="FFC000"/>
                </a:solidFill>
                <a:effectLst>
                  <a:outerShdw blurRad="38100" dist="38100" dir="2700000" algn="tl">
                    <a:srgbClr val="000000">
                      <a:alpha val="43137"/>
                    </a:srgbClr>
                  </a:outerShdw>
                </a:effectLst>
              </a:rPr>
            </a:br>
            <a:r>
              <a:rPr lang="ja-JP" altLang="en-US" sz="4000" b="0" dirty="0" smtClean="0">
                <a:solidFill>
                  <a:srgbClr val="FFC000"/>
                </a:solidFill>
                <a:effectLst>
                  <a:outerShdw blurRad="38100" dist="38100" dir="2700000" algn="tl">
                    <a:srgbClr val="000000">
                      <a:alpha val="43137"/>
                    </a:srgbClr>
                  </a:outerShdw>
                </a:effectLst>
              </a:rPr>
              <a:t>ペンマン</a:t>
            </a:r>
            <a:r>
              <a:rPr lang="en-US" altLang="ja-JP" sz="4000" b="0" dirty="0" smtClean="0">
                <a:solidFill>
                  <a:srgbClr val="FFC000"/>
                </a:solidFill>
                <a:effectLst>
                  <a:outerShdw blurRad="38100" dist="38100" dir="2700000" algn="tl">
                    <a:srgbClr val="000000">
                      <a:alpha val="43137"/>
                    </a:srgbClr>
                  </a:outerShdw>
                </a:effectLst>
              </a:rPr>
              <a:t>-</a:t>
            </a:r>
            <a:r>
              <a:rPr lang="ja-JP" altLang="en-US" sz="4000" b="0" dirty="0" smtClean="0">
                <a:solidFill>
                  <a:srgbClr val="FFC000"/>
                </a:solidFill>
                <a:effectLst>
                  <a:outerShdw blurRad="38100" dist="38100" dir="2700000" algn="tl">
                    <a:srgbClr val="000000">
                      <a:alpha val="43137"/>
                    </a:srgbClr>
                  </a:outerShdw>
                </a:effectLst>
              </a:rPr>
              <a:t>モンティース法導入の検討</a:t>
            </a:r>
            <a:endParaRPr lang="ja-JP" altLang="en-US" sz="4000" b="0" dirty="0">
              <a:solidFill>
                <a:srgbClr val="FFC000"/>
              </a:solidFill>
              <a:effectLst>
                <a:outerShdw blurRad="38100" dist="38100" dir="2700000" algn="tl">
                  <a:srgbClr val="000000">
                    <a:alpha val="43137"/>
                  </a:srgbClr>
                </a:outerShdw>
              </a:effectLst>
            </a:endParaRPr>
          </a:p>
        </p:txBody>
      </p:sp>
      <p:sp>
        <p:nvSpPr>
          <p:cNvPr id="2051" name="サブタイトル 2"/>
          <p:cNvSpPr>
            <a:spLocks noGrp="1"/>
          </p:cNvSpPr>
          <p:nvPr>
            <p:ph type="subTitle" idx="1"/>
          </p:nvPr>
        </p:nvSpPr>
        <p:spPr>
          <a:xfrm>
            <a:off x="4572000" y="3714752"/>
            <a:ext cx="3929090" cy="1285893"/>
          </a:xfrm>
        </p:spPr>
        <p:txBody>
          <a:bodyPr>
            <a:normAutofit/>
          </a:bodyPr>
          <a:lstStyle/>
          <a:p>
            <a:r>
              <a:rPr lang="ja-JP" altLang="en-US" sz="3600" b="0" dirty="0" smtClean="0">
                <a:solidFill>
                  <a:srgbClr val="FFC000"/>
                </a:solidFill>
                <a:effectLst>
                  <a:outerShdw blurRad="38100" dist="38100" dir="2700000" algn="tl">
                    <a:srgbClr val="000000">
                      <a:alpha val="43137"/>
                    </a:srgbClr>
                  </a:outerShdw>
                </a:effectLst>
              </a:rPr>
              <a:t>水利環境学研究室</a:t>
            </a:r>
            <a:endParaRPr lang="en-US" altLang="ja-JP" sz="3600" b="0" dirty="0" smtClean="0">
              <a:solidFill>
                <a:srgbClr val="FFC000"/>
              </a:solidFill>
              <a:effectLst>
                <a:outerShdw blurRad="38100" dist="38100" dir="2700000" algn="tl">
                  <a:srgbClr val="000000">
                    <a:alpha val="43137"/>
                  </a:srgbClr>
                </a:outerShdw>
              </a:effectLst>
            </a:endParaRPr>
          </a:p>
          <a:p>
            <a:r>
              <a:rPr lang="en-US" altLang="ja-JP" sz="3600" b="0" dirty="0" smtClean="0">
                <a:solidFill>
                  <a:srgbClr val="FFC000"/>
                </a:solidFill>
                <a:effectLst>
                  <a:outerShdw blurRad="38100" dist="38100" dir="2700000" algn="tl">
                    <a:srgbClr val="000000">
                      <a:alpha val="43137"/>
                    </a:srgbClr>
                  </a:outerShdw>
                </a:effectLst>
              </a:rPr>
              <a:t>		</a:t>
            </a:r>
            <a:r>
              <a:rPr lang="ja-JP" altLang="en-US" sz="3600" b="0" dirty="0" smtClean="0">
                <a:solidFill>
                  <a:srgbClr val="FFC000"/>
                </a:solidFill>
                <a:effectLst>
                  <a:outerShdw blurRad="38100" dist="38100" dir="2700000" algn="tl">
                    <a:srgbClr val="000000">
                      <a:alpha val="43137"/>
                    </a:srgbClr>
                  </a:outerShdw>
                </a:effectLst>
              </a:rPr>
              <a:t>遠藤貴史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043890" cy="1143000"/>
          </a:xfrm>
        </p:spPr>
        <p:txBody>
          <a:bodyPr>
            <a:noAutofit/>
          </a:bodyPr>
          <a:lstStyle/>
          <a:p>
            <a:r>
              <a:rPr lang="ja-JP" altLang="en-US" sz="4000" dirty="0" smtClean="0">
                <a:solidFill>
                  <a:schemeClr val="tx1"/>
                </a:solidFill>
                <a:effectLst>
                  <a:outerShdw blurRad="38100" dist="38100" dir="2700000" algn="tl">
                    <a:srgbClr val="000000">
                      <a:alpha val="43137"/>
                    </a:srgbClr>
                  </a:outerShdw>
                </a:effectLst>
              </a:rPr>
              <a:t>①基準蒸発散位の比較</a:t>
            </a:r>
            <a:endParaRPr kumimoji="1" lang="ja-JP" altLang="en-US" sz="4000" dirty="0">
              <a:solidFill>
                <a:schemeClr val="tx1"/>
              </a:solidFill>
              <a:effectLst>
                <a:outerShdw blurRad="38100" dist="38100" dir="2700000" algn="tl">
                  <a:srgbClr val="000000">
                    <a:alpha val="43137"/>
                  </a:srgbClr>
                </a:outerShdw>
              </a:effectLst>
            </a:endParaRPr>
          </a:p>
        </p:txBody>
      </p:sp>
      <p:graphicFrame>
        <p:nvGraphicFramePr>
          <p:cNvPr id="9" name="コンテンツ プレースホルダ 8"/>
          <p:cNvGraphicFramePr>
            <a:graphicFrameLocks noGrp="1"/>
          </p:cNvGraphicFramePr>
          <p:nvPr>
            <p:ph sz="quarter" idx="1"/>
          </p:nvPr>
        </p:nvGraphicFramePr>
        <p:xfrm>
          <a:off x="142844" y="1428736"/>
          <a:ext cx="8572560" cy="21431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コンテンツ プレースホルダ 3"/>
          <p:cNvGraphicFramePr>
            <a:graphicFrameLocks/>
          </p:cNvGraphicFramePr>
          <p:nvPr/>
        </p:nvGraphicFramePr>
        <p:xfrm>
          <a:off x="142844" y="3429000"/>
          <a:ext cx="8572560" cy="2143140"/>
        </p:xfrm>
        <a:graphic>
          <a:graphicData uri="http://schemas.openxmlformats.org/drawingml/2006/chart">
            <c:chart xmlns:c="http://schemas.openxmlformats.org/drawingml/2006/chart" xmlns:r="http://schemas.openxmlformats.org/officeDocument/2006/relationships" r:id="rId4"/>
          </a:graphicData>
        </a:graphic>
      </p:graphicFrame>
      <p:sp>
        <p:nvSpPr>
          <p:cNvPr id="12" name="角丸四角形 11"/>
          <p:cNvSpPr/>
          <p:nvPr/>
        </p:nvSpPr>
        <p:spPr>
          <a:xfrm>
            <a:off x="1142976" y="5572140"/>
            <a:ext cx="7000924" cy="857256"/>
          </a:xfrm>
          <a:prstGeom prst="roundRect">
            <a:avLst/>
          </a:prstGeom>
          <a:solidFill>
            <a:schemeClr val="dk1">
              <a:tint val="35000"/>
              <a:satMod val="26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2800" dirty="0" smtClean="0">
                <a:solidFill>
                  <a:srgbClr val="0070C0"/>
                </a:solidFill>
              </a:rPr>
              <a:t>ペンマン法</a:t>
            </a:r>
            <a:r>
              <a:rPr lang="ja-JP" altLang="en-US" sz="2800" dirty="0" smtClean="0"/>
              <a:t>と</a:t>
            </a:r>
            <a:r>
              <a:rPr lang="ja-JP" altLang="en-US" sz="2800" dirty="0" smtClean="0">
                <a:solidFill>
                  <a:srgbClr val="FF0000"/>
                </a:solidFill>
              </a:rPr>
              <a:t>ＰＭ法</a:t>
            </a:r>
            <a:r>
              <a:rPr lang="ja-JP" altLang="en-US" sz="2800" dirty="0" smtClean="0">
                <a:solidFill>
                  <a:schemeClr val="tx1"/>
                </a:solidFill>
              </a:rPr>
              <a:t>はほとんど一致</a:t>
            </a:r>
            <a:endParaRPr lang="en-US" altLang="ja-JP" sz="2800" dirty="0" smtClean="0">
              <a:solidFill>
                <a:schemeClr val="tx1"/>
              </a:solidFill>
            </a:endParaRPr>
          </a:p>
        </p:txBody>
      </p:sp>
      <p:sp>
        <p:nvSpPr>
          <p:cNvPr id="8" name="テキスト ボックス 7"/>
          <p:cNvSpPr txBox="1"/>
          <p:nvPr/>
        </p:nvSpPr>
        <p:spPr>
          <a:xfrm>
            <a:off x="7572396" y="0"/>
            <a:ext cx="1143008"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kumimoji="1" lang="en-US" altLang="ja-JP" sz="2400" dirty="0" smtClean="0"/>
              <a:t>7/15</a:t>
            </a:r>
            <a:endParaRPr kumimoji="1" lang="ja-JP" altLang="en-US" sz="24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972452" cy="1143000"/>
          </a:xfrm>
        </p:spPr>
        <p:txBody>
          <a:bodyPr>
            <a:noAutofit/>
          </a:bodyPr>
          <a:lstStyle/>
          <a:p>
            <a:r>
              <a:rPr lang="ja-JP" altLang="en-US" sz="4000" dirty="0" smtClean="0">
                <a:solidFill>
                  <a:schemeClr val="tx1"/>
                </a:solidFill>
                <a:effectLst>
                  <a:outerShdw blurRad="38100" dist="38100" dir="2700000" algn="tl">
                    <a:srgbClr val="000000">
                      <a:alpha val="43137"/>
                    </a:srgbClr>
                  </a:outerShdw>
                </a:effectLst>
              </a:rPr>
              <a:t>③蒸発散量の比較</a:t>
            </a:r>
            <a:endParaRPr kumimoji="1" lang="ja-JP" altLang="en-US" sz="4000" dirty="0">
              <a:solidFill>
                <a:schemeClr val="tx1"/>
              </a:solidFill>
              <a:effectLst>
                <a:outerShdw blurRad="38100" dist="38100" dir="2700000" algn="tl">
                  <a:srgbClr val="000000">
                    <a:alpha val="43137"/>
                  </a:srgbClr>
                </a:outerShdw>
              </a:effectLst>
            </a:endParaRPr>
          </a:p>
        </p:txBody>
      </p:sp>
      <p:sp>
        <p:nvSpPr>
          <p:cNvPr id="14" name="テキスト ボックス 13"/>
          <p:cNvSpPr txBox="1"/>
          <p:nvPr/>
        </p:nvSpPr>
        <p:spPr>
          <a:xfrm>
            <a:off x="7572396" y="0"/>
            <a:ext cx="1143008"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US" altLang="ja-JP" sz="2400" dirty="0" smtClean="0"/>
              <a:t>8</a:t>
            </a:r>
            <a:r>
              <a:rPr kumimoji="1" lang="en-US" altLang="ja-JP" sz="2400" dirty="0" smtClean="0"/>
              <a:t>/15</a:t>
            </a:r>
            <a:endParaRPr kumimoji="1" lang="ja-JP" altLang="en-US" sz="2400" dirty="0" smtClean="0"/>
          </a:p>
        </p:txBody>
      </p:sp>
      <p:sp>
        <p:nvSpPr>
          <p:cNvPr id="18" name="下矢印 17"/>
          <p:cNvSpPr/>
          <p:nvPr/>
        </p:nvSpPr>
        <p:spPr bwMode="auto">
          <a:xfrm>
            <a:off x="2071670" y="3429000"/>
            <a:ext cx="500066" cy="500066"/>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sp>
        <p:nvSpPr>
          <p:cNvPr id="19" name="下矢印 18"/>
          <p:cNvSpPr/>
          <p:nvPr/>
        </p:nvSpPr>
        <p:spPr bwMode="auto">
          <a:xfrm>
            <a:off x="2071670" y="5000636"/>
            <a:ext cx="500066" cy="500066"/>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sp>
        <p:nvSpPr>
          <p:cNvPr id="20" name="下矢印 19"/>
          <p:cNvSpPr/>
          <p:nvPr/>
        </p:nvSpPr>
        <p:spPr bwMode="auto">
          <a:xfrm rot="16200000">
            <a:off x="4314619" y="5329454"/>
            <a:ext cx="443325" cy="1357323"/>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sp>
        <p:nvSpPr>
          <p:cNvPr id="21" name="角丸四角形 20"/>
          <p:cNvSpPr/>
          <p:nvPr/>
        </p:nvSpPr>
        <p:spPr>
          <a:xfrm>
            <a:off x="1000100" y="2143116"/>
            <a:ext cx="7000924" cy="1071570"/>
          </a:xfrm>
          <a:prstGeom prst="roundRect">
            <a:avLst/>
          </a:prstGeom>
          <a:ln>
            <a:tailEnd type="none"/>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smtClean="0">
                <a:solidFill>
                  <a:schemeClr val="tx1"/>
                </a:solidFill>
              </a:rPr>
              <a:t>気象データ</a:t>
            </a:r>
            <a:endParaRPr kumimoji="1" lang="en-US" altLang="ja-JP" sz="2800" dirty="0" smtClean="0">
              <a:solidFill>
                <a:schemeClr val="tx1"/>
              </a:solidFill>
            </a:endParaRPr>
          </a:p>
          <a:p>
            <a:pPr algn="ctr"/>
            <a:r>
              <a:rPr kumimoji="1" lang="ja-JP" altLang="en-US" sz="2800" dirty="0" smtClean="0">
                <a:solidFill>
                  <a:schemeClr val="tx1"/>
                </a:solidFill>
              </a:rPr>
              <a:t>（</a:t>
            </a:r>
            <a:r>
              <a:rPr lang="ja-JP" altLang="en-US" sz="2800" dirty="0" smtClean="0">
                <a:solidFill>
                  <a:schemeClr val="tx1"/>
                </a:solidFill>
              </a:rPr>
              <a:t>気温</a:t>
            </a:r>
            <a:r>
              <a:rPr kumimoji="1" lang="ja-JP" altLang="en-US" sz="2800" dirty="0" smtClean="0">
                <a:solidFill>
                  <a:schemeClr val="tx1"/>
                </a:solidFill>
              </a:rPr>
              <a:t>・相対湿度・風速・日照時間）</a:t>
            </a:r>
            <a:endParaRPr kumimoji="1" lang="ja-JP" altLang="en-US" sz="2800" dirty="0">
              <a:solidFill>
                <a:schemeClr val="tx1"/>
              </a:solidFill>
            </a:endParaRPr>
          </a:p>
        </p:txBody>
      </p:sp>
      <p:sp>
        <p:nvSpPr>
          <p:cNvPr id="22" name="角丸四角形 21"/>
          <p:cNvSpPr/>
          <p:nvPr/>
        </p:nvSpPr>
        <p:spPr>
          <a:xfrm>
            <a:off x="1000100" y="4071942"/>
            <a:ext cx="2571768" cy="714380"/>
          </a:xfrm>
          <a:prstGeom prst="roundRect">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t>純放射量</a:t>
            </a:r>
            <a:endParaRPr kumimoji="1" lang="ja-JP" altLang="en-US" sz="2800" dirty="0"/>
          </a:p>
        </p:txBody>
      </p:sp>
      <p:sp>
        <p:nvSpPr>
          <p:cNvPr id="23" name="角丸四角形 22"/>
          <p:cNvSpPr/>
          <p:nvPr/>
        </p:nvSpPr>
        <p:spPr>
          <a:xfrm>
            <a:off x="1000100" y="5643578"/>
            <a:ext cx="2571768" cy="714380"/>
          </a:xfrm>
          <a:prstGeom prst="roundRect">
            <a:avLst/>
          </a:prstGeom>
          <a:ln>
            <a:tailEnd type="none"/>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smtClean="0"/>
              <a:t>基準蒸発散位</a:t>
            </a:r>
            <a:endParaRPr kumimoji="1" lang="ja-JP" altLang="en-US" sz="2800" dirty="0"/>
          </a:p>
        </p:txBody>
      </p:sp>
      <p:sp>
        <p:nvSpPr>
          <p:cNvPr id="24" name="角丸四角形 23"/>
          <p:cNvSpPr/>
          <p:nvPr/>
        </p:nvSpPr>
        <p:spPr>
          <a:xfrm>
            <a:off x="5429256" y="5643578"/>
            <a:ext cx="2571768" cy="714380"/>
          </a:xfrm>
          <a:prstGeom prst="roundRect">
            <a:avLst/>
          </a:prstGeom>
          <a:ln>
            <a:tailEnd type="none"/>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smtClean="0"/>
              <a:t>蒸発散量</a:t>
            </a:r>
            <a:endParaRPr kumimoji="1" lang="ja-JP" altLang="en-US" sz="2800" dirty="0"/>
          </a:p>
        </p:txBody>
      </p:sp>
      <p:sp>
        <p:nvSpPr>
          <p:cNvPr id="25" name="角丸四角形吹き出し 24"/>
          <p:cNvSpPr/>
          <p:nvPr/>
        </p:nvSpPr>
        <p:spPr>
          <a:xfrm>
            <a:off x="4357686" y="4071942"/>
            <a:ext cx="2571768" cy="714380"/>
          </a:xfrm>
          <a:prstGeom prst="wedgeRoundRectCallout">
            <a:avLst>
              <a:gd name="adj1" fmla="val -45378"/>
              <a:gd name="adj2" fmla="val 183536"/>
              <a:gd name="adj3" fmla="val 16667"/>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smtClean="0"/>
              <a:t>作物係数</a:t>
            </a:r>
            <a:endParaRPr kumimoji="1" lang="ja-JP" altLang="en-US" sz="2800" dirty="0"/>
          </a:p>
        </p:txBody>
      </p:sp>
      <p:sp>
        <p:nvSpPr>
          <p:cNvPr id="26" name="正方形/長方形 25"/>
          <p:cNvSpPr/>
          <p:nvPr/>
        </p:nvSpPr>
        <p:spPr>
          <a:xfrm>
            <a:off x="571472" y="1500174"/>
            <a:ext cx="3786214" cy="500066"/>
          </a:xfrm>
          <a:prstGeom prst="rect">
            <a:avLst/>
          </a:prstGeom>
          <a:ln>
            <a:tailEnd type="none"/>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0070C0"/>
                </a:solidFill>
              </a:rPr>
              <a:t>ペンマン法</a:t>
            </a:r>
            <a:r>
              <a:rPr lang="ja-JP" altLang="en-US" sz="2000" dirty="0" smtClean="0">
                <a:solidFill>
                  <a:schemeClr val="tx1"/>
                </a:solidFill>
              </a:rPr>
              <a:t>・</a:t>
            </a:r>
            <a:r>
              <a:rPr lang="ja-JP" altLang="en-US" sz="2000" dirty="0" smtClean="0">
                <a:solidFill>
                  <a:srgbClr val="FF0000"/>
                </a:solidFill>
              </a:rPr>
              <a:t>ＰＭ法</a:t>
            </a:r>
            <a:r>
              <a:rPr lang="ja-JP" altLang="en-US" sz="2000" dirty="0" smtClean="0">
                <a:solidFill>
                  <a:schemeClr val="tx1"/>
                </a:solidFill>
              </a:rPr>
              <a:t>の算定手順</a:t>
            </a:r>
            <a:endParaRPr lang="ja-JP" altLang="en-US" sz="2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9"/>
                                        </p:tgtEl>
                                        <p:attrNameLst>
                                          <p:attrName>style.opacity</p:attrName>
                                        </p:attrNameLst>
                                      </p:cBhvr>
                                      <p:to>
                                        <p:strVal val="0.5"/>
                                      </p:to>
                                    </p:set>
                                    <p:animEffect filter="image" prLst="opacity: 0.5">
                                      <p:cBhvr rctx="IE">
                                        <p:cTn id="10" dur="indefinite"/>
                                        <p:tgtEl>
                                          <p:spTgt spid="19"/>
                                        </p:tgtEl>
                                      </p:cBhvr>
                                    </p:animEffect>
                                  </p:childTnLst>
                                </p:cTn>
                              </p:par>
                              <p:par>
                                <p:cTn id="11" presetID="9" presetClass="emph" presetSubtype="0" grpId="0" nodeType="withEffect">
                                  <p:stCondLst>
                                    <p:cond delay="0"/>
                                  </p:stCondLst>
                                  <p:childTnLst>
                                    <p:set>
                                      <p:cBhvr rctx="PPT">
                                        <p:cTn id="12" dur="indefinite"/>
                                        <p:tgtEl>
                                          <p:spTgt spid="20"/>
                                        </p:tgtEl>
                                        <p:attrNameLst>
                                          <p:attrName>style.opacity</p:attrName>
                                        </p:attrNameLst>
                                      </p:cBhvr>
                                      <p:to>
                                        <p:strVal val="0.5"/>
                                      </p:to>
                                    </p:set>
                                    <p:animEffect filter="image" prLst="opacity: 0.5">
                                      <p:cBhvr rctx="IE">
                                        <p:cTn id="13" dur="indefinite"/>
                                        <p:tgtEl>
                                          <p:spTgt spid="20"/>
                                        </p:tgtEl>
                                      </p:cBhvr>
                                    </p:animEffect>
                                  </p:childTnLst>
                                </p:cTn>
                              </p:par>
                              <p:par>
                                <p:cTn id="14" presetID="9" presetClass="emph" presetSubtype="0" grpId="0" nodeType="withEffect">
                                  <p:stCondLst>
                                    <p:cond delay="0"/>
                                  </p:stCondLst>
                                  <p:childTnLst>
                                    <p:set>
                                      <p:cBhvr rctx="PPT">
                                        <p:cTn id="15" dur="indefinite"/>
                                        <p:tgtEl>
                                          <p:spTgt spid="21"/>
                                        </p:tgtEl>
                                        <p:attrNameLst>
                                          <p:attrName>style.opacity</p:attrName>
                                        </p:attrNameLst>
                                      </p:cBhvr>
                                      <p:to>
                                        <p:strVal val="0.5"/>
                                      </p:to>
                                    </p:set>
                                    <p:animEffect filter="image" prLst="opacity: 0.5">
                                      <p:cBhvr rctx="IE">
                                        <p:cTn id="16" dur="indefinite"/>
                                        <p:tgtEl>
                                          <p:spTgt spid="21"/>
                                        </p:tgtEl>
                                      </p:cBhvr>
                                    </p:animEffect>
                                  </p:childTnLst>
                                </p:cTn>
                              </p:par>
                              <p:par>
                                <p:cTn id="17" presetID="9" presetClass="emph" presetSubtype="0" grpId="0" nodeType="withEffect">
                                  <p:stCondLst>
                                    <p:cond delay="0"/>
                                  </p:stCondLst>
                                  <p:childTnLst>
                                    <p:set>
                                      <p:cBhvr rctx="PPT">
                                        <p:cTn id="18" dur="indefinite"/>
                                        <p:tgtEl>
                                          <p:spTgt spid="22"/>
                                        </p:tgtEl>
                                        <p:attrNameLst>
                                          <p:attrName>style.opacity</p:attrName>
                                        </p:attrNameLst>
                                      </p:cBhvr>
                                      <p:to>
                                        <p:strVal val="0.5"/>
                                      </p:to>
                                    </p:set>
                                    <p:animEffect filter="image" prLst="opacity: 0.5">
                                      <p:cBhvr rctx="IE">
                                        <p:cTn id="19" dur="indefinite"/>
                                        <p:tgtEl>
                                          <p:spTgt spid="22"/>
                                        </p:tgtEl>
                                      </p:cBhvr>
                                    </p:animEffect>
                                  </p:childTnLst>
                                </p:cTn>
                              </p:par>
                              <p:par>
                                <p:cTn id="20" presetID="9" presetClass="emph" presetSubtype="0" grpId="0" nodeType="withEffect">
                                  <p:stCondLst>
                                    <p:cond delay="0"/>
                                  </p:stCondLst>
                                  <p:childTnLst>
                                    <p:set>
                                      <p:cBhvr rctx="PPT">
                                        <p:cTn id="21" dur="indefinite"/>
                                        <p:tgtEl>
                                          <p:spTgt spid="23"/>
                                        </p:tgtEl>
                                        <p:attrNameLst>
                                          <p:attrName>style.opacity</p:attrName>
                                        </p:attrNameLst>
                                      </p:cBhvr>
                                      <p:to>
                                        <p:strVal val="0.5"/>
                                      </p:to>
                                    </p:set>
                                    <p:animEffect filter="image" prLst="opacity: 0.5">
                                      <p:cBhvr rctx="IE">
                                        <p:cTn id="22" dur="indefinite"/>
                                        <p:tgtEl>
                                          <p:spTgt spid="23"/>
                                        </p:tgtEl>
                                      </p:cBhvr>
                                    </p:animEffect>
                                  </p:childTnLst>
                                </p:cTn>
                              </p:par>
                              <p:par>
                                <p:cTn id="23" presetID="9" presetClass="emph" presetSubtype="0" grpId="0" nodeType="withEffect">
                                  <p:stCondLst>
                                    <p:cond delay="0"/>
                                  </p:stCondLst>
                                  <p:childTnLst>
                                    <p:set>
                                      <p:cBhvr rctx="PPT">
                                        <p:cTn id="24" dur="indefinite"/>
                                        <p:tgtEl>
                                          <p:spTgt spid="24"/>
                                        </p:tgtEl>
                                        <p:attrNameLst>
                                          <p:attrName>style.opacity</p:attrName>
                                        </p:attrNameLst>
                                      </p:cBhvr>
                                      <p:to>
                                        <p:strVal val="0.5"/>
                                      </p:to>
                                    </p:set>
                                    <p:animEffect filter="image" prLst="opacity: 0.5">
                                      <p:cBhvr rctx="IE">
                                        <p:cTn id="25" dur="indefinite"/>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solidFill>
                  <a:schemeClr val="tx1"/>
                </a:solidFill>
                <a:effectLst>
                  <a:outerShdw blurRad="38100" dist="38100" dir="2700000" algn="tl">
                    <a:srgbClr val="000000">
                      <a:alpha val="43137"/>
                    </a:srgbClr>
                  </a:outerShdw>
                </a:effectLst>
              </a:rPr>
              <a:t>②作物係数の比較</a:t>
            </a:r>
            <a:endParaRPr kumimoji="1" lang="ja-JP" altLang="en-US" sz="4000" dirty="0">
              <a:solidFill>
                <a:schemeClr val="tx1"/>
              </a:solidFill>
              <a:effectLst>
                <a:outerShdw blurRad="38100" dist="38100" dir="2700000" algn="tl">
                  <a:srgbClr val="000000">
                    <a:alpha val="43137"/>
                  </a:srgbClr>
                </a:outerShdw>
              </a:effectLst>
            </a:endParaRPr>
          </a:p>
        </p:txBody>
      </p:sp>
      <p:sp>
        <p:nvSpPr>
          <p:cNvPr id="24" name="コンテンツ プレースホルダ 23"/>
          <p:cNvSpPr>
            <a:spLocks noGrp="1"/>
          </p:cNvSpPr>
          <p:nvPr>
            <p:ph sz="quarter" idx="1"/>
          </p:nvPr>
        </p:nvSpPr>
        <p:spPr>
          <a:xfrm>
            <a:off x="428596" y="1428736"/>
            <a:ext cx="4829180" cy="5429264"/>
          </a:xfrm>
        </p:spPr>
        <p:txBody>
          <a:bodyPr>
            <a:normAutofit/>
          </a:bodyPr>
          <a:lstStyle/>
          <a:p>
            <a:pPr>
              <a:buNone/>
            </a:pPr>
            <a:r>
              <a:rPr kumimoji="1" lang="ja-JP" altLang="en-US" sz="3200" dirty="0" smtClean="0">
                <a:solidFill>
                  <a:srgbClr val="0070C0"/>
                </a:solidFill>
              </a:rPr>
              <a:t>ペンマン法の作物係数</a:t>
            </a:r>
            <a:endParaRPr kumimoji="1" lang="en-US" altLang="ja-JP" sz="3200" dirty="0" smtClean="0">
              <a:solidFill>
                <a:srgbClr val="0070C0"/>
              </a:solidFill>
            </a:endParaRPr>
          </a:p>
          <a:p>
            <a:pPr>
              <a:buNone/>
            </a:pPr>
            <a:r>
              <a:rPr lang="ja-JP" altLang="en-US" sz="2800" dirty="0" smtClean="0"/>
              <a:t>・作物の種類と生育ステージ</a:t>
            </a:r>
            <a:endParaRPr lang="en-US" altLang="ja-JP" sz="2800" dirty="0" smtClean="0"/>
          </a:p>
          <a:p>
            <a:pPr>
              <a:buNone/>
            </a:pPr>
            <a:r>
              <a:rPr lang="ja-JP" altLang="en-US" sz="2800" dirty="0" smtClean="0"/>
              <a:t>　別に決められた値を用いる</a:t>
            </a:r>
            <a:endParaRPr lang="en-US" altLang="ja-JP" sz="2800" dirty="0" smtClean="0"/>
          </a:p>
          <a:p>
            <a:pPr>
              <a:buNone/>
            </a:pPr>
            <a:r>
              <a:rPr lang="ja-JP" altLang="en-US" sz="2800" dirty="0" smtClean="0"/>
              <a:t>⇒同一ステージ内では一定</a:t>
            </a:r>
            <a:endParaRPr lang="en-US" altLang="ja-JP" sz="2800" dirty="0" smtClean="0"/>
          </a:p>
          <a:p>
            <a:pPr>
              <a:buNone/>
            </a:pPr>
            <a:endParaRPr lang="en-US" altLang="ja-JP" sz="800" dirty="0" smtClean="0"/>
          </a:p>
          <a:p>
            <a:pPr>
              <a:buNone/>
            </a:pPr>
            <a:r>
              <a:rPr kumimoji="1" lang="ja-JP" altLang="en-US" sz="3200" dirty="0" smtClean="0">
                <a:solidFill>
                  <a:srgbClr val="FF0000"/>
                </a:solidFill>
              </a:rPr>
              <a:t>ＰＭ法の作物係数</a:t>
            </a:r>
            <a:endParaRPr kumimoji="1" lang="en-US" altLang="ja-JP" sz="3200" dirty="0" smtClean="0">
              <a:solidFill>
                <a:srgbClr val="FF0000"/>
              </a:solidFill>
            </a:endParaRPr>
          </a:p>
          <a:p>
            <a:pPr>
              <a:buNone/>
            </a:pPr>
            <a:r>
              <a:rPr lang="ja-JP" altLang="en-US" sz="2800" dirty="0" smtClean="0"/>
              <a:t>・地表面の水分状況を考慮</a:t>
            </a:r>
            <a:endParaRPr lang="en-US" altLang="ja-JP" sz="2800" dirty="0" smtClean="0"/>
          </a:p>
          <a:p>
            <a:pPr>
              <a:buNone/>
            </a:pPr>
            <a:r>
              <a:rPr lang="ja-JP" altLang="en-US" sz="2800" dirty="0" smtClean="0"/>
              <a:t>⇒乾燥で</a:t>
            </a:r>
            <a:r>
              <a:rPr lang="ja-JP" altLang="en-US" sz="2800" dirty="0" smtClean="0">
                <a:solidFill>
                  <a:srgbClr val="FF0000"/>
                </a:solidFill>
              </a:rPr>
              <a:t>小</a:t>
            </a:r>
            <a:r>
              <a:rPr lang="ja-JP" altLang="en-US" sz="2800" dirty="0" smtClean="0"/>
              <a:t>，潅水・降雨で</a:t>
            </a:r>
            <a:r>
              <a:rPr lang="ja-JP" altLang="en-US" sz="2800" dirty="0" smtClean="0">
                <a:solidFill>
                  <a:srgbClr val="FF0000"/>
                </a:solidFill>
              </a:rPr>
              <a:t>大</a:t>
            </a:r>
            <a:endParaRPr lang="en-US" altLang="ja-JP" sz="2800" dirty="0" smtClean="0">
              <a:solidFill>
                <a:srgbClr val="FF0000"/>
              </a:solidFill>
            </a:endParaRPr>
          </a:p>
          <a:p>
            <a:pPr>
              <a:buNone/>
            </a:pPr>
            <a:r>
              <a:rPr lang="ja-JP" altLang="en-US" sz="2800" dirty="0" smtClean="0"/>
              <a:t>・作物の被覆割合の増加</a:t>
            </a:r>
            <a:endParaRPr lang="en-US" altLang="ja-JP" sz="2800" dirty="0" smtClean="0"/>
          </a:p>
          <a:p>
            <a:pPr>
              <a:buNone/>
            </a:pPr>
            <a:r>
              <a:rPr lang="ja-JP" altLang="en-US" sz="2800" dirty="0" smtClean="0"/>
              <a:t>⇒蒸発＜蒸散</a:t>
            </a:r>
            <a:endParaRPr lang="en-US" altLang="ja-JP" sz="2800" dirty="0" smtClean="0"/>
          </a:p>
          <a:p>
            <a:pPr>
              <a:buNone/>
            </a:pPr>
            <a:r>
              <a:rPr lang="ja-JP" altLang="en-US" sz="2800" dirty="0" smtClean="0"/>
              <a:t>⇒変動は小さくなる</a:t>
            </a:r>
            <a:endParaRPr lang="en-US" altLang="ja-JP" sz="2800" dirty="0" smtClean="0"/>
          </a:p>
        </p:txBody>
      </p:sp>
      <p:sp>
        <p:nvSpPr>
          <p:cNvPr id="34" name="角丸四角形 33"/>
          <p:cNvSpPr/>
          <p:nvPr/>
        </p:nvSpPr>
        <p:spPr>
          <a:xfrm>
            <a:off x="5500694" y="642918"/>
            <a:ext cx="1571636" cy="285752"/>
          </a:xfrm>
          <a:prstGeom prst="roundRect">
            <a:avLst/>
          </a:prstGeom>
          <a:ln>
            <a:solidFill>
              <a:srgbClr val="0070C0"/>
            </a:solidFill>
            <a:tailEnd type="none"/>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ペンマン法</a:t>
            </a:r>
            <a:endParaRPr kumimoji="1" lang="ja-JP" altLang="en-US" dirty="0"/>
          </a:p>
        </p:txBody>
      </p:sp>
      <p:sp>
        <p:nvSpPr>
          <p:cNvPr id="15" name="テキスト ボックス 14"/>
          <p:cNvSpPr txBox="1"/>
          <p:nvPr/>
        </p:nvSpPr>
        <p:spPr>
          <a:xfrm>
            <a:off x="7572396" y="0"/>
            <a:ext cx="1143008"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kumimoji="1" lang="en-US" altLang="ja-JP" sz="2400" dirty="0" smtClean="0"/>
              <a:t>9/15</a:t>
            </a:r>
            <a:endParaRPr kumimoji="1" lang="ja-JP" altLang="en-US" sz="2400" dirty="0" smtClean="0"/>
          </a:p>
        </p:txBody>
      </p:sp>
      <p:pic>
        <p:nvPicPr>
          <p:cNvPr id="1029" name="Picture 5"/>
          <p:cNvPicPr>
            <a:picLocks noChangeAspect="1" noChangeArrowheads="1"/>
          </p:cNvPicPr>
          <p:nvPr/>
        </p:nvPicPr>
        <p:blipFill>
          <a:blip r:embed="rId3" cstate="print"/>
          <a:srcRect/>
          <a:stretch>
            <a:fillRect/>
          </a:stretch>
        </p:blipFill>
        <p:spPr bwMode="auto">
          <a:xfrm>
            <a:off x="5429256" y="928670"/>
            <a:ext cx="3286148" cy="2451001"/>
          </a:xfrm>
          <a:prstGeom prst="rect">
            <a:avLst/>
          </a:prstGeom>
          <a:noFill/>
          <a:ln w="9525">
            <a:noFill/>
            <a:miter lim="800000"/>
            <a:headEnd/>
            <a:tailEnd/>
          </a:ln>
          <a:effectLst/>
        </p:spPr>
      </p:pic>
      <p:sp>
        <p:nvSpPr>
          <p:cNvPr id="9" name="テキスト ボックス 8"/>
          <p:cNvSpPr txBox="1"/>
          <p:nvPr/>
        </p:nvSpPr>
        <p:spPr>
          <a:xfrm>
            <a:off x="5357818" y="3286124"/>
            <a:ext cx="3501280" cy="307777"/>
          </a:xfrm>
          <a:prstGeom prst="rect">
            <a:avLst/>
          </a:prstGeom>
          <a:noFill/>
          <a:ln w="15875">
            <a:noFill/>
          </a:ln>
        </p:spPr>
        <p:txBody>
          <a:bodyPr wrap="none" rtlCol="0">
            <a:spAutoFit/>
          </a:bodyPr>
          <a:lstStyle/>
          <a:p>
            <a:r>
              <a:rPr kumimoji="1" lang="ja-JP" altLang="en-US" sz="1400" dirty="0" smtClean="0"/>
              <a:t>図</a:t>
            </a:r>
            <a:r>
              <a:rPr kumimoji="1" lang="en-US" altLang="ja-JP" sz="1400" dirty="0" smtClean="0"/>
              <a:t>1</a:t>
            </a:r>
            <a:r>
              <a:rPr kumimoji="1" lang="ja-JP" altLang="en-US" sz="1400" dirty="0" smtClean="0"/>
              <a:t>　用水計画におけるタマネギの作物係数</a:t>
            </a:r>
          </a:p>
        </p:txBody>
      </p:sp>
      <p:grpSp>
        <p:nvGrpSpPr>
          <p:cNvPr id="17" name="グループ化 16"/>
          <p:cNvGrpSpPr/>
          <p:nvPr/>
        </p:nvGrpSpPr>
        <p:grpSpPr>
          <a:xfrm>
            <a:off x="5465791" y="3929066"/>
            <a:ext cx="3249613" cy="2581276"/>
            <a:chOff x="714348" y="2500306"/>
            <a:chExt cx="3249613" cy="2581276"/>
          </a:xfrm>
        </p:grpSpPr>
        <p:grpSp>
          <p:nvGrpSpPr>
            <p:cNvPr id="18" name="グループ化 8"/>
            <p:cNvGrpSpPr/>
            <p:nvPr/>
          </p:nvGrpSpPr>
          <p:grpSpPr>
            <a:xfrm>
              <a:off x="714348" y="2500306"/>
              <a:ext cx="3249613" cy="2581276"/>
              <a:chOff x="714348" y="2500306"/>
              <a:chExt cx="3249613" cy="2581276"/>
            </a:xfrm>
          </p:grpSpPr>
          <p:sp>
            <p:nvSpPr>
              <p:cNvPr id="20" name="正方形/長方形 19"/>
              <p:cNvSpPr/>
              <p:nvPr/>
            </p:nvSpPr>
            <p:spPr>
              <a:xfrm>
                <a:off x="714348" y="2500306"/>
                <a:ext cx="3214710" cy="2571768"/>
              </a:xfrm>
              <a:prstGeom prst="rect">
                <a:avLst/>
              </a:prstGeom>
              <a:solidFill>
                <a:schemeClr val="bg1"/>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1" name="Picture 2"/>
              <p:cNvPicPr>
                <a:picLocks noChangeAspect="1" noChangeArrowheads="1"/>
              </p:cNvPicPr>
              <p:nvPr/>
            </p:nvPicPr>
            <p:blipFill>
              <a:blip r:embed="rId4" cstate="print"/>
              <a:srcRect/>
              <a:stretch>
                <a:fillRect/>
              </a:stretch>
            </p:blipFill>
            <p:spPr bwMode="auto">
              <a:xfrm>
                <a:off x="714348" y="2643182"/>
                <a:ext cx="3249613" cy="2438400"/>
              </a:xfrm>
              <a:prstGeom prst="rect">
                <a:avLst/>
              </a:prstGeom>
              <a:noFill/>
              <a:ln w="9525">
                <a:noFill/>
                <a:miter lim="800000"/>
                <a:headEnd/>
                <a:tailEnd/>
              </a:ln>
              <a:effectLst/>
            </p:spPr>
          </p:pic>
        </p:grpSp>
        <p:sp>
          <p:nvSpPr>
            <p:cNvPr id="19" name="テキスト ボックス 18"/>
            <p:cNvSpPr txBox="1"/>
            <p:nvPr/>
          </p:nvSpPr>
          <p:spPr>
            <a:xfrm>
              <a:off x="714348" y="2500306"/>
              <a:ext cx="1120820" cy="276999"/>
            </a:xfrm>
            <a:prstGeom prst="rect">
              <a:avLst/>
            </a:prstGeom>
            <a:noFill/>
          </p:spPr>
          <p:txBody>
            <a:bodyPr wrap="none" rtlCol="0">
              <a:spAutoFit/>
            </a:bodyPr>
            <a:lstStyle/>
            <a:p>
              <a:r>
                <a:rPr kumimoji="1" lang="ja-JP" altLang="en-US" sz="1200" dirty="0" smtClean="0"/>
                <a:t>作物係数</a:t>
              </a:r>
              <a:r>
                <a:rPr lang="ja-JP" altLang="en-US" sz="1200" dirty="0" smtClean="0"/>
                <a:t>（</a:t>
              </a:r>
              <a:r>
                <a:rPr lang="en-US" altLang="ja-JP" sz="1200" dirty="0" smtClean="0"/>
                <a:t>K</a:t>
              </a:r>
              <a:r>
                <a:rPr lang="ja-JP" altLang="en-US" sz="1200" dirty="0" smtClean="0"/>
                <a:t>ｃ）</a:t>
              </a:r>
              <a:endParaRPr kumimoji="1" lang="ja-JP" altLang="en-US" sz="1200" dirty="0"/>
            </a:p>
          </p:txBody>
        </p:sp>
      </p:grpSp>
      <p:sp>
        <p:nvSpPr>
          <p:cNvPr id="35" name="角丸四角形 34"/>
          <p:cNvSpPr/>
          <p:nvPr/>
        </p:nvSpPr>
        <p:spPr>
          <a:xfrm>
            <a:off x="5500694" y="3643314"/>
            <a:ext cx="1571636" cy="285752"/>
          </a:xfrm>
          <a:prstGeom prst="roundRect">
            <a:avLst/>
          </a:prstGeom>
          <a:ln>
            <a:solidFill>
              <a:srgbClr val="FF0000"/>
            </a:solidFill>
            <a:tailEnd type="none"/>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t>ＰＭ</a:t>
            </a:r>
            <a:r>
              <a:rPr kumimoji="1" lang="ja-JP" altLang="en-US" dirty="0" smtClean="0"/>
              <a:t>法</a:t>
            </a:r>
            <a:endParaRPr kumimoji="1" lang="ja-JP" altLang="en-US" dirty="0"/>
          </a:p>
        </p:txBody>
      </p:sp>
      <p:sp>
        <p:nvSpPr>
          <p:cNvPr id="10" name="テキスト ボックス 9"/>
          <p:cNvSpPr txBox="1"/>
          <p:nvPr/>
        </p:nvSpPr>
        <p:spPr>
          <a:xfrm>
            <a:off x="5887874" y="6478809"/>
            <a:ext cx="2613216" cy="307777"/>
          </a:xfrm>
          <a:prstGeom prst="rect">
            <a:avLst/>
          </a:prstGeom>
          <a:noFill/>
          <a:ln w="15875">
            <a:noFill/>
          </a:ln>
        </p:spPr>
        <p:txBody>
          <a:bodyPr wrap="none" rtlCol="0">
            <a:spAutoFit/>
          </a:bodyPr>
          <a:lstStyle/>
          <a:p>
            <a:r>
              <a:rPr kumimoji="1" lang="ja-JP" altLang="en-US" sz="1400" dirty="0" smtClean="0"/>
              <a:t>図</a:t>
            </a:r>
            <a:r>
              <a:rPr kumimoji="1" lang="en-US" altLang="ja-JP" sz="1400" dirty="0" smtClean="0"/>
              <a:t>2</a:t>
            </a:r>
            <a:r>
              <a:rPr kumimoji="1" lang="ja-JP" altLang="en-US" sz="1400" dirty="0" smtClean="0"/>
              <a:t>　ＦＡＯのガイドライン</a:t>
            </a:r>
            <a:r>
              <a:rPr lang="ja-JP" altLang="en-US" sz="1400" dirty="0" smtClean="0"/>
              <a:t>（</a:t>
            </a:r>
            <a:r>
              <a:rPr lang="en-US" altLang="ja-JP" sz="1400" dirty="0" smtClean="0"/>
              <a:t>1997</a:t>
            </a:r>
            <a:r>
              <a:rPr lang="ja-JP" altLang="en-US" sz="1400" dirty="0" smtClean="0"/>
              <a:t>）</a:t>
            </a:r>
            <a:endParaRPr kumimoji="1" lang="en-US" altLang="ja-JP" sz="1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000" dirty="0" smtClean="0">
                <a:solidFill>
                  <a:schemeClr val="tx1"/>
                </a:solidFill>
                <a:effectLst>
                  <a:outerShdw blurRad="38100" dist="38100" dir="2700000" algn="tl">
                    <a:srgbClr val="000000">
                      <a:alpha val="43137"/>
                    </a:srgbClr>
                  </a:outerShdw>
                </a:effectLst>
              </a:rPr>
              <a:t>②作物係数の比較</a:t>
            </a:r>
            <a:endParaRPr kumimoji="1" lang="ja-JP" altLang="en-US" sz="3200" dirty="0">
              <a:solidFill>
                <a:schemeClr val="tx1"/>
              </a:solidFill>
              <a:effectLst>
                <a:outerShdw blurRad="38100" dist="38100" dir="2700000" algn="tl">
                  <a:srgbClr val="000000">
                    <a:alpha val="43137"/>
                  </a:srgbClr>
                </a:outerShdw>
              </a:effectLst>
            </a:endParaRPr>
          </a:p>
        </p:txBody>
      </p:sp>
      <p:graphicFrame>
        <p:nvGraphicFramePr>
          <p:cNvPr id="8" name="コンテンツ プレースホルダ 7"/>
          <p:cNvGraphicFramePr>
            <a:graphicFrameLocks noGrp="1"/>
          </p:cNvGraphicFramePr>
          <p:nvPr>
            <p:ph sz="quarter" idx="4294967295"/>
          </p:nvPr>
        </p:nvGraphicFramePr>
        <p:xfrm>
          <a:off x="142844" y="1500174"/>
          <a:ext cx="8786874" cy="4286280"/>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7572396" y="0"/>
            <a:ext cx="1143008"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kumimoji="1" lang="en-US" altLang="ja-JP" sz="2400" dirty="0" smtClean="0"/>
              <a:t>10/15</a:t>
            </a:r>
            <a:endParaRPr kumimoji="1" lang="ja-JP" altLang="en-US" sz="2400" dirty="0" smtClean="0"/>
          </a:p>
        </p:txBody>
      </p:sp>
      <p:sp>
        <p:nvSpPr>
          <p:cNvPr id="30" name="角丸四角形 29"/>
          <p:cNvSpPr/>
          <p:nvPr/>
        </p:nvSpPr>
        <p:spPr>
          <a:xfrm>
            <a:off x="1142975" y="5572140"/>
            <a:ext cx="6929487" cy="1071570"/>
          </a:xfrm>
          <a:prstGeom prst="roundRect">
            <a:avLst/>
          </a:prstGeom>
          <a:solidFill>
            <a:schemeClr val="dk1">
              <a:tint val="35000"/>
              <a:satMod val="260000"/>
            </a:schemeClr>
          </a:solidFill>
          <a:ln>
            <a:tailEnd type="none"/>
          </a:ln>
        </p:spPr>
        <p:style>
          <a:lnRef idx="1">
            <a:schemeClr val="dk1"/>
          </a:lnRef>
          <a:fillRef idx="2">
            <a:schemeClr val="dk1"/>
          </a:fillRef>
          <a:effectRef idx="1">
            <a:schemeClr val="dk1"/>
          </a:effectRef>
          <a:fontRef idx="minor">
            <a:schemeClr val="dk1"/>
          </a:fontRef>
        </p:style>
        <p:txBody>
          <a:bodyPr rtlCol="0" anchor="ctr"/>
          <a:lstStyle/>
          <a:p>
            <a:pPr>
              <a:buNone/>
            </a:pPr>
            <a:r>
              <a:rPr lang="ja-JP" altLang="en-US" sz="2800" dirty="0" smtClean="0">
                <a:solidFill>
                  <a:srgbClr val="0070C0"/>
                </a:solidFill>
              </a:rPr>
              <a:t>　ペンマン法</a:t>
            </a:r>
            <a:r>
              <a:rPr lang="ja-JP" altLang="en-US" sz="2800" dirty="0" smtClean="0"/>
              <a:t>：同一ステージ内では一定</a:t>
            </a:r>
            <a:endParaRPr lang="en-US" altLang="ja-JP" sz="2800" dirty="0" smtClean="0"/>
          </a:p>
          <a:p>
            <a:pPr>
              <a:buNone/>
            </a:pPr>
            <a:r>
              <a:rPr lang="ja-JP" altLang="en-US" sz="2800" dirty="0" smtClean="0">
                <a:solidFill>
                  <a:srgbClr val="FF0000"/>
                </a:solidFill>
              </a:rPr>
              <a:t>　ＰＭ法　　</a:t>
            </a:r>
            <a:r>
              <a:rPr lang="ja-JP" altLang="en-US" sz="2800" dirty="0" smtClean="0"/>
              <a:t>：日ごとに変化</a:t>
            </a:r>
            <a:endParaRPr lang="en-US" altLang="ja-JP" sz="28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972452" cy="1143000"/>
          </a:xfrm>
        </p:spPr>
        <p:txBody>
          <a:bodyPr>
            <a:noAutofit/>
          </a:bodyPr>
          <a:lstStyle/>
          <a:p>
            <a:r>
              <a:rPr lang="ja-JP" altLang="en-US" sz="4000" dirty="0" smtClean="0">
                <a:solidFill>
                  <a:schemeClr val="tx1"/>
                </a:solidFill>
                <a:effectLst>
                  <a:outerShdw blurRad="38100" dist="38100" dir="2700000" algn="tl">
                    <a:srgbClr val="000000">
                      <a:alpha val="43137"/>
                    </a:srgbClr>
                  </a:outerShdw>
                </a:effectLst>
              </a:rPr>
              <a:t>③蒸発散量の比較</a:t>
            </a:r>
            <a:endParaRPr kumimoji="1" lang="ja-JP" altLang="en-US" sz="4000" dirty="0">
              <a:solidFill>
                <a:schemeClr val="tx1"/>
              </a:solidFill>
              <a:effectLst>
                <a:outerShdw blurRad="38100" dist="38100" dir="2700000" algn="tl">
                  <a:srgbClr val="000000">
                    <a:alpha val="43137"/>
                  </a:srgbClr>
                </a:outerShdw>
              </a:effectLst>
            </a:endParaRPr>
          </a:p>
        </p:txBody>
      </p:sp>
      <p:sp>
        <p:nvSpPr>
          <p:cNvPr id="14" name="テキスト ボックス 13"/>
          <p:cNvSpPr txBox="1"/>
          <p:nvPr/>
        </p:nvSpPr>
        <p:spPr>
          <a:xfrm>
            <a:off x="7572396" y="0"/>
            <a:ext cx="1143008"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US" altLang="ja-JP" sz="2400" dirty="0" smtClean="0"/>
              <a:t>11</a:t>
            </a:r>
            <a:r>
              <a:rPr kumimoji="1" lang="en-US" altLang="ja-JP" sz="2400" dirty="0" smtClean="0"/>
              <a:t>/15</a:t>
            </a:r>
            <a:endParaRPr kumimoji="1" lang="ja-JP" altLang="en-US" sz="2400" dirty="0" smtClean="0"/>
          </a:p>
        </p:txBody>
      </p:sp>
      <p:sp>
        <p:nvSpPr>
          <p:cNvPr id="18" name="下矢印 17"/>
          <p:cNvSpPr/>
          <p:nvPr/>
        </p:nvSpPr>
        <p:spPr bwMode="auto">
          <a:xfrm>
            <a:off x="2071670" y="3429000"/>
            <a:ext cx="500066" cy="500066"/>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sp>
        <p:nvSpPr>
          <p:cNvPr id="19" name="下矢印 18"/>
          <p:cNvSpPr/>
          <p:nvPr/>
        </p:nvSpPr>
        <p:spPr bwMode="auto">
          <a:xfrm>
            <a:off x="2071670" y="5000636"/>
            <a:ext cx="500066" cy="500066"/>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sp>
        <p:nvSpPr>
          <p:cNvPr id="20" name="下矢印 19"/>
          <p:cNvSpPr/>
          <p:nvPr/>
        </p:nvSpPr>
        <p:spPr bwMode="auto">
          <a:xfrm rot="16200000">
            <a:off x="4314619" y="5329454"/>
            <a:ext cx="443325" cy="1357323"/>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sp>
        <p:nvSpPr>
          <p:cNvPr id="21" name="角丸四角形 20"/>
          <p:cNvSpPr/>
          <p:nvPr/>
        </p:nvSpPr>
        <p:spPr>
          <a:xfrm>
            <a:off x="1000100" y="2143116"/>
            <a:ext cx="7000924" cy="1071570"/>
          </a:xfrm>
          <a:prstGeom prst="roundRect">
            <a:avLst/>
          </a:prstGeom>
          <a:ln>
            <a:tailEnd type="none"/>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smtClean="0">
                <a:solidFill>
                  <a:schemeClr val="tx1"/>
                </a:solidFill>
              </a:rPr>
              <a:t>気象データ</a:t>
            </a:r>
            <a:endParaRPr kumimoji="1" lang="en-US" altLang="ja-JP" sz="2800" dirty="0" smtClean="0">
              <a:solidFill>
                <a:schemeClr val="tx1"/>
              </a:solidFill>
            </a:endParaRPr>
          </a:p>
          <a:p>
            <a:pPr algn="ctr"/>
            <a:r>
              <a:rPr kumimoji="1" lang="ja-JP" altLang="en-US" sz="2800" dirty="0" smtClean="0">
                <a:solidFill>
                  <a:schemeClr val="tx1"/>
                </a:solidFill>
              </a:rPr>
              <a:t>（</a:t>
            </a:r>
            <a:r>
              <a:rPr lang="ja-JP" altLang="en-US" sz="2800" dirty="0" smtClean="0">
                <a:solidFill>
                  <a:schemeClr val="tx1"/>
                </a:solidFill>
              </a:rPr>
              <a:t>気温</a:t>
            </a:r>
            <a:r>
              <a:rPr kumimoji="1" lang="ja-JP" altLang="en-US" sz="2800" dirty="0" smtClean="0">
                <a:solidFill>
                  <a:schemeClr val="tx1"/>
                </a:solidFill>
              </a:rPr>
              <a:t>・相対湿度・風速・日照時間）</a:t>
            </a:r>
            <a:endParaRPr kumimoji="1" lang="ja-JP" altLang="en-US" sz="2800" dirty="0">
              <a:solidFill>
                <a:schemeClr val="tx1"/>
              </a:solidFill>
            </a:endParaRPr>
          </a:p>
        </p:txBody>
      </p:sp>
      <p:sp>
        <p:nvSpPr>
          <p:cNvPr id="22" name="角丸四角形 21"/>
          <p:cNvSpPr/>
          <p:nvPr/>
        </p:nvSpPr>
        <p:spPr>
          <a:xfrm>
            <a:off x="1000100" y="4071942"/>
            <a:ext cx="2571768" cy="714380"/>
          </a:xfrm>
          <a:prstGeom prst="roundRect">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t>純放射量</a:t>
            </a:r>
            <a:endParaRPr kumimoji="1" lang="ja-JP" altLang="en-US" sz="2800" dirty="0"/>
          </a:p>
        </p:txBody>
      </p:sp>
      <p:sp>
        <p:nvSpPr>
          <p:cNvPr id="23" name="角丸四角形 22"/>
          <p:cNvSpPr/>
          <p:nvPr/>
        </p:nvSpPr>
        <p:spPr>
          <a:xfrm>
            <a:off x="1000100" y="5643578"/>
            <a:ext cx="2571768" cy="714380"/>
          </a:xfrm>
          <a:prstGeom prst="roundRect">
            <a:avLst/>
          </a:prstGeom>
          <a:ln>
            <a:tailEnd type="none"/>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smtClean="0"/>
              <a:t>基準蒸発散位</a:t>
            </a:r>
            <a:endParaRPr kumimoji="1" lang="ja-JP" altLang="en-US" sz="2800" dirty="0"/>
          </a:p>
        </p:txBody>
      </p:sp>
      <p:sp>
        <p:nvSpPr>
          <p:cNvPr id="24" name="角丸四角形 23"/>
          <p:cNvSpPr/>
          <p:nvPr/>
        </p:nvSpPr>
        <p:spPr>
          <a:xfrm>
            <a:off x="5429256" y="5643578"/>
            <a:ext cx="2571768" cy="714380"/>
          </a:xfrm>
          <a:prstGeom prst="roundRect">
            <a:avLst/>
          </a:prstGeom>
          <a:ln>
            <a:tailEnd type="none"/>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smtClean="0"/>
              <a:t>蒸発散量</a:t>
            </a:r>
            <a:endParaRPr kumimoji="1" lang="ja-JP" altLang="en-US" sz="2800" dirty="0"/>
          </a:p>
        </p:txBody>
      </p:sp>
      <p:sp>
        <p:nvSpPr>
          <p:cNvPr id="25" name="角丸四角形吹き出し 24"/>
          <p:cNvSpPr/>
          <p:nvPr/>
        </p:nvSpPr>
        <p:spPr>
          <a:xfrm>
            <a:off x="4357686" y="4071942"/>
            <a:ext cx="2571768" cy="714380"/>
          </a:xfrm>
          <a:prstGeom prst="wedgeRoundRectCallout">
            <a:avLst>
              <a:gd name="adj1" fmla="val -45378"/>
              <a:gd name="adj2" fmla="val 183536"/>
              <a:gd name="adj3" fmla="val 16667"/>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smtClean="0"/>
              <a:t>作物係数</a:t>
            </a:r>
            <a:endParaRPr kumimoji="1" lang="ja-JP" altLang="en-US" sz="2800" dirty="0"/>
          </a:p>
        </p:txBody>
      </p:sp>
      <p:sp>
        <p:nvSpPr>
          <p:cNvPr id="26" name="正方形/長方形 25"/>
          <p:cNvSpPr/>
          <p:nvPr/>
        </p:nvSpPr>
        <p:spPr>
          <a:xfrm>
            <a:off x="571472" y="1500174"/>
            <a:ext cx="3786214" cy="500066"/>
          </a:xfrm>
          <a:prstGeom prst="rect">
            <a:avLst/>
          </a:prstGeom>
          <a:ln>
            <a:tailEnd type="none"/>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0070C0"/>
                </a:solidFill>
              </a:rPr>
              <a:t>ペンマン法</a:t>
            </a:r>
            <a:r>
              <a:rPr lang="ja-JP" altLang="en-US" sz="2000" dirty="0" smtClean="0">
                <a:solidFill>
                  <a:schemeClr val="tx1"/>
                </a:solidFill>
              </a:rPr>
              <a:t>・</a:t>
            </a:r>
            <a:r>
              <a:rPr lang="ja-JP" altLang="en-US" sz="2000" dirty="0" smtClean="0">
                <a:solidFill>
                  <a:srgbClr val="FF0000"/>
                </a:solidFill>
              </a:rPr>
              <a:t>ＰＭ法</a:t>
            </a:r>
            <a:r>
              <a:rPr lang="ja-JP" altLang="en-US" sz="2000" dirty="0" smtClean="0">
                <a:solidFill>
                  <a:schemeClr val="tx1"/>
                </a:solidFill>
              </a:rPr>
              <a:t>の算定手順</a:t>
            </a:r>
            <a:endParaRPr lang="ja-JP" altLang="en-US" sz="2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par>
                                <p:cTn id="8" presetID="9" presetClass="emph" presetSubtype="0" grpId="0" nodeType="withEffect">
                                  <p:stCondLst>
                                    <p:cond delay="0"/>
                                  </p:stCondLst>
                                  <p:childTnLst>
                                    <p:set>
                                      <p:cBhvr rctx="PPT">
                                        <p:cTn id="9" dur="indefinite"/>
                                        <p:tgtEl>
                                          <p:spTgt spid="19"/>
                                        </p:tgtEl>
                                        <p:attrNameLst>
                                          <p:attrName>style.opacity</p:attrName>
                                        </p:attrNameLst>
                                      </p:cBhvr>
                                      <p:to>
                                        <p:strVal val="0.5"/>
                                      </p:to>
                                    </p:set>
                                    <p:animEffect filter="image" prLst="opacity: 0.5">
                                      <p:cBhvr rctx="IE">
                                        <p:cTn id="10" dur="indefinite"/>
                                        <p:tgtEl>
                                          <p:spTgt spid="19"/>
                                        </p:tgtEl>
                                      </p:cBhvr>
                                    </p:animEffect>
                                  </p:childTnLst>
                                </p:cTn>
                              </p:par>
                              <p:par>
                                <p:cTn id="11" presetID="9" presetClass="emph" presetSubtype="0" grpId="0" nodeType="withEffect">
                                  <p:stCondLst>
                                    <p:cond delay="0"/>
                                  </p:stCondLst>
                                  <p:childTnLst>
                                    <p:set>
                                      <p:cBhvr rctx="PPT">
                                        <p:cTn id="12" dur="indefinite"/>
                                        <p:tgtEl>
                                          <p:spTgt spid="20"/>
                                        </p:tgtEl>
                                        <p:attrNameLst>
                                          <p:attrName>style.opacity</p:attrName>
                                        </p:attrNameLst>
                                      </p:cBhvr>
                                      <p:to>
                                        <p:strVal val="0.5"/>
                                      </p:to>
                                    </p:set>
                                    <p:animEffect filter="image" prLst="opacity: 0.5">
                                      <p:cBhvr rctx="IE">
                                        <p:cTn id="13" dur="indefinite"/>
                                        <p:tgtEl>
                                          <p:spTgt spid="20"/>
                                        </p:tgtEl>
                                      </p:cBhvr>
                                    </p:animEffect>
                                  </p:childTnLst>
                                </p:cTn>
                              </p:par>
                              <p:par>
                                <p:cTn id="14" presetID="9" presetClass="emph" presetSubtype="0" grpId="0" nodeType="withEffect">
                                  <p:stCondLst>
                                    <p:cond delay="0"/>
                                  </p:stCondLst>
                                  <p:childTnLst>
                                    <p:set>
                                      <p:cBhvr rctx="PPT">
                                        <p:cTn id="15" dur="indefinite"/>
                                        <p:tgtEl>
                                          <p:spTgt spid="21"/>
                                        </p:tgtEl>
                                        <p:attrNameLst>
                                          <p:attrName>style.opacity</p:attrName>
                                        </p:attrNameLst>
                                      </p:cBhvr>
                                      <p:to>
                                        <p:strVal val="0.5"/>
                                      </p:to>
                                    </p:set>
                                    <p:animEffect filter="image" prLst="opacity: 0.5">
                                      <p:cBhvr rctx="IE">
                                        <p:cTn id="16" dur="indefinite"/>
                                        <p:tgtEl>
                                          <p:spTgt spid="21"/>
                                        </p:tgtEl>
                                      </p:cBhvr>
                                    </p:animEffect>
                                  </p:childTnLst>
                                </p:cTn>
                              </p:par>
                              <p:par>
                                <p:cTn id="17" presetID="9" presetClass="emph" presetSubtype="0" grpId="0" nodeType="withEffect">
                                  <p:stCondLst>
                                    <p:cond delay="0"/>
                                  </p:stCondLst>
                                  <p:childTnLst>
                                    <p:set>
                                      <p:cBhvr rctx="PPT">
                                        <p:cTn id="18" dur="indefinite"/>
                                        <p:tgtEl>
                                          <p:spTgt spid="22"/>
                                        </p:tgtEl>
                                        <p:attrNameLst>
                                          <p:attrName>style.opacity</p:attrName>
                                        </p:attrNameLst>
                                      </p:cBhvr>
                                      <p:to>
                                        <p:strVal val="0.5"/>
                                      </p:to>
                                    </p:set>
                                    <p:animEffect filter="image" prLst="opacity: 0.5">
                                      <p:cBhvr rctx="IE">
                                        <p:cTn id="19" dur="indefinite"/>
                                        <p:tgtEl>
                                          <p:spTgt spid="22"/>
                                        </p:tgtEl>
                                      </p:cBhvr>
                                    </p:animEffect>
                                  </p:childTnLst>
                                </p:cTn>
                              </p:par>
                              <p:par>
                                <p:cTn id="20" presetID="9" presetClass="emph" presetSubtype="0" grpId="0" nodeType="withEffect">
                                  <p:stCondLst>
                                    <p:cond delay="0"/>
                                  </p:stCondLst>
                                  <p:childTnLst>
                                    <p:set>
                                      <p:cBhvr rctx="PPT">
                                        <p:cTn id="21" dur="indefinite"/>
                                        <p:tgtEl>
                                          <p:spTgt spid="23"/>
                                        </p:tgtEl>
                                        <p:attrNameLst>
                                          <p:attrName>style.opacity</p:attrName>
                                        </p:attrNameLst>
                                      </p:cBhvr>
                                      <p:to>
                                        <p:strVal val="0.5"/>
                                      </p:to>
                                    </p:set>
                                    <p:animEffect filter="image" prLst="opacity: 0.5">
                                      <p:cBhvr rctx="IE">
                                        <p:cTn id="22" dur="indefinite"/>
                                        <p:tgtEl>
                                          <p:spTgt spid="23"/>
                                        </p:tgtEl>
                                      </p:cBhvr>
                                    </p:animEffect>
                                  </p:childTnLst>
                                </p:cTn>
                              </p:par>
                              <p:par>
                                <p:cTn id="23" presetID="9" presetClass="emph" presetSubtype="0" grpId="0" nodeType="withEffect">
                                  <p:stCondLst>
                                    <p:cond delay="0"/>
                                  </p:stCondLst>
                                  <p:childTnLst>
                                    <p:set>
                                      <p:cBhvr rctx="PPT">
                                        <p:cTn id="24" dur="indefinite"/>
                                        <p:tgtEl>
                                          <p:spTgt spid="25"/>
                                        </p:tgtEl>
                                        <p:attrNameLst>
                                          <p:attrName>style.opacity</p:attrName>
                                        </p:attrNameLst>
                                      </p:cBhvr>
                                      <p:to>
                                        <p:strVal val="0.5"/>
                                      </p:to>
                                    </p:set>
                                    <p:animEffect filter="image" prLst="opacity: 0.5">
                                      <p:cBhvr rctx="IE">
                                        <p:cTn id="25" dur="indefinite"/>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solidFill>
                  <a:schemeClr val="tx1"/>
                </a:solidFill>
                <a:effectLst>
                  <a:outerShdw blurRad="38100" dist="38100" dir="2700000" algn="tl">
                    <a:srgbClr val="000000">
                      <a:alpha val="43137"/>
                    </a:srgbClr>
                  </a:outerShdw>
                </a:effectLst>
              </a:rPr>
              <a:t>③蒸発散量の比較</a:t>
            </a:r>
            <a:endParaRPr kumimoji="1" lang="ja-JP" altLang="en-US" sz="4000" dirty="0">
              <a:solidFill>
                <a:schemeClr val="tx1"/>
              </a:solidFill>
              <a:effectLst>
                <a:outerShdw blurRad="38100" dist="38100" dir="2700000" algn="tl">
                  <a:srgbClr val="000000">
                    <a:alpha val="43137"/>
                  </a:srgbClr>
                </a:outerShdw>
              </a:effectLst>
            </a:endParaRPr>
          </a:p>
        </p:txBody>
      </p:sp>
      <p:graphicFrame>
        <p:nvGraphicFramePr>
          <p:cNvPr id="4" name="コンテンツ プレースホルダ 11"/>
          <p:cNvGraphicFramePr>
            <a:graphicFrameLocks noGrp="1"/>
          </p:cNvGraphicFramePr>
          <p:nvPr>
            <p:ph sz="quarter" idx="1"/>
          </p:nvPr>
        </p:nvGraphicFramePr>
        <p:xfrm>
          <a:off x="142844" y="1428737"/>
          <a:ext cx="8572560" cy="22145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コンテンツ プレースホルダ 3"/>
          <p:cNvGraphicFramePr>
            <a:graphicFrameLocks/>
          </p:cNvGraphicFramePr>
          <p:nvPr/>
        </p:nvGraphicFramePr>
        <p:xfrm>
          <a:off x="142844" y="3429000"/>
          <a:ext cx="8572560" cy="2143140"/>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p:cNvSpPr txBox="1"/>
          <p:nvPr/>
        </p:nvSpPr>
        <p:spPr>
          <a:xfrm>
            <a:off x="7572396" y="0"/>
            <a:ext cx="1143008"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US" altLang="ja-JP" sz="2400" dirty="0" smtClean="0"/>
              <a:t>12</a:t>
            </a:r>
            <a:r>
              <a:rPr kumimoji="1" lang="en-US" altLang="ja-JP" sz="2400" dirty="0" smtClean="0"/>
              <a:t>/15</a:t>
            </a:r>
            <a:endParaRPr kumimoji="1" lang="ja-JP" altLang="en-US" sz="2400" dirty="0" smtClean="0"/>
          </a:p>
        </p:txBody>
      </p:sp>
      <p:sp>
        <p:nvSpPr>
          <p:cNvPr id="8" name="角丸四角形 7"/>
          <p:cNvSpPr/>
          <p:nvPr/>
        </p:nvSpPr>
        <p:spPr>
          <a:xfrm>
            <a:off x="285720" y="5572140"/>
            <a:ext cx="8643998" cy="1143008"/>
          </a:xfrm>
          <a:prstGeom prst="roundRect">
            <a:avLst/>
          </a:prstGeom>
          <a:solidFill>
            <a:schemeClr val="dk1">
              <a:tint val="35000"/>
              <a:satMod val="26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2800" dirty="0" smtClean="0">
                <a:solidFill>
                  <a:srgbClr val="0070C0"/>
                </a:solidFill>
              </a:rPr>
              <a:t>ペンマン法</a:t>
            </a:r>
            <a:r>
              <a:rPr lang="ja-JP" altLang="en-US" sz="2800" dirty="0" smtClean="0"/>
              <a:t>と</a:t>
            </a:r>
            <a:r>
              <a:rPr lang="ja-JP" altLang="en-US" sz="2800" dirty="0" smtClean="0">
                <a:solidFill>
                  <a:srgbClr val="FF0000"/>
                </a:solidFill>
              </a:rPr>
              <a:t>ＰＭ法</a:t>
            </a:r>
            <a:r>
              <a:rPr lang="ja-JP" altLang="en-US" sz="2800" dirty="0" smtClean="0"/>
              <a:t>は</a:t>
            </a:r>
            <a:r>
              <a:rPr lang="ja-JP" altLang="en-US" sz="2800" dirty="0" smtClean="0">
                <a:solidFill>
                  <a:srgbClr val="008000"/>
                </a:solidFill>
              </a:rPr>
              <a:t>ボーエン比法</a:t>
            </a:r>
            <a:r>
              <a:rPr lang="ja-JP" altLang="en-US" sz="2800" dirty="0" smtClean="0">
                <a:solidFill>
                  <a:schemeClr val="tx1"/>
                </a:solidFill>
              </a:rPr>
              <a:t>と差が生じたがわずかに</a:t>
            </a:r>
            <a:r>
              <a:rPr lang="ja-JP" altLang="en-US" sz="2800" dirty="0" smtClean="0">
                <a:solidFill>
                  <a:srgbClr val="FF0000"/>
                </a:solidFill>
              </a:rPr>
              <a:t>ＰＭ法</a:t>
            </a:r>
            <a:r>
              <a:rPr lang="ja-JP" altLang="en-US" sz="2800" dirty="0" smtClean="0">
                <a:solidFill>
                  <a:schemeClr val="tx1"/>
                </a:solidFill>
              </a:rPr>
              <a:t>の方が</a:t>
            </a:r>
            <a:r>
              <a:rPr lang="ja-JP" altLang="en-US" sz="2800" dirty="0" smtClean="0">
                <a:solidFill>
                  <a:srgbClr val="008000"/>
                </a:solidFill>
              </a:rPr>
              <a:t>ボーエン比法</a:t>
            </a:r>
            <a:r>
              <a:rPr lang="ja-JP" altLang="en-US" sz="2800" dirty="0" smtClean="0">
                <a:solidFill>
                  <a:schemeClr val="tx1"/>
                </a:solidFill>
              </a:rPr>
              <a:t>に近かった</a:t>
            </a:r>
            <a:endParaRPr lang="en-US" altLang="ja-JP" sz="2800" dirty="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4000" dirty="0" smtClean="0">
                <a:solidFill>
                  <a:schemeClr val="tx1"/>
                </a:solidFill>
                <a:effectLst>
                  <a:outerShdw blurRad="38100" dist="38100" dir="2700000" algn="tl">
                    <a:srgbClr val="000000">
                      <a:alpha val="43137"/>
                    </a:srgbClr>
                  </a:outerShdw>
                </a:effectLst>
              </a:rPr>
              <a:t>まとめ</a:t>
            </a:r>
            <a:endParaRPr kumimoji="1" lang="ja-JP" altLang="en-US" sz="4000" dirty="0">
              <a:solidFill>
                <a:schemeClr val="tx1"/>
              </a:solidFill>
              <a:effectLst>
                <a:outerShdw blurRad="38100" dist="38100" dir="2700000" algn="tl">
                  <a:srgbClr val="000000">
                    <a:alpha val="43137"/>
                  </a:srgbClr>
                </a:outerShdw>
              </a:effectLst>
            </a:endParaRPr>
          </a:p>
        </p:txBody>
      </p:sp>
      <p:sp>
        <p:nvSpPr>
          <p:cNvPr id="3" name="コンテンツ プレースホルダ 2"/>
          <p:cNvSpPr>
            <a:spLocks noGrp="1"/>
          </p:cNvSpPr>
          <p:nvPr>
            <p:ph sz="quarter" idx="1"/>
          </p:nvPr>
        </p:nvSpPr>
        <p:spPr>
          <a:xfrm>
            <a:off x="785786" y="1500174"/>
            <a:ext cx="7500990" cy="4873752"/>
          </a:xfrm>
        </p:spPr>
        <p:txBody>
          <a:bodyPr>
            <a:noAutofit/>
          </a:bodyPr>
          <a:lstStyle/>
          <a:p>
            <a:pPr>
              <a:buNone/>
            </a:pPr>
            <a:r>
              <a:rPr lang="ja-JP" altLang="en-US" sz="3200" dirty="0" smtClean="0">
                <a:solidFill>
                  <a:srgbClr val="FF0000"/>
                </a:solidFill>
              </a:rPr>
              <a:t>　ＰＭ法</a:t>
            </a:r>
            <a:r>
              <a:rPr lang="ja-JP" altLang="en-US" sz="3200" dirty="0" smtClean="0"/>
              <a:t>が</a:t>
            </a:r>
            <a:r>
              <a:rPr lang="ja-JP" altLang="en-US" sz="3200" dirty="0" smtClean="0">
                <a:solidFill>
                  <a:srgbClr val="0070C0"/>
                </a:solidFill>
              </a:rPr>
              <a:t>ペンマン法</a:t>
            </a:r>
            <a:r>
              <a:rPr lang="ja-JP" altLang="en-US" sz="3200" dirty="0" smtClean="0"/>
              <a:t>よりも実</a:t>
            </a:r>
            <a:r>
              <a:rPr lang="ja-JP" altLang="en-US" sz="3200" dirty="0" smtClean="0"/>
              <a:t>蒸</a:t>
            </a:r>
            <a:r>
              <a:rPr lang="ja-JP" altLang="en-US" sz="3200" dirty="0" smtClean="0"/>
              <a:t>発散量</a:t>
            </a:r>
            <a:endParaRPr lang="en-US" altLang="ja-JP" sz="3200" dirty="0" smtClean="0"/>
          </a:p>
          <a:p>
            <a:pPr>
              <a:buNone/>
            </a:pPr>
            <a:r>
              <a:rPr lang="ja-JP" altLang="en-US" sz="3200" dirty="0" smtClean="0"/>
              <a:t>に</a:t>
            </a:r>
            <a:r>
              <a:rPr lang="ja-JP" altLang="en-US" sz="3200" dirty="0" smtClean="0"/>
              <a:t>近い値を推定</a:t>
            </a:r>
            <a:r>
              <a:rPr lang="ja-JP" altLang="en-US" sz="3200" dirty="0" smtClean="0"/>
              <a:t>できる</a:t>
            </a:r>
            <a:r>
              <a:rPr lang="ja-JP" altLang="en-US" sz="3200" dirty="0" smtClean="0"/>
              <a:t>と期待されたが</a:t>
            </a:r>
            <a:r>
              <a:rPr lang="ja-JP" altLang="en-US" sz="3200" dirty="0" smtClean="0"/>
              <a:t>，</a:t>
            </a:r>
            <a:endParaRPr lang="en-US" altLang="ja-JP" sz="3200" dirty="0" smtClean="0"/>
          </a:p>
          <a:p>
            <a:pPr>
              <a:buNone/>
            </a:pPr>
            <a:r>
              <a:rPr lang="ja-JP" altLang="en-US" sz="3200" dirty="0" smtClean="0"/>
              <a:t>差はほとんど</a:t>
            </a:r>
            <a:r>
              <a:rPr lang="ja-JP" altLang="en-US" sz="3200" dirty="0" smtClean="0"/>
              <a:t>なかった</a:t>
            </a:r>
            <a:endParaRPr lang="en-US" altLang="ja-JP" sz="3200" dirty="0" smtClean="0"/>
          </a:p>
          <a:p>
            <a:pPr>
              <a:buNone/>
            </a:pPr>
            <a:endParaRPr lang="en-US" altLang="ja-JP" sz="3200" dirty="0" smtClean="0"/>
          </a:p>
        </p:txBody>
      </p:sp>
      <p:sp>
        <p:nvSpPr>
          <p:cNvPr id="6" name="テキスト ボックス 5"/>
          <p:cNvSpPr txBox="1"/>
          <p:nvPr/>
        </p:nvSpPr>
        <p:spPr>
          <a:xfrm>
            <a:off x="7572396" y="0"/>
            <a:ext cx="1143008"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US" altLang="ja-JP" sz="2400" dirty="0" smtClean="0"/>
              <a:t>13</a:t>
            </a:r>
            <a:r>
              <a:rPr kumimoji="1" lang="en-US" altLang="ja-JP" sz="2400" dirty="0" smtClean="0"/>
              <a:t>/15</a:t>
            </a:r>
            <a:endParaRPr kumimoji="1" lang="ja-JP" altLang="en-US" sz="2400" dirty="0" smtClean="0"/>
          </a:p>
        </p:txBody>
      </p:sp>
      <p:pic>
        <p:nvPicPr>
          <p:cNvPr id="8" name="Picture 2" descr="C:\Documents and Settings\水利\Local Settings\Temporary Internet Files\Content.IE5\Z9AOU2N5\MCj02990090000[1].wmf"/>
          <p:cNvPicPr>
            <a:picLocks noChangeAspect="1" noChangeArrowheads="1"/>
          </p:cNvPicPr>
          <p:nvPr/>
        </p:nvPicPr>
        <p:blipFill>
          <a:blip r:embed="rId4" cstate="print"/>
          <a:srcRect/>
          <a:stretch>
            <a:fillRect/>
          </a:stretch>
        </p:blipFill>
        <p:spPr bwMode="auto">
          <a:xfrm>
            <a:off x="6572264" y="142852"/>
            <a:ext cx="1285884" cy="1414330"/>
          </a:xfrm>
          <a:prstGeom prst="rect">
            <a:avLst/>
          </a:prstGeom>
          <a:noFill/>
        </p:spPr>
      </p:pic>
      <p:grpSp>
        <p:nvGrpSpPr>
          <p:cNvPr id="12" name="グループ化 11"/>
          <p:cNvGrpSpPr/>
          <p:nvPr/>
        </p:nvGrpSpPr>
        <p:grpSpPr>
          <a:xfrm>
            <a:off x="785786" y="3500438"/>
            <a:ext cx="7500990" cy="3071834"/>
            <a:chOff x="785786" y="3500438"/>
            <a:chExt cx="7500990" cy="3071834"/>
          </a:xfrm>
        </p:grpSpPr>
        <p:grpSp>
          <p:nvGrpSpPr>
            <p:cNvPr id="9" name="グループ化 8"/>
            <p:cNvGrpSpPr/>
            <p:nvPr/>
          </p:nvGrpSpPr>
          <p:grpSpPr>
            <a:xfrm>
              <a:off x="785786" y="3500438"/>
              <a:ext cx="7500990" cy="3071834"/>
              <a:chOff x="785786" y="3500438"/>
              <a:chExt cx="7500990" cy="3071834"/>
            </a:xfrm>
          </p:grpSpPr>
          <p:sp>
            <p:nvSpPr>
              <p:cNvPr id="7" name="角丸四角形 6"/>
              <p:cNvSpPr/>
              <p:nvPr/>
            </p:nvSpPr>
            <p:spPr>
              <a:xfrm>
                <a:off x="785786" y="3500438"/>
                <a:ext cx="7500990" cy="3071834"/>
              </a:xfrm>
              <a:prstGeom prst="roundRect">
                <a:avLst/>
              </a:prstGeom>
              <a:ln>
                <a:solidFill>
                  <a:srgbClr val="FFCC00"/>
                </a:solidFill>
                <a:tailEnd type="none"/>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200" dirty="0" smtClean="0"/>
                  <a:t>調査開始時期の遅れ</a:t>
                </a:r>
                <a:endParaRPr lang="en-US" altLang="ja-JP" sz="3200" dirty="0" smtClean="0"/>
              </a:p>
              <a:p>
                <a:pPr algn="ctr"/>
                <a:endParaRPr kumimoji="1" lang="en-US" altLang="ja-JP" sz="800" dirty="0" smtClean="0"/>
              </a:p>
              <a:p>
                <a:pPr algn="ctr">
                  <a:buNone/>
                </a:pPr>
                <a:r>
                  <a:rPr lang="ja-JP" altLang="en-US" sz="2800" dirty="0" smtClean="0"/>
                  <a:t>調査開始時には，すでにタマネギの葉が</a:t>
                </a:r>
                <a:endParaRPr lang="en-US" altLang="ja-JP" sz="2800" dirty="0" smtClean="0"/>
              </a:p>
              <a:p>
                <a:pPr algn="ctr">
                  <a:buNone/>
                </a:pPr>
                <a:r>
                  <a:rPr lang="ja-JP" altLang="en-US" sz="2800" dirty="0" smtClean="0"/>
                  <a:t>繁茂しており，被覆割合が高かった</a:t>
                </a:r>
                <a:endParaRPr lang="en-US" altLang="ja-JP" sz="2800" dirty="0" smtClean="0"/>
              </a:p>
              <a:p>
                <a:pPr algn="ctr">
                  <a:buNone/>
                </a:pPr>
                <a:endParaRPr kumimoji="1" lang="en-US" altLang="ja-JP" sz="2800" dirty="0" smtClean="0"/>
              </a:p>
              <a:p>
                <a:pPr algn="ctr">
                  <a:buNone/>
                </a:pPr>
                <a:r>
                  <a:rPr kumimoji="1" lang="ja-JP" altLang="en-US" sz="2800" dirty="0" smtClean="0"/>
                  <a:t>マルチ栽培の影響を一番受ける生育初期のステージの観測ができなかった</a:t>
                </a:r>
                <a:endParaRPr kumimoji="1" lang="en-US" altLang="ja-JP" sz="2800" dirty="0" smtClean="0"/>
              </a:p>
            </p:txBody>
          </p:sp>
          <p:sp>
            <p:nvSpPr>
              <p:cNvPr id="11" name="正方形/長方形 10"/>
              <p:cNvSpPr/>
              <p:nvPr/>
            </p:nvSpPr>
            <p:spPr>
              <a:xfrm>
                <a:off x="2428860" y="3643314"/>
                <a:ext cx="4214842" cy="571504"/>
              </a:xfrm>
              <a:prstGeom prst="rect">
                <a:avLst/>
              </a:prstGeom>
              <a:noFill/>
              <a:ln w="57150">
                <a:solidFill>
                  <a:srgbClr val="FF0000"/>
                </a:solidFill>
                <a:tailEnd type="none"/>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sp>
          <p:nvSpPr>
            <p:cNvPr id="10" name="下矢印 9"/>
            <p:cNvSpPr/>
            <p:nvPr/>
          </p:nvSpPr>
          <p:spPr bwMode="auto">
            <a:xfrm>
              <a:off x="4286248" y="5214950"/>
              <a:ext cx="447453" cy="384681"/>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smtClean="0"/>
                <a:t>　　　　　</a:t>
              </a:r>
              <a:endParaRPr lang="ja-JP" altLang="en-US" dirty="0"/>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7174"/>
            <a:ext cx="7758138" cy="1143000"/>
          </a:xfrm>
        </p:spPr>
        <p:txBody>
          <a:bodyPr>
            <a:noAutofit/>
          </a:bodyPr>
          <a:lstStyle/>
          <a:p>
            <a:r>
              <a:rPr kumimoji="1" lang="ja-JP" altLang="en-US" sz="4000" dirty="0" smtClean="0">
                <a:solidFill>
                  <a:schemeClr val="tx1"/>
                </a:solidFill>
                <a:effectLst>
                  <a:outerShdw blurRad="38100" dist="38100" dir="2700000" algn="tl">
                    <a:srgbClr val="000000">
                      <a:alpha val="43137"/>
                    </a:srgbClr>
                  </a:outerShdw>
                </a:effectLst>
              </a:rPr>
              <a:t>日本の畑地用水計画への</a:t>
            </a:r>
            <a:r>
              <a:rPr kumimoji="1" lang="en-US" altLang="ja-JP" sz="4000" dirty="0" smtClean="0">
                <a:solidFill>
                  <a:schemeClr val="tx1"/>
                </a:solidFill>
                <a:effectLst>
                  <a:outerShdw blurRad="38100" dist="38100" dir="2700000" algn="tl">
                    <a:srgbClr val="000000">
                      <a:alpha val="43137"/>
                    </a:srgbClr>
                  </a:outerShdw>
                </a:effectLst>
              </a:rPr>
              <a:t/>
            </a:r>
            <a:br>
              <a:rPr kumimoji="1" lang="en-US" altLang="ja-JP" sz="4000" dirty="0" smtClean="0">
                <a:solidFill>
                  <a:schemeClr val="tx1"/>
                </a:solidFill>
                <a:effectLst>
                  <a:outerShdw blurRad="38100" dist="38100" dir="2700000" algn="tl">
                    <a:srgbClr val="000000">
                      <a:alpha val="43137"/>
                    </a:srgbClr>
                  </a:outerShdw>
                </a:effectLst>
              </a:rPr>
            </a:br>
            <a:r>
              <a:rPr kumimoji="1" lang="ja-JP" altLang="en-US" sz="4000" dirty="0" smtClean="0">
                <a:solidFill>
                  <a:schemeClr val="tx1"/>
                </a:solidFill>
                <a:effectLst>
                  <a:outerShdw blurRad="38100" dist="38100" dir="2700000" algn="tl">
                    <a:srgbClr val="000000">
                      <a:alpha val="43137"/>
                    </a:srgbClr>
                  </a:outerShdw>
                </a:effectLst>
              </a:rPr>
              <a:t>　　ＰＭ法を</a:t>
            </a:r>
            <a:r>
              <a:rPr lang="ja-JP" altLang="en-US" sz="4000" dirty="0" smtClean="0">
                <a:solidFill>
                  <a:schemeClr val="tx1"/>
                </a:solidFill>
                <a:effectLst>
                  <a:outerShdw blurRad="38100" dist="38100" dir="2700000" algn="tl">
                    <a:srgbClr val="000000">
                      <a:alpha val="43137"/>
                    </a:srgbClr>
                  </a:outerShdw>
                </a:effectLst>
              </a:rPr>
              <a:t>導入するにあたり</a:t>
            </a:r>
            <a:r>
              <a:rPr lang="en-US" altLang="ja-JP" sz="4000" dirty="0" smtClean="0">
                <a:solidFill>
                  <a:schemeClr val="tx1"/>
                </a:solidFill>
                <a:effectLst>
                  <a:outerShdw blurRad="38100" dist="38100" dir="2700000" algn="tl">
                    <a:srgbClr val="000000">
                      <a:alpha val="43137"/>
                    </a:srgbClr>
                  </a:outerShdw>
                </a:effectLst>
              </a:rPr>
              <a:t>…</a:t>
            </a:r>
            <a:endParaRPr kumimoji="1" lang="ja-JP" altLang="en-US" sz="4000" dirty="0">
              <a:solidFill>
                <a:schemeClr val="tx1"/>
              </a:solidFill>
              <a:effectLst>
                <a:outerShdw blurRad="38100" dist="38100" dir="2700000" algn="tl">
                  <a:srgbClr val="000000">
                    <a:alpha val="43137"/>
                  </a:srgbClr>
                </a:outerShdw>
              </a:effectLst>
            </a:endParaRPr>
          </a:p>
        </p:txBody>
      </p:sp>
      <p:sp>
        <p:nvSpPr>
          <p:cNvPr id="16" name="テキスト ボックス 15"/>
          <p:cNvSpPr txBox="1"/>
          <p:nvPr/>
        </p:nvSpPr>
        <p:spPr>
          <a:xfrm>
            <a:off x="7572396" y="0"/>
            <a:ext cx="1143008"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US" altLang="ja-JP" sz="2400" dirty="0" smtClean="0"/>
              <a:t>14</a:t>
            </a:r>
            <a:r>
              <a:rPr kumimoji="1" lang="en-US" altLang="ja-JP" sz="2400" dirty="0" smtClean="0"/>
              <a:t>/15</a:t>
            </a:r>
            <a:endParaRPr kumimoji="1" lang="ja-JP" altLang="en-US" sz="2400" dirty="0" smtClean="0"/>
          </a:p>
        </p:txBody>
      </p:sp>
      <p:sp>
        <p:nvSpPr>
          <p:cNvPr id="9" name="角丸四角形 8"/>
          <p:cNvSpPr/>
          <p:nvPr/>
        </p:nvSpPr>
        <p:spPr>
          <a:xfrm>
            <a:off x="500034" y="1857365"/>
            <a:ext cx="7929618" cy="2214578"/>
          </a:xfrm>
          <a:prstGeom prst="roundRect">
            <a:avLst/>
          </a:prstGeom>
          <a:ln w="38100">
            <a:solidFill>
              <a:srgbClr val="FF0000"/>
            </a:solidFill>
            <a:tailEnd type="none"/>
          </a:ln>
        </p:spPr>
        <p:style>
          <a:lnRef idx="2">
            <a:schemeClr val="accent2"/>
          </a:lnRef>
          <a:fillRef idx="1">
            <a:schemeClr val="lt1"/>
          </a:fillRef>
          <a:effectRef idx="0">
            <a:schemeClr val="accent2"/>
          </a:effectRef>
          <a:fontRef idx="minor">
            <a:schemeClr val="dk1"/>
          </a:fontRef>
        </p:style>
        <p:txBody>
          <a:bodyPr rtlCol="0" anchor="ctr"/>
          <a:lstStyle/>
          <a:p>
            <a:r>
              <a:rPr lang="ja-JP" altLang="en-US" sz="2800" dirty="0" smtClean="0"/>
              <a:t>・国際基準であるため，研究データや関連技術</a:t>
            </a:r>
            <a:endParaRPr lang="en-US" altLang="ja-JP" sz="2800" dirty="0" smtClean="0"/>
          </a:p>
          <a:p>
            <a:r>
              <a:rPr lang="ja-JP" altLang="en-US" sz="2800" dirty="0" smtClean="0"/>
              <a:t>　を世界中で共有できる</a:t>
            </a:r>
            <a:endParaRPr lang="en-US" altLang="ja-JP" sz="2800" dirty="0" smtClean="0"/>
          </a:p>
          <a:p>
            <a:r>
              <a:rPr lang="ja-JP" altLang="en-US" sz="2800" dirty="0" smtClean="0"/>
              <a:t>・ペンマン法による推定値とあまり差が</a:t>
            </a:r>
            <a:r>
              <a:rPr lang="ja-JP" altLang="en-US" sz="2800" dirty="0" err="1" smtClean="0"/>
              <a:t>なかっ</a:t>
            </a:r>
            <a:endParaRPr lang="en-US" altLang="ja-JP" sz="2800" dirty="0" smtClean="0"/>
          </a:p>
          <a:p>
            <a:r>
              <a:rPr lang="ja-JP" altLang="en-US" sz="2800" dirty="0" smtClean="0"/>
              <a:t>　たため，代替法として移行しやすい</a:t>
            </a:r>
            <a:endParaRPr lang="en-US" altLang="ja-JP" sz="2800" dirty="0" smtClean="0"/>
          </a:p>
        </p:txBody>
      </p:sp>
      <p:sp>
        <p:nvSpPr>
          <p:cNvPr id="12" name="正方形/長方形 11"/>
          <p:cNvSpPr/>
          <p:nvPr/>
        </p:nvSpPr>
        <p:spPr>
          <a:xfrm>
            <a:off x="791029" y="1571612"/>
            <a:ext cx="2400710" cy="42862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dirty="0" smtClean="0"/>
              <a:t>メリット</a:t>
            </a:r>
            <a:endParaRPr lang="en-US" altLang="ja-JP" sz="2400" dirty="0" smtClean="0"/>
          </a:p>
        </p:txBody>
      </p:sp>
      <p:sp>
        <p:nvSpPr>
          <p:cNvPr id="13" name="角丸四角形 12"/>
          <p:cNvSpPr/>
          <p:nvPr/>
        </p:nvSpPr>
        <p:spPr>
          <a:xfrm>
            <a:off x="500034" y="4572008"/>
            <a:ext cx="7929618" cy="2071702"/>
          </a:xfrm>
          <a:prstGeom prst="roundRect">
            <a:avLst/>
          </a:prstGeom>
          <a:ln w="38100">
            <a:solidFill>
              <a:srgbClr val="0070C0"/>
            </a:solidFill>
            <a:tailEnd type="none"/>
          </a:ln>
        </p:spPr>
        <p:style>
          <a:lnRef idx="2">
            <a:schemeClr val="accent2"/>
          </a:lnRef>
          <a:fillRef idx="1">
            <a:schemeClr val="lt1"/>
          </a:fillRef>
          <a:effectRef idx="0">
            <a:schemeClr val="accent2"/>
          </a:effectRef>
          <a:fontRef idx="minor">
            <a:schemeClr val="dk1"/>
          </a:fontRef>
        </p:style>
        <p:txBody>
          <a:bodyPr rtlCol="0" anchor="ctr"/>
          <a:lstStyle/>
          <a:p>
            <a:r>
              <a:rPr lang="ja-JP" altLang="en-US" sz="2800" dirty="0" smtClean="0"/>
              <a:t>・用水</a:t>
            </a:r>
            <a:r>
              <a:rPr lang="ja-JP" altLang="en-US" sz="2800" dirty="0" smtClean="0"/>
              <a:t>計画で</a:t>
            </a:r>
            <a:r>
              <a:rPr lang="ja-JP" altLang="en-US" sz="2800" dirty="0" smtClean="0"/>
              <a:t>は，計画値</a:t>
            </a:r>
            <a:r>
              <a:rPr lang="ja-JP" altLang="en-US" sz="2800" dirty="0" smtClean="0"/>
              <a:t>に蒸発散量の最大値</a:t>
            </a:r>
            <a:r>
              <a:rPr lang="ja-JP" altLang="en-US" sz="2800" dirty="0" smtClean="0"/>
              <a:t>を</a:t>
            </a:r>
            <a:endParaRPr lang="en-US" altLang="ja-JP" sz="2800" dirty="0" smtClean="0"/>
          </a:p>
          <a:p>
            <a:r>
              <a:rPr lang="ja-JP" altLang="en-US" sz="2800" dirty="0" smtClean="0"/>
              <a:t>　用いる</a:t>
            </a:r>
            <a:r>
              <a:rPr lang="ja-JP" altLang="en-US" sz="2800" dirty="0" smtClean="0"/>
              <a:t>ため，現状の</a:t>
            </a:r>
            <a:r>
              <a:rPr lang="ja-JP" altLang="en-US" sz="2800" dirty="0" smtClean="0"/>
              <a:t>ＰＭ法</a:t>
            </a:r>
            <a:r>
              <a:rPr lang="ja-JP" altLang="en-US" sz="2800" dirty="0" smtClean="0"/>
              <a:t>を用いると</a:t>
            </a:r>
            <a:r>
              <a:rPr lang="ja-JP" altLang="en-US" sz="2800" dirty="0" smtClean="0"/>
              <a:t>過大評</a:t>
            </a:r>
            <a:endParaRPr lang="en-US" altLang="ja-JP" sz="2800" dirty="0" smtClean="0"/>
          </a:p>
          <a:p>
            <a:r>
              <a:rPr lang="ja-JP" altLang="en-US" sz="2800" dirty="0" smtClean="0"/>
              <a:t>　</a:t>
            </a:r>
            <a:r>
              <a:rPr lang="ja-JP" altLang="en-US" sz="2800" dirty="0" smtClean="0"/>
              <a:t>価する可能性がある</a:t>
            </a:r>
            <a:endParaRPr lang="en-US" altLang="ja-JP" sz="2800" dirty="0" smtClean="0"/>
          </a:p>
          <a:p>
            <a:r>
              <a:rPr lang="ja-JP" altLang="en-US" sz="2800" dirty="0" smtClean="0"/>
              <a:t>⇒用水施設の規模を肥大化させる危険性</a:t>
            </a:r>
          </a:p>
        </p:txBody>
      </p:sp>
      <p:sp>
        <p:nvSpPr>
          <p:cNvPr id="14" name="正方形/長方形 13"/>
          <p:cNvSpPr/>
          <p:nvPr/>
        </p:nvSpPr>
        <p:spPr>
          <a:xfrm>
            <a:off x="785786" y="4286256"/>
            <a:ext cx="2400710" cy="428628"/>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dirty="0" smtClean="0"/>
              <a:t>デメリット</a:t>
            </a:r>
            <a:endParaRPr lang="en-US" altLang="ja-JP"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solidFill>
                  <a:schemeClr val="tx1"/>
                </a:solidFill>
                <a:effectLst>
                  <a:outerShdw blurRad="38100" dist="38100" dir="2700000" algn="tl">
                    <a:srgbClr val="000000">
                      <a:alpha val="43137"/>
                    </a:srgbClr>
                  </a:outerShdw>
                </a:effectLst>
              </a:rPr>
              <a:t>今後の課題</a:t>
            </a:r>
            <a:endParaRPr kumimoji="1" lang="ja-JP" altLang="en-US" sz="4000" dirty="0">
              <a:solidFill>
                <a:schemeClr val="tx1"/>
              </a:solidFill>
              <a:effectLst>
                <a:outerShdw blurRad="38100" dist="38100" dir="2700000" algn="tl">
                  <a:srgbClr val="000000">
                    <a:alpha val="43137"/>
                  </a:srgbClr>
                </a:outerShdw>
              </a:effectLst>
            </a:endParaRPr>
          </a:p>
        </p:txBody>
      </p:sp>
      <p:sp>
        <p:nvSpPr>
          <p:cNvPr id="3" name="コンテンツ プレースホルダ 2"/>
          <p:cNvSpPr>
            <a:spLocks noGrp="1"/>
          </p:cNvSpPr>
          <p:nvPr>
            <p:ph sz="quarter" idx="1"/>
          </p:nvPr>
        </p:nvSpPr>
        <p:spPr>
          <a:xfrm>
            <a:off x="1571604" y="4643446"/>
            <a:ext cx="5715040" cy="1214446"/>
          </a:xfrm>
          <a:ln w="38100">
            <a:solidFill>
              <a:srgbClr val="FF0000"/>
            </a:solidFill>
          </a:ln>
        </p:spPr>
        <p:style>
          <a:lnRef idx="2">
            <a:schemeClr val="accent2"/>
          </a:lnRef>
          <a:fillRef idx="1">
            <a:schemeClr val="lt1"/>
          </a:fillRef>
          <a:effectRef idx="0">
            <a:schemeClr val="accent2"/>
          </a:effectRef>
          <a:fontRef idx="minor">
            <a:schemeClr val="dk1"/>
          </a:fontRef>
        </p:style>
        <p:txBody>
          <a:bodyPr>
            <a:noAutofit/>
          </a:bodyPr>
          <a:lstStyle/>
          <a:p>
            <a:pPr algn="ctr">
              <a:buNone/>
            </a:pPr>
            <a:r>
              <a:rPr lang="ja-JP" altLang="en-US" sz="3200" dirty="0" smtClean="0"/>
              <a:t>今後とも様々な条件下での</a:t>
            </a:r>
            <a:endParaRPr lang="en-US" altLang="ja-JP" sz="3200" dirty="0" smtClean="0"/>
          </a:p>
          <a:p>
            <a:pPr algn="ctr">
              <a:buNone/>
            </a:pPr>
            <a:r>
              <a:rPr lang="ja-JP" altLang="en-US" sz="3200" dirty="0" smtClean="0"/>
              <a:t>継続的な調査が必要</a:t>
            </a:r>
            <a:endParaRPr lang="en-US" altLang="ja-JP" sz="3200" dirty="0" smtClean="0"/>
          </a:p>
        </p:txBody>
      </p:sp>
      <p:sp>
        <p:nvSpPr>
          <p:cNvPr id="4" name="テキスト ボックス 3"/>
          <p:cNvSpPr txBox="1"/>
          <p:nvPr/>
        </p:nvSpPr>
        <p:spPr>
          <a:xfrm>
            <a:off x="7572396" y="0"/>
            <a:ext cx="1143008"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US" altLang="ja-JP" sz="2400" dirty="0" smtClean="0"/>
              <a:t>15</a:t>
            </a:r>
            <a:r>
              <a:rPr kumimoji="1" lang="en-US" altLang="ja-JP" sz="2400" dirty="0" smtClean="0"/>
              <a:t>/15</a:t>
            </a:r>
            <a:endParaRPr kumimoji="1" lang="ja-JP" altLang="en-US" sz="2400" dirty="0" smtClean="0"/>
          </a:p>
        </p:txBody>
      </p:sp>
      <p:sp>
        <p:nvSpPr>
          <p:cNvPr id="9" name="下矢印 8"/>
          <p:cNvSpPr/>
          <p:nvPr/>
        </p:nvSpPr>
        <p:spPr bwMode="auto">
          <a:xfrm>
            <a:off x="4143372" y="3929066"/>
            <a:ext cx="571504" cy="500066"/>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sp>
        <p:nvSpPr>
          <p:cNvPr id="11" name="角丸四角形 10"/>
          <p:cNvSpPr/>
          <p:nvPr/>
        </p:nvSpPr>
        <p:spPr>
          <a:xfrm>
            <a:off x="428596" y="1571612"/>
            <a:ext cx="8143932" cy="2143140"/>
          </a:xfrm>
          <a:prstGeom prst="roundRect">
            <a:avLst/>
          </a:prstGeom>
          <a:ln w="38100">
            <a:tailEnd type="none"/>
          </a:ln>
        </p:spPr>
        <p:style>
          <a:lnRef idx="2">
            <a:schemeClr val="accent4"/>
          </a:lnRef>
          <a:fillRef idx="1">
            <a:schemeClr val="lt1"/>
          </a:fillRef>
          <a:effectRef idx="0">
            <a:schemeClr val="accent4"/>
          </a:effectRef>
          <a:fontRef idx="minor">
            <a:schemeClr val="dk1"/>
          </a:fontRef>
        </p:style>
        <p:txBody>
          <a:bodyPr rtlCol="0" anchor="ctr"/>
          <a:lstStyle/>
          <a:p>
            <a:pPr>
              <a:buNone/>
            </a:pPr>
            <a:r>
              <a:rPr lang="ja-JP" altLang="en-US" sz="3200" dirty="0" smtClean="0"/>
              <a:t>・ＰＭ法の</a:t>
            </a:r>
            <a:r>
              <a:rPr lang="ja-JP" altLang="en-US" sz="3200" dirty="0" smtClean="0">
                <a:solidFill>
                  <a:srgbClr val="FF0000"/>
                </a:solidFill>
              </a:rPr>
              <a:t>作物係数の上限値</a:t>
            </a:r>
            <a:r>
              <a:rPr lang="ja-JP" altLang="en-US" sz="3200" dirty="0" smtClean="0"/>
              <a:t>の設定に問題</a:t>
            </a:r>
            <a:endParaRPr lang="en-US" altLang="ja-JP" sz="3200" dirty="0" smtClean="0"/>
          </a:p>
          <a:p>
            <a:pPr>
              <a:buNone/>
            </a:pPr>
            <a:r>
              <a:rPr lang="ja-JP" altLang="en-US" sz="3200" dirty="0" smtClean="0"/>
              <a:t>　があるため，修正の必要あり</a:t>
            </a:r>
            <a:endParaRPr lang="en-US" altLang="ja-JP" sz="3200" dirty="0" smtClean="0"/>
          </a:p>
          <a:p>
            <a:pPr>
              <a:buNone/>
            </a:pPr>
            <a:r>
              <a:rPr lang="ja-JP" altLang="en-US" sz="3200" dirty="0" smtClean="0"/>
              <a:t>・多様な栽培方式におけるデータの収集</a:t>
            </a:r>
            <a:endParaRPr lang="en-US" altLang="ja-JP" sz="3200" dirty="0" smtClean="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水利\デスクトップ\卒論\調査写真\06.11\DSCN6600.JPG"/>
          <p:cNvPicPr>
            <a:picLocks noChangeAspect="1" noChangeArrowheads="1"/>
          </p:cNvPicPr>
          <p:nvPr/>
        </p:nvPicPr>
        <p:blipFill>
          <a:blip r:embed="rId3" cstate="print"/>
          <a:srcRect/>
          <a:stretch>
            <a:fillRect/>
          </a:stretch>
        </p:blipFill>
        <p:spPr bwMode="auto">
          <a:xfrm>
            <a:off x="0" y="0"/>
            <a:ext cx="9144000" cy="8072470"/>
          </a:xfrm>
          <a:prstGeom prst="rect">
            <a:avLst/>
          </a:prstGeom>
          <a:noFill/>
        </p:spPr>
      </p:pic>
      <p:sp>
        <p:nvSpPr>
          <p:cNvPr id="9" name="タイトル 8"/>
          <p:cNvSpPr>
            <a:spLocks noGrp="1"/>
          </p:cNvSpPr>
          <p:nvPr>
            <p:ph type="title"/>
          </p:nvPr>
        </p:nvSpPr>
        <p:spPr>
          <a:xfrm>
            <a:off x="428596" y="571480"/>
            <a:ext cx="8229600" cy="1143000"/>
          </a:xfrm>
        </p:spPr>
        <p:txBody>
          <a:bodyPr>
            <a:normAutofit/>
          </a:bodyPr>
          <a:lstStyle/>
          <a:p>
            <a:r>
              <a:rPr lang="ja-JP" altLang="en-US" sz="4400" dirty="0" smtClean="0">
                <a:solidFill>
                  <a:schemeClr val="bg1"/>
                </a:solidFill>
              </a:rPr>
              <a:t>ご清聴ありがとうございました</a:t>
            </a:r>
            <a:endParaRPr kumimoji="1" lang="ja-JP" altLang="en-US" sz="4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角丸四角形 16"/>
          <p:cNvSpPr/>
          <p:nvPr/>
        </p:nvSpPr>
        <p:spPr>
          <a:xfrm>
            <a:off x="642910" y="1571612"/>
            <a:ext cx="7786742" cy="4572032"/>
          </a:xfrm>
          <a:prstGeom prst="roundRect">
            <a:avLst/>
          </a:prstGeom>
          <a:ln>
            <a:tailEnd type="none"/>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spcBef>
                <a:spcPct val="20000"/>
              </a:spcBef>
              <a:buNone/>
            </a:pPr>
            <a:r>
              <a:rPr lang="ja-JP" altLang="en-US" sz="3200" dirty="0" smtClean="0">
                <a:solidFill>
                  <a:srgbClr val="0070C0"/>
                </a:solidFill>
              </a:rPr>
              <a:t>ペンマン法</a:t>
            </a:r>
            <a:endParaRPr lang="en-US" altLang="ja-JP" sz="2800" dirty="0" smtClean="0">
              <a:solidFill>
                <a:srgbClr val="0070C0"/>
              </a:solidFill>
            </a:endParaRPr>
          </a:p>
          <a:p>
            <a:pPr marL="342900" lvl="0" indent="-342900">
              <a:spcBef>
                <a:spcPct val="20000"/>
              </a:spcBef>
              <a:buNone/>
            </a:pPr>
            <a:r>
              <a:rPr lang="ja-JP" altLang="en-US" sz="2800" dirty="0" smtClean="0">
                <a:solidFill>
                  <a:schemeClr val="tx1"/>
                </a:solidFill>
              </a:rPr>
              <a:t>：気象観測所で観測している気象データから</a:t>
            </a:r>
            <a:endParaRPr lang="en-US" altLang="ja-JP" sz="2800" dirty="0" smtClean="0">
              <a:solidFill>
                <a:schemeClr val="tx1"/>
              </a:solidFill>
            </a:endParaRPr>
          </a:p>
          <a:p>
            <a:pPr marL="342900" lvl="0" indent="-342900">
              <a:spcBef>
                <a:spcPct val="20000"/>
              </a:spcBef>
              <a:buNone/>
            </a:pPr>
            <a:r>
              <a:rPr lang="ja-JP" altLang="en-US" sz="2800" dirty="0" smtClean="0">
                <a:solidFill>
                  <a:schemeClr val="tx1"/>
                </a:solidFill>
              </a:rPr>
              <a:t>　蒸発散量を推定できる</a:t>
            </a:r>
            <a:endParaRPr lang="en-US" altLang="ja-JP" sz="2800" dirty="0" smtClean="0">
              <a:solidFill>
                <a:schemeClr val="tx1"/>
              </a:solidFill>
            </a:endParaRPr>
          </a:p>
          <a:p>
            <a:pPr marL="342900" lvl="0" indent="-342900">
              <a:spcBef>
                <a:spcPct val="20000"/>
              </a:spcBef>
              <a:buNone/>
            </a:pPr>
            <a:endParaRPr lang="en-US" altLang="ja-JP" sz="2800" dirty="0" smtClean="0">
              <a:solidFill>
                <a:schemeClr val="tx1"/>
              </a:solidFill>
            </a:endParaRPr>
          </a:p>
          <a:p>
            <a:pPr marL="342900" lvl="0" indent="-342900">
              <a:spcBef>
                <a:spcPct val="20000"/>
              </a:spcBef>
              <a:buNone/>
            </a:pPr>
            <a:endParaRPr lang="en-US" altLang="ja-JP" sz="2800" dirty="0" smtClean="0">
              <a:solidFill>
                <a:schemeClr val="tx1"/>
              </a:solidFill>
            </a:endParaRPr>
          </a:p>
          <a:p>
            <a:pPr marL="342900" lvl="0" indent="-342900">
              <a:spcBef>
                <a:spcPct val="20000"/>
              </a:spcBef>
              <a:buNone/>
            </a:pPr>
            <a:endParaRPr lang="en-US" altLang="ja-JP" sz="2800" dirty="0" smtClean="0">
              <a:solidFill>
                <a:schemeClr val="tx1"/>
              </a:solidFill>
            </a:endParaRPr>
          </a:p>
          <a:p>
            <a:pPr marL="342900" lvl="0" indent="-342900">
              <a:spcBef>
                <a:spcPct val="20000"/>
              </a:spcBef>
              <a:buNone/>
            </a:pPr>
            <a:endParaRPr lang="en-US" altLang="ja-JP" sz="2800" dirty="0" smtClean="0">
              <a:solidFill>
                <a:schemeClr val="tx1"/>
              </a:solidFill>
            </a:endParaRPr>
          </a:p>
          <a:p>
            <a:pPr marL="342900" lvl="0" indent="-342900">
              <a:spcBef>
                <a:spcPct val="20000"/>
              </a:spcBef>
              <a:buNone/>
            </a:pPr>
            <a:endParaRPr lang="en-US" altLang="ja-JP" sz="2800" dirty="0" smtClean="0">
              <a:solidFill>
                <a:schemeClr val="tx1"/>
              </a:solidFill>
            </a:endParaRPr>
          </a:p>
        </p:txBody>
      </p:sp>
      <p:sp>
        <p:nvSpPr>
          <p:cNvPr id="12" name="コンテンツ プレースホルダ 11"/>
          <p:cNvSpPr>
            <a:spLocks noGrp="1"/>
          </p:cNvSpPr>
          <p:nvPr>
            <p:ph sz="quarter" idx="1"/>
          </p:nvPr>
        </p:nvSpPr>
        <p:spPr>
          <a:xfrm>
            <a:off x="642910" y="4071942"/>
            <a:ext cx="7786742" cy="2071702"/>
          </a:xfrm>
        </p:spPr>
        <p:txBody>
          <a:bodyPr>
            <a:normAutofit/>
          </a:bodyPr>
          <a:lstStyle/>
          <a:p>
            <a:pPr algn="ctr">
              <a:buNone/>
            </a:pPr>
            <a:r>
              <a:rPr lang="ja-JP" altLang="en-US" sz="2800" dirty="0" smtClean="0"/>
              <a:t>土壌の物理性や被覆状態などを</a:t>
            </a:r>
            <a:endParaRPr lang="en-US" altLang="ja-JP" sz="2800" dirty="0" smtClean="0"/>
          </a:p>
          <a:p>
            <a:pPr algn="ctr">
              <a:buNone/>
            </a:pPr>
            <a:r>
              <a:rPr lang="ja-JP" altLang="en-US" sz="2800" dirty="0" smtClean="0"/>
              <a:t>うまく表現できない</a:t>
            </a:r>
            <a:endParaRPr lang="en-US" altLang="ja-JP" sz="2800" dirty="0" smtClean="0"/>
          </a:p>
          <a:p>
            <a:pPr algn="ctr">
              <a:buNone/>
            </a:pPr>
            <a:endParaRPr lang="en-US" altLang="ja-JP" sz="2800" dirty="0" smtClean="0"/>
          </a:p>
          <a:p>
            <a:pPr algn="ctr">
              <a:buNone/>
            </a:pPr>
            <a:r>
              <a:rPr lang="ja-JP" altLang="en-US" sz="2800" dirty="0" smtClean="0"/>
              <a:t>多様な栽培方式に対応できない</a:t>
            </a:r>
            <a:endParaRPr kumimoji="1" lang="ja-JP" altLang="en-US" sz="2800" dirty="0"/>
          </a:p>
        </p:txBody>
      </p:sp>
      <p:sp>
        <p:nvSpPr>
          <p:cNvPr id="3076" name="タイトル 14"/>
          <p:cNvSpPr>
            <a:spLocks noGrp="1"/>
          </p:cNvSpPr>
          <p:nvPr>
            <p:ph type="title"/>
          </p:nvPr>
        </p:nvSpPr>
        <p:spPr/>
        <p:txBody>
          <a:bodyPr>
            <a:normAutofit/>
          </a:bodyPr>
          <a:lstStyle/>
          <a:p>
            <a:r>
              <a:rPr lang="ja-JP" altLang="en-US" sz="4000" dirty="0" smtClean="0">
                <a:solidFill>
                  <a:schemeClr val="tx1"/>
                </a:solidFill>
                <a:effectLst>
                  <a:outerShdw blurRad="38100" dist="38100" dir="2700000" algn="tl">
                    <a:srgbClr val="000000">
                      <a:alpha val="43137"/>
                    </a:srgbClr>
                  </a:outerShdw>
                </a:effectLst>
              </a:rPr>
              <a:t>日本における畑地の用水計画</a:t>
            </a:r>
          </a:p>
        </p:txBody>
      </p:sp>
      <p:sp>
        <p:nvSpPr>
          <p:cNvPr id="7" name="テキスト ボックス 6"/>
          <p:cNvSpPr txBox="1"/>
          <p:nvPr/>
        </p:nvSpPr>
        <p:spPr>
          <a:xfrm>
            <a:off x="7572396" y="0"/>
            <a:ext cx="1143008"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US" altLang="ja-JP" sz="2400" dirty="0" smtClean="0"/>
              <a:t>1</a:t>
            </a:r>
            <a:r>
              <a:rPr kumimoji="1" lang="en-US" altLang="ja-JP" sz="2400" dirty="0" smtClean="0"/>
              <a:t>/15</a:t>
            </a:r>
            <a:endParaRPr kumimoji="1" lang="ja-JP" altLang="en-US" sz="2400" dirty="0" smtClean="0"/>
          </a:p>
        </p:txBody>
      </p:sp>
      <p:sp>
        <p:nvSpPr>
          <p:cNvPr id="13" name="正方形/長方形 12"/>
          <p:cNvSpPr/>
          <p:nvPr/>
        </p:nvSpPr>
        <p:spPr>
          <a:xfrm>
            <a:off x="1000100" y="3500438"/>
            <a:ext cx="1928826" cy="571504"/>
          </a:xfrm>
          <a:prstGeom prst="rect">
            <a:avLst/>
          </a:prstGeom>
          <a:solidFill>
            <a:srgbClr val="FFFF66"/>
          </a:solidFill>
          <a:ln w="3810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ja-JP" altLang="en-US" sz="3200" dirty="0" smtClean="0">
                <a:solidFill>
                  <a:schemeClr val="tx1"/>
                </a:solidFill>
              </a:rPr>
              <a:t>問題点</a:t>
            </a:r>
            <a:endParaRPr lang="en-US" altLang="ja-JP" sz="3200" dirty="0" smtClean="0">
              <a:solidFill>
                <a:schemeClr val="tx1"/>
              </a:solidFill>
            </a:endParaRPr>
          </a:p>
        </p:txBody>
      </p:sp>
      <p:sp>
        <p:nvSpPr>
          <p:cNvPr id="15" name="下矢印 14"/>
          <p:cNvSpPr/>
          <p:nvPr/>
        </p:nvSpPr>
        <p:spPr bwMode="auto">
          <a:xfrm>
            <a:off x="4286248" y="5143512"/>
            <a:ext cx="500066" cy="428628"/>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dissolve">
                                      <p:cBhvr>
                                        <p:cTn id="10" dur="500"/>
                                        <p:tgtEl>
                                          <p:spTgt spid="12">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dissolve">
                                      <p:cBhvr>
                                        <p:cTn id="13" dur="500"/>
                                        <p:tgtEl>
                                          <p:spTgt spid="12">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dissolve">
                                      <p:cBhvr>
                                        <p:cTn id="19"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7901014" cy="1143000"/>
          </a:xfrm>
        </p:spPr>
        <p:txBody>
          <a:bodyPr>
            <a:noAutofit/>
          </a:bodyPr>
          <a:lstStyle/>
          <a:p>
            <a:r>
              <a:rPr lang="ja-JP" altLang="en-US" sz="4000" dirty="0" smtClean="0">
                <a:solidFill>
                  <a:schemeClr val="tx1"/>
                </a:solidFill>
                <a:effectLst>
                  <a:outerShdw blurRad="38100" dist="38100" dir="2700000" algn="tl">
                    <a:srgbClr val="000000">
                      <a:alpha val="43137"/>
                    </a:srgbClr>
                  </a:outerShdw>
                </a:effectLst>
              </a:rPr>
              <a:t>ＰＭ法が</a:t>
            </a:r>
            <a:r>
              <a:rPr kumimoji="1" lang="ja-JP" altLang="en-US" sz="4000" dirty="0" smtClean="0">
                <a:solidFill>
                  <a:schemeClr val="tx1"/>
                </a:solidFill>
                <a:effectLst>
                  <a:outerShdw blurRad="38100" dist="38100" dir="2700000" algn="tl">
                    <a:srgbClr val="000000">
                      <a:alpha val="43137"/>
                    </a:srgbClr>
                  </a:outerShdw>
                </a:effectLst>
              </a:rPr>
              <a:t>考慮できるパラメーター</a:t>
            </a:r>
            <a:endParaRPr kumimoji="1" lang="ja-JP" altLang="en-US" sz="4000" dirty="0">
              <a:solidFill>
                <a:schemeClr val="tx1"/>
              </a:solidFill>
              <a:effectLst>
                <a:outerShdw blurRad="38100" dist="38100" dir="2700000" algn="tl">
                  <a:srgbClr val="000000">
                    <a:alpha val="43137"/>
                  </a:srgbClr>
                </a:outerShdw>
              </a:effectLst>
            </a:endParaRPr>
          </a:p>
        </p:txBody>
      </p:sp>
      <p:sp>
        <p:nvSpPr>
          <p:cNvPr id="5" name="正方形/長方形 4"/>
          <p:cNvSpPr/>
          <p:nvPr/>
        </p:nvSpPr>
        <p:spPr>
          <a:xfrm>
            <a:off x="428596" y="1571612"/>
            <a:ext cx="8001056" cy="1428760"/>
          </a:xfrm>
          <a:prstGeom prst="rect">
            <a:avLst/>
          </a:prstGeom>
          <a:ln>
            <a:tailEnd type="none"/>
          </a:ln>
        </p:spPr>
        <p:style>
          <a:lnRef idx="2">
            <a:schemeClr val="accent4"/>
          </a:lnRef>
          <a:fillRef idx="1">
            <a:schemeClr val="lt1"/>
          </a:fillRef>
          <a:effectRef idx="0">
            <a:schemeClr val="accent4"/>
          </a:effectRef>
          <a:fontRef idx="minor">
            <a:schemeClr val="dk1"/>
          </a:fontRef>
        </p:style>
        <p:txBody>
          <a:bodyPr rtlCol="0" anchor="ctr"/>
          <a:lstStyle/>
          <a:p>
            <a:r>
              <a:rPr lang="ja-JP" altLang="en-US" sz="2800" dirty="0" smtClean="0">
                <a:solidFill>
                  <a:srgbClr val="7030A0"/>
                </a:solidFill>
              </a:rPr>
              <a:t>純放射量</a:t>
            </a:r>
            <a:endParaRPr lang="en-US" altLang="ja-JP" sz="2800" dirty="0" smtClean="0">
              <a:solidFill>
                <a:srgbClr val="7030A0"/>
              </a:solidFill>
            </a:endParaRPr>
          </a:p>
          <a:p>
            <a:pPr>
              <a:buNone/>
            </a:pPr>
            <a:r>
              <a:rPr lang="ja-JP" altLang="en-US" sz="2400" dirty="0" smtClean="0"/>
              <a:t>日最大最低気温，日最大最低相対湿度，日照時間，</a:t>
            </a:r>
            <a:endParaRPr lang="en-US" altLang="ja-JP" sz="2400" dirty="0" smtClean="0"/>
          </a:p>
          <a:p>
            <a:pPr>
              <a:buNone/>
            </a:pPr>
            <a:r>
              <a:rPr lang="ja-JP" altLang="en-US" sz="2400" dirty="0" smtClean="0"/>
              <a:t>アルベド</a:t>
            </a:r>
            <a:r>
              <a:rPr lang="en-US" altLang="ja-JP" sz="2400" dirty="0" smtClean="0"/>
              <a:t>0.23(</a:t>
            </a:r>
            <a:r>
              <a:rPr lang="ja-JP" altLang="en-US" sz="2400" dirty="0" smtClean="0"/>
              <a:t>草地における太陽放射の反射率</a:t>
            </a:r>
            <a:r>
              <a:rPr lang="en-US" altLang="ja-JP" sz="2400" dirty="0" smtClean="0"/>
              <a:t>)</a:t>
            </a:r>
          </a:p>
        </p:txBody>
      </p:sp>
      <p:sp>
        <p:nvSpPr>
          <p:cNvPr id="6" name="正方形/長方形 5"/>
          <p:cNvSpPr/>
          <p:nvPr/>
        </p:nvSpPr>
        <p:spPr>
          <a:xfrm>
            <a:off x="428596" y="3214686"/>
            <a:ext cx="8001056" cy="1071570"/>
          </a:xfrm>
          <a:prstGeom prst="rect">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smtClean="0">
                <a:solidFill>
                  <a:schemeClr val="accent6"/>
                </a:solidFill>
              </a:rPr>
              <a:t>基準蒸発散位</a:t>
            </a:r>
            <a:endParaRPr lang="en-US" altLang="ja-JP" sz="2800" dirty="0" smtClean="0">
              <a:solidFill>
                <a:schemeClr val="accent6"/>
              </a:solidFill>
            </a:endParaRPr>
          </a:p>
          <a:p>
            <a:pPr>
              <a:buNone/>
            </a:pPr>
            <a:r>
              <a:rPr lang="ja-JP" altLang="en-US" sz="2400" dirty="0" smtClean="0"/>
              <a:t>日最大最低気温，日最大最低相対湿度，日平均風速</a:t>
            </a:r>
            <a:endParaRPr lang="en-US" altLang="ja-JP" sz="2400" dirty="0" smtClean="0"/>
          </a:p>
        </p:txBody>
      </p:sp>
      <p:sp>
        <p:nvSpPr>
          <p:cNvPr id="7" name="正方形/長方形 6"/>
          <p:cNvSpPr/>
          <p:nvPr/>
        </p:nvSpPr>
        <p:spPr>
          <a:xfrm>
            <a:off x="428596" y="4572008"/>
            <a:ext cx="8001056" cy="2071702"/>
          </a:xfrm>
          <a:prstGeom prst="rect">
            <a:avLst/>
          </a:prstGeom>
          <a:ln>
            <a:tailEnd type="none"/>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800" dirty="0" smtClean="0">
                <a:solidFill>
                  <a:schemeClr val="accent5"/>
                </a:solidFill>
              </a:rPr>
              <a:t>作物係数</a:t>
            </a:r>
            <a:endParaRPr lang="en-US" altLang="ja-JP" sz="2800" dirty="0" smtClean="0">
              <a:solidFill>
                <a:schemeClr val="accent5"/>
              </a:solidFill>
            </a:endParaRPr>
          </a:p>
          <a:p>
            <a:pPr>
              <a:buNone/>
            </a:pPr>
            <a:r>
              <a:rPr lang="ja-JP" altLang="en-US" sz="2400" dirty="0" smtClean="0"/>
              <a:t>作物の種類，日平均風速，日最低相対湿度，作物の草丈</a:t>
            </a:r>
            <a:endParaRPr lang="en-US" altLang="ja-JP" sz="2400" dirty="0" smtClean="0"/>
          </a:p>
          <a:p>
            <a:pPr>
              <a:buNone/>
            </a:pPr>
            <a:r>
              <a:rPr lang="ja-JP" altLang="en-US" sz="2400" dirty="0" smtClean="0"/>
              <a:t>⇒基本作物係数，作物係数の上限値</a:t>
            </a:r>
            <a:endParaRPr lang="en-US" altLang="ja-JP" sz="2400" dirty="0" smtClean="0"/>
          </a:p>
          <a:p>
            <a:pPr>
              <a:buNone/>
            </a:pPr>
            <a:r>
              <a:rPr lang="ja-JP" altLang="en-US" sz="2400" dirty="0" smtClean="0"/>
              <a:t>基準蒸発散位，降水量，潅水量，土壌面被覆割合</a:t>
            </a:r>
            <a:endParaRPr lang="en-US" altLang="ja-JP" sz="2400" dirty="0" smtClean="0"/>
          </a:p>
          <a:p>
            <a:pPr>
              <a:buNone/>
            </a:pPr>
            <a:r>
              <a:rPr lang="ja-JP" altLang="en-US" sz="2400" dirty="0" smtClean="0"/>
              <a:t>⇒蒸発係数</a:t>
            </a:r>
            <a:endParaRPr lang="en-US" altLang="ja-JP" sz="24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sz="4000" dirty="0" smtClean="0">
                <a:solidFill>
                  <a:schemeClr val="tx1"/>
                </a:solidFill>
                <a:effectLst>
                  <a:outerShdw blurRad="38100" dist="38100" dir="2700000" algn="tl">
                    <a:srgbClr val="000000">
                      <a:alpha val="43137"/>
                    </a:srgbClr>
                  </a:outerShdw>
                </a:effectLst>
              </a:rPr>
              <a:t>作物係数の上限値　</a:t>
            </a:r>
            <a:endParaRPr kumimoji="1" lang="ja-JP" altLang="en-US" sz="4000" dirty="0">
              <a:solidFill>
                <a:schemeClr val="tx1"/>
              </a:solidFill>
              <a:effectLst>
                <a:outerShdw blurRad="38100" dist="38100" dir="2700000" algn="tl">
                  <a:srgbClr val="000000">
                    <a:alpha val="43137"/>
                  </a:srgbClr>
                </a:outerShdw>
              </a:effectLst>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17" name="グループ化 16"/>
          <p:cNvGrpSpPr/>
          <p:nvPr/>
        </p:nvGrpSpPr>
        <p:grpSpPr>
          <a:xfrm>
            <a:off x="142844" y="1571612"/>
            <a:ext cx="8572560" cy="1357322"/>
            <a:chOff x="142844" y="1571612"/>
            <a:chExt cx="8572560" cy="1357322"/>
          </a:xfrm>
        </p:grpSpPr>
        <p:sp>
          <p:nvSpPr>
            <p:cNvPr id="15" name="正方形/長方形 14"/>
            <p:cNvSpPr/>
            <p:nvPr/>
          </p:nvSpPr>
          <p:spPr>
            <a:xfrm>
              <a:off x="142844" y="1571612"/>
              <a:ext cx="8572560" cy="1357322"/>
            </a:xfrm>
            <a:prstGeom prst="rect">
              <a:avLst/>
            </a:prstGeom>
            <a:ln w="38100">
              <a:solidFill>
                <a:srgbClr val="FF0000"/>
              </a:solidFill>
              <a:tailEnd type="none"/>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aphicFrame>
          <p:nvGraphicFramePr>
            <p:cNvPr id="1025" name="Object 1"/>
            <p:cNvGraphicFramePr>
              <a:graphicFrameLocks noChangeAspect="1"/>
            </p:cNvGraphicFramePr>
            <p:nvPr/>
          </p:nvGraphicFramePr>
          <p:xfrm>
            <a:off x="214282" y="1785926"/>
            <a:ext cx="8449391" cy="1000132"/>
          </p:xfrm>
          <a:graphic>
            <a:graphicData uri="http://schemas.openxmlformats.org/presentationml/2006/ole">
              <p:oleObj spid="_x0000_s1025" name="数式" r:id="rId3" imgW="4673600" imgH="558800" progId="Equation.3">
                <p:embed/>
              </p:oleObj>
            </a:graphicData>
          </a:graphic>
        </p:graphicFrame>
      </p:grpSp>
      <p:grpSp>
        <p:nvGrpSpPr>
          <p:cNvPr id="16" name="グループ化 15"/>
          <p:cNvGrpSpPr/>
          <p:nvPr/>
        </p:nvGrpSpPr>
        <p:grpSpPr>
          <a:xfrm>
            <a:off x="642910" y="3143248"/>
            <a:ext cx="3357586" cy="3000396"/>
            <a:chOff x="642910" y="3143248"/>
            <a:chExt cx="3357586" cy="3000396"/>
          </a:xfrm>
        </p:grpSpPr>
        <p:sp>
          <p:nvSpPr>
            <p:cNvPr id="14" name="正方形/長方形 13"/>
            <p:cNvSpPr/>
            <p:nvPr/>
          </p:nvSpPr>
          <p:spPr>
            <a:xfrm>
              <a:off x="642910" y="3143248"/>
              <a:ext cx="3357586" cy="3000396"/>
            </a:xfrm>
            <a:prstGeom prst="rect">
              <a:avLst/>
            </a:prstGeom>
            <a:ln>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785786" y="3286124"/>
              <a:ext cx="3214710" cy="2585323"/>
            </a:xfrm>
            <a:prstGeom prst="rect">
              <a:avLst/>
            </a:prstGeom>
            <a:noFill/>
            <a:ln w="15875">
              <a:noFill/>
            </a:ln>
          </p:spPr>
          <p:txBody>
            <a:bodyPr wrap="square" rtlCol="0">
              <a:spAutoFit/>
            </a:bodyPr>
            <a:lstStyle/>
            <a:p>
              <a:r>
                <a:rPr kumimoji="1" lang="en-US" altLang="ja-JP" dirty="0" err="1" smtClean="0"/>
                <a:t>K</a:t>
              </a:r>
              <a:r>
                <a:rPr kumimoji="1" lang="en-US" altLang="ja-JP" baseline="-25000" dirty="0" err="1" smtClean="0"/>
                <a:t>cmax</a:t>
              </a:r>
              <a:r>
                <a:rPr kumimoji="1" lang="en-US" altLang="ja-JP" baseline="-25000" dirty="0" smtClean="0"/>
                <a:t>    </a:t>
              </a:r>
              <a:r>
                <a:rPr kumimoji="1" lang="en-US" altLang="ja-JP" dirty="0" smtClean="0"/>
                <a:t>:</a:t>
              </a:r>
              <a:r>
                <a:rPr kumimoji="1" lang="ja-JP" altLang="en-US" dirty="0" smtClean="0"/>
                <a:t>　作物係数の上限値</a:t>
              </a:r>
              <a:endParaRPr kumimoji="1" lang="en-US" altLang="ja-JP" dirty="0" smtClean="0"/>
            </a:p>
            <a:p>
              <a:endParaRPr lang="en-US" altLang="ja-JP" dirty="0" smtClean="0"/>
            </a:p>
            <a:p>
              <a:r>
                <a:rPr lang="en-US" altLang="ja-JP" dirty="0" smtClean="0"/>
                <a:t>u</a:t>
              </a:r>
              <a:r>
                <a:rPr kumimoji="1" lang="en-US" altLang="ja-JP" baseline="-25000" dirty="0" smtClean="0"/>
                <a:t>2</a:t>
              </a:r>
              <a:r>
                <a:rPr kumimoji="1" lang="ja-JP" altLang="en-US" baseline="-25000" dirty="0" smtClean="0"/>
                <a:t>　　　    </a:t>
              </a:r>
              <a:r>
                <a:rPr kumimoji="1" lang="ja-JP" altLang="en-US" dirty="0" smtClean="0"/>
                <a:t>：　風速</a:t>
              </a:r>
              <a:r>
                <a:rPr kumimoji="1" lang="en-US" altLang="ja-JP" dirty="0" smtClean="0"/>
                <a:t>(m/s)</a:t>
              </a:r>
            </a:p>
            <a:p>
              <a:endParaRPr lang="en-US" altLang="ja-JP" dirty="0" smtClean="0"/>
            </a:p>
            <a:p>
              <a:r>
                <a:rPr kumimoji="1" lang="en-US" altLang="ja-JP" dirty="0" err="1" smtClean="0"/>
                <a:t>RH</a:t>
              </a:r>
              <a:r>
                <a:rPr kumimoji="1" lang="en-US" altLang="ja-JP" baseline="-25000" dirty="0" err="1" smtClean="0"/>
                <a:t>min</a:t>
              </a:r>
              <a:r>
                <a:rPr kumimoji="1" lang="en-US" altLang="ja-JP" dirty="0" smtClean="0"/>
                <a:t>  :   </a:t>
              </a:r>
              <a:r>
                <a:rPr kumimoji="1" lang="ja-JP" altLang="en-US" dirty="0" smtClean="0"/>
                <a:t>日最低相対湿度</a:t>
              </a:r>
              <a:r>
                <a:rPr kumimoji="1" lang="en-US" altLang="ja-JP" dirty="0" smtClean="0"/>
                <a:t>(%)</a:t>
              </a:r>
            </a:p>
            <a:p>
              <a:endParaRPr kumimoji="1" lang="en-US" altLang="ja-JP" dirty="0" smtClean="0"/>
            </a:p>
            <a:p>
              <a:r>
                <a:rPr lang="en-US" altLang="ja-JP" dirty="0" smtClean="0"/>
                <a:t>h</a:t>
              </a:r>
              <a:r>
                <a:rPr kumimoji="1" lang="en-US" altLang="ja-JP" dirty="0" smtClean="0"/>
                <a:t>         :   </a:t>
              </a:r>
              <a:r>
                <a:rPr kumimoji="1" lang="ja-JP" altLang="en-US" dirty="0" smtClean="0"/>
                <a:t>草丈</a:t>
              </a:r>
              <a:r>
                <a:rPr kumimoji="1" lang="en-US" altLang="ja-JP" dirty="0" smtClean="0"/>
                <a:t>(m)</a:t>
              </a:r>
            </a:p>
            <a:p>
              <a:endParaRPr kumimoji="1" lang="en-US" altLang="ja-JP" dirty="0" smtClean="0"/>
            </a:p>
            <a:p>
              <a:r>
                <a:rPr lang="en-US" altLang="ja-JP" dirty="0" err="1" smtClean="0"/>
                <a:t>K</a:t>
              </a:r>
              <a:r>
                <a:rPr lang="en-US" altLang="ja-JP" baseline="-25000" dirty="0" err="1" smtClean="0"/>
                <a:t>cb</a:t>
              </a:r>
              <a:r>
                <a:rPr lang="en-US" altLang="ja-JP" baseline="-25000" dirty="0" smtClean="0"/>
                <a:t>         </a:t>
              </a:r>
              <a:r>
                <a:rPr lang="en-US" altLang="ja-JP" dirty="0" smtClean="0"/>
                <a:t>:</a:t>
              </a:r>
              <a:r>
                <a:rPr lang="ja-JP" altLang="en-US" dirty="0" smtClean="0"/>
                <a:t>　基本作物係数</a:t>
              </a:r>
              <a:endParaRPr kumimoji="1" lang="en-US" altLang="ja-JP" dirty="0" smtClean="0"/>
            </a:p>
          </p:txBody>
        </p:sp>
      </p:gr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028" name="Object 4"/>
          <p:cNvGraphicFramePr>
            <a:graphicFrameLocks noChangeAspect="1"/>
          </p:cNvGraphicFramePr>
          <p:nvPr/>
        </p:nvGraphicFramePr>
        <p:xfrm>
          <a:off x="5072066" y="707187"/>
          <a:ext cx="1285884" cy="792962"/>
        </p:xfrm>
        <a:graphic>
          <a:graphicData uri="http://schemas.openxmlformats.org/presentationml/2006/ole">
            <p:oleObj spid="_x0000_s1028" name="数式" r:id="rId4" imgW="368300" imgH="228600" progId="Equation.3">
              <p:embed/>
            </p:oleObj>
          </a:graphicData>
        </a:graphic>
      </p:graphicFrame>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274638"/>
            <a:ext cx="8258204" cy="1143000"/>
          </a:xfrm>
        </p:spPr>
        <p:txBody>
          <a:bodyPr>
            <a:noAutofit/>
          </a:bodyPr>
          <a:lstStyle/>
          <a:p>
            <a:r>
              <a:rPr lang="ja-JP" altLang="en-US" sz="4000" dirty="0" smtClean="0">
                <a:solidFill>
                  <a:schemeClr val="tx1"/>
                </a:solidFill>
                <a:effectLst>
                  <a:outerShdw blurRad="38100" dist="38100" dir="2700000" algn="tl">
                    <a:srgbClr val="000000">
                      <a:alpha val="43137"/>
                    </a:srgbClr>
                  </a:outerShdw>
                </a:effectLst>
              </a:rPr>
              <a:t>作物係数の上限値における</a:t>
            </a:r>
            <a:r>
              <a:rPr lang="en-US" altLang="ja-JP" sz="4000" dirty="0" smtClean="0">
                <a:solidFill>
                  <a:schemeClr val="tx1"/>
                </a:solidFill>
                <a:effectLst>
                  <a:outerShdw blurRad="38100" dist="38100" dir="2700000" algn="tl">
                    <a:srgbClr val="000000">
                      <a:alpha val="43137"/>
                    </a:srgbClr>
                  </a:outerShdw>
                </a:effectLst>
              </a:rPr>
              <a:t/>
            </a:r>
            <a:br>
              <a:rPr lang="en-US" altLang="ja-JP" sz="4000" dirty="0" smtClean="0">
                <a:solidFill>
                  <a:schemeClr val="tx1"/>
                </a:solidFill>
                <a:effectLst>
                  <a:outerShdw blurRad="38100" dist="38100" dir="2700000" algn="tl">
                    <a:srgbClr val="000000">
                      <a:alpha val="43137"/>
                    </a:srgbClr>
                  </a:outerShdw>
                </a:effectLst>
              </a:rPr>
            </a:br>
            <a:r>
              <a:rPr lang="en-US" altLang="ja-JP" sz="4000" dirty="0" smtClean="0">
                <a:solidFill>
                  <a:schemeClr val="tx1"/>
                </a:solidFill>
                <a:effectLst>
                  <a:outerShdw blurRad="38100" dist="38100" dir="2700000" algn="tl">
                    <a:srgbClr val="000000">
                      <a:alpha val="43137"/>
                    </a:srgbClr>
                  </a:outerShdw>
                </a:effectLst>
              </a:rPr>
              <a:t>		</a:t>
            </a:r>
            <a:r>
              <a:rPr lang="ja-JP" altLang="en-US" sz="4000" dirty="0" smtClean="0">
                <a:solidFill>
                  <a:schemeClr val="tx1"/>
                </a:solidFill>
                <a:effectLst>
                  <a:outerShdw blurRad="38100" dist="38100" dir="2700000" algn="tl">
                    <a:srgbClr val="000000">
                      <a:alpha val="43137"/>
                    </a:srgbClr>
                  </a:outerShdw>
                </a:effectLst>
              </a:rPr>
              <a:t>パラメーターごとのグラフ</a:t>
            </a:r>
            <a:endParaRPr kumimoji="1" lang="ja-JP" altLang="en-US" sz="4000" dirty="0"/>
          </a:p>
        </p:txBody>
      </p:sp>
      <p:graphicFrame>
        <p:nvGraphicFramePr>
          <p:cNvPr id="5" name="コンテンツ プレースホルダ 4"/>
          <p:cNvGraphicFramePr>
            <a:graphicFrameLocks noGrp="1"/>
          </p:cNvGraphicFramePr>
          <p:nvPr>
            <p:ph sz="quarter" idx="1"/>
          </p:nvPr>
        </p:nvGraphicFramePr>
        <p:xfrm>
          <a:off x="142844" y="1600200"/>
          <a:ext cx="857256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sz="quarter" idx="1"/>
          </p:nvPr>
        </p:nvGraphicFramePr>
        <p:xfrm>
          <a:off x="142844" y="1600200"/>
          <a:ext cx="857256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8" name="タイトル 2"/>
          <p:cNvSpPr>
            <a:spLocks noGrp="1"/>
          </p:cNvSpPr>
          <p:nvPr>
            <p:ph type="title"/>
          </p:nvPr>
        </p:nvSpPr>
        <p:spPr>
          <a:xfrm>
            <a:off x="457200" y="274638"/>
            <a:ext cx="8258204" cy="1143000"/>
          </a:xfrm>
        </p:spPr>
        <p:txBody>
          <a:bodyPr>
            <a:noAutofit/>
          </a:bodyPr>
          <a:lstStyle/>
          <a:p>
            <a:r>
              <a:rPr lang="ja-JP" altLang="en-US" sz="4000" dirty="0" smtClean="0">
                <a:solidFill>
                  <a:schemeClr val="tx1"/>
                </a:solidFill>
                <a:effectLst>
                  <a:outerShdw blurRad="38100" dist="38100" dir="2700000" algn="tl">
                    <a:srgbClr val="000000">
                      <a:alpha val="43137"/>
                    </a:srgbClr>
                  </a:outerShdw>
                </a:effectLst>
              </a:rPr>
              <a:t>作物係数の上限値における</a:t>
            </a:r>
            <a:r>
              <a:rPr lang="en-US" altLang="ja-JP" sz="4000" dirty="0" smtClean="0">
                <a:solidFill>
                  <a:schemeClr val="tx1"/>
                </a:solidFill>
                <a:effectLst>
                  <a:outerShdw blurRad="38100" dist="38100" dir="2700000" algn="tl">
                    <a:srgbClr val="000000">
                      <a:alpha val="43137"/>
                    </a:srgbClr>
                  </a:outerShdw>
                </a:effectLst>
              </a:rPr>
              <a:t/>
            </a:r>
            <a:br>
              <a:rPr lang="en-US" altLang="ja-JP" sz="4000" dirty="0" smtClean="0">
                <a:solidFill>
                  <a:schemeClr val="tx1"/>
                </a:solidFill>
                <a:effectLst>
                  <a:outerShdw blurRad="38100" dist="38100" dir="2700000" algn="tl">
                    <a:srgbClr val="000000">
                      <a:alpha val="43137"/>
                    </a:srgbClr>
                  </a:outerShdw>
                </a:effectLst>
              </a:rPr>
            </a:br>
            <a:r>
              <a:rPr lang="en-US" altLang="ja-JP" sz="4000" dirty="0" smtClean="0">
                <a:solidFill>
                  <a:schemeClr val="tx1"/>
                </a:solidFill>
                <a:effectLst>
                  <a:outerShdw blurRad="38100" dist="38100" dir="2700000" algn="tl">
                    <a:srgbClr val="000000">
                      <a:alpha val="43137"/>
                    </a:srgbClr>
                  </a:outerShdw>
                </a:effectLst>
              </a:rPr>
              <a:t>		</a:t>
            </a:r>
            <a:r>
              <a:rPr lang="ja-JP" altLang="en-US" sz="4000" dirty="0" smtClean="0">
                <a:solidFill>
                  <a:schemeClr val="tx1"/>
                </a:solidFill>
                <a:effectLst>
                  <a:outerShdw blurRad="38100" dist="38100" dir="2700000" algn="tl">
                    <a:srgbClr val="000000">
                      <a:alpha val="43137"/>
                    </a:srgbClr>
                  </a:outerShdw>
                </a:effectLst>
              </a:rPr>
              <a:t>パラメーターごとのグラフ</a:t>
            </a:r>
            <a:endParaRPr kumimoji="1" lang="ja-JP" altLang="en-US" sz="40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sz="quarter" idx="1"/>
          </p:nvPr>
        </p:nvGraphicFramePr>
        <p:xfrm>
          <a:off x="142844" y="1600200"/>
          <a:ext cx="857256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6" name="タイトル 2"/>
          <p:cNvSpPr>
            <a:spLocks noGrp="1"/>
          </p:cNvSpPr>
          <p:nvPr>
            <p:ph type="title"/>
          </p:nvPr>
        </p:nvSpPr>
        <p:spPr>
          <a:xfrm>
            <a:off x="457200" y="274638"/>
            <a:ext cx="8258204" cy="1143000"/>
          </a:xfrm>
        </p:spPr>
        <p:txBody>
          <a:bodyPr>
            <a:noAutofit/>
          </a:bodyPr>
          <a:lstStyle/>
          <a:p>
            <a:r>
              <a:rPr lang="ja-JP" altLang="en-US" sz="4000" dirty="0" smtClean="0">
                <a:solidFill>
                  <a:schemeClr val="tx1"/>
                </a:solidFill>
                <a:effectLst>
                  <a:outerShdw blurRad="38100" dist="38100" dir="2700000" algn="tl">
                    <a:srgbClr val="000000">
                      <a:alpha val="43137"/>
                    </a:srgbClr>
                  </a:outerShdw>
                </a:effectLst>
              </a:rPr>
              <a:t>作物係数の上限値における</a:t>
            </a:r>
            <a:r>
              <a:rPr lang="en-US" altLang="ja-JP" sz="4000" dirty="0" smtClean="0">
                <a:solidFill>
                  <a:schemeClr val="tx1"/>
                </a:solidFill>
                <a:effectLst>
                  <a:outerShdw blurRad="38100" dist="38100" dir="2700000" algn="tl">
                    <a:srgbClr val="000000">
                      <a:alpha val="43137"/>
                    </a:srgbClr>
                  </a:outerShdw>
                </a:effectLst>
              </a:rPr>
              <a:t/>
            </a:r>
            <a:br>
              <a:rPr lang="en-US" altLang="ja-JP" sz="4000" dirty="0" smtClean="0">
                <a:solidFill>
                  <a:schemeClr val="tx1"/>
                </a:solidFill>
                <a:effectLst>
                  <a:outerShdw blurRad="38100" dist="38100" dir="2700000" algn="tl">
                    <a:srgbClr val="000000">
                      <a:alpha val="43137"/>
                    </a:srgbClr>
                  </a:outerShdw>
                </a:effectLst>
              </a:rPr>
            </a:br>
            <a:r>
              <a:rPr lang="en-US" altLang="ja-JP" sz="4000" dirty="0" smtClean="0">
                <a:solidFill>
                  <a:schemeClr val="tx1"/>
                </a:solidFill>
                <a:effectLst>
                  <a:outerShdw blurRad="38100" dist="38100" dir="2700000" algn="tl">
                    <a:srgbClr val="000000">
                      <a:alpha val="43137"/>
                    </a:srgbClr>
                  </a:outerShdw>
                </a:effectLst>
              </a:rPr>
              <a:t>		</a:t>
            </a:r>
            <a:r>
              <a:rPr lang="ja-JP" altLang="en-US" sz="4000" dirty="0" smtClean="0">
                <a:solidFill>
                  <a:schemeClr val="tx1"/>
                </a:solidFill>
                <a:effectLst>
                  <a:outerShdw blurRad="38100" dist="38100" dir="2700000" algn="tl">
                    <a:srgbClr val="000000">
                      <a:alpha val="43137"/>
                    </a:srgbClr>
                  </a:outerShdw>
                </a:effectLst>
              </a:rPr>
              <a:t>パラメーターごとのグラフ</a:t>
            </a:r>
            <a:endParaRPr kumimoji="1" lang="ja-JP" altLang="en-US" sz="400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smtClean="0">
                <a:solidFill>
                  <a:schemeClr val="tx1"/>
                </a:solidFill>
              </a:rPr>
              <a:t>基本作物係数</a:t>
            </a:r>
            <a:endParaRPr kumimoji="1" lang="ja-JP" altLang="en-US" sz="4000" b="1" dirty="0">
              <a:solidFill>
                <a:schemeClr val="tx1"/>
              </a:solidFill>
            </a:endParaRPr>
          </a:p>
        </p:txBody>
      </p:sp>
      <p:graphicFrame>
        <p:nvGraphicFramePr>
          <p:cNvPr id="6" name="Chart 1"/>
          <p:cNvGraphicFramePr>
            <a:graphicFrameLocks noGrp="1"/>
          </p:cNvGraphicFramePr>
          <p:nvPr>
            <p:ph sz="quarter" idx="1"/>
          </p:nvPr>
        </p:nvGraphicFramePr>
        <p:xfrm>
          <a:off x="142844" y="1600200"/>
          <a:ext cx="8572560" cy="4873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5777" name="Object 1"/>
          <p:cNvGraphicFramePr>
            <a:graphicFrameLocks noChangeAspect="1"/>
          </p:cNvGraphicFramePr>
          <p:nvPr/>
        </p:nvGraphicFramePr>
        <p:xfrm>
          <a:off x="4000496" y="714356"/>
          <a:ext cx="792163" cy="714375"/>
        </p:xfrm>
        <a:graphic>
          <a:graphicData uri="http://schemas.openxmlformats.org/presentationml/2006/ole">
            <p:oleObj spid="_x0000_s75777" name="数式" r:id="rId4" imgW="253890" imgH="228501" progId="Equation.3">
              <p:embed/>
            </p:oleObj>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sz="quarter" idx="1"/>
          </p:nvPr>
        </p:nvGraphicFramePr>
        <p:xfrm>
          <a:off x="142844" y="1600200"/>
          <a:ext cx="857256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5" name="タイトル 3"/>
          <p:cNvSpPr>
            <a:spLocks noGrp="1"/>
          </p:cNvSpPr>
          <p:nvPr>
            <p:ph type="title"/>
          </p:nvPr>
        </p:nvSpPr>
        <p:spPr>
          <a:xfrm>
            <a:off x="457200" y="274638"/>
            <a:ext cx="7467600" cy="1143000"/>
          </a:xfrm>
        </p:spPr>
        <p:txBody>
          <a:bodyPr>
            <a:normAutofit/>
          </a:bodyPr>
          <a:lstStyle/>
          <a:p>
            <a:r>
              <a:rPr kumimoji="1" lang="ja-JP" altLang="en-US" sz="4000" dirty="0" smtClean="0">
                <a:solidFill>
                  <a:schemeClr val="tx1"/>
                </a:solidFill>
                <a:effectLst>
                  <a:outerShdw blurRad="38100" dist="38100" dir="2700000" algn="tl">
                    <a:srgbClr val="000000">
                      <a:alpha val="43137"/>
                    </a:srgbClr>
                  </a:outerShdw>
                </a:effectLst>
              </a:rPr>
              <a:t>作物係数の上限値　</a:t>
            </a:r>
            <a:endParaRPr kumimoji="1" lang="ja-JP" altLang="en-US" sz="4000" dirty="0">
              <a:solidFill>
                <a:schemeClr val="tx1"/>
              </a:solidFill>
              <a:effectLst>
                <a:outerShdw blurRad="38100" dist="38100" dir="2700000" algn="tl">
                  <a:srgbClr val="000000">
                    <a:alpha val="43137"/>
                  </a:srgbClr>
                </a:outerShdw>
              </a:effectLst>
            </a:endParaRPr>
          </a:p>
        </p:txBody>
      </p:sp>
      <p:sp>
        <p:nvSpPr>
          <p:cNvPr id="6" name="角丸四角形 5"/>
          <p:cNvSpPr/>
          <p:nvPr/>
        </p:nvSpPr>
        <p:spPr>
          <a:xfrm>
            <a:off x="5000628" y="1071546"/>
            <a:ext cx="3929090" cy="1143008"/>
          </a:xfrm>
          <a:prstGeom prst="roundRect">
            <a:avLst/>
          </a:prstGeom>
          <a:ln>
            <a:tailEnd type="none"/>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大きい方を採用</a:t>
            </a:r>
            <a:endParaRPr kumimoji="1" lang="ja-JP" altLang="en-US" sz="32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428596" y="1714488"/>
            <a:ext cx="7858152" cy="1818063"/>
          </a:xfrm>
          <a:prstGeom prst="rect">
            <a:avLst/>
          </a:prstGeom>
          <a:noFill/>
          <a:ln w="9525">
            <a:noFill/>
            <a:round/>
            <a:headEnd/>
            <a:tailEnd/>
          </a:ln>
          <a:effectLst/>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000000"/>
                </a:solidFill>
              </a:rPr>
              <a:t>測定項目</a:t>
            </a:r>
            <a:r>
              <a:rPr lang="en-US" sz="2800" dirty="0" smtClean="0">
                <a:solidFill>
                  <a:srgbClr val="000000"/>
                </a:solidFill>
              </a:rPr>
              <a:t>：高度の異なる2点間の</a:t>
            </a:r>
            <a:r>
              <a:rPr lang="ja-JP" altLang="en-US" sz="2800" dirty="0" smtClean="0">
                <a:solidFill>
                  <a:srgbClr val="000000"/>
                </a:solidFill>
              </a:rPr>
              <a:t>気温と相対湿度</a:t>
            </a:r>
            <a:r>
              <a:rPr lang="en-US" altLang="ja-JP" sz="2800" dirty="0" smtClean="0">
                <a:solidFill>
                  <a:srgbClr val="000000"/>
                </a:solidFill>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000000"/>
                </a:solidFill>
              </a:rPr>
              <a:t>		</a:t>
            </a:r>
            <a:r>
              <a:rPr lang="ja-JP" altLang="en-US" sz="2800" dirty="0" smtClean="0">
                <a:solidFill>
                  <a:srgbClr val="000000"/>
                </a:solidFill>
              </a:rPr>
              <a:t>　　　風速，</a:t>
            </a:r>
            <a:r>
              <a:rPr lang="en-US" sz="2800" dirty="0" smtClean="0">
                <a:solidFill>
                  <a:srgbClr val="000000"/>
                </a:solidFill>
              </a:rPr>
              <a:t>純放射量</a:t>
            </a:r>
            <a:r>
              <a:rPr lang="ja-JP" altLang="en-US" sz="2800" dirty="0" smtClean="0">
                <a:solidFill>
                  <a:srgbClr val="000000"/>
                </a:solidFill>
              </a:rPr>
              <a:t>，</a:t>
            </a:r>
            <a:r>
              <a:rPr lang="en-US" sz="2800" dirty="0" smtClean="0">
                <a:solidFill>
                  <a:srgbClr val="000000"/>
                </a:solidFill>
              </a:rPr>
              <a:t>地中熱伝</a:t>
            </a:r>
            <a:r>
              <a:rPr lang="ja-JP" altLang="en-US" sz="2800" dirty="0" smtClean="0">
                <a:solidFill>
                  <a:srgbClr val="000000"/>
                </a:solidFill>
              </a:rPr>
              <a:t>量</a:t>
            </a:r>
            <a:endParaRPr lang="en-US" sz="2800" dirty="0">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dirty="0">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000000"/>
                </a:solidFill>
              </a:rPr>
              <a:t>仮定条件</a:t>
            </a:r>
            <a:r>
              <a:rPr lang="en-US" sz="2800" dirty="0">
                <a:solidFill>
                  <a:srgbClr val="000000"/>
                </a:solidFill>
              </a:rPr>
              <a:t>：熱と水蒸気に対する拡散係数が等しい</a:t>
            </a:r>
          </a:p>
        </p:txBody>
      </p:sp>
      <p:sp>
        <p:nvSpPr>
          <p:cNvPr id="49" name="タイトル 48"/>
          <p:cNvSpPr>
            <a:spLocks noGrp="1"/>
          </p:cNvSpPr>
          <p:nvPr>
            <p:ph type="title"/>
          </p:nvPr>
        </p:nvSpPr>
        <p:spPr/>
        <p:txBody>
          <a:bodyPr>
            <a:normAutofit/>
          </a:bodyPr>
          <a:lstStyle/>
          <a:p>
            <a:pPr algn="l"/>
            <a:r>
              <a:rPr kumimoji="1" lang="ja-JP" altLang="en-US" sz="4000" dirty="0" smtClean="0">
                <a:solidFill>
                  <a:srgbClr val="008000"/>
                </a:solidFill>
              </a:rPr>
              <a:t>ボーエン比法</a:t>
            </a:r>
            <a:endParaRPr kumimoji="1" lang="ja-JP" altLang="en-US" sz="4000" dirty="0">
              <a:solidFill>
                <a:srgbClr val="008000"/>
              </a:solidFill>
            </a:endParaRPr>
          </a:p>
        </p:txBody>
      </p:sp>
      <p:sp>
        <p:nvSpPr>
          <p:cNvPr id="91" name="Line 8"/>
          <p:cNvSpPr>
            <a:spLocks noChangeShapeType="1"/>
          </p:cNvSpPr>
          <p:nvPr/>
        </p:nvSpPr>
        <p:spPr bwMode="auto">
          <a:xfrm>
            <a:off x="1719906" y="5751327"/>
            <a:ext cx="4481173" cy="2084"/>
          </a:xfrm>
          <a:prstGeom prst="line">
            <a:avLst/>
          </a:prstGeom>
          <a:noFill/>
          <a:ln w="12600">
            <a:solidFill>
              <a:srgbClr val="FF6600"/>
            </a:solidFill>
            <a:miter lim="800000"/>
            <a:headEnd/>
            <a:tailEnd/>
          </a:ln>
          <a:effectLst/>
        </p:spPr>
        <p:txBody>
          <a:bodyPr/>
          <a:lstStyle/>
          <a:p>
            <a:endParaRPr lang="ja-JP" altLang="en-US" sz="2000"/>
          </a:p>
        </p:txBody>
      </p:sp>
      <p:sp>
        <p:nvSpPr>
          <p:cNvPr id="92" name="Line 9"/>
          <p:cNvSpPr>
            <a:spLocks noChangeShapeType="1"/>
          </p:cNvSpPr>
          <p:nvPr/>
        </p:nvSpPr>
        <p:spPr bwMode="auto">
          <a:xfrm>
            <a:off x="5786446" y="4000504"/>
            <a:ext cx="1785" cy="1773484"/>
          </a:xfrm>
          <a:prstGeom prst="line">
            <a:avLst/>
          </a:prstGeom>
          <a:noFill/>
          <a:ln w="28440">
            <a:solidFill>
              <a:srgbClr val="C0C0C0"/>
            </a:solidFill>
            <a:miter lim="800000"/>
            <a:headEnd/>
            <a:tailEnd/>
          </a:ln>
          <a:effectLst/>
        </p:spPr>
        <p:txBody>
          <a:bodyPr/>
          <a:lstStyle/>
          <a:p>
            <a:endParaRPr lang="ja-JP" altLang="en-US" sz="2000"/>
          </a:p>
        </p:txBody>
      </p:sp>
      <p:sp>
        <p:nvSpPr>
          <p:cNvPr id="93" name="AutoShape 10"/>
          <p:cNvSpPr>
            <a:spLocks noChangeArrowheads="1"/>
          </p:cNvSpPr>
          <p:nvPr/>
        </p:nvSpPr>
        <p:spPr bwMode="auto">
          <a:xfrm>
            <a:off x="3732954" y="5870115"/>
            <a:ext cx="640677" cy="118788"/>
          </a:xfrm>
          <a:prstGeom prst="parallelogram">
            <a:avLst>
              <a:gd name="adj" fmla="val 15745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ja-JP" altLang="en-US" sz="2000"/>
          </a:p>
        </p:txBody>
      </p:sp>
      <p:sp>
        <p:nvSpPr>
          <p:cNvPr id="94" name="Line 11"/>
          <p:cNvSpPr>
            <a:spLocks noChangeShapeType="1"/>
          </p:cNvSpPr>
          <p:nvPr/>
        </p:nvSpPr>
        <p:spPr bwMode="auto">
          <a:xfrm>
            <a:off x="2269568" y="4923979"/>
            <a:ext cx="1785" cy="827348"/>
          </a:xfrm>
          <a:prstGeom prst="line">
            <a:avLst/>
          </a:prstGeom>
          <a:noFill/>
          <a:ln w="28440">
            <a:solidFill>
              <a:srgbClr val="C0C0C0"/>
            </a:solidFill>
            <a:miter lim="800000"/>
            <a:headEnd/>
            <a:tailEnd/>
          </a:ln>
          <a:effectLst/>
        </p:spPr>
        <p:txBody>
          <a:bodyPr/>
          <a:lstStyle/>
          <a:p>
            <a:endParaRPr lang="ja-JP" altLang="en-US" sz="2000"/>
          </a:p>
        </p:txBody>
      </p:sp>
      <p:sp>
        <p:nvSpPr>
          <p:cNvPr id="95" name="Line 12"/>
          <p:cNvSpPr>
            <a:spLocks noChangeShapeType="1"/>
          </p:cNvSpPr>
          <p:nvPr/>
        </p:nvSpPr>
        <p:spPr bwMode="auto">
          <a:xfrm>
            <a:off x="2016152" y="5215739"/>
            <a:ext cx="815570" cy="0"/>
          </a:xfrm>
          <a:prstGeom prst="line">
            <a:avLst/>
          </a:prstGeom>
          <a:noFill/>
          <a:ln w="28440">
            <a:solidFill>
              <a:srgbClr val="C0C0C0"/>
            </a:solidFill>
            <a:miter lim="800000"/>
            <a:headEnd/>
            <a:tailEnd/>
          </a:ln>
          <a:effectLst/>
        </p:spPr>
        <p:txBody>
          <a:bodyPr/>
          <a:lstStyle/>
          <a:p>
            <a:endParaRPr lang="ja-JP" altLang="en-US" sz="2000"/>
          </a:p>
        </p:txBody>
      </p:sp>
      <p:sp>
        <p:nvSpPr>
          <p:cNvPr id="96" name="Line 19"/>
          <p:cNvSpPr>
            <a:spLocks noChangeShapeType="1"/>
          </p:cNvSpPr>
          <p:nvPr/>
        </p:nvSpPr>
        <p:spPr bwMode="auto">
          <a:xfrm flipH="1" flipV="1">
            <a:off x="2460522" y="4500927"/>
            <a:ext cx="444370" cy="643956"/>
          </a:xfrm>
          <a:prstGeom prst="line">
            <a:avLst/>
          </a:prstGeom>
          <a:noFill/>
          <a:ln w="12600">
            <a:solidFill>
              <a:srgbClr val="000000"/>
            </a:solidFill>
            <a:miter lim="800000"/>
            <a:headEnd/>
            <a:tailEnd/>
          </a:ln>
          <a:effectLst/>
        </p:spPr>
        <p:txBody>
          <a:bodyPr/>
          <a:lstStyle/>
          <a:p>
            <a:endParaRPr lang="ja-JP" altLang="en-US" sz="2000"/>
          </a:p>
        </p:txBody>
      </p:sp>
      <p:sp>
        <p:nvSpPr>
          <p:cNvPr id="97" name="Line 21"/>
          <p:cNvSpPr>
            <a:spLocks noChangeShapeType="1"/>
          </p:cNvSpPr>
          <p:nvPr/>
        </p:nvSpPr>
        <p:spPr bwMode="auto">
          <a:xfrm flipH="1">
            <a:off x="4928045" y="4306852"/>
            <a:ext cx="544308" cy="429304"/>
          </a:xfrm>
          <a:prstGeom prst="line">
            <a:avLst/>
          </a:prstGeom>
          <a:noFill/>
          <a:ln w="12600">
            <a:solidFill>
              <a:srgbClr val="000000"/>
            </a:solidFill>
            <a:miter lim="800000"/>
            <a:headEnd/>
            <a:tailEnd/>
          </a:ln>
          <a:effectLst/>
        </p:spPr>
        <p:txBody>
          <a:bodyPr/>
          <a:lstStyle/>
          <a:p>
            <a:endParaRPr lang="ja-JP" altLang="en-US" sz="2000"/>
          </a:p>
        </p:txBody>
      </p:sp>
      <p:sp>
        <p:nvSpPr>
          <p:cNvPr id="98" name="Line 22"/>
          <p:cNvSpPr>
            <a:spLocks noChangeShapeType="1"/>
          </p:cNvSpPr>
          <p:nvPr/>
        </p:nvSpPr>
        <p:spPr bwMode="auto">
          <a:xfrm flipH="1" flipV="1">
            <a:off x="4928045" y="4736156"/>
            <a:ext cx="544308" cy="448060"/>
          </a:xfrm>
          <a:prstGeom prst="line">
            <a:avLst/>
          </a:prstGeom>
          <a:noFill/>
          <a:ln w="12600">
            <a:solidFill>
              <a:srgbClr val="000000"/>
            </a:solidFill>
            <a:miter lim="800000"/>
            <a:headEnd/>
            <a:tailEnd/>
          </a:ln>
          <a:effectLst/>
        </p:spPr>
        <p:txBody>
          <a:bodyPr/>
          <a:lstStyle/>
          <a:p>
            <a:endParaRPr lang="ja-JP" altLang="en-US" sz="2000"/>
          </a:p>
        </p:txBody>
      </p:sp>
      <p:sp>
        <p:nvSpPr>
          <p:cNvPr id="99" name="Line 23"/>
          <p:cNvSpPr>
            <a:spLocks noChangeShapeType="1"/>
          </p:cNvSpPr>
          <p:nvPr/>
        </p:nvSpPr>
        <p:spPr bwMode="auto">
          <a:xfrm>
            <a:off x="4280831" y="5988903"/>
            <a:ext cx="549662" cy="235492"/>
          </a:xfrm>
          <a:prstGeom prst="line">
            <a:avLst/>
          </a:prstGeom>
          <a:noFill/>
          <a:ln w="12600">
            <a:solidFill>
              <a:srgbClr val="000000"/>
            </a:solidFill>
            <a:miter lim="800000"/>
            <a:headEnd/>
            <a:tailEnd/>
          </a:ln>
          <a:effectLst/>
        </p:spPr>
        <p:txBody>
          <a:bodyPr/>
          <a:lstStyle/>
          <a:p>
            <a:endParaRPr lang="ja-JP" altLang="en-US" sz="2000"/>
          </a:p>
        </p:txBody>
      </p:sp>
      <p:cxnSp>
        <p:nvCxnSpPr>
          <p:cNvPr id="86" name="直線コネクタ 85"/>
          <p:cNvCxnSpPr/>
          <p:nvPr/>
        </p:nvCxnSpPr>
        <p:spPr>
          <a:xfrm rot="5400000" flipH="1" flipV="1">
            <a:off x="6000593" y="5236517"/>
            <a:ext cx="162817" cy="1181"/>
          </a:xfrm>
          <a:prstGeom prst="line">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7" name="フローチャート : 結合子 86"/>
          <p:cNvSpPr/>
          <p:nvPr/>
        </p:nvSpPr>
        <p:spPr>
          <a:xfrm>
            <a:off x="5967723" y="5092650"/>
            <a:ext cx="106277" cy="108545"/>
          </a:xfrm>
          <a:prstGeom prst="flowChartConnector">
            <a:avLst/>
          </a:prstGeom>
          <a:gradFill flip="none" rotWithShape="1">
            <a:gsLst>
              <a:gs pos="0">
                <a:schemeClr val="tx1"/>
              </a:gs>
              <a:gs pos="50000">
                <a:schemeClr val="tx1">
                  <a:lumMod val="65000"/>
                  <a:lumOff val="35000"/>
                </a:schemeClr>
              </a:gs>
              <a:gs pos="0">
                <a:schemeClr val="bg1"/>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ローチャート : 結合子 87"/>
          <p:cNvSpPr/>
          <p:nvPr/>
        </p:nvSpPr>
        <p:spPr>
          <a:xfrm>
            <a:off x="6083961" y="5092650"/>
            <a:ext cx="106277" cy="108545"/>
          </a:xfrm>
          <a:prstGeom prst="flowChartConnector">
            <a:avLst/>
          </a:prstGeom>
          <a:gradFill flip="none" rotWithShape="1">
            <a:gsLst>
              <a:gs pos="0">
                <a:schemeClr val="tx1"/>
              </a:gs>
              <a:gs pos="50000">
                <a:schemeClr val="tx1">
                  <a:lumMod val="65000"/>
                  <a:lumOff val="35000"/>
                </a:schemeClr>
              </a:gs>
              <a:gs pos="0">
                <a:schemeClr val="bg1"/>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コネクタ 82"/>
          <p:cNvCxnSpPr/>
          <p:nvPr/>
        </p:nvCxnSpPr>
        <p:spPr>
          <a:xfrm rot="5400000" flipH="1" flipV="1">
            <a:off x="6000593" y="4307823"/>
            <a:ext cx="162817" cy="1181"/>
          </a:xfrm>
          <a:prstGeom prst="line">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4" name="フローチャート : 結合子 83"/>
          <p:cNvSpPr/>
          <p:nvPr/>
        </p:nvSpPr>
        <p:spPr>
          <a:xfrm>
            <a:off x="5967723" y="4163956"/>
            <a:ext cx="106277" cy="108545"/>
          </a:xfrm>
          <a:prstGeom prst="flowChartConnector">
            <a:avLst/>
          </a:prstGeom>
          <a:gradFill flip="none" rotWithShape="1">
            <a:gsLst>
              <a:gs pos="0">
                <a:schemeClr val="tx1"/>
              </a:gs>
              <a:gs pos="50000">
                <a:schemeClr val="tx1">
                  <a:lumMod val="65000"/>
                  <a:lumOff val="35000"/>
                </a:schemeClr>
              </a:gs>
              <a:gs pos="0">
                <a:schemeClr val="bg1"/>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ローチャート : 結合子 84"/>
          <p:cNvSpPr/>
          <p:nvPr/>
        </p:nvSpPr>
        <p:spPr>
          <a:xfrm>
            <a:off x="6083961" y="4163956"/>
            <a:ext cx="106277" cy="108545"/>
          </a:xfrm>
          <a:prstGeom prst="flowChartConnector">
            <a:avLst/>
          </a:prstGeom>
          <a:gradFill flip="none" rotWithShape="1">
            <a:gsLst>
              <a:gs pos="0">
                <a:schemeClr val="tx1"/>
              </a:gs>
              <a:gs pos="50000">
                <a:schemeClr val="tx1">
                  <a:lumMod val="65000"/>
                  <a:lumOff val="35000"/>
                </a:schemeClr>
              </a:gs>
              <a:gs pos="0">
                <a:schemeClr val="bg1"/>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Line 21"/>
          <p:cNvSpPr>
            <a:spLocks noChangeShapeType="1"/>
          </p:cNvSpPr>
          <p:nvPr/>
        </p:nvSpPr>
        <p:spPr bwMode="auto">
          <a:xfrm flipH="1" flipV="1">
            <a:off x="6189410" y="4378267"/>
            <a:ext cx="357355" cy="357194"/>
          </a:xfrm>
          <a:prstGeom prst="line">
            <a:avLst/>
          </a:prstGeom>
          <a:noFill/>
          <a:ln w="12600">
            <a:solidFill>
              <a:srgbClr val="000000"/>
            </a:solidFill>
            <a:miter lim="800000"/>
            <a:headEnd/>
            <a:tailEnd/>
          </a:ln>
          <a:effectLst/>
        </p:spPr>
        <p:txBody>
          <a:bodyPr/>
          <a:lstStyle/>
          <a:p>
            <a:endParaRPr lang="ja-JP" altLang="en-US" sz="2000"/>
          </a:p>
        </p:txBody>
      </p:sp>
      <p:sp>
        <p:nvSpPr>
          <p:cNvPr id="82" name="Line 22"/>
          <p:cNvSpPr>
            <a:spLocks noChangeShapeType="1"/>
          </p:cNvSpPr>
          <p:nvPr/>
        </p:nvSpPr>
        <p:spPr bwMode="auto">
          <a:xfrm flipH="1">
            <a:off x="6215073" y="4735460"/>
            <a:ext cx="331691" cy="336613"/>
          </a:xfrm>
          <a:prstGeom prst="line">
            <a:avLst/>
          </a:prstGeom>
          <a:noFill/>
          <a:ln w="12600">
            <a:solidFill>
              <a:srgbClr val="000000"/>
            </a:solidFill>
            <a:miter lim="800000"/>
            <a:headEnd/>
            <a:tailEnd/>
          </a:ln>
          <a:effectLst/>
        </p:spPr>
        <p:txBody>
          <a:bodyPr/>
          <a:lstStyle/>
          <a:p>
            <a:endParaRPr lang="ja-JP" altLang="en-US" sz="2000"/>
          </a:p>
        </p:txBody>
      </p:sp>
      <p:sp>
        <p:nvSpPr>
          <p:cNvPr id="72" name="Line 18"/>
          <p:cNvSpPr>
            <a:spLocks noChangeShapeType="1"/>
          </p:cNvSpPr>
          <p:nvPr/>
        </p:nvSpPr>
        <p:spPr bwMode="auto">
          <a:xfrm flipV="1">
            <a:off x="5596206" y="5306963"/>
            <a:ext cx="444905" cy="1"/>
          </a:xfrm>
          <a:prstGeom prst="line">
            <a:avLst/>
          </a:prstGeom>
          <a:noFill/>
          <a:ln w="28440">
            <a:solidFill>
              <a:srgbClr val="C0C0C0"/>
            </a:solidFill>
            <a:miter lim="800000"/>
            <a:headEnd/>
            <a:tailEnd/>
          </a:ln>
          <a:effectLst/>
        </p:spPr>
        <p:txBody>
          <a:bodyPr/>
          <a:lstStyle/>
          <a:p>
            <a:endParaRPr lang="ja-JP" altLang="en-US" sz="2000"/>
          </a:p>
        </p:txBody>
      </p:sp>
      <p:sp>
        <p:nvSpPr>
          <p:cNvPr id="73" name="Line 18"/>
          <p:cNvSpPr>
            <a:spLocks noChangeShapeType="1"/>
          </p:cNvSpPr>
          <p:nvPr/>
        </p:nvSpPr>
        <p:spPr bwMode="auto">
          <a:xfrm flipV="1">
            <a:off x="5522055" y="4378269"/>
            <a:ext cx="519056" cy="1"/>
          </a:xfrm>
          <a:prstGeom prst="line">
            <a:avLst/>
          </a:prstGeom>
          <a:noFill/>
          <a:ln w="28440">
            <a:solidFill>
              <a:srgbClr val="C0C0C0"/>
            </a:solidFill>
            <a:miter lim="800000"/>
            <a:headEnd/>
            <a:tailEnd/>
          </a:ln>
          <a:effectLst/>
        </p:spPr>
        <p:txBody>
          <a:bodyPr/>
          <a:lstStyle/>
          <a:p>
            <a:endParaRPr lang="ja-JP" altLang="en-US" sz="2000"/>
          </a:p>
        </p:txBody>
      </p:sp>
      <p:sp>
        <p:nvSpPr>
          <p:cNvPr id="74" name="円/楕円 73"/>
          <p:cNvSpPr/>
          <p:nvPr/>
        </p:nvSpPr>
        <p:spPr>
          <a:xfrm>
            <a:off x="2782736" y="5143512"/>
            <a:ext cx="222453" cy="2143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2683867" y="5214950"/>
            <a:ext cx="395471"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a:xfrm>
            <a:off x="5447904" y="4163957"/>
            <a:ext cx="148302" cy="21431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77" name="角丸四角形 76"/>
          <p:cNvSpPr/>
          <p:nvPr/>
        </p:nvSpPr>
        <p:spPr>
          <a:xfrm>
            <a:off x="5447904" y="5092651"/>
            <a:ext cx="148302" cy="21431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7" name="テキスト ボックス 66"/>
          <p:cNvSpPr txBox="1"/>
          <p:nvPr/>
        </p:nvSpPr>
        <p:spPr>
          <a:xfrm>
            <a:off x="3674614" y="4521147"/>
            <a:ext cx="1285884"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2000" dirty="0" smtClean="0"/>
              <a:t>温湿度計</a:t>
            </a:r>
            <a:endParaRPr kumimoji="1" lang="ja-JP" altLang="en-US" sz="2000" dirty="0"/>
          </a:p>
        </p:txBody>
      </p:sp>
      <p:sp>
        <p:nvSpPr>
          <p:cNvPr id="68" name="テキスト ボックス 67"/>
          <p:cNvSpPr txBox="1"/>
          <p:nvPr/>
        </p:nvSpPr>
        <p:spPr>
          <a:xfrm>
            <a:off x="1785918" y="4071942"/>
            <a:ext cx="1285884"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2000" dirty="0" smtClean="0"/>
              <a:t>純放射計</a:t>
            </a:r>
            <a:endParaRPr kumimoji="1" lang="ja-JP" altLang="en-US" sz="2000" dirty="0"/>
          </a:p>
        </p:txBody>
      </p:sp>
      <p:sp>
        <p:nvSpPr>
          <p:cNvPr id="69" name="テキスト ボックス 68"/>
          <p:cNvSpPr txBox="1"/>
          <p:nvPr/>
        </p:nvSpPr>
        <p:spPr>
          <a:xfrm>
            <a:off x="4857752" y="6000768"/>
            <a:ext cx="1571636"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kumimoji="1" lang="ja-JP" altLang="en-US" sz="2000" dirty="0" smtClean="0"/>
              <a:t>地中熱流板</a:t>
            </a:r>
            <a:endParaRPr kumimoji="1" lang="ja-JP" altLang="en-US" sz="2000" dirty="0"/>
          </a:p>
        </p:txBody>
      </p:sp>
      <p:sp>
        <p:nvSpPr>
          <p:cNvPr id="70" name="テキスト ボックス 69"/>
          <p:cNvSpPr txBox="1"/>
          <p:nvPr/>
        </p:nvSpPr>
        <p:spPr>
          <a:xfrm>
            <a:off x="6603572" y="4521147"/>
            <a:ext cx="1000132"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sz="2000" dirty="0" smtClean="0"/>
              <a:t>風速計</a:t>
            </a:r>
            <a:endParaRPr kumimoji="1" lang="ja-JP" altLang="en-US" sz="2000"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22" name="Text Box 18"/>
          <p:cNvSpPr txBox="1">
            <a:spLocks noChangeArrowheads="1"/>
          </p:cNvSpPr>
          <p:nvPr/>
        </p:nvSpPr>
        <p:spPr bwMode="auto">
          <a:xfrm>
            <a:off x="428596" y="1714488"/>
            <a:ext cx="8072467" cy="1818063"/>
          </a:xfrm>
          <a:prstGeom prst="rect">
            <a:avLst/>
          </a:prstGeom>
          <a:noFill/>
          <a:ln w="9525">
            <a:noFill/>
            <a:round/>
            <a:headEnd/>
            <a:tailEnd/>
          </a:ln>
          <a:effectLst/>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000000"/>
                </a:solidFill>
              </a:rPr>
              <a:t>測定項目</a:t>
            </a:r>
            <a:r>
              <a:rPr lang="en-US" sz="2800" dirty="0" smtClean="0">
                <a:solidFill>
                  <a:srgbClr val="000000"/>
                </a:solidFill>
              </a:rPr>
              <a:t>：気温</a:t>
            </a:r>
            <a:r>
              <a:rPr lang="ja-JP" altLang="en-US" sz="2800" dirty="0" smtClean="0">
                <a:solidFill>
                  <a:srgbClr val="000000"/>
                </a:solidFill>
              </a:rPr>
              <a:t>，</a:t>
            </a:r>
            <a:r>
              <a:rPr lang="en-US" sz="2800" dirty="0" smtClean="0">
                <a:solidFill>
                  <a:srgbClr val="000000"/>
                </a:solidFill>
              </a:rPr>
              <a:t>風速</a:t>
            </a:r>
            <a:r>
              <a:rPr lang="ja-JP" altLang="en-US" sz="2800" dirty="0" smtClean="0">
                <a:solidFill>
                  <a:srgbClr val="000000"/>
                </a:solidFill>
              </a:rPr>
              <a:t>，</a:t>
            </a:r>
            <a:r>
              <a:rPr lang="en-US" sz="2800" dirty="0" smtClean="0">
                <a:solidFill>
                  <a:srgbClr val="000000"/>
                </a:solidFill>
              </a:rPr>
              <a:t>日照時間</a:t>
            </a:r>
            <a:r>
              <a:rPr lang="ja-JP" altLang="en-US" sz="2800" dirty="0" smtClean="0">
                <a:solidFill>
                  <a:srgbClr val="000000"/>
                </a:solidFill>
              </a:rPr>
              <a:t> ，</a:t>
            </a:r>
            <a:r>
              <a:rPr lang="en-US" sz="2800" dirty="0" smtClean="0">
                <a:solidFill>
                  <a:srgbClr val="000000"/>
                </a:solidFill>
              </a:rPr>
              <a:t>相対湿度</a:t>
            </a:r>
            <a:endParaRPr lang="en-US" sz="2800" dirty="0">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dirty="0">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000000"/>
                </a:solidFill>
              </a:rPr>
              <a:t>仮定条件</a:t>
            </a:r>
            <a:r>
              <a:rPr lang="en-US" sz="2800" dirty="0">
                <a:solidFill>
                  <a:srgbClr val="000000"/>
                </a:solidFill>
              </a:rPr>
              <a:t>：</a:t>
            </a:r>
            <a:r>
              <a:rPr lang="en-US" sz="2800" dirty="0" smtClean="0">
                <a:solidFill>
                  <a:srgbClr val="000000"/>
                </a:solidFill>
              </a:rPr>
              <a:t>土壌が十分に水分を保持した飽和状態の</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000000"/>
                </a:solidFill>
              </a:rPr>
              <a:t>		</a:t>
            </a:r>
            <a:r>
              <a:rPr lang="ja-JP" altLang="en-US" sz="2800" dirty="0" smtClean="0">
                <a:solidFill>
                  <a:srgbClr val="000000"/>
                </a:solidFill>
              </a:rPr>
              <a:t>　　　</a:t>
            </a:r>
            <a:r>
              <a:rPr lang="en-US" sz="2800" dirty="0" smtClean="0">
                <a:solidFill>
                  <a:srgbClr val="000000"/>
                </a:solidFill>
              </a:rPr>
              <a:t>自由水面を基準表面とする</a:t>
            </a:r>
            <a:endParaRPr lang="en-US" sz="2800" dirty="0">
              <a:solidFill>
                <a:srgbClr val="000000"/>
              </a:solidFill>
            </a:endParaRPr>
          </a:p>
        </p:txBody>
      </p:sp>
      <p:grpSp>
        <p:nvGrpSpPr>
          <p:cNvPr id="2" name="グループ化 40"/>
          <p:cNvGrpSpPr/>
          <p:nvPr/>
        </p:nvGrpSpPr>
        <p:grpSpPr>
          <a:xfrm>
            <a:off x="2214546" y="3857628"/>
            <a:ext cx="4643470" cy="2214578"/>
            <a:chOff x="1071538" y="3214686"/>
            <a:chExt cx="4643470" cy="2214578"/>
          </a:xfrm>
        </p:grpSpPr>
        <p:sp>
          <p:nvSpPr>
            <p:cNvPr id="40" name="角丸四角形 39"/>
            <p:cNvSpPr/>
            <p:nvPr/>
          </p:nvSpPr>
          <p:spPr>
            <a:xfrm>
              <a:off x="1071538" y="3214686"/>
              <a:ext cx="4643470" cy="221457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Group 19"/>
            <p:cNvGrpSpPr>
              <a:grpSpLocks/>
            </p:cNvGrpSpPr>
            <p:nvPr/>
          </p:nvGrpSpPr>
          <p:grpSpPr bwMode="auto">
            <a:xfrm>
              <a:off x="1285875" y="3429000"/>
              <a:ext cx="4232275" cy="1752600"/>
              <a:chOff x="810" y="2160"/>
              <a:chExt cx="2666" cy="1104"/>
            </a:xfrm>
          </p:grpSpPr>
          <p:sp>
            <p:nvSpPr>
              <p:cNvPr id="21524" name="Line 20"/>
              <p:cNvSpPr>
                <a:spLocks noChangeShapeType="1"/>
              </p:cNvSpPr>
              <p:nvPr/>
            </p:nvSpPr>
            <p:spPr bwMode="auto">
              <a:xfrm>
                <a:off x="810" y="2813"/>
                <a:ext cx="2667" cy="1"/>
              </a:xfrm>
              <a:prstGeom prst="line">
                <a:avLst/>
              </a:prstGeom>
              <a:noFill/>
              <a:ln w="12600">
                <a:solidFill>
                  <a:srgbClr val="00CCFF"/>
                </a:solidFill>
                <a:miter lim="800000"/>
                <a:headEnd/>
                <a:tailEnd/>
              </a:ln>
              <a:effectLst/>
            </p:spPr>
            <p:txBody>
              <a:bodyPr/>
              <a:lstStyle/>
              <a:p>
                <a:endParaRPr lang="ja-JP" altLang="en-US"/>
              </a:p>
            </p:txBody>
          </p:sp>
          <p:grpSp>
            <p:nvGrpSpPr>
              <p:cNvPr id="4" name="Group 21"/>
              <p:cNvGrpSpPr>
                <a:grpSpLocks/>
              </p:cNvGrpSpPr>
              <p:nvPr/>
            </p:nvGrpSpPr>
            <p:grpSpPr bwMode="auto">
              <a:xfrm>
                <a:off x="1735" y="2620"/>
                <a:ext cx="217" cy="346"/>
                <a:chOff x="1735" y="2620"/>
                <a:chExt cx="217" cy="346"/>
              </a:xfrm>
            </p:grpSpPr>
            <p:sp>
              <p:nvSpPr>
                <p:cNvPr id="21526" name="AutoShape 22"/>
                <p:cNvSpPr>
                  <a:spLocks noChangeArrowheads="1"/>
                </p:cNvSpPr>
                <p:nvPr/>
              </p:nvSpPr>
              <p:spPr bwMode="auto">
                <a:xfrm rot="10800000">
                  <a:off x="1737" y="2622"/>
                  <a:ext cx="217" cy="193"/>
                </a:xfrm>
                <a:prstGeom prst="triangle">
                  <a:avLst>
                    <a:gd name="adj" fmla="val 50000"/>
                  </a:avLst>
                </a:prstGeom>
                <a:solidFill>
                  <a:srgbClr val="33CCCC"/>
                </a:solidFill>
                <a:ln w="9525">
                  <a:noFill/>
                  <a:round/>
                  <a:headEnd/>
                  <a:tailEnd/>
                </a:ln>
                <a:effectLst/>
              </p:spPr>
              <p:txBody>
                <a:bodyPr wrap="none" anchor="ctr"/>
                <a:lstStyle/>
                <a:p>
                  <a:endParaRPr lang="ja-JP" altLang="en-US"/>
                </a:p>
              </p:txBody>
            </p:sp>
            <p:sp>
              <p:nvSpPr>
                <p:cNvPr id="21527" name="Line 23"/>
                <p:cNvSpPr>
                  <a:spLocks noChangeShapeType="1"/>
                </p:cNvSpPr>
                <p:nvPr/>
              </p:nvSpPr>
              <p:spPr bwMode="auto">
                <a:xfrm>
                  <a:off x="1735" y="2869"/>
                  <a:ext cx="217" cy="1"/>
                </a:xfrm>
                <a:prstGeom prst="line">
                  <a:avLst/>
                </a:prstGeom>
                <a:noFill/>
                <a:ln w="28440">
                  <a:solidFill>
                    <a:srgbClr val="33CCCC"/>
                  </a:solidFill>
                  <a:miter lim="800000"/>
                  <a:headEnd/>
                  <a:tailEnd/>
                </a:ln>
                <a:effectLst/>
              </p:spPr>
              <p:txBody>
                <a:bodyPr/>
                <a:lstStyle/>
                <a:p>
                  <a:endParaRPr lang="ja-JP" altLang="en-US"/>
                </a:p>
              </p:txBody>
            </p:sp>
            <p:sp>
              <p:nvSpPr>
                <p:cNvPr id="21528" name="Line 24"/>
                <p:cNvSpPr>
                  <a:spLocks noChangeShapeType="1"/>
                </p:cNvSpPr>
                <p:nvPr/>
              </p:nvSpPr>
              <p:spPr bwMode="auto">
                <a:xfrm>
                  <a:off x="1772" y="2918"/>
                  <a:ext cx="138" cy="1"/>
                </a:xfrm>
                <a:prstGeom prst="line">
                  <a:avLst/>
                </a:prstGeom>
                <a:noFill/>
                <a:ln w="28440">
                  <a:solidFill>
                    <a:srgbClr val="33CCCC"/>
                  </a:solidFill>
                  <a:miter lim="800000"/>
                  <a:headEnd/>
                  <a:tailEnd/>
                </a:ln>
                <a:effectLst/>
              </p:spPr>
              <p:txBody>
                <a:bodyPr/>
                <a:lstStyle/>
                <a:p>
                  <a:endParaRPr lang="ja-JP" altLang="en-US"/>
                </a:p>
              </p:txBody>
            </p:sp>
            <p:sp>
              <p:nvSpPr>
                <p:cNvPr id="21529" name="Line 25"/>
                <p:cNvSpPr>
                  <a:spLocks noChangeShapeType="1"/>
                </p:cNvSpPr>
                <p:nvPr/>
              </p:nvSpPr>
              <p:spPr bwMode="auto">
                <a:xfrm>
                  <a:off x="1810" y="2966"/>
                  <a:ext cx="64" cy="1"/>
                </a:xfrm>
                <a:prstGeom prst="line">
                  <a:avLst/>
                </a:prstGeom>
                <a:noFill/>
                <a:ln w="28440">
                  <a:solidFill>
                    <a:srgbClr val="33CCCC"/>
                  </a:solidFill>
                  <a:miter lim="800000"/>
                  <a:headEnd/>
                  <a:tailEnd/>
                </a:ln>
                <a:effectLst/>
              </p:spPr>
              <p:txBody>
                <a:bodyPr/>
                <a:lstStyle/>
                <a:p>
                  <a:endParaRPr lang="ja-JP" altLang="en-US"/>
                </a:p>
              </p:txBody>
            </p:sp>
          </p:grpSp>
          <p:grpSp>
            <p:nvGrpSpPr>
              <p:cNvPr id="5" name="Group 26"/>
              <p:cNvGrpSpPr>
                <a:grpSpLocks/>
              </p:cNvGrpSpPr>
              <p:nvPr/>
            </p:nvGrpSpPr>
            <p:grpSpPr bwMode="auto">
              <a:xfrm>
                <a:off x="2722" y="2160"/>
                <a:ext cx="434" cy="644"/>
                <a:chOff x="2722" y="2160"/>
                <a:chExt cx="434" cy="644"/>
              </a:xfrm>
            </p:grpSpPr>
            <p:sp>
              <p:nvSpPr>
                <p:cNvPr id="21531" name="Line 27"/>
                <p:cNvSpPr>
                  <a:spLocks noChangeShapeType="1"/>
                </p:cNvSpPr>
                <p:nvPr/>
              </p:nvSpPr>
              <p:spPr bwMode="auto">
                <a:xfrm flipV="1">
                  <a:off x="2885" y="2159"/>
                  <a:ext cx="272" cy="647"/>
                </a:xfrm>
                <a:prstGeom prst="line">
                  <a:avLst/>
                </a:prstGeom>
                <a:noFill/>
                <a:ln w="38160">
                  <a:solidFill>
                    <a:srgbClr val="FFC000"/>
                  </a:solidFill>
                  <a:miter lim="800000"/>
                  <a:headEnd/>
                  <a:tailEnd/>
                </a:ln>
                <a:effectLst/>
              </p:spPr>
              <p:txBody>
                <a:bodyPr/>
                <a:lstStyle/>
                <a:p>
                  <a:endParaRPr lang="ja-JP" altLang="en-US"/>
                </a:p>
              </p:txBody>
            </p:sp>
            <p:sp>
              <p:nvSpPr>
                <p:cNvPr id="21532" name="Line 28"/>
                <p:cNvSpPr>
                  <a:spLocks noChangeShapeType="1"/>
                </p:cNvSpPr>
                <p:nvPr/>
              </p:nvSpPr>
              <p:spPr bwMode="auto">
                <a:xfrm flipH="1" flipV="1">
                  <a:off x="2721" y="2417"/>
                  <a:ext cx="165" cy="389"/>
                </a:xfrm>
                <a:prstGeom prst="line">
                  <a:avLst/>
                </a:prstGeom>
                <a:noFill/>
                <a:ln w="38160">
                  <a:solidFill>
                    <a:srgbClr val="FFC000"/>
                  </a:solidFill>
                  <a:miter lim="800000"/>
                  <a:headEnd/>
                  <a:tailEnd type="triangle" w="med" len="med"/>
                </a:ln>
                <a:effectLst/>
              </p:spPr>
              <p:txBody>
                <a:bodyPr/>
                <a:lstStyle/>
                <a:p>
                  <a:endParaRPr lang="ja-JP" altLang="en-US"/>
                </a:p>
              </p:txBody>
            </p:sp>
          </p:grpSp>
          <p:sp>
            <p:nvSpPr>
              <p:cNvPr id="21533" name="Text Box 29"/>
              <p:cNvSpPr txBox="1">
                <a:spLocks noChangeArrowheads="1"/>
              </p:cNvSpPr>
              <p:nvPr/>
            </p:nvSpPr>
            <p:spPr bwMode="auto">
              <a:xfrm>
                <a:off x="2062" y="2168"/>
                <a:ext cx="871" cy="328"/>
              </a:xfrm>
              <a:prstGeom prst="rect">
                <a:avLst/>
              </a:prstGeom>
              <a:noFill/>
              <a:ln w="9525">
                <a:noFill/>
                <a:round/>
                <a:headEnd/>
                <a:tailEnd/>
              </a:ln>
              <a:effectLst/>
            </p:spPr>
            <p:txBody>
              <a:bodyPr lIns="90000" tIns="46800" rIns="90000" bIns="46800">
                <a:spAutoFit/>
              </a:bodyPr>
              <a:lstStyle/>
              <a:p>
                <a:pPr>
                  <a:spcBef>
                    <a:spcPts val="875"/>
                  </a:spcBef>
                  <a:buClr>
                    <a:srgbClr val="FFC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FFC000"/>
                    </a:solidFill>
                  </a:rPr>
                  <a:t>アルベド：0.06</a:t>
                </a:r>
              </a:p>
            </p:txBody>
          </p:sp>
          <p:sp>
            <p:nvSpPr>
              <p:cNvPr id="21534" name="Text Box 30"/>
              <p:cNvSpPr txBox="1">
                <a:spLocks noChangeArrowheads="1"/>
              </p:cNvSpPr>
              <p:nvPr/>
            </p:nvSpPr>
            <p:spPr bwMode="auto">
              <a:xfrm>
                <a:off x="1463" y="3071"/>
                <a:ext cx="1524" cy="193"/>
              </a:xfrm>
              <a:prstGeom prst="rect">
                <a:avLst/>
              </a:prstGeom>
              <a:noFill/>
              <a:ln w="9525">
                <a:noFill/>
                <a:round/>
                <a:headEnd/>
                <a:tailEnd/>
              </a:ln>
              <a:effectLst/>
            </p:spPr>
            <p:txBody>
              <a:bodyPr lIns="90000" tIns="46800" rIns="90000" bIns="46800">
                <a:spAutoFit/>
              </a:bodyPr>
              <a:lstStyle/>
              <a:p>
                <a:pPr>
                  <a:spcBef>
                    <a:spcPts val="875"/>
                  </a:spcBef>
                  <a:buClr>
                    <a:srgbClr val="33CCCC"/>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33CCCC"/>
                    </a:solidFill>
                  </a:rPr>
                  <a:t>基準表面：自由水面</a:t>
                </a:r>
              </a:p>
            </p:txBody>
          </p:sp>
        </p:grpSp>
      </p:grpSp>
      <p:sp>
        <p:nvSpPr>
          <p:cNvPr id="36" name="タイトル 35"/>
          <p:cNvSpPr>
            <a:spLocks noGrp="1"/>
          </p:cNvSpPr>
          <p:nvPr>
            <p:ph type="title"/>
          </p:nvPr>
        </p:nvSpPr>
        <p:spPr/>
        <p:txBody>
          <a:bodyPr>
            <a:normAutofit/>
          </a:bodyPr>
          <a:lstStyle/>
          <a:p>
            <a:pPr algn="l"/>
            <a:r>
              <a:rPr kumimoji="1" lang="ja-JP" altLang="en-US" sz="4000" dirty="0" smtClean="0">
                <a:solidFill>
                  <a:srgbClr val="0070C0"/>
                </a:solidFill>
              </a:rPr>
              <a:t>ペンマン法</a:t>
            </a:r>
            <a:endParaRPr kumimoji="1" lang="ja-JP" altLang="en-US" sz="4000" dirty="0">
              <a:solidFill>
                <a:srgbClr val="0070C0"/>
              </a:solidFill>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428596" y="1714488"/>
            <a:ext cx="7929591" cy="2248950"/>
          </a:xfrm>
          <a:prstGeom prst="rect">
            <a:avLst/>
          </a:prstGeom>
          <a:noFill/>
          <a:ln w="9525">
            <a:noFill/>
            <a:round/>
            <a:headEnd/>
            <a:tailEnd/>
          </a:ln>
          <a:effectLst/>
        </p:spPr>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000000"/>
                </a:solidFill>
              </a:rPr>
              <a:t>測定項目</a:t>
            </a:r>
            <a:r>
              <a:rPr lang="en-US" sz="2800" dirty="0" smtClean="0">
                <a:solidFill>
                  <a:srgbClr val="000000"/>
                </a:solidFill>
              </a:rPr>
              <a:t>：</a:t>
            </a:r>
            <a:r>
              <a:rPr lang="en-US" sz="2800" dirty="0" smtClean="0"/>
              <a:t>気温</a:t>
            </a:r>
            <a:r>
              <a:rPr lang="ja-JP" altLang="en-US" sz="2800" dirty="0" smtClean="0"/>
              <a:t>，</a:t>
            </a:r>
            <a:r>
              <a:rPr lang="en-US" sz="2800" dirty="0" smtClean="0"/>
              <a:t>風速</a:t>
            </a:r>
            <a:r>
              <a:rPr lang="ja-JP" altLang="en-US" sz="2800" dirty="0" smtClean="0"/>
              <a:t>，</a:t>
            </a:r>
            <a:r>
              <a:rPr lang="en-US" sz="2800" dirty="0" smtClean="0"/>
              <a:t>日照時間</a:t>
            </a:r>
            <a:r>
              <a:rPr lang="ja-JP" altLang="en-US" sz="2800" dirty="0" smtClean="0"/>
              <a:t> ，</a:t>
            </a:r>
            <a:r>
              <a:rPr lang="en-US" sz="2800" dirty="0" smtClean="0"/>
              <a:t>相対湿度</a:t>
            </a:r>
            <a:endParaRPr lang="en-US" sz="2800" dirty="0">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dirty="0">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000000"/>
                </a:solidFill>
              </a:rPr>
              <a:t>仮定条件</a:t>
            </a:r>
            <a:r>
              <a:rPr lang="en-US" sz="2800" dirty="0">
                <a:solidFill>
                  <a:srgbClr val="000000"/>
                </a:solidFill>
              </a:rPr>
              <a:t>：草丈0.12m、表面抵抗70s/m</a:t>
            </a:r>
            <a:r>
              <a:rPr lang="en-US" sz="2800" dirty="0" smtClean="0">
                <a:solidFill>
                  <a:srgbClr val="000000"/>
                </a:solidFill>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000000"/>
                </a:solidFill>
              </a:rPr>
              <a:t>		</a:t>
            </a:r>
            <a:r>
              <a:rPr lang="ja-JP" altLang="en-US" sz="2800" dirty="0" smtClean="0">
                <a:solidFill>
                  <a:srgbClr val="000000"/>
                </a:solidFill>
              </a:rPr>
              <a:t>　　　</a:t>
            </a:r>
            <a:r>
              <a:rPr lang="en-US" sz="2800" dirty="0" smtClean="0">
                <a:solidFill>
                  <a:srgbClr val="000000"/>
                </a:solidFill>
              </a:rPr>
              <a:t>アルベド</a:t>
            </a:r>
            <a:r>
              <a:rPr lang="en-US" sz="2800" dirty="0">
                <a:solidFill>
                  <a:srgbClr val="000000"/>
                </a:solidFill>
              </a:rPr>
              <a:t>0.23</a:t>
            </a:r>
            <a:r>
              <a:rPr lang="en-US" sz="2800" dirty="0" smtClean="0">
                <a:solidFill>
                  <a:srgbClr val="000000"/>
                </a:solidFill>
              </a:rPr>
              <a:t>の特性をもつ生育障害の</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000000"/>
                </a:solidFill>
              </a:rPr>
              <a:t>		</a:t>
            </a:r>
            <a:r>
              <a:rPr lang="ja-JP" altLang="en-US" sz="2800" dirty="0" smtClean="0">
                <a:solidFill>
                  <a:srgbClr val="000000"/>
                </a:solidFill>
              </a:rPr>
              <a:t>　　　</a:t>
            </a:r>
            <a:r>
              <a:rPr lang="en-US" sz="2800" dirty="0" smtClean="0">
                <a:solidFill>
                  <a:srgbClr val="000000"/>
                </a:solidFill>
              </a:rPr>
              <a:t>生じない草地を基準表面とする</a:t>
            </a:r>
            <a:endParaRPr lang="en-US" sz="2800" dirty="0">
              <a:solidFill>
                <a:srgbClr val="000000"/>
              </a:solidFill>
            </a:endParaRPr>
          </a:p>
        </p:txBody>
      </p:sp>
      <p:grpSp>
        <p:nvGrpSpPr>
          <p:cNvPr id="2" name="グループ化 93"/>
          <p:cNvGrpSpPr/>
          <p:nvPr/>
        </p:nvGrpSpPr>
        <p:grpSpPr>
          <a:xfrm>
            <a:off x="1785918" y="4143380"/>
            <a:ext cx="5500712" cy="1928826"/>
            <a:chOff x="1000100" y="3286124"/>
            <a:chExt cx="5500712" cy="1928826"/>
          </a:xfrm>
        </p:grpSpPr>
        <p:sp>
          <p:nvSpPr>
            <p:cNvPr id="93" name="角丸四角形 92"/>
            <p:cNvSpPr/>
            <p:nvPr/>
          </p:nvSpPr>
          <p:spPr>
            <a:xfrm>
              <a:off x="1000100" y="3286124"/>
              <a:ext cx="5357850" cy="192882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Group 6"/>
            <p:cNvGrpSpPr>
              <a:grpSpLocks/>
            </p:cNvGrpSpPr>
            <p:nvPr/>
          </p:nvGrpSpPr>
          <p:grpSpPr bwMode="auto">
            <a:xfrm>
              <a:off x="1071563" y="3427412"/>
              <a:ext cx="5429249" cy="1674813"/>
              <a:chOff x="675" y="2159"/>
              <a:chExt cx="3420" cy="1055"/>
            </a:xfrm>
          </p:grpSpPr>
          <p:grpSp>
            <p:nvGrpSpPr>
              <p:cNvPr id="4" name="Group 7"/>
              <p:cNvGrpSpPr>
                <a:grpSpLocks/>
              </p:cNvGrpSpPr>
              <p:nvPr/>
            </p:nvGrpSpPr>
            <p:grpSpPr bwMode="auto">
              <a:xfrm>
                <a:off x="2450" y="2159"/>
                <a:ext cx="417" cy="598"/>
                <a:chOff x="2450" y="2159"/>
                <a:chExt cx="417" cy="598"/>
              </a:xfrm>
            </p:grpSpPr>
            <p:sp>
              <p:nvSpPr>
                <p:cNvPr id="22536" name="Line 8"/>
                <p:cNvSpPr>
                  <a:spLocks noChangeShapeType="1"/>
                </p:cNvSpPr>
                <p:nvPr/>
              </p:nvSpPr>
              <p:spPr bwMode="auto">
                <a:xfrm flipV="1">
                  <a:off x="2607" y="2159"/>
                  <a:ext cx="260" cy="598"/>
                </a:xfrm>
                <a:prstGeom prst="line">
                  <a:avLst/>
                </a:prstGeom>
                <a:noFill/>
                <a:ln w="38160">
                  <a:solidFill>
                    <a:srgbClr val="FFCC00"/>
                  </a:solidFill>
                  <a:miter lim="800000"/>
                  <a:headEnd/>
                  <a:tailEnd/>
                </a:ln>
                <a:effectLst/>
              </p:spPr>
              <p:txBody>
                <a:bodyPr/>
                <a:lstStyle/>
                <a:p>
                  <a:endParaRPr lang="ja-JP" altLang="en-US"/>
                </a:p>
              </p:txBody>
            </p:sp>
            <p:sp>
              <p:nvSpPr>
                <p:cNvPr id="22537" name="Line 9"/>
                <p:cNvSpPr>
                  <a:spLocks noChangeShapeType="1"/>
                </p:cNvSpPr>
                <p:nvPr/>
              </p:nvSpPr>
              <p:spPr bwMode="auto">
                <a:xfrm flipH="1" flipV="1">
                  <a:off x="2450" y="2398"/>
                  <a:ext cx="158" cy="359"/>
                </a:xfrm>
                <a:prstGeom prst="line">
                  <a:avLst/>
                </a:prstGeom>
                <a:noFill/>
                <a:ln w="38160">
                  <a:solidFill>
                    <a:srgbClr val="FFCC00"/>
                  </a:solidFill>
                  <a:miter lim="800000"/>
                  <a:headEnd/>
                  <a:tailEnd type="triangle" w="med" len="med"/>
                </a:ln>
                <a:effectLst/>
              </p:spPr>
              <p:txBody>
                <a:bodyPr/>
                <a:lstStyle/>
                <a:p>
                  <a:endParaRPr lang="ja-JP" altLang="en-US"/>
                </a:p>
              </p:txBody>
            </p:sp>
          </p:grpSp>
          <p:sp>
            <p:nvSpPr>
              <p:cNvPr id="22538" name="Text Box 10"/>
              <p:cNvSpPr txBox="1">
                <a:spLocks noChangeArrowheads="1"/>
              </p:cNvSpPr>
              <p:nvPr/>
            </p:nvSpPr>
            <p:spPr bwMode="auto">
              <a:xfrm>
                <a:off x="1820" y="2167"/>
                <a:ext cx="832" cy="366"/>
              </a:xfrm>
              <a:prstGeom prst="rect">
                <a:avLst/>
              </a:prstGeom>
              <a:noFill/>
              <a:ln w="9525">
                <a:noFill/>
                <a:round/>
                <a:headEnd/>
                <a:tailEnd/>
              </a:ln>
              <a:effectLst/>
            </p:spPr>
            <p:txBody>
              <a:bodyPr lIns="90000" tIns="46800" rIns="90000" bIns="46800">
                <a:spAutoFit/>
              </a:bodyPr>
              <a:lstStyle/>
              <a:p>
                <a:pPr>
                  <a:spcBef>
                    <a:spcPts val="1000"/>
                  </a:spcBef>
                  <a:buClr>
                    <a:srgbClr val="FFCC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FFCC00"/>
                    </a:solidFill>
                  </a:rPr>
                  <a:t>アルベド：0.23</a:t>
                </a:r>
              </a:p>
            </p:txBody>
          </p:sp>
          <p:sp>
            <p:nvSpPr>
              <p:cNvPr id="22539" name="Text Box 11"/>
              <p:cNvSpPr txBox="1">
                <a:spLocks noChangeArrowheads="1"/>
              </p:cNvSpPr>
              <p:nvPr/>
            </p:nvSpPr>
            <p:spPr bwMode="auto">
              <a:xfrm>
                <a:off x="1247" y="3002"/>
                <a:ext cx="1183" cy="212"/>
              </a:xfrm>
              <a:prstGeom prst="rect">
                <a:avLst/>
              </a:prstGeom>
              <a:noFill/>
              <a:ln w="9525">
                <a:noFill/>
                <a:round/>
                <a:headEnd/>
                <a:tailEnd/>
              </a:ln>
              <a:effectLst/>
            </p:spPr>
            <p:txBody>
              <a:bodyPr lIns="90000" tIns="46800" rIns="90000" bIns="46800">
                <a:spAutoFit/>
              </a:bodyPr>
              <a:lstStyle/>
              <a:p>
                <a:pPr>
                  <a:spcBef>
                    <a:spcPts val="1000"/>
                  </a:spcBef>
                  <a:buClr>
                    <a:srgbClr val="00CC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CC00"/>
                    </a:solidFill>
                  </a:rPr>
                  <a:t>基準表面：草地</a:t>
                </a:r>
              </a:p>
            </p:txBody>
          </p:sp>
          <p:sp>
            <p:nvSpPr>
              <p:cNvPr id="22540" name="Line 12"/>
              <p:cNvSpPr>
                <a:spLocks noChangeShapeType="1"/>
              </p:cNvSpPr>
              <p:nvPr/>
            </p:nvSpPr>
            <p:spPr bwMode="auto">
              <a:xfrm>
                <a:off x="3121"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41" name="Line 13"/>
              <p:cNvSpPr>
                <a:spLocks noChangeShapeType="1"/>
              </p:cNvSpPr>
              <p:nvPr/>
            </p:nvSpPr>
            <p:spPr bwMode="auto">
              <a:xfrm>
                <a:off x="3017"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42" name="Line 14"/>
              <p:cNvSpPr>
                <a:spLocks noChangeShapeType="1"/>
              </p:cNvSpPr>
              <p:nvPr/>
            </p:nvSpPr>
            <p:spPr bwMode="auto">
              <a:xfrm>
                <a:off x="3069"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43" name="Line 15"/>
              <p:cNvSpPr>
                <a:spLocks noChangeShapeType="1"/>
              </p:cNvSpPr>
              <p:nvPr/>
            </p:nvSpPr>
            <p:spPr bwMode="auto">
              <a:xfrm>
                <a:off x="2965"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44" name="Line 16"/>
              <p:cNvSpPr>
                <a:spLocks noChangeShapeType="1"/>
              </p:cNvSpPr>
              <p:nvPr/>
            </p:nvSpPr>
            <p:spPr bwMode="auto">
              <a:xfrm>
                <a:off x="2861"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45" name="Line 17"/>
              <p:cNvSpPr>
                <a:spLocks noChangeShapeType="1"/>
              </p:cNvSpPr>
              <p:nvPr/>
            </p:nvSpPr>
            <p:spPr bwMode="auto">
              <a:xfrm>
                <a:off x="2913"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46" name="Line 18"/>
              <p:cNvSpPr>
                <a:spLocks noChangeShapeType="1"/>
              </p:cNvSpPr>
              <p:nvPr/>
            </p:nvSpPr>
            <p:spPr bwMode="auto">
              <a:xfrm>
                <a:off x="2809"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47" name="Line 19"/>
              <p:cNvSpPr>
                <a:spLocks noChangeShapeType="1"/>
              </p:cNvSpPr>
              <p:nvPr/>
            </p:nvSpPr>
            <p:spPr bwMode="auto">
              <a:xfrm>
                <a:off x="2705"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48" name="Line 20"/>
              <p:cNvSpPr>
                <a:spLocks noChangeShapeType="1"/>
              </p:cNvSpPr>
              <p:nvPr/>
            </p:nvSpPr>
            <p:spPr bwMode="auto">
              <a:xfrm>
                <a:off x="2757"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49" name="Line 21"/>
              <p:cNvSpPr>
                <a:spLocks noChangeShapeType="1"/>
              </p:cNvSpPr>
              <p:nvPr/>
            </p:nvSpPr>
            <p:spPr bwMode="auto">
              <a:xfrm>
                <a:off x="2653"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50" name="Line 22"/>
              <p:cNvSpPr>
                <a:spLocks noChangeShapeType="1"/>
              </p:cNvSpPr>
              <p:nvPr/>
            </p:nvSpPr>
            <p:spPr bwMode="auto">
              <a:xfrm>
                <a:off x="2548"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51" name="Line 23"/>
              <p:cNvSpPr>
                <a:spLocks noChangeShapeType="1"/>
              </p:cNvSpPr>
              <p:nvPr/>
            </p:nvSpPr>
            <p:spPr bwMode="auto">
              <a:xfrm>
                <a:off x="2601"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52" name="Line 24"/>
              <p:cNvSpPr>
                <a:spLocks noChangeShapeType="1"/>
              </p:cNvSpPr>
              <p:nvPr/>
            </p:nvSpPr>
            <p:spPr bwMode="auto">
              <a:xfrm>
                <a:off x="2497"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53" name="Line 25"/>
              <p:cNvSpPr>
                <a:spLocks noChangeShapeType="1"/>
              </p:cNvSpPr>
              <p:nvPr/>
            </p:nvSpPr>
            <p:spPr bwMode="auto">
              <a:xfrm>
                <a:off x="2392"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54" name="Line 26"/>
              <p:cNvSpPr>
                <a:spLocks noChangeShapeType="1"/>
              </p:cNvSpPr>
              <p:nvPr/>
            </p:nvSpPr>
            <p:spPr bwMode="auto">
              <a:xfrm>
                <a:off x="2444"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55" name="Line 27"/>
              <p:cNvSpPr>
                <a:spLocks noChangeShapeType="1"/>
              </p:cNvSpPr>
              <p:nvPr/>
            </p:nvSpPr>
            <p:spPr bwMode="auto">
              <a:xfrm>
                <a:off x="2340"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56" name="Line 28"/>
              <p:cNvSpPr>
                <a:spLocks noChangeShapeType="1"/>
              </p:cNvSpPr>
              <p:nvPr/>
            </p:nvSpPr>
            <p:spPr bwMode="auto">
              <a:xfrm>
                <a:off x="2236"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57" name="Line 29"/>
              <p:cNvSpPr>
                <a:spLocks noChangeShapeType="1"/>
              </p:cNvSpPr>
              <p:nvPr/>
            </p:nvSpPr>
            <p:spPr bwMode="auto">
              <a:xfrm>
                <a:off x="2288"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58" name="Line 30"/>
              <p:cNvSpPr>
                <a:spLocks noChangeShapeType="1"/>
              </p:cNvSpPr>
              <p:nvPr/>
            </p:nvSpPr>
            <p:spPr bwMode="auto">
              <a:xfrm>
                <a:off x="2184"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59" name="Line 31"/>
              <p:cNvSpPr>
                <a:spLocks noChangeShapeType="1"/>
              </p:cNvSpPr>
              <p:nvPr/>
            </p:nvSpPr>
            <p:spPr bwMode="auto">
              <a:xfrm>
                <a:off x="2080"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60" name="Line 32"/>
              <p:cNvSpPr>
                <a:spLocks noChangeShapeType="1"/>
              </p:cNvSpPr>
              <p:nvPr/>
            </p:nvSpPr>
            <p:spPr bwMode="auto">
              <a:xfrm>
                <a:off x="2132"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61" name="Line 33"/>
              <p:cNvSpPr>
                <a:spLocks noChangeShapeType="1"/>
              </p:cNvSpPr>
              <p:nvPr/>
            </p:nvSpPr>
            <p:spPr bwMode="auto">
              <a:xfrm>
                <a:off x="2028"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62" name="Line 34"/>
              <p:cNvSpPr>
                <a:spLocks noChangeShapeType="1"/>
              </p:cNvSpPr>
              <p:nvPr/>
            </p:nvSpPr>
            <p:spPr bwMode="auto">
              <a:xfrm>
                <a:off x="1924"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63" name="Line 35"/>
              <p:cNvSpPr>
                <a:spLocks noChangeShapeType="1"/>
              </p:cNvSpPr>
              <p:nvPr/>
            </p:nvSpPr>
            <p:spPr bwMode="auto">
              <a:xfrm>
                <a:off x="1976"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64" name="Line 36"/>
              <p:cNvSpPr>
                <a:spLocks noChangeShapeType="1"/>
              </p:cNvSpPr>
              <p:nvPr/>
            </p:nvSpPr>
            <p:spPr bwMode="auto">
              <a:xfrm>
                <a:off x="1872"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65" name="Line 37"/>
              <p:cNvSpPr>
                <a:spLocks noChangeShapeType="1"/>
              </p:cNvSpPr>
              <p:nvPr/>
            </p:nvSpPr>
            <p:spPr bwMode="auto">
              <a:xfrm>
                <a:off x="1768"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66" name="Line 38"/>
              <p:cNvSpPr>
                <a:spLocks noChangeShapeType="1"/>
              </p:cNvSpPr>
              <p:nvPr/>
            </p:nvSpPr>
            <p:spPr bwMode="auto">
              <a:xfrm>
                <a:off x="1820"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67" name="Line 39"/>
              <p:cNvSpPr>
                <a:spLocks noChangeShapeType="1"/>
              </p:cNvSpPr>
              <p:nvPr/>
            </p:nvSpPr>
            <p:spPr bwMode="auto">
              <a:xfrm>
                <a:off x="1716"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68" name="Line 40"/>
              <p:cNvSpPr>
                <a:spLocks noChangeShapeType="1"/>
              </p:cNvSpPr>
              <p:nvPr/>
            </p:nvSpPr>
            <p:spPr bwMode="auto">
              <a:xfrm>
                <a:off x="1612"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69" name="Line 41"/>
              <p:cNvSpPr>
                <a:spLocks noChangeShapeType="1"/>
              </p:cNvSpPr>
              <p:nvPr/>
            </p:nvSpPr>
            <p:spPr bwMode="auto">
              <a:xfrm>
                <a:off x="1664"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70" name="Line 42"/>
              <p:cNvSpPr>
                <a:spLocks noChangeShapeType="1"/>
              </p:cNvSpPr>
              <p:nvPr/>
            </p:nvSpPr>
            <p:spPr bwMode="auto">
              <a:xfrm>
                <a:off x="1560"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71" name="Line 43"/>
              <p:cNvSpPr>
                <a:spLocks noChangeShapeType="1"/>
              </p:cNvSpPr>
              <p:nvPr/>
            </p:nvSpPr>
            <p:spPr bwMode="auto">
              <a:xfrm>
                <a:off x="1456"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72" name="Line 44"/>
              <p:cNvSpPr>
                <a:spLocks noChangeShapeType="1"/>
              </p:cNvSpPr>
              <p:nvPr/>
            </p:nvSpPr>
            <p:spPr bwMode="auto">
              <a:xfrm>
                <a:off x="1508"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73" name="Line 45"/>
              <p:cNvSpPr>
                <a:spLocks noChangeShapeType="1"/>
              </p:cNvSpPr>
              <p:nvPr/>
            </p:nvSpPr>
            <p:spPr bwMode="auto">
              <a:xfrm>
                <a:off x="1403"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74" name="Line 46"/>
              <p:cNvSpPr>
                <a:spLocks noChangeShapeType="1"/>
              </p:cNvSpPr>
              <p:nvPr/>
            </p:nvSpPr>
            <p:spPr bwMode="auto">
              <a:xfrm>
                <a:off x="1299"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75" name="Line 47"/>
              <p:cNvSpPr>
                <a:spLocks noChangeShapeType="1"/>
              </p:cNvSpPr>
              <p:nvPr/>
            </p:nvSpPr>
            <p:spPr bwMode="auto">
              <a:xfrm>
                <a:off x="1352"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76" name="Line 48"/>
              <p:cNvSpPr>
                <a:spLocks noChangeShapeType="1"/>
              </p:cNvSpPr>
              <p:nvPr/>
            </p:nvSpPr>
            <p:spPr bwMode="auto">
              <a:xfrm>
                <a:off x="1247"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77" name="Line 49"/>
              <p:cNvSpPr>
                <a:spLocks noChangeShapeType="1"/>
              </p:cNvSpPr>
              <p:nvPr/>
            </p:nvSpPr>
            <p:spPr bwMode="auto">
              <a:xfrm>
                <a:off x="1143"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78" name="Line 50"/>
              <p:cNvSpPr>
                <a:spLocks noChangeShapeType="1"/>
              </p:cNvSpPr>
              <p:nvPr/>
            </p:nvSpPr>
            <p:spPr bwMode="auto">
              <a:xfrm>
                <a:off x="1195"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79" name="Line 51"/>
              <p:cNvSpPr>
                <a:spLocks noChangeShapeType="1"/>
              </p:cNvSpPr>
              <p:nvPr/>
            </p:nvSpPr>
            <p:spPr bwMode="auto">
              <a:xfrm>
                <a:off x="1091"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80" name="Line 52"/>
              <p:cNvSpPr>
                <a:spLocks noChangeShapeType="1"/>
              </p:cNvSpPr>
              <p:nvPr/>
            </p:nvSpPr>
            <p:spPr bwMode="auto">
              <a:xfrm>
                <a:off x="987"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81" name="Line 53"/>
              <p:cNvSpPr>
                <a:spLocks noChangeShapeType="1"/>
              </p:cNvSpPr>
              <p:nvPr/>
            </p:nvSpPr>
            <p:spPr bwMode="auto">
              <a:xfrm>
                <a:off x="1039"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82" name="Line 54"/>
              <p:cNvSpPr>
                <a:spLocks noChangeShapeType="1"/>
              </p:cNvSpPr>
              <p:nvPr/>
            </p:nvSpPr>
            <p:spPr bwMode="auto">
              <a:xfrm>
                <a:off x="935"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83" name="Line 55"/>
              <p:cNvSpPr>
                <a:spLocks noChangeShapeType="1"/>
              </p:cNvSpPr>
              <p:nvPr/>
            </p:nvSpPr>
            <p:spPr bwMode="auto">
              <a:xfrm>
                <a:off x="831"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84" name="Line 56"/>
              <p:cNvSpPr>
                <a:spLocks noChangeShapeType="1"/>
              </p:cNvSpPr>
              <p:nvPr/>
            </p:nvSpPr>
            <p:spPr bwMode="auto">
              <a:xfrm>
                <a:off x="883"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85" name="Line 57"/>
              <p:cNvSpPr>
                <a:spLocks noChangeShapeType="1"/>
              </p:cNvSpPr>
              <p:nvPr/>
            </p:nvSpPr>
            <p:spPr bwMode="auto">
              <a:xfrm>
                <a:off x="779"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86" name="Line 58"/>
              <p:cNvSpPr>
                <a:spLocks noChangeShapeType="1"/>
              </p:cNvSpPr>
              <p:nvPr/>
            </p:nvSpPr>
            <p:spPr bwMode="auto">
              <a:xfrm>
                <a:off x="675"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87" name="Line 59"/>
              <p:cNvSpPr>
                <a:spLocks noChangeShapeType="1"/>
              </p:cNvSpPr>
              <p:nvPr/>
            </p:nvSpPr>
            <p:spPr bwMode="auto">
              <a:xfrm>
                <a:off x="727" y="2763"/>
                <a:ext cx="1" cy="225"/>
              </a:xfrm>
              <a:prstGeom prst="line">
                <a:avLst/>
              </a:prstGeom>
              <a:noFill/>
              <a:ln w="19080">
                <a:solidFill>
                  <a:srgbClr val="00B050"/>
                </a:solidFill>
                <a:miter lim="800000"/>
                <a:headEnd/>
                <a:tailEnd/>
              </a:ln>
              <a:effectLst/>
            </p:spPr>
            <p:txBody>
              <a:bodyPr/>
              <a:lstStyle/>
              <a:p>
                <a:endParaRPr lang="ja-JP" altLang="en-US"/>
              </a:p>
            </p:txBody>
          </p:sp>
          <p:sp>
            <p:nvSpPr>
              <p:cNvPr id="22588" name="Line 60"/>
              <p:cNvSpPr>
                <a:spLocks noChangeShapeType="1"/>
              </p:cNvSpPr>
              <p:nvPr/>
            </p:nvSpPr>
            <p:spPr bwMode="auto">
              <a:xfrm>
                <a:off x="3199" y="2763"/>
                <a:ext cx="1" cy="225"/>
              </a:xfrm>
              <a:prstGeom prst="line">
                <a:avLst/>
              </a:prstGeom>
              <a:noFill/>
              <a:ln w="19080">
                <a:solidFill>
                  <a:srgbClr val="00B050"/>
                </a:solidFill>
                <a:miter lim="800000"/>
                <a:headEnd type="triangle" w="med" len="med"/>
                <a:tailEnd type="triangle" w="med" len="med"/>
              </a:ln>
              <a:effectLst/>
            </p:spPr>
            <p:txBody>
              <a:bodyPr/>
              <a:lstStyle/>
              <a:p>
                <a:endParaRPr lang="ja-JP" altLang="en-US"/>
              </a:p>
            </p:txBody>
          </p:sp>
          <p:sp>
            <p:nvSpPr>
              <p:cNvPr id="22589" name="Text Box 61"/>
              <p:cNvSpPr txBox="1">
                <a:spLocks noChangeArrowheads="1"/>
              </p:cNvSpPr>
              <p:nvPr/>
            </p:nvSpPr>
            <p:spPr bwMode="auto">
              <a:xfrm>
                <a:off x="3224" y="2763"/>
                <a:ext cx="871" cy="212"/>
              </a:xfrm>
              <a:prstGeom prst="rect">
                <a:avLst/>
              </a:prstGeom>
              <a:noFill/>
              <a:ln w="9525">
                <a:noFill/>
                <a:round/>
                <a:headEnd/>
                <a:tailEnd/>
              </a:ln>
              <a:effectLst/>
            </p:spPr>
            <p:txBody>
              <a:bodyPr lIns="90000" tIns="46800" rIns="90000" bIns="46800">
                <a:spAutoFit/>
              </a:bodyPr>
              <a:lstStyle/>
              <a:p>
                <a:pPr>
                  <a:spcBef>
                    <a:spcPts val="1000"/>
                  </a:spcBef>
                  <a:buClr>
                    <a:srgbClr val="00CC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CC00"/>
                    </a:solidFill>
                  </a:rPr>
                  <a:t>草丈：0.12m</a:t>
                </a:r>
              </a:p>
            </p:txBody>
          </p:sp>
          <p:sp>
            <p:nvSpPr>
              <p:cNvPr id="22590" name="Rectangle 62"/>
              <p:cNvSpPr>
                <a:spLocks noChangeArrowheads="1"/>
              </p:cNvSpPr>
              <p:nvPr/>
            </p:nvSpPr>
            <p:spPr bwMode="auto">
              <a:xfrm>
                <a:off x="1215" y="2790"/>
                <a:ext cx="937" cy="179"/>
              </a:xfrm>
              <a:prstGeom prst="rect">
                <a:avLst/>
              </a:prstGeom>
              <a:solidFill>
                <a:srgbClr val="FFFFFF"/>
              </a:solidFill>
              <a:ln w="12600">
                <a:solidFill>
                  <a:srgbClr val="FF0000"/>
                </a:solidFill>
                <a:miter lim="800000"/>
                <a:headEnd/>
                <a:tailEnd/>
              </a:ln>
              <a:effectLst/>
            </p:spPr>
            <p:txBody>
              <a:bodyPr wrap="none" anchor="ctr"/>
              <a:lstStyle/>
              <a:p>
                <a:endParaRPr lang="ja-JP" altLang="en-US"/>
              </a:p>
            </p:txBody>
          </p:sp>
          <p:sp>
            <p:nvSpPr>
              <p:cNvPr id="22591" name="Text Box 63"/>
              <p:cNvSpPr txBox="1">
                <a:spLocks noChangeArrowheads="1"/>
              </p:cNvSpPr>
              <p:nvPr/>
            </p:nvSpPr>
            <p:spPr bwMode="auto">
              <a:xfrm>
                <a:off x="1209" y="2777"/>
                <a:ext cx="1041" cy="195"/>
              </a:xfrm>
              <a:prstGeom prst="rect">
                <a:avLst/>
              </a:prstGeom>
              <a:noFill/>
              <a:ln w="9525">
                <a:noFill/>
                <a:round/>
                <a:headEnd/>
                <a:tailEnd/>
              </a:ln>
              <a:effectLst/>
            </p:spPr>
            <p:txBody>
              <a:bodyPr lIns="90000" tIns="46800" rIns="90000" bIns="46800">
                <a:spAutoFit/>
              </a:bodyPr>
              <a:lstStyle/>
              <a:p>
                <a:pPr>
                  <a:spcBef>
                    <a:spcPts val="875"/>
                  </a:spcBef>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a:solidFill>
                      <a:srgbClr val="FF0000"/>
                    </a:solidFill>
                  </a:rPr>
                  <a:t>表面抵抗：</a:t>
                </a:r>
                <a:r>
                  <a:rPr lang="en-US" sz="1400" dirty="0" smtClean="0">
                    <a:solidFill>
                      <a:srgbClr val="FF0000"/>
                    </a:solidFill>
                  </a:rPr>
                  <a:t>70s/m</a:t>
                </a:r>
                <a:endParaRPr lang="en-US" sz="1400" baseline="30000" dirty="0">
                  <a:solidFill>
                    <a:srgbClr val="FF0000"/>
                  </a:solidFill>
                </a:endParaRPr>
              </a:p>
            </p:txBody>
          </p:sp>
          <p:grpSp>
            <p:nvGrpSpPr>
              <p:cNvPr id="5" name="Group 64"/>
              <p:cNvGrpSpPr>
                <a:grpSpLocks/>
              </p:cNvGrpSpPr>
              <p:nvPr/>
            </p:nvGrpSpPr>
            <p:grpSpPr bwMode="auto">
              <a:xfrm>
                <a:off x="990" y="2745"/>
                <a:ext cx="155" cy="224"/>
                <a:chOff x="990" y="2745"/>
                <a:chExt cx="155" cy="224"/>
              </a:xfrm>
            </p:grpSpPr>
            <p:sp>
              <p:nvSpPr>
                <p:cNvPr id="22593" name="Line 65"/>
                <p:cNvSpPr>
                  <a:spLocks noChangeShapeType="1"/>
                </p:cNvSpPr>
                <p:nvPr/>
              </p:nvSpPr>
              <p:spPr bwMode="auto">
                <a:xfrm>
                  <a:off x="990" y="2830"/>
                  <a:ext cx="155" cy="14"/>
                </a:xfrm>
                <a:prstGeom prst="line">
                  <a:avLst/>
                </a:prstGeom>
                <a:noFill/>
                <a:ln w="12600">
                  <a:solidFill>
                    <a:srgbClr val="FF0000"/>
                  </a:solidFill>
                  <a:miter lim="800000"/>
                  <a:headEnd/>
                  <a:tailEnd/>
                </a:ln>
                <a:effectLst/>
              </p:spPr>
              <p:txBody>
                <a:bodyPr/>
                <a:lstStyle/>
                <a:p>
                  <a:endParaRPr lang="ja-JP" altLang="en-US"/>
                </a:p>
              </p:txBody>
            </p:sp>
            <p:sp>
              <p:nvSpPr>
                <p:cNvPr id="22594" name="Line 66"/>
                <p:cNvSpPr>
                  <a:spLocks noChangeShapeType="1"/>
                </p:cNvSpPr>
                <p:nvPr/>
              </p:nvSpPr>
              <p:spPr bwMode="auto">
                <a:xfrm>
                  <a:off x="990" y="2909"/>
                  <a:ext cx="155" cy="14"/>
                </a:xfrm>
                <a:prstGeom prst="line">
                  <a:avLst/>
                </a:prstGeom>
                <a:noFill/>
                <a:ln w="12600">
                  <a:solidFill>
                    <a:srgbClr val="FF0000"/>
                  </a:solidFill>
                  <a:miter lim="800000"/>
                  <a:headEnd/>
                  <a:tailEnd/>
                </a:ln>
                <a:effectLst/>
              </p:spPr>
              <p:txBody>
                <a:bodyPr/>
                <a:lstStyle/>
                <a:p>
                  <a:endParaRPr lang="ja-JP" altLang="en-US"/>
                </a:p>
              </p:txBody>
            </p:sp>
            <p:sp>
              <p:nvSpPr>
                <p:cNvPr id="22595" name="Line 67"/>
                <p:cNvSpPr>
                  <a:spLocks noChangeShapeType="1"/>
                </p:cNvSpPr>
                <p:nvPr/>
              </p:nvSpPr>
              <p:spPr bwMode="auto">
                <a:xfrm>
                  <a:off x="991" y="2870"/>
                  <a:ext cx="155" cy="14"/>
                </a:xfrm>
                <a:prstGeom prst="line">
                  <a:avLst/>
                </a:prstGeom>
                <a:noFill/>
                <a:ln w="12600">
                  <a:solidFill>
                    <a:srgbClr val="FF0000"/>
                  </a:solidFill>
                  <a:miter lim="800000"/>
                  <a:headEnd/>
                  <a:tailEnd/>
                </a:ln>
                <a:effectLst/>
              </p:spPr>
              <p:txBody>
                <a:bodyPr/>
                <a:lstStyle/>
                <a:p>
                  <a:endParaRPr lang="ja-JP" altLang="en-US"/>
                </a:p>
              </p:txBody>
            </p:sp>
            <p:sp>
              <p:nvSpPr>
                <p:cNvPr id="22596" name="Line 68"/>
                <p:cNvSpPr>
                  <a:spLocks noChangeShapeType="1"/>
                </p:cNvSpPr>
                <p:nvPr/>
              </p:nvSpPr>
              <p:spPr bwMode="auto">
                <a:xfrm flipV="1">
                  <a:off x="990" y="2887"/>
                  <a:ext cx="155" cy="16"/>
                </a:xfrm>
                <a:prstGeom prst="line">
                  <a:avLst/>
                </a:prstGeom>
                <a:noFill/>
                <a:ln w="12600">
                  <a:solidFill>
                    <a:srgbClr val="FF0000"/>
                  </a:solidFill>
                  <a:miter lim="800000"/>
                  <a:headEnd/>
                  <a:tailEnd/>
                </a:ln>
                <a:effectLst/>
              </p:spPr>
              <p:txBody>
                <a:bodyPr/>
                <a:lstStyle/>
                <a:p>
                  <a:endParaRPr lang="ja-JP" altLang="en-US"/>
                </a:p>
              </p:txBody>
            </p:sp>
            <p:sp>
              <p:nvSpPr>
                <p:cNvPr id="22597" name="Line 69"/>
                <p:cNvSpPr>
                  <a:spLocks noChangeShapeType="1"/>
                </p:cNvSpPr>
                <p:nvPr/>
              </p:nvSpPr>
              <p:spPr bwMode="auto">
                <a:xfrm flipV="1">
                  <a:off x="990" y="2848"/>
                  <a:ext cx="155" cy="16"/>
                </a:xfrm>
                <a:prstGeom prst="line">
                  <a:avLst/>
                </a:prstGeom>
                <a:noFill/>
                <a:ln w="12600">
                  <a:solidFill>
                    <a:srgbClr val="FF0000"/>
                  </a:solidFill>
                  <a:miter lim="800000"/>
                  <a:headEnd/>
                  <a:tailEnd/>
                </a:ln>
                <a:effectLst/>
              </p:spPr>
              <p:txBody>
                <a:bodyPr/>
                <a:lstStyle/>
                <a:p>
                  <a:endParaRPr lang="ja-JP" altLang="en-US"/>
                </a:p>
              </p:txBody>
            </p:sp>
            <p:sp>
              <p:nvSpPr>
                <p:cNvPr id="22598" name="Line 70"/>
                <p:cNvSpPr>
                  <a:spLocks noChangeShapeType="1"/>
                </p:cNvSpPr>
                <p:nvPr/>
              </p:nvSpPr>
              <p:spPr bwMode="auto">
                <a:xfrm flipV="1">
                  <a:off x="1066" y="2926"/>
                  <a:ext cx="78" cy="9"/>
                </a:xfrm>
                <a:prstGeom prst="line">
                  <a:avLst/>
                </a:prstGeom>
                <a:noFill/>
                <a:ln w="12600">
                  <a:solidFill>
                    <a:srgbClr val="FF0000"/>
                  </a:solidFill>
                  <a:miter lim="800000"/>
                  <a:headEnd/>
                  <a:tailEnd/>
                </a:ln>
                <a:effectLst/>
              </p:spPr>
              <p:txBody>
                <a:bodyPr/>
                <a:lstStyle/>
                <a:p>
                  <a:endParaRPr lang="ja-JP" altLang="en-US"/>
                </a:p>
              </p:txBody>
            </p:sp>
            <p:sp>
              <p:nvSpPr>
                <p:cNvPr id="22599" name="Line 71"/>
                <p:cNvSpPr>
                  <a:spLocks noChangeShapeType="1"/>
                </p:cNvSpPr>
                <p:nvPr/>
              </p:nvSpPr>
              <p:spPr bwMode="auto">
                <a:xfrm flipV="1">
                  <a:off x="991" y="2818"/>
                  <a:ext cx="78" cy="9"/>
                </a:xfrm>
                <a:prstGeom prst="line">
                  <a:avLst/>
                </a:prstGeom>
                <a:noFill/>
                <a:ln w="12600">
                  <a:solidFill>
                    <a:srgbClr val="FF0000"/>
                  </a:solidFill>
                  <a:miter lim="800000"/>
                  <a:headEnd/>
                  <a:tailEnd/>
                </a:ln>
                <a:effectLst/>
              </p:spPr>
              <p:txBody>
                <a:bodyPr/>
                <a:lstStyle/>
                <a:p>
                  <a:endParaRPr lang="ja-JP" altLang="en-US"/>
                </a:p>
              </p:txBody>
            </p:sp>
            <p:sp>
              <p:nvSpPr>
                <p:cNvPr id="22600" name="Line 72"/>
                <p:cNvSpPr>
                  <a:spLocks noChangeShapeType="1"/>
                </p:cNvSpPr>
                <p:nvPr/>
              </p:nvSpPr>
              <p:spPr bwMode="auto">
                <a:xfrm flipV="1">
                  <a:off x="1066" y="2744"/>
                  <a:ext cx="1" cy="71"/>
                </a:xfrm>
                <a:prstGeom prst="line">
                  <a:avLst/>
                </a:prstGeom>
                <a:noFill/>
                <a:ln w="12600">
                  <a:solidFill>
                    <a:srgbClr val="FF0000"/>
                  </a:solidFill>
                  <a:miter lim="800000"/>
                  <a:headEnd/>
                  <a:tailEnd type="triangle" w="med" len="med"/>
                </a:ln>
                <a:effectLst/>
              </p:spPr>
              <p:txBody>
                <a:bodyPr/>
                <a:lstStyle/>
                <a:p>
                  <a:endParaRPr lang="ja-JP" altLang="en-US"/>
                </a:p>
              </p:txBody>
            </p:sp>
            <p:sp>
              <p:nvSpPr>
                <p:cNvPr id="22601" name="Line 73"/>
                <p:cNvSpPr>
                  <a:spLocks noChangeShapeType="1"/>
                </p:cNvSpPr>
                <p:nvPr/>
              </p:nvSpPr>
              <p:spPr bwMode="auto">
                <a:xfrm>
                  <a:off x="1070" y="2937"/>
                  <a:ext cx="1" cy="33"/>
                </a:xfrm>
                <a:prstGeom prst="line">
                  <a:avLst/>
                </a:prstGeom>
                <a:noFill/>
                <a:ln w="12600">
                  <a:solidFill>
                    <a:srgbClr val="FF0000"/>
                  </a:solidFill>
                  <a:miter lim="800000"/>
                  <a:headEnd/>
                  <a:tailEnd/>
                </a:ln>
                <a:effectLst/>
              </p:spPr>
              <p:txBody>
                <a:bodyPr/>
                <a:lstStyle/>
                <a:p>
                  <a:endParaRPr lang="ja-JP" altLang="en-US"/>
                </a:p>
              </p:txBody>
            </p:sp>
          </p:grpSp>
        </p:grpSp>
      </p:grpSp>
      <p:sp>
        <p:nvSpPr>
          <p:cNvPr id="92" name="タイトル 91"/>
          <p:cNvSpPr>
            <a:spLocks noGrp="1"/>
          </p:cNvSpPr>
          <p:nvPr>
            <p:ph type="title"/>
          </p:nvPr>
        </p:nvSpPr>
        <p:spPr>
          <a:xfrm>
            <a:off x="457200" y="274638"/>
            <a:ext cx="7758138" cy="1143000"/>
          </a:xfrm>
        </p:spPr>
        <p:txBody>
          <a:bodyPr>
            <a:noAutofit/>
          </a:bodyPr>
          <a:lstStyle/>
          <a:p>
            <a:r>
              <a:rPr kumimoji="1" lang="ja-JP" altLang="en-US" sz="4000" dirty="0" smtClean="0">
                <a:solidFill>
                  <a:srgbClr val="FF0000"/>
                </a:solidFill>
              </a:rPr>
              <a:t>ペンマン</a:t>
            </a:r>
            <a:r>
              <a:rPr kumimoji="1" lang="en-US" altLang="ja-JP" sz="4000" dirty="0" smtClean="0">
                <a:solidFill>
                  <a:srgbClr val="FF0000"/>
                </a:solidFill>
              </a:rPr>
              <a:t>-</a:t>
            </a:r>
            <a:r>
              <a:rPr kumimoji="1" lang="ja-JP" altLang="en-US" sz="4000" dirty="0" smtClean="0">
                <a:solidFill>
                  <a:srgbClr val="FF0000"/>
                </a:solidFill>
              </a:rPr>
              <a:t>モンティース法</a:t>
            </a:r>
            <a:r>
              <a:rPr lang="en-US" altLang="ja-JP" sz="4000" dirty="0" smtClean="0">
                <a:solidFill>
                  <a:srgbClr val="FF0000"/>
                </a:solidFill>
              </a:rPr>
              <a:t>(</a:t>
            </a:r>
            <a:r>
              <a:rPr lang="ja-JP" altLang="en-US" sz="4000" dirty="0" smtClean="0">
                <a:solidFill>
                  <a:srgbClr val="FF0000"/>
                </a:solidFill>
              </a:rPr>
              <a:t>ＰＭ法</a:t>
            </a:r>
            <a:r>
              <a:rPr lang="en-US" altLang="ja-JP" sz="4000" dirty="0" smtClean="0">
                <a:solidFill>
                  <a:srgbClr val="FF0000"/>
                </a:solidFill>
              </a:rPr>
              <a:t>)</a:t>
            </a:r>
            <a:endParaRPr kumimoji="1" lang="ja-JP" altLang="en-US" sz="4000" dirty="0">
              <a:solidFill>
                <a:srgbClr val="FF0000"/>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642910" y="1571612"/>
            <a:ext cx="7786742" cy="4572032"/>
          </a:xfrm>
          <a:prstGeom prst="roundRect">
            <a:avLst/>
          </a:prstGeom>
          <a:ln>
            <a:tailEnd type="none"/>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spcBef>
                <a:spcPct val="20000"/>
              </a:spcBef>
              <a:buNone/>
            </a:pPr>
            <a:r>
              <a:rPr lang="ja-JP" altLang="en-US" sz="3200" dirty="0" smtClean="0">
                <a:solidFill>
                  <a:srgbClr val="0070C0"/>
                </a:solidFill>
              </a:rPr>
              <a:t>ペンマン法</a:t>
            </a:r>
            <a:endParaRPr lang="en-US" altLang="ja-JP" sz="2800" dirty="0" smtClean="0">
              <a:solidFill>
                <a:srgbClr val="0070C0"/>
              </a:solidFill>
            </a:endParaRPr>
          </a:p>
          <a:p>
            <a:pPr marL="342900" lvl="0" indent="-342900">
              <a:spcBef>
                <a:spcPct val="20000"/>
              </a:spcBef>
              <a:buNone/>
            </a:pPr>
            <a:r>
              <a:rPr lang="ja-JP" altLang="en-US" sz="2800" dirty="0" smtClean="0">
                <a:solidFill>
                  <a:schemeClr val="tx1"/>
                </a:solidFill>
              </a:rPr>
              <a:t>：気象観測所で観測している気象データから</a:t>
            </a:r>
            <a:endParaRPr lang="en-US" altLang="ja-JP" sz="2800" dirty="0" smtClean="0">
              <a:solidFill>
                <a:schemeClr val="tx1"/>
              </a:solidFill>
            </a:endParaRPr>
          </a:p>
          <a:p>
            <a:pPr marL="342900" lvl="0" indent="-342900">
              <a:spcBef>
                <a:spcPct val="20000"/>
              </a:spcBef>
              <a:buNone/>
            </a:pPr>
            <a:r>
              <a:rPr lang="ja-JP" altLang="en-US" sz="2800" dirty="0" smtClean="0">
                <a:solidFill>
                  <a:schemeClr val="tx1"/>
                </a:solidFill>
              </a:rPr>
              <a:t>　蒸発散量を推定できる</a:t>
            </a:r>
            <a:endParaRPr lang="en-US" altLang="ja-JP" sz="2800" dirty="0" smtClean="0">
              <a:solidFill>
                <a:schemeClr val="tx1"/>
              </a:solidFill>
            </a:endParaRPr>
          </a:p>
          <a:p>
            <a:pPr marL="342900" lvl="0" indent="-342900">
              <a:spcBef>
                <a:spcPct val="20000"/>
              </a:spcBef>
              <a:buNone/>
            </a:pPr>
            <a:endParaRPr lang="en-US" altLang="ja-JP" sz="2800" dirty="0" smtClean="0">
              <a:solidFill>
                <a:schemeClr val="tx1"/>
              </a:solidFill>
            </a:endParaRPr>
          </a:p>
          <a:p>
            <a:pPr marL="342900" lvl="0" indent="-342900">
              <a:spcBef>
                <a:spcPct val="20000"/>
              </a:spcBef>
              <a:buNone/>
            </a:pPr>
            <a:endParaRPr lang="en-US" altLang="ja-JP" sz="2800" dirty="0" smtClean="0">
              <a:solidFill>
                <a:schemeClr val="tx1"/>
              </a:solidFill>
            </a:endParaRPr>
          </a:p>
          <a:p>
            <a:pPr marL="342900" lvl="0" indent="-342900">
              <a:spcBef>
                <a:spcPct val="20000"/>
              </a:spcBef>
              <a:buNone/>
            </a:pPr>
            <a:endParaRPr lang="en-US" altLang="ja-JP" sz="2800" dirty="0" smtClean="0">
              <a:solidFill>
                <a:schemeClr val="tx1"/>
              </a:solidFill>
            </a:endParaRPr>
          </a:p>
          <a:p>
            <a:pPr marL="342900" lvl="0" indent="-342900">
              <a:spcBef>
                <a:spcPct val="20000"/>
              </a:spcBef>
              <a:buNone/>
            </a:pPr>
            <a:endParaRPr lang="en-US" altLang="ja-JP" sz="2800" dirty="0" smtClean="0">
              <a:solidFill>
                <a:schemeClr val="tx1"/>
              </a:solidFill>
            </a:endParaRPr>
          </a:p>
          <a:p>
            <a:pPr marL="342900" lvl="0" indent="-342900">
              <a:spcBef>
                <a:spcPct val="20000"/>
              </a:spcBef>
              <a:buNone/>
            </a:pPr>
            <a:endParaRPr lang="en-US" altLang="ja-JP" sz="2800" dirty="0" smtClean="0">
              <a:solidFill>
                <a:schemeClr val="tx1"/>
              </a:solidFill>
            </a:endParaRPr>
          </a:p>
        </p:txBody>
      </p:sp>
      <p:sp>
        <p:nvSpPr>
          <p:cNvPr id="12" name="コンテンツ プレースホルダ 11"/>
          <p:cNvSpPr>
            <a:spLocks noGrp="1"/>
          </p:cNvSpPr>
          <p:nvPr>
            <p:ph sz="quarter" idx="1"/>
          </p:nvPr>
        </p:nvSpPr>
        <p:spPr>
          <a:xfrm>
            <a:off x="642910" y="4071942"/>
            <a:ext cx="7786742" cy="2071702"/>
          </a:xfrm>
        </p:spPr>
        <p:txBody>
          <a:bodyPr>
            <a:normAutofit/>
          </a:bodyPr>
          <a:lstStyle/>
          <a:p>
            <a:pPr algn="ctr">
              <a:buNone/>
            </a:pPr>
            <a:r>
              <a:rPr lang="ja-JP" altLang="en-US" sz="2800" dirty="0" smtClean="0"/>
              <a:t>土壌の物理性や被覆状態などを</a:t>
            </a:r>
            <a:endParaRPr lang="en-US" altLang="ja-JP" sz="2800" dirty="0" smtClean="0"/>
          </a:p>
          <a:p>
            <a:pPr algn="ctr">
              <a:buNone/>
            </a:pPr>
            <a:r>
              <a:rPr lang="ja-JP" altLang="en-US" sz="2800" dirty="0" smtClean="0"/>
              <a:t>うまく表現できない</a:t>
            </a:r>
            <a:endParaRPr lang="en-US" altLang="ja-JP" sz="2800" dirty="0" smtClean="0"/>
          </a:p>
          <a:p>
            <a:pPr algn="ctr">
              <a:buNone/>
            </a:pPr>
            <a:endParaRPr lang="en-US" altLang="ja-JP" sz="2800" dirty="0" smtClean="0"/>
          </a:p>
          <a:p>
            <a:pPr algn="ctr">
              <a:buNone/>
            </a:pPr>
            <a:r>
              <a:rPr lang="ja-JP" altLang="en-US" sz="2800" dirty="0" smtClean="0"/>
              <a:t>多様な栽培方式に対応できない</a:t>
            </a:r>
            <a:endParaRPr kumimoji="1" lang="ja-JP" altLang="en-US" sz="2800" dirty="0"/>
          </a:p>
        </p:txBody>
      </p:sp>
      <p:sp>
        <p:nvSpPr>
          <p:cNvPr id="3076" name="タイトル 14"/>
          <p:cNvSpPr>
            <a:spLocks noGrp="1"/>
          </p:cNvSpPr>
          <p:nvPr>
            <p:ph type="title"/>
          </p:nvPr>
        </p:nvSpPr>
        <p:spPr/>
        <p:txBody>
          <a:bodyPr>
            <a:normAutofit/>
          </a:bodyPr>
          <a:lstStyle/>
          <a:p>
            <a:r>
              <a:rPr lang="ja-JP" altLang="en-US" sz="4000" dirty="0" smtClean="0">
                <a:solidFill>
                  <a:schemeClr val="tx1"/>
                </a:solidFill>
                <a:effectLst>
                  <a:outerShdw blurRad="38100" dist="38100" dir="2700000" algn="tl">
                    <a:srgbClr val="000000">
                      <a:alpha val="43137"/>
                    </a:srgbClr>
                  </a:outerShdw>
                </a:effectLst>
              </a:rPr>
              <a:t>日本における畑地の用水計画</a:t>
            </a:r>
          </a:p>
        </p:txBody>
      </p:sp>
      <p:sp>
        <p:nvSpPr>
          <p:cNvPr id="7" name="テキスト ボックス 6"/>
          <p:cNvSpPr txBox="1"/>
          <p:nvPr/>
        </p:nvSpPr>
        <p:spPr>
          <a:xfrm>
            <a:off x="7572396" y="0"/>
            <a:ext cx="1143008"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US" altLang="ja-JP" sz="2400" dirty="0" smtClean="0"/>
              <a:t>1</a:t>
            </a:r>
            <a:r>
              <a:rPr kumimoji="1" lang="en-US" altLang="ja-JP" sz="2400" dirty="0" smtClean="0"/>
              <a:t>/15</a:t>
            </a:r>
            <a:endParaRPr kumimoji="1" lang="ja-JP" altLang="en-US" sz="2400" dirty="0" smtClean="0"/>
          </a:p>
        </p:txBody>
      </p:sp>
      <p:sp>
        <p:nvSpPr>
          <p:cNvPr id="13" name="正方形/長方形 12"/>
          <p:cNvSpPr/>
          <p:nvPr/>
        </p:nvSpPr>
        <p:spPr>
          <a:xfrm>
            <a:off x="1000100" y="3500438"/>
            <a:ext cx="1928826" cy="571504"/>
          </a:xfrm>
          <a:prstGeom prst="rect">
            <a:avLst/>
          </a:prstGeom>
          <a:solidFill>
            <a:srgbClr val="FFFF66"/>
          </a:solidFill>
          <a:ln w="3810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ja-JP" altLang="en-US" sz="3200" dirty="0" smtClean="0">
                <a:solidFill>
                  <a:schemeClr val="tx1"/>
                </a:solidFill>
              </a:rPr>
              <a:t>問題点</a:t>
            </a:r>
            <a:endParaRPr lang="en-US" altLang="ja-JP" sz="3200" dirty="0" smtClean="0">
              <a:solidFill>
                <a:schemeClr val="tx1"/>
              </a:solidFill>
            </a:endParaRPr>
          </a:p>
        </p:txBody>
      </p:sp>
      <p:sp>
        <p:nvSpPr>
          <p:cNvPr id="15" name="下矢印 14"/>
          <p:cNvSpPr/>
          <p:nvPr/>
        </p:nvSpPr>
        <p:spPr bwMode="auto">
          <a:xfrm>
            <a:off x="4286248" y="5143512"/>
            <a:ext cx="500066" cy="428628"/>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sp>
        <p:nvSpPr>
          <p:cNvPr id="26" name="角丸四角形 25"/>
          <p:cNvSpPr/>
          <p:nvPr/>
        </p:nvSpPr>
        <p:spPr>
          <a:xfrm>
            <a:off x="642910" y="2857496"/>
            <a:ext cx="7786742" cy="1285884"/>
          </a:xfrm>
          <a:prstGeom prst="roundRect">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200" dirty="0" smtClean="0">
                <a:solidFill>
                  <a:schemeClr val="tx1"/>
                </a:solidFill>
              </a:rPr>
              <a:t>新しく</a:t>
            </a:r>
            <a:r>
              <a:rPr lang="ja-JP" altLang="en-US" sz="3200" dirty="0" smtClean="0">
                <a:solidFill>
                  <a:srgbClr val="FF0000"/>
                </a:solidFill>
              </a:rPr>
              <a:t>ペンマン</a:t>
            </a:r>
            <a:r>
              <a:rPr lang="en-US" altLang="ja-JP" sz="3200" dirty="0" smtClean="0">
                <a:solidFill>
                  <a:srgbClr val="FF0000"/>
                </a:solidFill>
              </a:rPr>
              <a:t>-</a:t>
            </a:r>
            <a:r>
              <a:rPr lang="ja-JP" altLang="en-US" sz="3200" dirty="0" smtClean="0">
                <a:solidFill>
                  <a:srgbClr val="FF0000"/>
                </a:solidFill>
              </a:rPr>
              <a:t>モンティース法</a:t>
            </a:r>
            <a:r>
              <a:rPr lang="ja-JP" altLang="en-US" sz="3200" dirty="0" smtClean="0">
                <a:solidFill>
                  <a:schemeClr val="tx1"/>
                </a:solidFill>
              </a:rPr>
              <a:t>を</a:t>
            </a:r>
            <a:endParaRPr lang="en-US" altLang="ja-JP" sz="3200" dirty="0" smtClean="0">
              <a:solidFill>
                <a:schemeClr val="tx1"/>
              </a:solidFill>
            </a:endParaRPr>
          </a:p>
          <a:p>
            <a:pPr algn="ctr"/>
            <a:r>
              <a:rPr lang="ja-JP" altLang="en-US" sz="3200" dirty="0" smtClean="0">
                <a:solidFill>
                  <a:schemeClr val="tx1"/>
                </a:solidFill>
              </a:rPr>
              <a:t>用水計画に導入する</a:t>
            </a:r>
            <a:endParaRPr lang="en-US" altLang="ja-JP" sz="3200" dirty="0" smtClean="0">
              <a:solidFill>
                <a:schemeClr val="tx1"/>
              </a:solidFill>
            </a:endParaRPr>
          </a:p>
        </p:txBody>
      </p:sp>
      <p:grpSp>
        <p:nvGrpSpPr>
          <p:cNvPr id="40" name="グループ化 39"/>
          <p:cNvGrpSpPr/>
          <p:nvPr/>
        </p:nvGrpSpPr>
        <p:grpSpPr>
          <a:xfrm>
            <a:off x="642910" y="1571610"/>
            <a:ext cx="7786737" cy="4572034"/>
            <a:chOff x="428596" y="1571612"/>
            <a:chExt cx="8143932" cy="5176120"/>
          </a:xfrm>
        </p:grpSpPr>
        <p:sp>
          <p:nvSpPr>
            <p:cNvPr id="41" name="角丸四角形 40"/>
            <p:cNvSpPr/>
            <p:nvPr/>
          </p:nvSpPr>
          <p:spPr>
            <a:xfrm>
              <a:off x="428596" y="1571612"/>
              <a:ext cx="8143932" cy="5176120"/>
            </a:xfrm>
            <a:prstGeom prst="roundRect">
              <a:avLst/>
            </a:prstGeom>
            <a:ln>
              <a:solidFill>
                <a:schemeClr val="accent2">
                  <a:lumMod val="60000"/>
                  <a:lumOff val="40000"/>
                </a:schemeClr>
              </a:solidFill>
              <a:tailEnd type="none"/>
            </a:ln>
          </p:spPr>
          <p:style>
            <a:lnRef idx="2">
              <a:schemeClr val="accent2"/>
            </a:lnRef>
            <a:fillRef idx="1">
              <a:schemeClr val="lt1"/>
            </a:fillRef>
            <a:effectRef idx="0">
              <a:schemeClr val="accent2"/>
            </a:effectRef>
            <a:fontRef idx="minor">
              <a:schemeClr val="dk1"/>
            </a:fontRef>
          </p:style>
          <p:txBody>
            <a:bodyPr rtlCol="0" anchor="ctr"/>
            <a:lstStyle/>
            <a:p>
              <a:pPr marL="342900" lvl="0" indent="-342900">
                <a:spcBef>
                  <a:spcPct val="20000"/>
                </a:spcBef>
                <a:buNone/>
              </a:pPr>
              <a:r>
                <a:rPr lang="ja-JP" altLang="en-US" sz="3200" dirty="0" smtClean="0">
                  <a:solidFill>
                    <a:srgbClr val="FF0000"/>
                  </a:solidFill>
                </a:rPr>
                <a:t>ペンマン</a:t>
              </a:r>
              <a:r>
                <a:rPr lang="en-US" altLang="ja-JP" sz="3200" dirty="0" smtClean="0">
                  <a:solidFill>
                    <a:srgbClr val="FF0000"/>
                  </a:solidFill>
                </a:rPr>
                <a:t>-</a:t>
              </a:r>
              <a:r>
                <a:rPr lang="ja-JP" altLang="en-US" sz="3200" dirty="0" smtClean="0">
                  <a:solidFill>
                    <a:srgbClr val="FF0000"/>
                  </a:solidFill>
                </a:rPr>
                <a:t>モンティース法</a:t>
              </a:r>
              <a:r>
                <a:rPr lang="en-US" altLang="ja-JP" sz="3200" dirty="0" smtClean="0">
                  <a:solidFill>
                    <a:srgbClr val="FF0000"/>
                  </a:solidFill>
                  <a:latin typeface="+mn-ea"/>
                </a:rPr>
                <a:t>(</a:t>
              </a:r>
              <a:r>
                <a:rPr lang="ja-JP" altLang="en-US" sz="3200" dirty="0" smtClean="0">
                  <a:solidFill>
                    <a:srgbClr val="FF0000"/>
                  </a:solidFill>
                  <a:latin typeface="+mn-ea"/>
                </a:rPr>
                <a:t>ＰＭ法</a:t>
              </a:r>
              <a:r>
                <a:rPr lang="en-US" altLang="ja-JP" sz="3200" dirty="0" smtClean="0">
                  <a:solidFill>
                    <a:srgbClr val="FF0000"/>
                  </a:solidFill>
                  <a:latin typeface="+mn-ea"/>
                </a:rPr>
                <a:t>)</a:t>
              </a:r>
            </a:p>
            <a:p>
              <a:pPr marL="342900" lvl="0" indent="-342900">
                <a:spcBef>
                  <a:spcPct val="20000"/>
                </a:spcBef>
                <a:buNone/>
              </a:pPr>
              <a:r>
                <a:rPr lang="ja-JP" altLang="en-US" sz="2800" dirty="0" smtClean="0">
                  <a:solidFill>
                    <a:schemeClr val="tx1"/>
                  </a:solidFill>
                  <a:latin typeface="+mn-ea"/>
                </a:rPr>
                <a:t>・ＦＡＯ</a:t>
              </a:r>
              <a:r>
                <a:rPr lang="en-US" altLang="ja-JP" sz="2800" dirty="0" smtClean="0">
                  <a:solidFill>
                    <a:schemeClr val="tx1"/>
                  </a:solidFill>
                  <a:latin typeface="+mn-ea"/>
                </a:rPr>
                <a:t>(</a:t>
              </a:r>
              <a:r>
                <a:rPr lang="ja-JP" altLang="en-US" sz="2800" dirty="0" smtClean="0">
                  <a:solidFill>
                    <a:schemeClr val="tx1"/>
                  </a:solidFill>
                  <a:latin typeface="+mn-ea"/>
                </a:rPr>
                <a:t>国連食糧農業機関</a:t>
              </a:r>
              <a:r>
                <a:rPr lang="en-US" altLang="ja-JP" sz="2800" dirty="0" smtClean="0">
                  <a:solidFill>
                    <a:schemeClr val="tx1"/>
                  </a:solidFill>
                  <a:latin typeface="+mn-ea"/>
                </a:rPr>
                <a:t>)</a:t>
              </a:r>
              <a:r>
                <a:rPr lang="ja-JP" altLang="en-US" sz="2800" dirty="0" smtClean="0">
                  <a:solidFill>
                    <a:schemeClr val="tx1"/>
                  </a:solidFill>
                  <a:latin typeface="+mn-ea"/>
                </a:rPr>
                <a:t>のガイドライン</a:t>
              </a:r>
              <a:endParaRPr lang="en-US" altLang="ja-JP" sz="2800" dirty="0" smtClean="0">
                <a:solidFill>
                  <a:schemeClr val="tx1"/>
                </a:solidFill>
                <a:latin typeface="+mn-ea"/>
              </a:endParaRPr>
            </a:p>
            <a:p>
              <a:pPr marL="342900" lvl="0" indent="-342900">
                <a:spcBef>
                  <a:spcPct val="20000"/>
                </a:spcBef>
                <a:buNone/>
              </a:pPr>
              <a:r>
                <a:rPr lang="ja-JP" altLang="en-US" sz="2800" dirty="0" smtClean="0">
                  <a:solidFill>
                    <a:schemeClr val="tx1"/>
                  </a:solidFill>
                  <a:latin typeface="+mn-ea"/>
                </a:rPr>
                <a:t>　に採用され，国際基準となっている</a:t>
              </a:r>
              <a:endParaRPr lang="en-US" altLang="ja-JP" sz="2800" dirty="0" smtClean="0">
                <a:solidFill>
                  <a:schemeClr val="tx1"/>
                </a:solidFill>
                <a:latin typeface="+mn-ea"/>
              </a:endParaRPr>
            </a:p>
            <a:p>
              <a:pPr marL="342900" lvl="0" indent="-342900">
                <a:spcBef>
                  <a:spcPct val="20000"/>
                </a:spcBef>
                <a:buNone/>
              </a:pPr>
              <a:r>
                <a:rPr lang="ja-JP" altLang="en-US" sz="2800" dirty="0" smtClean="0">
                  <a:solidFill>
                    <a:schemeClr val="tx1"/>
                  </a:solidFill>
                  <a:latin typeface="+mn-ea"/>
                </a:rPr>
                <a:t>・</a:t>
              </a:r>
              <a:r>
                <a:rPr lang="ja-JP" altLang="en-US" sz="2800" dirty="0" smtClean="0">
                  <a:solidFill>
                    <a:schemeClr val="tx1"/>
                  </a:solidFill>
                </a:rPr>
                <a:t>気象データから蒸発散量を推定できる</a:t>
              </a:r>
              <a:endParaRPr lang="en-US" altLang="ja-JP" sz="2800" dirty="0" smtClean="0">
                <a:solidFill>
                  <a:schemeClr val="tx1"/>
                </a:solidFill>
                <a:latin typeface="+mn-ea"/>
              </a:endParaRPr>
            </a:p>
            <a:p>
              <a:pPr marL="342900" lvl="0" indent="-342900">
                <a:spcBef>
                  <a:spcPct val="20000"/>
                </a:spcBef>
                <a:buNone/>
              </a:pPr>
              <a:r>
                <a:rPr lang="ja-JP" altLang="en-US" sz="2800" dirty="0" smtClean="0">
                  <a:solidFill>
                    <a:schemeClr val="tx1"/>
                  </a:solidFill>
                  <a:latin typeface="+mn-ea"/>
                </a:rPr>
                <a:t>・多様な栽培方式に対応できる</a:t>
              </a:r>
              <a:endParaRPr lang="en-US" altLang="ja-JP" sz="2800" dirty="0" smtClean="0">
                <a:solidFill>
                  <a:schemeClr val="tx1"/>
                </a:solidFill>
                <a:latin typeface="+mn-ea"/>
              </a:endParaRPr>
            </a:p>
            <a:p>
              <a:pPr marL="342900" lvl="0" indent="-342900" algn="ctr">
                <a:spcBef>
                  <a:spcPct val="20000"/>
                </a:spcBef>
                <a:buNone/>
              </a:pPr>
              <a:endParaRPr lang="en-US" altLang="ja-JP" sz="2800" dirty="0" smtClean="0">
                <a:solidFill>
                  <a:schemeClr val="tx1"/>
                </a:solidFill>
                <a:latin typeface="+mn-ea"/>
              </a:endParaRPr>
            </a:p>
            <a:p>
              <a:pPr marL="342900" indent="-342900" algn="ctr">
                <a:spcBef>
                  <a:spcPct val="20000"/>
                </a:spcBef>
              </a:pPr>
              <a:r>
                <a:rPr lang="ja-JP" altLang="en-US" sz="3200" dirty="0" smtClean="0">
                  <a:solidFill>
                    <a:schemeClr val="tx1"/>
                  </a:solidFill>
                  <a:latin typeface="+mn-ea"/>
                </a:rPr>
                <a:t>実蒸発散量を推定できると期待される</a:t>
              </a:r>
              <a:endParaRPr lang="en-US" altLang="ja-JP" sz="3200" dirty="0" smtClean="0">
                <a:solidFill>
                  <a:schemeClr val="tx1"/>
                </a:solidFill>
                <a:latin typeface="+mn-ea"/>
              </a:endParaRPr>
            </a:p>
          </p:txBody>
        </p:sp>
        <p:sp>
          <p:nvSpPr>
            <p:cNvPr id="42" name="下矢印 41"/>
            <p:cNvSpPr/>
            <p:nvPr/>
          </p:nvSpPr>
          <p:spPr bwMode="auto">
            <a:xfrm>
              <a:off x="4239062" y="5130197"/>
              <a:ext cx="500066" cy="485261"/>
            </a:xfrm>
            <a:prstGeom prst="downArrow">
              <a:avLst>
                <a:gd name="adj1" fmla="val 50000"/>
                <a:gd name="adj2" fmla="val 5000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dissolve">
                                      <p:cBhvr>
                                        <p:cTn id="10" dur="500"/>
                                        <p:tgtEl>
                                          <p:spTgt spid="12">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dissolve">
                                      <p:cBhvr>
                                        <p:cTn id="13" dur="500"/>
                                        <p:tgtEl>
                                          <p:spTgt spid="12">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dissolve">
                                      <p:cBhvr>
                                        <p:cTn id="19" dur="500"/>
                                        <p:tgtEl>
                                          <p:spTgt spid="1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0" nodeType="clickEffect">
                                  <p:stCondLst>
                                    <p:cond delay="0"/>
                                  </p:stCondLst>
                                  <p:childTnLst>
                                    <p:set>
                                      <p:cBhvr rctx="PPT">
                                        <p:cTn id="23" dur="indefinite"/>
                                        <p:tgtEl>
                                          <p:spTgt spid="17"/>
                                        </p:tgtEl>
                                        <p:attrNameLst>
                                          <p:attrName>style.opacity</p:attrName>
                                        </p:attrNameLst>
                                      </p:cBhvr>
                                      <p:to>
                                        <p:strVal val="0.25"/>
                                      </p:to>
                                    </p:set>
                                    <p:animEffect filter="image" prLst="opacity: 0.25">
                                      <p:cBhvr rctx="IE">
                                        <p:cTn id="24" dur="indefinite"/>
                                        <p:tgtEl>
                                          <p:spTgt spid="17"/>
                                        </p:tgtEl>
                                      </p:cBhvr>
                                    </p:animEffect>
                                  </p:childTnLst>
                                </p:cTn>
                              </p:par>
                              <p:par>
                                <p:cTn id="25" presetID="9" presetClass="emph" presetSubtype="0" grpId="1" nodeType="withEffect">
                                  <p:stCondLst>
                                    <p:cond delay="0"/>
                                  </p:stCondLst>
                                  <p:childTnLst>
                                    <p:set>
                                      <p:cBhvr rctx="PPT">
                                        <p:cTn id="26" dur="indefinite"/>
                                        <p:tgtEl>
                                          <p:spTgt spid="13"/>
                                        </p:tgtEl>
                                        <p:attrNameLst>
                                          <p:attrName>style.opacity</p:attrName>
                                        </p:attrNameLst>
                                      </p:cBhvr>
                                      <p:to>
                                        <p:strVal val="0.25"/>
                                      </p:to>
                                    </p:set>
                                    <p:animEffect filter="image" prLst="opacity: 0.25">
                                      <p:cBhvr rctx="IE">
                                        <p:cTn id="27" dur="indefinite"/>
                                        <p:tgtEl>
                                          <p:spTgt spid="13"/>
                                        </p:tgtEl>
                                      </p:cBhvr>
                                    </p:animEffect>
                                  </p:childTnLst>
                                </p:cTn>
                              </p:par>
                              <p:par>
                                <p:cTn id="28" presetID="9" presetClass="emph" presetSubtype="0" grpId="1" nodeType="withEffect">
                                  <p:stCondLst>
                                    <p:cond delay="0"/>
                                  </p:stCondLst>
                                  <p:childTnLst>
                                    <p:set>
                                      <p:cBhvr rctx="PPT">
                                        <p:cTn id="29" dur="indefinite"/>
                                        <p:tgtEl>
                                          <p:spTgt spid="15"/>
                                        </p:tgtEl>
                                        <p:attrNameLst>
                                          <p:attrName>style.opacity</p:attrName>
                                        </p:attrNameLst>
                                      </p:cBhvr>
                                      <p:to>
                                        <p:strVal val="0.25"/>
                                      </p:to>
                                    </p:set>
                                    <p:animEffect filter="image" prLst="opacity: 0.25">
                                      <p:cBhvr rctx="IE">
                                        <p:cTn id="30" dur="indefinite"/>
                                        <p:tgtEl>
                                          <p:spTgt spid="15"/>
                                        </p:tgtEl>
                                      </p:cBhvr>
                                    </p:animEffect>
                                  </p:childTnLst>
                                </p:cTn>
                              </p:par>
                              <p:par>
                                <p:cTn id="31" presetID="9" presetClass="emph" presetSubtype="0" nodeType="withEffect">
                                  <p:stCondLst>
                                    <p:cond delay="0"/>
                                  </p:stCondLst>
                                  <p:childTnLst>
                                    <p:set>
                                      <p:cBhvr rctx="PPT">
                                        <p:cTn id="32" dur="indefinite"/>
                                        <p:tgtEl>
                                          <p:spTgt spid="12">
                                            <p:txEl>
                                              <p:pRg st="0" end="0"/>
                                            </p:txEl>
                                          </p:spTgt>
                                        </p:tgtEl>
                                        <p:attrNameLst>
                                          <p:attrName>style.opacity</p:attrName>
                                        </p:attrNameLst>
                                      </p:cBhvr>
                                      <p:to>
                                        <p:strVal val="0.25"/>
                                      </p:to>
                                    </p:set>
                                    <p:animEffect filter="image" prLst="opacity: 0.25">
                                      <p:cBhvr rctx="IE">
                                        <p:cTn id="33" dur="indefinite"/>
                                        <p:tgtEl>
                                          <p:spTgt spid="12">
                                            <p:txEl>
                                              <p:pRg st="0" end="0"/>
                                            </p:txEl>
                                          </p:spTgt>
                                        </p:tgtEl>
                                      </p:cBhvr>
                                    </p:animEffect>
                                  </p:childTnLst>
                                </p:cTn>
                              </p:par>
                              <p:par>
                                <p:cTn id="34" presetID="9" presetClass="emph" presetSubtype="0" nodeType="withEffect">
                                  <p:stCondLst>
                                    <p:cond delay="0"/>
                                  </p:stCondLst>
                                  <p:childTnLst>
                                    <p:set>
                                      <p:cBhvr rctx="PPT">
                                        <p:cTn id="35" dur="indefinite"/>
                                        <p:tgtEl>
                                          <p:spTgt spid="12">
                                            <p:txEl>
                                              <p:pRg st="1" end="1"/>
                                            </p:txEl>
                                          </p:spTgt>
                                        </p:tgtEl>
                                        <p:attrNameLst>
                                          <p:attrName>style.opacity</p:attrName>
                                        </p:attrNameLst>
                                      </p:cBhvr>
                                      <p:to>
                                        <p:strVal val="0.25"/>
                                      </p:to>
                                    </p:set>
                                    <p:animEffect filter="image" prLst="opacity: 0.25">
                                      <p:cBhvr rctx="IE">
                                        <p:cTn id="36" dur="indefinite"/>
                                        <p:tgtEl>
                                          <p:spTgt spid="12">
                                            <p:txEl>
                                              <p:pRg st="1" end="1"/>
                                            </p:txEl>
                                          </p:spTgt>
                                        </p:tgtEl>
                                      </p:cBhvr>
                                    </p:animEffect>
                                  </p:childTnLst>
                                </p:cTn>
                              </p:par>
                              <p:par>
                                <p:cTn id="37" presetID="9" presetClass="emph" presetSubtype="0" nodeType="withEffect">
                                  <p:stCondLst>
                                    <p:cond delay="0"/>
                                  </p:stCondLst>
                                  <p:childTnLst>
                                    <p:set>
                                      <p:cBhvr rctx="PPT">
                                        <p:cTn id="38" dur="indefinite"/>
                                        <p:tgtEl>
                                          <p:spTgt spid="12">
                                            <p:txEl>
                                              <p:pRg st="3" end="3"/>
                                            </p:txEl>
                                          </p:spTgt>
                                        </p:tgtEl>
                                        <p:attrNameLst>
                                          <p:attrName>style.opacity</p:attrName>
                                        </p:attrNameLst>
                                      </p:cBhvr>
                                      <p:to>
                                        <p:strVal val="0.25"/>
                                      </p:to>
                                    </p:set>
                                    <p:animEffect filter="image" prLst="opacity: 0.25">
                                      <p:cBhvr rctx="IE">
                                        <p:cTn id="39" dur="indefinite"/>
                                        <p:tgtEl>
                                          <p:spTgt spid="12">
                                            <p:txEl>
                                              <p:pRg st="3" end="3"/>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dissolv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dissolve">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3" grpId="1" animBg="1"/>
      <p:bldP spid="15" grpId="0" animBg="1"/>
      <p:bldP spid="15" grpId="1"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4000" dirty="0" smtClean="0">
                <a:solidFill>
                  <a:schemeClr val="tx1"/>
                </a:solidFill>
                <a:effectLst>
                  <a:outerShdw blurRad="38100" dist="38100" dir="2700000" algn="tl">
                    <a:srgbClr val="000000">
                      <a:alpha val="43137"/>
                    </a:srgbClr>
                  </a:outerShdw>
                </a:effectLst>
              </a:rPr>
              <a:t>ペンマン法とＰＭ法の違い</a:t>
            </a:r>
            <a:endParaRPr kumimoji="1" lang="ja-JP" altLang="en-US" sz="4000" dirty="0">
              <a:solidFill>
                <a:schemeClr val="tx1"/>
              </a:solidFill>
              <a:effectLst>
                <a:outerShdw blurRad="38100" dist="38100" dir="2700000" algn="tl">
                  <a:srgbClr val="000000">
                    <a:alpha val="43137"/>
                  </a:srgbClr>
                </a:outerShdw>
              </a:effectLst>
            </a:endParaRPr>
          </a:p>
        </p:txBody>
      </p:sp>
      <p:graphicFrame>
        <p:nvGraphicFramePr>
          <p:cNvPr id="9" name="コンテンツ プレースホルダ 8"/>
          <p:cNvGraphicFramePr>
            <a:graphicFrameLocks noGrp="1"/>
          </p:cNvGraphicFramePr>
          <p:nvPr>
            <p:ph sz="quarter" idx="1"/>
          </p:nvPr>
        </p:nvGraphicFramePr>
        <p:xfrm>
          <a:off x="285720" y="1571612"/>
          <a:ext cx="8429684" cy="4186255"/>
        </p:xfrm>
        <a:graphic>
          <a:graphicData uri="http://schemas.openxmlformats.org/drawingml/2006/table">
            <a:tbl>
              <a:tblPr firstRow="1" bandRow="1">
                <a:tableStyleId>{7DF18680-E054-41AD-8BC1-D1AEF772440D}</a:tableStyleId>
              </a:tblPr>
              <a:tblGrid>
                <a:gridCol w="1285884"/>
                <a:gridCol w="3409117"/>
                <a:gridCol w="3734683"/>
              </a:tblGrid>
              <a:tr h="837251">
                <a:tc>
                  <a:txBody>
                    <a:bodyPr/>
                    <a:lstStyle/>
                    <a:p>
                      <a:endParaRPr lang="ja-JP" altLang="en-US" sz="1600" dirty="0">
                        <a:latin typeface="+mn-ea"/>
                        <a:ea typeface="+mn-ea"/>
                      </a:endParaRPr>
                    </a:p>
                  </a:txBody>
                  <a:tcPr/>
                </a:tc>
                <a:tc>
                  <a:txBody>
                    <a:bodyPr/>
                    <a:lstStyle/>
                    <a:p>
                      <a:pPr algn="ctr" fontAlgn="ctr"/>
                      <a:r>
                        <a:rPr lang="ja-JP" altLang="en-US" sz="1600" dirty="0" smtClean="0">
                          <a:latin typeface="+mn-ea"/>
                          <a:ea typeface="+mn-ea"/>
                        </a:rPr>
                        <a:t>ペンマン法</a:t>
                      </a:r>
                      <a:endParaRPr lang="en-US" altLang="ja-JP" sz="1600" dirty="0" smtClean="0">
                        <a:latin typeface="+mn-ea"/>
                        <a:ea typeface="+mn-ea"/>
                      </a:endParaRPr>
                    </a:p>
                    <a:p>
                      <a:pPr algn="ctr" fontAlgn="ctr"/>
                      <a:r>
                        <a:rPr lang="ja-JP" altLang="en-US" sz="1600" dirty="0" smtClean="0">
                          <a:latin typeface="+mn-ea"/>
                          <a:ea typeface="+mn-ea"/>
                        </a:rPr>
                        <a:t>（農林水産省による設計基準）</a:t>
                      </a:r>
                      <a:endParaRPr lang="ja-JP" altLang="en-US" sz="1600" dirty="0">
                        <a:latin typeface="+mn-ea"/>
                        <a:ea typeface="+mn-ea"/>
                      </a:endParaRPr>
                    </a:p>
                  </a:txBody>
                  <a:tcPr marL="9525" marR="9525" marT="9525" marB="0" anchor="ctr"/>
                </a:tc>
                <a:tc>
                  <a:txBody>
                    <a:bodyPr/>
                    <a:lstStyle/>
                    <a:p>
                      <a:pPr algn="ctr" fontAlgn="ctr"/>
                      <a:r>
                        <a:rPr lang="ja-JP" altLang="en-US" sz="1600" dirty="0">
                          <a:latin typeface="+mn-ea"/>
                          <a:ea typeface="+mn-ea"/>
                        </a:rPr>
                        <a:t>ペンマン</a:t>
                      </a:r>
                      <a:r>
                        <a:rPr lang="en-US" altLang="ja-JP" sz="1600" dirty="0">
                          <a:latin typeface="+mn-ea"/>
                          <a:ea typeface="+mn-ea"/>
                        </a:rPr>
                        <a:t>-</a:t>
                      </a:r>
                      <a:r>
                        <a:rPr lang="ja-JP" altLang="en-US" sz="1600" dirty="0" smtClean="0">
                          <a:latin typeface="+mn-ea"/>
                          <a:ea typeface="+mn-ea"/>
                        </a:rPr>
                        <a:t>モンティース法</a:t>
                      </a:r>
                      <a:endParaRPr lang="en-US" altLang="ja-JP" sz="1600" dirty="0" smtClean="0">
                        <a:latin typeface="+mn-ea"/>
                        <a:ea typeface="+mn-ea"/>
                      </a:endParaRPr>
                    </a:p>
                    <a:p>
                      <a:pPr algn="ctr" fontAlgn="ctr"/>
                      <a:r>
                        <a:rPr lang="ja-JP" altLang="en-US" sz="1600" dirty="0" smtClean="0">
                          <a:latin typeface="+mn-ea"/>
                          <a:ea typeface="+mn-ea"/>
                        </a:rPr>
                        <a:t>（ＦＡＯによるガイドライン）</a:t>
                      </a:r>
                      <a:endParaRPr lang="ja-JP" altLang="en-US" sz="1600" dirty="0">
                        <a:latin typeface="+mn-ea"/>
                        <a:ea typeface="+mn-ea"/>
                      </a:endParaRPr>
                    </a:p>
                  </a:txBody>
                  <a:tcPr marL="9525" marR="9525" marT="9525" marB="0" anchor="ctr"/>
                </a:tc>
              </a:tr>
              <a:tr h="837251">
                <a:tc>
                  <a:txBody>
                    <a:bodyPr/>
                    <a:lstStyle/>
                    <a:p>
                      <a:pPr algn="ctr" fontAlgn="ctr"/>
                      <a:r>
                        <a:rPr lang="ja-JP" altLang="en-US" sz="1600" dirty="0">
                          <a:latin typeface="+mn-ea"/>
                          <a:ea typeface="+mn-ea"/>
                        </a:rPr>
                        <a:t>推定式</a:t>
                      </a:r>
                    </a:p>
                  </a:txBody>
                  <a:tcPr marL="9525" marR="9525" marT="9525" marB="0" anchor="ctr"/>
                </a:tc>
                <a:tc>
                  <a:txBody>
                    <a:bodyPr/>
                    <a:lstStyle/>
                    <a:p>
                      <a:pPr algn="ctr" fontAlgn="ctr"/>
                      <a:r>
                        <a:rPr lang="ja-JP" altLang="en-US" sz="1600" dirty="0">
                          <a:latin typeface="+mn-ea"/>
                          <a:ea typeface="+mn-ea"/>
                        </a:rPr>
                        <a:t>ペンマン式</a:t>
                      </a:r>
                    </a:p>
                  </a:txBody>
                  <a:tcPr marL="9525" marR="9525" marT="9525" marB="0" anchor="ctr"/>
                </a:tc>
                <a:tc>
                  <a:txBody>
                    <a:bodyPr/>
                    <a:lstStyle/>
                    <a:p>
                      <a:pPr algn="ctr" fontAlgn="ctr"/>
                      <a:r>
                        <a:rPr lang="ja-JP" altLang="en-US" sz="1600" dirty="0">
                          <a:latin typeface="+mn-ea"/>
                          <a:ea typeface="+mn-ea"/>
                        </a:rPr>
                        <a:t>ペンマン</a:t>
                      </a:r>
                      <a:r>
                        <a:rPr lang="en-US" altLang="ja-JP" sz="1600" dirty="0">
                          <a:latin typeface="+mn-ea"/>
                          <a:ea typeface="+mn-ea"/>
                        </a:rPr>
                        <a:t>-</a:t>
                      </a:r>
                      <a:r>
                        <a:rPr lang="ja-JP" altLang="en-US" sz="1600" dirty="0">
                          <a:latin typeface="+mn-ea"/>
                          <a:ea typeface="+mn-ea"/>
                        </a:rPr>
                        <a:t>モンティース式</a:t>
                      </a:r>
                    </a:p>
                  </a:txBody>
                  <a:tcPr marL="9525" marR="9525" marT="9525" marB="0" anchor="ctr"/>
                </a:tc>
              </a:tr>
              <a:tr h="837251">
                <a:tc>
                  <a:txBody>
                    <a:bodyPr/>
                    <a:lstStyle/>
                    <a:p>
                      <a:pPr algn="ctr" fontAlgn="ctr"/>
                      <a:r>
                        <a:rPr lang="zh-TW" altLang="en-US" sz="1600" dirty="0" smtClean="0">
                          <a:latin typeface="HGｺﾞｼｯｸE" pitchFamily="49" charset="-128"/>
                          <a:ea typeface="HGｺﾞｼｯｸE" pitchFamily="49" charset="-128"/>
                        </a:rPr>
                        <a:t>仮定条件</a:t>
                      </a:r>
                      <a:endParaRPr lang="en-US" altLang="zh-TW" sz="1600" dirty="0" smtClean="0">
                        <a:latin typeface="HGｺﾞｼｯｸE" pitchFamily="49" charset="-128"/>
                        <a:ea typeface="HGｺﾞｼｯｸE" pitchFamily="49" charset="-128"/>
                      </a:endParaRPr>
                    </a:p>
                    <a:p>
                      <a:pPr algn="ctr" fontAlgn="ctr"/>
                      <a:r>
                        <a:rPr lang="zh-TW" altLang="en-US" sz="1600" dirty="0" smtClean="0">
                          <a:latin typeface="HGｺﾞｼｯｸE" pitchFamily="49" charset="-128"/>
                          <a:ea typeface="HGｺﾞｼｯｸE" pitchFamily="49" charset="-128"/>
                        </a:rPr>
                        <a:t>（</a:t>
                      </a:r>
                      <a:r>
                        <a:rPr lang="zh-TW" altLang="en-US" sz="1600" dirty="0">
                          <a:latin typeface="HGｺﾞｼｯｸE" pitchFamily="49" charset="-128"/>
                          <a:ea typeface="HGｺﾞｼｯｸE" pitchFamily="49" charset="-128"/>
                        </a:rPr>
                        <a:t>基準表面）</a:t>
                      </a:r>
                    </a:p>
                  </a:txBody>
                  <a:tcPr marL="9525" marR="9525" marT="9525" marB="0" anchor="ctr"/>
                </a:tc>
                <a:tc>
                  <a:txBody>
                    <a:bodyPr/>
                    <a:lstStyle/>
                    <a:p>
                      <a:pPr algn="ctr" fontAlgn="ctr"/>
                      <a:r>
                        <a:rPr lang="ja-JP" altLang="en-US" sz="1600" dirty="0" smtClean="0">
                          <a:latin typeface="HGｺﾞｼｯｸE" pitchFamily="49" charset="-128"/>
                          <a:ea typeface="HGｺﾞｼｯｸE" pitchFamily="49" charset="-128"/>
                        </a:rPr>
                        <a:t>自由水面</a:t>
                      </a:r>
                      <a:endParaRPr lang="en-US" altLang="ja-JP" sz="1600" dirty="0" smtClean="0">
                        <a:latin typeface="HGｺﾞｼｯｸE" pitchFamily="49" charset="-128"/>
                        <a:ea typeface="HGｺﾞｼｯｸE" pitchFamily="49" charset="-128"/>
                      </a:endParaRPr>
                    </a:p>
                    <a:p>
                      <a:pPr algn="ctr" fontAlgn="ctr"/>
                      <a:r>
                        <a:rPr lang="ja-JP" altLang="en-US" sz="1600" dirty="0" smtClean="0">
                          <a:latin typeface="HGｺﾞｼｯｸE" pitchFamily="49" charset="-128"/>
                          <a:ea typeface="HGｺﾞｼｯｸE" pitchFamily="49" charset="-128"/>
                        </a:rPr>
                        <a:t>アルベド</a:t>
                      </a:r>
                      <a:r>
                        <a:rPr lang="ja-JP" altLang="en-US" sz="1600" dirty="0">
                          <a:latin typeface="HGｺﾞｼｯｸE" pitchFamily="49" charset="-128"/>
                          <a:ea typeface="HGｺﾞｼｯｸE" pitchFamily="49" charset="-128"/>
                        </a:rPr>
                        <a:t>＝</a:t>
                      </a:r>
                      <a:r>
                        <a:rPr lang="en-US" altLang="ja-JP" sz="1600" dirty="0">
                          <a:latin typeface="+mn-ea"/>
                          <a:ea typeface="+mn-ea"/>
                        </a:rPr>
                        <a:t>0.06</a:t>
                      </a:r>
                    </a:p>
                  </a:txBody>
                  <a:tcPr marL="9525" marR="9525" marT="9525" marB="0" anchor="ctr"/>
                </a:tc>
                <a:tc>
                  <a:txBody>
                    <a:bodyPr/>
                    <a:lstStyle/>
                    <a:p>
                      <a:pPr algn="ctr" fontAlgn="ctr"/>
                      <a:r>
                        <a:rPr lang="ja-JP" altLang="en-US" sz="1600" dirty="0" smtClean="0">
                          <a:latin typeface="+mn-ea"/>
                          <a:ea typeface="+mn-ea"/>
                        </a:rPr>
                        <a:t>草地</a:t>
                      </a:r>
                      <a:endParaRPr lang="en-US" altLang="ja-JP" sz="1600" dirty="0" smtClean="0">
                        <a:latin typeface="+mn-ea"/>
                        <a:ea typeface="+mn-ea"/>
                      </a:endParaRPr>
                    </a:p>
                    <a:p>
                      <a:pPr algn="ctr" fontAlgn="ctr"/>
                      <a:r>
                        <a:rPr lang="ja-JP" altLang="en-US" sz="1600" dirty="0" smtClean="0">
                          <a:latin typeface="+mn-ea"/>
                          <a:ea typeface="+mn-ea"/>
                        </a:rPr>
                        <a:t>アルベド＝</a:t>
                      </a:r>
                      <a:r>
                        <a:rPr lang="en-US" altLang="ja-JP" sz="1600" dirty="0" smtClean="0">
                          <a:latin typeface="+mn-ea"/>
                          <a:ea typeface="+mn-ea"/>
                        </a:rPr>
                        <a:t>0.23</a:t>
                      </a:r>
                    </a:p>
                  </a:txBody>
                  <a:tcPr marL="9525" marR="9525" marT="9525" marB="0" anchor="ctr"/>
                </a:tc>
              </a:tr>
              <a:tr h="837251">
                <a:tc>
                  <a:txBody>
                    <a:bodyPr/>
                    <a:lstStyle/>
                    <a:p>
                      <a:pPr algn="ctr" fontAlgn="ctr"/>
                      <a:r>
                        <a:rPr lang="ja-JP" altLang="en-US" sz="1600" dirty="0">
                          <a:latin typeface="HGｺﾞｼｯｸE" pitchFamily="49" charset="-128"/>
                          <a:ea typeface="HGｺﾞｼｯｸE" pitchFamily="49" charset="-128"/>
                        </a:rPr>
                        <a:t>生育</a:t>
                      </a:r>
                      <a:r>
                        <a:rPr lang="ja-JP" altLang="en-US" sz="1600" dirty="0" smtClean="0">
                          <a:latin typeface="HGｺﾞｼｯｸE" pitchFamily="49" charset="-128"/>
                          <a:ea typeface="HGｺﾞｼｯｸE" pitchFamily="49" charset="-128"/>
                        </a:rPr>
                        <a:t>ステージ</a:t>
                      </a:r>
                      <a:endParaRPr lang="en-US" altLang="ja-JP" sz="1600" dirty="0" smtClean="0">
                        <a:latin typeface="HGｺﾞｼｯｸE" pitchFamily="49" charset="-128"/>
                        <a:ea typeface="HGｺﾞｼｯｸE" pitchFamily="49" charset="-128"/>
                      </a:endParaRPr>
                    </a:p>
                    <a:p>
                      <a:pPr algn="ctr" fontAlgn="ctr"/>
                      <a:r>
                        <a:rPr lang="zh-TW" altLang="en-US" sz="1600" dirty="0" smtClean="0">
                          <a:latin typeface="HGｺﾞｼｯｸE" pitchFamily="49" charset="-128"/>
                          <a:ea typeface="HGｺﾞｼｯｸE" pitchFamily="49" charset="-128"/>
                        </a:rPr>
                        <a:t>（生育段階）</a:t>
                      </a:r>
                      <a:endParaRPr lang="ja-JP" altLang="en-US" sz="1600" dirty="0">
                        <a:latin typeface="HGｺﾞｼｯｸE" pitchFamily="49" charset="-128"/>
                        <a:ea typeface="HGｺﾞｼｯｸE" pitchFamily="49" charset="-128"/>
                      </a:endParaRPr>
                    </a:p>
                  </a:txBody>
                  <a:tcPr marL="9525" marR="9525" marT="9525" marB="0" anchor="ctr"/>
                </a:tc>
                <a:tc>
                  <a:txBody>
                    <a:bodyPr/>
                    <a:lstStyle/>
                    <a:p>
                      <a:pPr algn="ctr" fontAlgn="ctr"/>
                      <a:r>
                        <a:rPr lang="ja-JP" altLang="en-US" sz="1600" dirty="0" smtClean="0">
                          <a:latin typeface="+mn-lt"/>
                          <a:ea typeface="+mn-ea"/>
                        </a:rPr>
                        <a:t>３</a:t>
                      </a:r>
                      <a:r>
                        <a:rPr lang="ja-JP" altLang="en-US" sz="1600" dirty="0" smtClean="0">
                          <a:latin typeface="HGｺﾞｼｯｸE" pitchFamily="49" charset="-128"/>
                          <a:ea typeface="HGｺﾞｼｯｸE" pitchFamily="49" charset="-128"/>
                        </a:rPr>
                        <a:t>段階</a:t>
                      </a:r>
                      <a:endParaRPr lang="en-US" altLang="ja-JP" sz="1600" dirty="0" smtClean="0">
                        <a:latin typeface="HGｺﾞｼｯｸE" pitchFamily="49" charset="-128"/>
                        <a:ea typeface="HGｺﾞｼｯｸE" pitchFamily="49" charset="-128"/>
                      </a:endParaRPr>
                    </a:p>
                    <a:p>
                      <a:pPr algn="ctr" fontAlgn="ctr"/>
                      <a:r>
                        <a:rPr lang="ja-JP" altLang="en-US" sz="1400" dirty="0" smtClean="0">
                          <a:latin typeface="HGｺﾞｼｯｸE" pitchFamily="49" charset="-128"/>
                          <a:ea typeface="HGｺﾞｼｯｸE" pitchFamily="49" charset="-128"/>
                        </a:rPr>
                        <a:t>（</a:t>
                      </a:r>
                      <a:r>
                        <a:rPr lang="ja-JP" altLang="en-US" sz="1400" dirty="0">
                          <a:latin typeface="HGｺﾞｼｯｸE" pitchFamily="49" charset="-128"/>
                          <a:ea typeface="HGｺﾞｼｯｸE" pitchFamily="49" charset="-128"/>
                        </a:rPr>
                        <a:t>播種・定植期，生育期，</a:t>
                      </a:r>
                      <a:r>
                        <a:rPr lang="ja-JP" altLang="en-US" sz="1400" dirty="0" smtClean="0">
                          <a:latin typeface="HGｺﾞｼｯｸE" pitchFamily="49" charset="-128"/>
                          <a:ea typeface="HGｺﾞｼｯｸE" pitchFamily="49" charset="-128"/>
                        </a:rPr>
                        <a:t>完熟・</a:t>
                      </a:r>
                      <a:r>
                        <a:rPr lang="ja-JP" altLang="en-US" sz="1400" dirty="0">
                          <a:latin typeface="HGｺﾞｼｯｸE" pitchFamily="49" charset="-128"/>
                          <a:ea typeface="HGｺﾞｼｯｸE" pitchFamily="49" charset="-128"/>
                        </a:rPr>
                        <a:t>収穫期）</a:t>
                      </a:r>
                    </a:p>
                  </a:txBody>
                  <a:tcPr marL="9525" marR="9525" marT="9525" marB="0" anchor="ctr"/>
                </a:tc>
                <a:tc>
                  <a:txBody>
                    <a:bodyPr/>
                    <a:lstStyle/>
                    <a:p>
                      <a:pPr algn="ctr" fontAlgn="ctr"/>
                      <a:r>
                        <a:rPr lang="ja-JP" altLang="en-US" sz="1600" dirty="0" smtClean="0">
                          <a:latin typeface="+mn-lt"/>
                          <a:ea typeface="+mn-ea"/>
                        </a:rPr>
                        <a:t>４</a:t>
                      </a:r>
                      <a:r>
                        <a:rPr lang="zh-TW" altLang="en-US" sz="1600" dirty="0" smtClean="0">
                          <a:latin typeface="HGｺﾞｼｯｸE" pitchFamily="49" charset="-128"/>
                          <a:ea typeface="HGｺﾞｼｯｸE" pitchFamily="49" charset="-128"/>
                        </a:rPr>
                        <a:t>段階</a:t>
                      </a:r>
                      <a:endParaRPr lang="en-US" altLang="zh-TW" sz="1600" dirty="0" smtClean="0">
                        <a:latin typeface="HGｺﾞｼｯｸE" pitchFamily="49" charset="-128"/>
                        <a:ea typeface="HGｺﾞｼｯｸE" pitchFamily="49" charset="-128"/>
                      </a:endParaRPr>
                    </a:p>
                    <a:p>
                      <a:pPr algn="ctr" fontAlgn="ctr"/>
                      <a:r>
                        <a:rPr lang="zh-TW" altLang="en-US" sz="1400" dirty="0" smtClean="0">
                          <a:latin typeface="HGｺﾞｼｯｸE" pitchFamily="49" charset="-128"/>
                          <a:ea typeface="HGｺﾞｼｯｸE" pitchFamily="49" charset="-128"/>
                        </a:rPr>
                        <a:t>（</a:t>
                      </a:r>
                      <a:r>
                        <a:rPr lang="zh-TW" altLang="en-US" sz="1400" dirty="0">
                          <a:latin typeface="HGｺﾞｼｯｸE" pitchFamily="49" charset="-128"/>
                          <a:ea typeface="HGｺﾞｼｯｸE" pitchFamily="49" charset="-128"/>
                        </a:rPr>
                        <a:t>初期段階，発達段階，中間段階，最終段階）</a:t>
                      </a:r>
                    </a:p>
                  </a:txBody>
                  <a:tcPr marL="9525" marR="9525" marT="9525" marB="0" anchor="ctr"/>
                </a:tc>
              </a:tr>
              <a:tr h="837251">
                <a:tc>
                  <a:txBody>
                    <a:bodyPr/>
                    <a:lstStyle/>
                    <a:p>
                      <a:pPr algn="ctr" fontAlgn="ctr"/>
                      <a:r>
                        <a:rPr lang="ja-JP" altLang="en-US" sz="1600" dirty="0">
                          <a:latin typeface="HGｺﾞｼｯｸE" pitchFamily="49" charset="-128"/>
                          <a:ea typeface="HGｺﾞｼｯｸE" pitchFamily="49" charset="-128"/>
                        </a:rPr>
                        <a:t>作物係数</a:t>
                      </a:r>
                    </a:p>
                  </a:txBody>
                  <a:tcPr marL="9525" marR="9525" marT="9525" marB="0" anchor="ctr"/>
                </a:tc>
                <a:tc>
                  <a:txBody>
                    <a:bodyPr/>
                    <a:lstStyle/>
                    <a:p>
                      <a:pPr algn="ctr" fontAlgn="ctr"/>
                      <a:r>
                        <a:rPr lang="ja-JP" altLang="en-US" sz="1600" dirty="0">
                          <a:latin typeface="HGｺﾞｼｯｸE" pitchFamily="49" charset="-128"/>
                          <a:ea typeface="HGｺﾞｼｯｸE" pitchFamily="49" charset="-128"/>
                        </a:rPr>
                        <a:t>作物係数</a:t>
                      </a:r>
                    </a:p>
                  </a:txBody>
                  <a:tcPr marL="9525" marR="9525" marT="9525" marB="0" anchor="ctr"/>
                </a:tc>
                <a:tc>
                  <a:txBody>
                    <a:bodyPr/>
                    <a:lstStyle/>
                    <a:p>
                      <a:pPr algn="ctr" fontAlgn="ctr"/>
                      <a:r>
                        <a:rPr lang="ja-JP" altLang="en-US" sz="1600" dirty="0">
                          <a:latin typeface="HGｺﾞｼｯｸE" pitchFamily="49" charset="-128"/>
                          <a:ea typeface="HGｺﾞｼｯｸE" pitchFamily="49" charset="-128"/>
                        </a:rPr>
                        <a:t>単一作物係数，二元作物係数</a:t>
                      </a:r>
                    </a:p>
                  </a:txBody>
                  <a:tcPr marL="9525" marR="9525" marT="9525" marB="0" anchor="ct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solidFill>
                  <a:schemeClr val="tx1"/>
                </a:solidFill>
                <a:effectLst>
                  <a:outerShdw blurRad="38100" dist="38100" dir="2700000" algn="tl">
                    <a:srgbClr val="000000">
                      <a:alpha val="43137"/>
                    </a:srgbClr>
                  </a:outerShdw>
                </a:effectLst>
              </a:rPr>
              <a:t>一般的なアルベドの値</a:t>
            </a:r>
            <a:endParaRPr kumimoji="1" lang="ja-JP" altLang="en-US" sz="4000" dirty="0">
              <a:solidFill>
                <a:schemeClr val="tx1"/>
              </a:solidFill>
              <a:effectLst>
                <a:outerShdw blurRad="38100" dist="38100" dir="2700000" algn="tl">
                  <a:srgbClr val="000000">
                    <a:alpha val="43137"/>
                  </a:srgbClr>
                </a:outerShdw>
              </a:effectLst>
            </a:endParaRPr>
          </a:p>
        </p:txBody>
      </p:sp>
      <p:grpSp>
        <p:nvGrpSpPr>
          <p:cNvPr id="8" name="グループ化 7"/>
          <p:cNvGrpSpPr/>
          <p:nvPr/>
        </p:nvGrpSpPr>
        <p:grpSpPr>
          <a:xfrm>
            <a:off x="120708" y="2000240"/>
            <a:ext cx="8594696" cy="3237259"/>
            <a:chOff x="120708" y="2000240"/>
            <a:chExt cx="8594696" cy="3237259"/>
          </a:xfrm>
        </p:grpSpPr>
        <p:sp>
          <p:nvSpPr>
            <p:cNvPr id="7" name="正方形/長方形 6"/>
            <p:cNvSpPr/>
            <p:nvPr/>
          </p:nvSpPr>
          <p:spPr>
            <a:xfrm>
              <a:off x="142844" y="2000240"/>
              <a:ext cx="8572560" cy="3214710"/>
            </a:xfrm>
            <a:prstGeom prst="rect">
              <a:avLst/>
            </a:prstGeom>
            <a:ln>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44386" name="Picture 2"/>
            <p:cNvPicPr>
              <a:picLocks noChangeAspect="1" noChangeArrowheads="1"/>
            </p:cNvPicPr>
            <p:nvPr/>
          </p:nvPicPr>
          <p:blipFill>
            <a:blip r:embed="rId2" cstate="print"/>
            <a:srcRect/>
            <a:stretch>
              <a:fillRect/>
            </a:stretch>
          </p:blipFill>
          <p:spPr bwMode="auto">
            <a:xfrm>
              <a:off x="120708" y="2000240"/>
              <a:ext cx="8594696" cy="3237259"/>
            </a:xfrm>
            <a:prstGeom prst="rect">
              <a:avLst/>
            </a:prstGeom>
            <a:noFill/>
            <a:ln w="9525">
              <a:noFill/>
              <a:miter lim="800000"/>
              <a:headEnd/>
              <a:tailEnd/>
            </a:ln>
            <a:effectLst/>
          </p:spPr>
        </p:pic>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4000" dirty="0" smtClean="0">
                <a:solidFill>
                  <a:schemeClr val="tx1"/>
                </a:solidFill>
                <a:effectLst>
                  <a:outerShdw blurRad="38100" dist="38100" dir="2700000" algn="tl">
                    <a:srgbClr val="000000">
                      <a:alpha val="43137"/>
                    </a:srgbClr>
                  </a:outerShdw>
                </a:effectLst>
              </a:rPr>
              <a:t>純放射量の比較</a:t>
            </a:r>
            <a:endParaRPr kumimoji="1" lang="ja-JP" altLang="en-US" sz="4000" dirty="0">
              <a:solidFill>
                <a:schemeClr val="tx1"/>
              </a:solidFill>
              <a:effectLst>
                <a:outerShdw blurRad="38100" dist="38100" dir="2700000" algn="tl">
                  <a:srgbClr val="000000">
                    <a:alpha val="43137"/>
                  </a:srgbClr>
                </a:outerShdw>
              </a:effectLst>
            </a:endParaRPr>
          </a:p>
        </p:txBody>
      </p:sp>
      <p:graphicFrame>
        <p:nvGraphicFramePr>
          <p:cNvPr id="11" name="コンテンツ プレースホルダ 10"/>
          <p:cNvGraphicFramePr>
            <a:graphicFrameLocks noGrp="1"/>
          </p:cNvGraphicFramePr>
          <p:nvPr>
            <p:ph sz="quarter" idx="1"/>
          </p:nvPr>
        </p:nvGraphicFramePr>
        <p:xfrm>
          <a:off x="142844" y="1428737"/>
          <a:ext cx="8572560" cy="21431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p:nvPr/>
        </p:nvGraphicFramePr>
        <p:xfrm>
          <a:off x="167129" y="3429000"/>
          <a:ext cx="8547219" cy="2143140"/>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1071538" y="5572140"/>
            <a:ext cx="7072362" cy="1143008"/>
          </a:xfrm>
          <a:prstGeom prst="roundRect">
            <a:avLst/>
          </a:prstGeom>
          <a:solidFill>
            <a:schemeClr val="dk1">
              <a:tint val="35000"/>
              <a:satMod val="26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2800" dirty="0" smtClean="0">
                <a:solidFill>
                  <a:srgbClr val="0070C0"/>
                </a:solidFill>
              </a:rPr>
              <a:t>ペンマン法</a:t>
            </a:r>
            <a:r>
              <a:rPr lang="ja-JP" altLang="en-US" sz="2800" dirty="0" smtClean="0">
                <a:solidFill>
                  <a:schemeClr val="tx1"/>
                </a:solidFill>
              </a:rPr>
              <a:t>と</a:t>
            </a:r>
            <a:r>
              <a:rPr lang="ja-JP" altLang="en-US" sz="2800" dirty="0" smtClean="0">
                <a:solidFill>
                  <a:srgbClr val="FF0000"/>
                </a:solidFill>
              </a:rPr>
              <a:t>ＰＭ法</a:t>
            </a:r>
            <a:r>
              <a:rPr lang="ja-JP" altLang="en-US" sz="2800" dirty="0" smtClean="0"/>
              <a:t>は</a:t>
            </a:r>
            <a:r>
              <a:rPr lang="ja-JP" altLang="en-US" sz="2800" dirty="0" smtClean="0">
                <a:solidFill>
                  <a:srgbClr val="008000"/>
                </a:solidFill>
              </a:rPr>
              <a:t>実測</a:t>
            </a:r>
            <a:r>
              <a:rPr lang="ja-JP" altLang="en-US" sz="2800" dirty="0" smtClean="0">
                <a:solidFill>
                  <a:schemeClr val="tx1"/>
                </a:solidFill>
              </a:rPr>
              <a:t>とほぼ一致</a:t>
            </a:r>
            <a:endParaRPr lang="en-US" altLang="ja-JP" sz="2800" dirty="0" smtClean="0">
              <a:solidFill>
                <a:schemeClr val="tx1"/>
              </a:solidFill>
            </a:endParaRPr>
          </a:p>
          <a:p>
            <a:pPr algn="ctr"/>
            <a:r>
              <a:rPr lang="ja-JP" altLang="en-US" sz="2800" dirty="0" smtClean="0"/>
              <a:t>⇒</a:t>
            </a:r>
            <a:r>
              <a:rPr lang="ja-JP" altLang="en-US" sz="2800" dirty="0" smtClean="0">
                <a:solidFill>
                  <a:srgbClr val="0070C0"/>
                </a:solidFill>
              </a:rPr>
              <a:t>ペンマン法</a:t>
            </a:r>
            <a:r>
              <a:rPr lang="ja-JP" altLang="en-US" sz="2800" dirty="0" smtClean="0"/>
              <a:t>と</a:t>
            </a:r>
            <a:r>
              <a:rPr lang="ja-JP" altLang="en-US" sz="2800" dirty="0" smtClean="0">
                <a:solidFill>
                  <a:srgbClr val="FF0000"/>
                </a:solidFill>
              </a:rPr>
              <a:t>ＰＭ法</a:t>
            </a:r>
            <a:r>
              <a:rPr lang="ja-JP" altLang="en-US" sz="2800" dirty="0" smtClean="0"/>
              <a:t>の両方適用可能</a:t>
            </a:r>
            <a:endParaRPr kumimoji="1" lang="ja-JP" altLang="en-US" sz="2800" dirty="0"/>
          </a:p>
        </p:txBody>
      </p:sp>
      <p:sp>
        <p:nvSpPr>
          <p:cNvPr id="13" name="テキスト ボックス 12"/>
          <p:cNvSpPr txBox="1"/>
          <p:nvPr/>
        </p:nvSpPr>
        <p:spPr>
          <a:xfrm>
            <a:off x="7572396" y="0"/>
            <a:ext cx="1143008"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kumimoji="1" lang="en-US" altLang="ja-JP" sz="2400" dirty="0" smtClean="0"/>
              <a:t>8/18</a:t>
            </a:r>
            <a:endParaRPr kumimoji="1" lang="ja-JP" altLang="en-US" sz="2400"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115328" cy="1143000"/>
          </a:xfrm>
        </p:spPr>
        <p:txBody>
          <a:bodyPr>
            <a:noAutofit/>
          </a:bodyPr>
          <a:lstStyle/>
          <a:p>
            <a:r>
              <a:rPr lang="ja-JP" altLang="en-US" sz="4000" dirty="0" smtClean="0">
                <a:solidFill>
                  <a:schemeClr val="tx1"/>
                </a:solidFill>
                <a:effectLst>
                  <a:outerShdw blurRad="38100" dist="38100" dir="2700000" algn="tl">
                    <a:srgbClr val="000000">
                      <a:alpha val="43137"/>
                    </a:srgbClr>
                  </a:outerShdw>
                </a:effectLst>
              </a:rPr>
              <a:t>純放射量の比較</a:t>
            </a:r>
            <a:endParaRPr kumimoji="1" lang="ja-JP" altLang="en-US" sz="3200" dirty="0">
              <a:solidFill>
                <a:schemeClr val="tx1"/>
              </a:solidFill>
              <a:effectLst>
                <a:outerShdw blurRad="38100" dist="38100" dir="2700000" algn="tl">
                  <a:srgbClr val="000000">
                    <a:alpha val="43137"/>
                  </a:srgbClr>
                </a:outerShdw>
              </a:effectLst>
            </a:endParaRPr>
          </a:p>
        </p:txBody>
      </p:sp>
      <p:sp>
        <p:nvSpPr>
          <p:cNvPr id="24" name="テキスト ボックス 23"/>
          <p:cNvSpPr txBox="1"/>
          <p:nvPr/>
        </p:nvSpPr>
        <p:spPr>
          <a:xfrm>
            <a:off x="285720" y="1571612"/>
            <a:ext cx="5072098" cy="138499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ja-JP" altLang="en-US" sz="2800" dirty="0" smtClean="0"/>
              <a:t>純放射量</a:t>
            </a:r>
            <a:endParaRPr kumimoji="1" lang="en-US" altLang="ja-JP" sz="2800" dirty="0" smtClean="0"/>
          </a:p>
          <a:p>
            <a:pPr algn="ctr"/>
            <a:endParaRPr kumimoji="1" lang="en-US" altLang="ja-JP" sz="800" dirty="0" smtClean="0"/>
          </a:p>
          <a:p>
            <a:pPr algn="ctr"/>
            <a:r>
              <a:rPr lang="ja-JP" altLang="en-US" sz="2400" dirty="0" smtClean="0"/>
              <a:t>＝ 短波放射量 － 長波放射量</a:t>
            </a:r>
            <a:endParaRPr lang="en-US" altLang="ja-JP" sz="2400" dirty="0" smtClean="0"/>
          </a:p>
          <a:p>
            <a:pPr algn="ctr"/>
            <a:r>
              <a:rPr lang="ja-JP" altLang="en-US" sz="2400" dirty="0" smtClean="0"/>
              <a:t>　（短波）　　　（長波）</a:t>
            </a:r>
            <a:endParaRPr kumimoji="1" lang="ja-JP" altLang="en-US" sz="2400" dirty="0" smtClean="0"/>
          </a:p>
        </p:txBody>
      </p:sp>
      <p:grpSp>
        <p:nvGrpSpPr>
          <p:cNvPr id="3" name="グループ化 46"/>
          <p:cNvGrpSpPr/>
          <p:nvPr/>
        </p:nvGrpSpPr>
        <p:grpSpPr>
          <a:xfrm>
            <a:off x="5572132" y="1571612"/>
            <a:ext cx="3000396" cy="2428868"/>
            <a:chOff x="5429256" y="4071942"/>
            <a:chExt cx="3286148" cy="2643182"/>
          </a:xfrm>
        </p:grpSpPr>
        <p:sp>
          <p:nvSpPr>
            <p:cNvPr id="28" name="正方形/長方形 27"/>
            <p:cNvSpPr/>
            <p:nvPr/>
          </p:nvSpPr>
          <p:spPr>
            <a:xfrm>
              <a:off x="5429256" y="4071942"/>
              <a:ext cx="3286148" cy="2643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5572132" y="6286520"/>
              <a:ext cx="3071834" cy="357190"/>
            </a:xfrm>
            <a:prstGeom prst="rect">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地　表</a:t>
              </a:r>
              <a:endParaRPr kumimoji="1" lang="ja-JP" altLang="en-US" b="1" dirty="0"/>
            </a:p>
          </p:txBody>
        </p:sp>
        <p:sp>
          <p:nvSpPr>
            <p:cNvPr id="31" name="上矢印 30"/>
            <p:cNvSpPr/>
            <p:nvPr/>
          </p:nvSpPr>
          <p:spPr>
            <a:xfrm>
              <a:off x="6429388" y="5572140"/>
              <a:ext cx="142876" cy="64294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上矢印 31"/>
            <p:cNvSpPr/>
            <p:nvPr/>
          </p:nvSpPr>
          <p:spPr>
            <a:xfrm>
              <a:off x="7572396" y="5572140"/>
              <a:ext cx="142876" cy="642942"/>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33" name="上矢印 32"/>
            <p:cNvSpPr/>
            <p:nvPr/>
          </p:nvSpPr>
          <p:spPr>
            <a:xfrm flipV="1">
              <a:off x="6429388" y="4786322"/>
              <a:ext cx="142876" cy="64294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上矢印 33"/>
            <p:cNvSpPr/>
            <p:nvPr/>
          </p:nvSpPr>
          <p:spPr>
            <a:xfrm flipV="1">
              <a:off x="7572396" y="4786322"/>
              <a:ext cx="142876" cy="642942"/>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35" name="円/楕円 34"/>
            <p:cNvSpPr/>
            <p:nvPr/>
          </p:nvSpPr>
          <p:spPr>
            <a:xfrm>
              <a:off x="5786446" y="4857760"/>
              <a:ext cx="428628" cy="42862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短</a:t>
              </a:r>
              <a:endParaRPr kumimoji="1" lang="ja-JP" altLang="en-US" dirty="0">
                <a:solidFill>
                  <a:srgbClr val="FF0000"/>
                </a:solidFill>
              </a:endParaRPr>
            </a:p>
          </p:txBody>
        </p:sp>
        <p:sp>
          <p:nvSpPr>
            <p:cNvPr id="36" name="円/楕円 35"/>
            <p:cNvSpPr/>
            <p:nvPr/>
          </p:nvSpPr>
          <p:spPr>
            <a:xfrm>
              <a:off x="8001024" y="4857760"/>
              <a:ext cx="428628" cy="42862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accent6"/>
                  </a:solidFill>
                </a:rPr>
                <a:t>長</a:t>
              </a:r>
              <a:endParaRPr kumimoji="1" lang="ja-JP" altLang="en-US" dirty="0">
                <a:solidFill>
                  <a:schemeClr val="accent6"/>
                </a:solidFill>
              </a:endParaRPr>
            </a:p>
          </p:txBody>
        </p:sp>
        <p:pic>
          <p:nvPicPr>
            <p:cNvPr id="37" name="Picture 1" descr="C:\Documents and Settings\水利\Local Settings\Temporary Internet Files\Content.IE5\E27O80SI\MCj04347360000[1].png"/>
            <p:cNvPicPr>
              <a:picLocks noChangeAspect="1" noChangeArrowheads="1"/>
            </p:cNvPicPr>
            <p:nvPr/>
          </p:nvPicPr>
          <p:blipFill>
            <a:blip r:embed="rId5" cstate="print"/>
            <a:srcRect/>
            <a:stretch>
              <a:fillRect/>
            </a:stretch>
          </p:blipFill>
          <p:spPr bwMode="auto">
            <a:xfrm>
              <a:off x="6215074" y="4143380"/>
              <a:ext cx="571504" cy="571504"/>
            </a:xfrm>
            <a:prstGeom prst="rect">
              <a:avLst/>
            </a:prstGeom>
            <a:noFill/>
          </p:spPr>
        </p:pic>
        <p:pic>
          <p:nvPicPr>
            <p:cNvPr id="38" name="Picture 2" descr="C:\Documents and Settings\水利\Local Settings\Temporary Internet Files\Content.IE5\S904QQSO\MCj04182200000[1].wmf"/>
            <p:cNvPicPr>
              <a:picLocks noChangeAspect="1" noChangeArrowheads="1"/>
            </p:cNvPicPr>
            <p:nvPr/>
          </p:nvPicPr>
          <p:blipFill>
            <a:blip r:embed="rId6" cstate="print"/>
            <a:srcRect/>
            <a:stretch>
              <a:fillRect/>
            </a:stretch>
          </p:blipFill>
          <p:spPr bwMode="auto">
            <a:xfrm>
              <a:off x="7286644" y="4214818"/>
              <a:ext cx="716742" cy="479261"/>
            </a:xfrm>
            <a:prstGeom prst="rect">
              <a:avLst/>
            </a:prstGeom>
            <a:noFill/>
          </p:spPr>
        </p:pic>
        <p:sp>
          <p:nvSpPr>
            <p:cNvPr id="39" name="テキスト ボックス 38"/>
            <p:cNvSpPr txBox="1"/>
            <p:nvPr/>
          </p:nvSpPr>
          <p:spPr>
            <a:xfrm>
              <a:off x="6643702" y="4929198"/>
              <a:ext cx="357190" cy="369332"/>
            </a:xfrm>
            <a:prstGeom prst="rect">
              <a:avLst/>
            </a:prstGeom>
            <a:noFill/>
          </p:spPr>
          <p:txBody>
            <a:bodyPr wrap="square" rtlCol="0">
              <a:spAutoFit/>
            </a:bodyPr>
            <a:lstStyle/>
            <a:p>
              <a:r>
                <a:rPr lang="ja-JP" altLang="en-US" dirty="0" smtClean="0">
                  <a:solidFill>
                    <a:srgbClr val="FF0000"/>
                  </a:solidFill>
                </a:rPr>
                <a:t>＋</a:t>
              </a:r>
              <a:endParaRPr kumimoji="1" lang="ja-JP" altLang="en-US" dirty="0">
                <a:solidFill>
                  <a:srgbClr val="FF0000"/>
                </a:solidFill>
              </a:endParaRPr>
            </a:p>
          </p:txBody>
        </p:sp>
        <p:sp>
          <p:nvSpPr>
            <p:cNvPr id="40" name="テキスト ボックス 39"/>
            <p:cNvSpPr txBox="1"/>
            <p:nvPr/>
          </p:nvSpPr>
          <p:spPr>
            <a:xfrm>
              <a:off x="7215206" y="4929198"/>
              <a:ext cx="357190" cy="369332"/>
            </a:xfrm>
            <a:prstGeom prst="rect">
              <a:avLst/>
            </a:prstGeom>
            <a:noFill/>
          </p:spPr>
          <p:txBody>
            <a:bodyPr wrap="square" rtlCol="0">
              <a:spAutoFit/>
            </a:bodyPr>
            <a:lstStyle/>
            <a:p>
              <a:r>
                <a:rPr lang="ja-JP" altLang="en-US" dirty="0" smtClean="0">
                  <a:solidFill>
                    <a:schemeClr val="accent6"/>
                  </a:solidFill>
                </a:rPr>
                <a:t>＋</a:t>
              </a:r>
              <a:endParaRPr kumimoji="1" lang="ja-JP" altLang="en-US" dirty="0">
                <a:solidFill>
                  <a:schemeClr val="accent6"/>
                </a:solidFill>
              </a:endParaRPr>
            </a:p>
          </p:txBody>
        </p:sp>
        <p:sp>
          <p:nvSpPr>
            <p:cNvPr id="41" name="テキスト ボックス 40"/>
            <p:cNvSpPr txBox="1"/>
            <p:nvPr/>
          </p:nvSpPr>
          <p:spPr>
            <a:xfrm>
              <a:off x="6643702" y="5715016"/>
              <a:ext cx="357190" cy="369332"/>
            </a:xfrm>
            <a:prstGeom prst="rect">
              <a:avLst/>
            </a:prstGeom>
            <a:noFill/>
          </p:spPr>
          <p:txBody>
            <a:bodyPr wrap="square" rtlCol="0">
              <a:spAutoFit/>
            </a:bodyPr>
            <a:lstStyle/>
            <a:p>
              <a:r>
                <a:rPr lang="ja-JP" altLang="en-US" dirty="0" smtClean="0">
                  <a:solidFill>
                    <a:srgbClr val="FF0000"/>
                  </a:solidFill>
                </a:rPr>
                <a:t>－</a:t>
              </a:r>
              <a:endParaRPr kumimoji="1" lang="ja-JP" altLang="en-US" dirty="0">
                <a:solidFill>
                  <a:srgbClr val="FF0000"/>
                </a:solidFill>
              </a:endParaRPr>
            </a:p>
          </p:txBody>
        </p:sp>
        <p:sp>
          <p:nvSpPr>
            <p:cNvPr id="42" name="テキスト ボックス 41"/>
            <p:cNvSpPr txBox="1"/>
            <p:nvPr/>
          </p:nvSpPr>
          <p:spPr>
            <a:xfrm>
              <a:off x="7215206" y="5715016"/>
              <a:ext cx="357190" cy="369332"/>
            </a:xfrm>
            <a:prstGeom prst="rect">
              <a:avLst/>
            </a:prstGeom>
            <a:noFill/>
          </p:spPr>
          <p:txBody>
            <a:bodyPr wrap="square" rtlCol="0">
              <a:spAutoFit/>
            </a:bodyPr>
            <a:lstStyle/>
            <a:p>
              <a:r>
                <a:rPr kumimoji="1" lang="ja-JP" altLang="en-US" dirty="0" smtClean="0">
                  <a:solidFill>
                    <a:schemeClr val="accent6"/>
                  </a:solidFill>
                </a:rPr>
                <a:t>－</a:t>
              </a:r>
              <a:endParaRPr kumimoji="1" lang="ja-JP" altLang="en-US" dirty="0">
                <a:solidFill>
                  <a:schemeClr val="accent6"/>
                </a:solidFill>
              </a:endParaRPr>
            </a:p>
          </p:txBody>
        </p:sp>
      </p:grpSp>
      <p:graphicFrame>
        <p:nvGraphicFramePr>
          <p:cNvPr id="21" name="コンテンツ プレースホルダ 20"/>
          <p:cNvGraphicFramePr>
            <a:graphicFrameLocks noGrp="1"/>
          </p:cNvGraphicFramePr>
          <p:nvPr>
            <p:ph sz="quarter" idx="1"/>
          </p:nvPr>
        </p:nvGraphicFramePr>
        <p:xfrm>
          <a:off x="142844" y="4000504"/>
          <a:ext cx="8572560" cy="2714644"/>
        </p:xfrm>
        <a:graphic>
          <a:graphicData uri="http://schemas.openxmlformats.org/drawingml/2006/chart">
            <c:chart xmlns:c="http://schemas.openxmlformats.org/drawingml/2006/chart" xmlns:r="http://schemas.openxmlformats.org/officeDocument/2006/relationships" r:id="rId7"/>
          </a:graphicData>
        </a:graphic>
      </p:graphicFrame>
      <p:sp>
        <p:nvSpPr>
          <p:cNvPr id="22" name="角丸四角形吹き出し 21"/>
          <p:cNvSpPr/>
          <p:nvPr/>
        </p:nvSpPr>
        <p:spPr>
          <a:xfrm>
            <a:off x="500034" y="3214686"/>
            <a:ext cx="4929222" cy="642942"/>
          </a:xfrm>
          <a:prstGeom prst="wedgeRoundRectCallout">
            <a:avLst>
              <a:gd name="adj1" fmla="val -21556"/>
              <a:gd name="adj2" fmla="val -92650"/>
              <a:gd name="adj3" fmla="val 16667"/>
            </a:avLst>
          </a:prstGeom>
          <a:ln>
            <a:tailEnd type="none"/>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0000"/>
                </a:solidFill>
              </a:rPr>
              <a:t>アルベドを考慮（畑地のアルベド</a:t>
            </a:r>
            <a:r>
              <a:rPr lang="en-US" altLang="ja-JP" sz="2000" dirty="0" smtClean="0">
                <a:solidFill>
                  <a:srgbClr val="FF0000"/>
                </a:solidFill>
              </a:rPr>
              <a:t>0.23</a:t>
            </a:r>
            <a:r>
              <a:rPr kumimoji="1" lang="ja-JP" altLang="en-US" sz="2000" dirty="0" smtClean="0">
                <a:solidFill>
                  <a:srgbClr val="FF0000"/>
                </a:solidFill>
              </a:rPr>
              <a:t>）</a:t>
            </a:r>
            <a:endParaRPr kumimoji="1" lang="ja-JP" altLang="en-US" sz="2000" dirty="0">
              <a:solidFill>
                <a:srgbClr val="FF0000"/>
              </a:solidFill>
            </a:endParaRPr>
          </a:p>
        </p:txBody>
      </p:sp>
      <p:sp>
        <p:nvSpPr>
          <p:cNvPr id="27" name="正方形/長方形 26"/>
          <p:cNvSpPr/>
          <p:nvPr/>
        </p:nvSpPr>
        <p:spPr>
          <a:xfrm>
            <a:off x="5572132" y="1571612"/>
            <a:ext cx="1571636" cy="2428892"/>
          </a:xfrm>
          <a:prstGeom prst="rect">
            <a:avLst/>
          </a:prstGeom>
          <a:noFill/>
          <a:ln w="38100">
            <a:solidFill>
              <a:srgbClr val="FF0000"/>
            </a:solidFill>
            <a:tailEnd type="none"/>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3" name="円/楕円 22"/>
          <p:cNvSpPr/>
          <p:nvPr/>
        </p:nvSpPr>
        <p:spPr>
          <a:xfrm>
            <a:off x="4714876" y="1285860"/>
            <a:ext cx="1571636" cy="642942"/>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アルベド</a:t>
            </a:r>
            <a:endParaRPr kumimoji="1" lang="en-US" altLang="ja-JP" dirty="0" smtClean="0"/>
          </a:p>
          <a:p>
            <a:pPr algn="ctr"/>
            <a:r>
              <a:rPr kumimoji="1" lang="ja-JP" altLang="en-US" dirty="0" smtClean="0"/>
              <a:t>＝</a:t>
            </a:r>
            <a:r>
              <a:rPr lang="ja-JP" altLang="en-US" dirty="0" smtClean="0"/>
              <a:t>反射率</a:t>
            </a:r>
            <a:endParaRPr kumimoji="1" lang="ja-JP" altLang="en-US" dirty="0"/>
          </a:p>
        </p:txBody>
      </p:sp>
      <p:sp>
        <p:nvSpPr>
          <p:cNvPr id="26" name="角丸四角形 25"/>
          <p:cNvSpPr/>
          <p:nvPr/>
        </p:nvSpPr>
        <p:spPr>
          <a:xfrm>
            <a:off x="285720" y="2285992"/>
            <a:ext cx="8286808" cy="1500198"/>
          </a:xfrm>
          <a:prstGeom prst="roundRect">
            <a:avLst/>
          </a:prstGeom>
          <a:ln>
            <a:tailEnd type="none"/>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2800" dirty="0" smtClean="0">
                <a:solidFill>
                  <a:schemeClr val="tx1"/>
                </a:solidFill>
                <a:latin typeface="+mn-ea"/>
              </a:rPr>
              <a:t>アルベド</a:t>
            </a:r>
            <a:r>
              <a:rPr lang="en-US" altLang="ja-JP" sz="2800" dirty="0" smtClean="0">
                <a:solidFill>
                  <a:schemeClr val="tx1"/>
                </a:solidFill>
                <a:latin typeface="+mn-ea"/>
              </a:rPr>
              <a:t>0.23</a:t>
            </a:r>
            <a:r>
              <a:rPr kumimoji="1" lang="ja-JP" altLang="en-US" sz="2800" dirty="0" smtClean="0"/>
              <a:t>を用いたペンマン法</a:t>
            </a:r>
            <a:r>
              <a:rPr lang="ja-JP" altLang="en-US" sz="2800" dirty="0" smtClean="0"/>
              <a:t>は，</a:t>
            </a:r>
            <a:endParaRPr lang="en-US" altLang="ja-JP" sz="2800" dirty="0" smtClean="0"/>
          </a:p>
          <a:p>
            <a:pPr algn="ctr"/>
            <a:r>
              <a:rPr lang="ja-JP" altLang="en-US" sz="2800" dirty="0" smtClean="0"/>
              <a:t>純放射量を過小評価する</a:t>
            </a:r>
            <a:endParaRPr kumimoji="1" lang="ja-JP" altLang="en-US" sz="28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9"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ssolv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Graphic spid="21" grpId="0">
        <p:bldAsOne/>
      </p:bldGraphic>
      <p:bldP spid="22" grpId="0" animBg="1"/>
      <p:bldP spid="22" grpId="1" animBg="1"/>
      <p:bldP spid="27" grpId="0" animBg="1"/>
      <p:bldP spid="27" grpId="1" animBg="1"/>
      <p:bldP spid="23" grpId="0" animBg="1"/>
      <p:bldP spid="23" grpId="1"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290"/>
            <a:ext cx="7615262" cy="1203348"/>
          </a:xfrm>
        </p:spPr>
        <p:txBody>
          <a:bodyPr/>
          <a:lstStyle/>
          <a:p>
            <a:r>
              <a:rPr lang="ja-JP" altLang="en-US" sz="4000" dirty="0" smtClean="0">
                <a:solidFill>
                  <a:schemeClr val="tx1"/>
                </a:solidFill>
                <a:effectLst>
                  <a:outerShdw blurRad="38100" dist="38100" dir="2700000" algn="tl">
                    <a:srgbClr val="000000">
                      <a:alpha val="43137"/>
                    </a:srgbClr>
                  </a:outerShdw>
                </a:effectLst>
              </a:rPr>
              <a:t>純放射量の比較</a:t>
            </a:r>
            <a:r>
              <a:rPr lang="en-US" altLang="ja-JP" sz="3600" dirty="0" smtClean="0">
                <a:solidFill>
                  <a:schemeClr val="tx1"/>
                </a:solidFill>
                <a:effectLst>
                  <a:outerShdw blurRad="38100" dist="38100" dir="2700000" algn="tl">
                    <a:srgbClr val="000000">
                      <a:alpha val="43137"/>
                    </a:srgbClr>
                  </a:outerShdw>
                </a:effectLst>
              </a:rPr>
              <a:t/>
            </a:r>
            <a:br>
              <a:rPr lang="en-US" altLang="ja-JP" sz="3600" dirty="0" smtClean="0">
                <a:solidFill>
                  <a:schemeClr val="tx1"/>
                </a:solidFill>
                <a:effectLst>
                  <a:outerShdw blurRad="38100" dist="38100" dir="2700000" algn="tl">
                    <a:srgbClr val="000000">
                      <a:alpha val="43137"/>
                    </a:srgbClr>
                  </a:outerShdw>
                </a:effectLst>
              </a:rPr>
            </a:br>
            <a:r>
              <a:rPr lang="ja-JP" altLang="en-US" sz="3200" dirty="0" smtClean="0">
                <a:solidFill>
                  <a:schemeClr val="tx1"/>
                </a:solidFill>
                <a:effectLst>
                  <a:outerShdw blurRad="38100" dist="38100" dir="2700000" algn="tl">
                    <a:srgbClr val="000000">
                      <a:alpha val="43137"/>
                    </a:srgbClr>
                  </a:outerShdw>
                </a:effectLst>
              </a:rPr>
              <a:t>　～短波と長波における推定値の比較～</a:t>
            </a:r>
            <a:endParaRPr kumimoji="1" lang="ja-JP" altLang="en-US" sz="3200" dirty="0">
              <a:solidFill>
                <a:schemeClr val="tx1"/>
              </a:solidFill>
              <a:effectLst>
                <a:outerShdw blurRad="38100" dist="38100" dir="2700000" algn="tl">
                  <a:srgbClr val="000000">
                    <a:alpha val="43137"/>
                  </a:srgbClr>
                </a:outerShdw>
              </a:effectLst>
            </a:endParaRPr>
          </a:p>
        </p:txBody>
      </p:sp>
      <p:graphicFrame>
        <p:nvGraphicFramePr>
          <p:cNvPr id="4" name="コンテンツ プレースホルダ 3"/>
          <p:cNvGraphicFramePr>
            <a:graphicFrameLocks noGrp="1"/>
          </p:cNvGraphicFramePr>
          <p:nvPr>
            <p:ph sz="quarter" idx="1"/>
          </p:nvPr>
        </p:nvGraphicFramePr>
        <p:xfrm>
          <a:off x="142844" y="1428737"/>
          <a:ext cx="8572560" cy="17859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コンテンツ プレースホルダ 3"/>
          <p:cNvGraphicFramePr>
            <a:graphicFrameLocks/>
          </p:cNvGraphicFramePr>
          <p:nvPr/>
        </p:nvGraphicFramePr>
        <p:xfrm>
          <a:off x="142844" y="3071810"/>
          <a:ext cx="8572560" cy="2143140"/>
        </p:xfrm>
        <a:graphic>
          <a:graphicData uri="http://schemas.openxmlformats.org/drawingml/2006/chart">
            <c:chart xmlns:c="http://schemas.openxmlformats.org/drawingml/2006/chart" xmlns:r="http://schemas.openxmlformats.org/officeDocument/2006/relationships" r:id="rId5"/>
          </a:graphicData>
        </a:graphic>
      </p:graphicFrame>
      <p:sp>
        <p:nvSpPr>
          <p:cNvPr id="8" name="角丸四角形 7"/>
          <p:cNvSpPr/>
          <p:nvPr/>
        </p:nvSpPr>
        <p:spPr>
          <a:xfrm>
            <a:off x="785786" y="5929330"/>
            <a:ext cx="7358114" cy="642942"/>
          </a:xfrm>
          <a:prstGeom prst="roundRect">
            <a:avLst/>
          </a:prstGeom>
          <a:ln>
            <a:tailEnd type="none"/>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800" dirty="0" smtClean="0"/>
              <a:t>長波放射量：ペンマン法の推定値が過大評価</a:t>
            </a:r>
            <a:endParaRPr lang="ja-JP" altLang="en-US" sz="2800" dirty="0"/>
          </a:p>
        </p:txBody>
      </p:sp>
      <p:sp>
        <p:nvSpPr>
          <p:cNvPr id="9" name="角丸四角形 8"/>
          <p:cNvSpPr/>
          <p:nvPr/>
        </p:nvSpPr>
        <p:spPr>
          <a:xfrm>
            <a:off x="785786" y="5214950"/>
            <a:ext cx="7358114" cy="642942"/>
          </a:xfrm>
          <a:prstGeom prst="roundRect">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2800" dirty="0" smtClean="0"/>
              <a:t>短波放射量：両推定値は</a:t>
            </a:r>
            <a:r>
              <a:rPr kumimoji="1" lang="ja-JP" altLang="en-US" sz="2800" dirty="0" smtClean="0"/>
              <a:t>実測値とほぼ一致</a:t>
            </a:r>
            <a:endParaRPr kumimoji="1" lang="ja-JP" altLang="en-US" sz="2800" dirty="0"/>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115328" cy="1143000"/>
          </a:xfrm>
        </p:spPr>
        <p:txBody>
          <a:bodyPr>
            <a:noAutofit/>
          </a:bodyPr>
          <a:lstStyle/>
          <a:p>
            <a:r>
              <a:rPr lang="ja-JP" altLang="en-US" sz="4000" dirty="0" smtClean="0">
                <a:solidFill>
                  <a:schemeClr val="tx1"/>
                </a:solidFill>
                <a:effectLst>
                  <a:outerShdw blurRad="38100" dist="38100" dir="2700000" algn="tl">
                    <a:srgbClr val="000000">
                      <a:alpha val="43137"/>
                    </a:srgbClr>
                  </a:outerShdw>
                </a:effectLst>
              </a:rPr>
              <a:t>純放射量の比較</a:t>
            </a:r>
            <a:r>
              <a:rPr lang="en-US" altLang="ja-JP" sz="4000" dirty="0" smtClean="0">
                <a:solidFill>
                  <a:schemeClr val="tx1"/>
                </a:solidFill>
                <a:effectLst>
                  <a:outerShdw blurRad="38100" dist="38100" dir="2700000" algn="tl">
                    <a:srgbClr val="000000">
                      <a:alpha val="43137"/>
                    </a:srgbClr>
                  </a:outerShdw>
                </a:effectLst>
              </a:rPr>
              <a:t/>
            </a:r>
            <a:br>
              <a:rPr lang="en-US" altLang="ja-JP" sz="4000" dirty="0" smtClean="0">
                <a:solidFill>
                  <a:schemeClr val="tx1"/>
                </a:solidFill>
                <a:effectLst>
                  <a:outerShdw blurRad="38100" dist="38100" dir="2700000" algn="tl">
                    <a:srgbClr val="000000">
                      <a:alpha val="43137"/>
                    </a:srgbClr>
                  </a:outerShdw>
                </a:effectLst>
              </a:rPr>
            </a:br>
            <a:r>
              <a:rPr lang="ja-JP" altLang="en-US" sz="3200" dirty="0" smtClean="0">
                <a:solidFill>
                  <a:schemeClr val="tx1"/>
                </a:solidFill>
                <a:effectLst>
                  <a:outerShdw blurRad="38100" dist="38100" dir="2700000" algn="tl">
                    <a:srgbClr val="000000">
                      <a:alpha val="43137"/>
                    </a:srgbClr>
                  </a:outerShdw>
                </a:effectLst>
              </a:rPr>
              <a:t>　～ペンマン法による推定値の検討～</a:t>
            </a:r>
            <a:endParaRPr kumimoji="1" lang="ja-JP" altLang="en-US" sz="3200" dirty="0">
              <a:solidFill>
                <a:schemeClr val="tx1"/>
              </a:solidFill>
              <a:effectLst>
                <a:outerShdw blurRad="38100" dist="38100" dir="2700000" algn="tl">
                  <a:srgbClr val="000000">
                    <a:alpha val="43137"/>
                  </a:srgbClr>
                </a:outerShdw>
              </a:effectLst>
            </a:endParaRPr>
          </a:p>
        </p:txBody>
      </p:sp>
      <p:graphicFrame>
        <p:nvGraphicFramePr>
          <p:cNvPr id="54" name="コンテンツ プレースホルダ 53"/>
          <p:cNvGraphicFramePr>
            <a:graphicFrameLocks noGrp="1"/>
          </p:cNvGraphicFramePr>
          <p:nvPr>
            <p:ph sz="quarter" idx="1"/>
          </p:nvPr>
        </p:nvGraphicFramePr>
        <p:xfrm>
          <a:off x="142844" y="1600200"/>
          <a:ext cx="8572560" cy="3114684"/>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グループ化 58"/>
          <p:cNvGrpSpPr/>
          <p:nvPr/>
        </p:nvGrpSpPr>
        <p:grpSpPr>
          <a:xfrm>
            <a:off x="571472" y="4714884"/>
            <a:ext cx="7500990" cy="1928826"/>
            <a:chOff x="571472" y="4357694"/>
            <a:chExt cx="7500990" cy="2286016"/>
          </a:xfrm>
        </p:grpSpPr>
        <p:sp>
          <p:nvSpPr>
            <p:cNvPr id="57" name="角丸四角形 56"/>
            <p:cNvSpPr/>
            <p:nvPr/>
          </p:nvSpPr>
          <p:spPr>
            <a:xfrm>
              <a:off x="571472" y="4357694"/>
              <a:ext cx="7500990" cy="2286016"/>
            </a:xfrm>
            <a:prstGeom prst="roundRect">
              <a:avLst/>
            </a:prstGeom>
            <a:solidFill>
              <a:schemeClr val="tx2"/>
            </a:solidFill>
            <a:ln>
              <a:noFill/>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solidFill>
                    <a:schemeClr val="bg1"/>
                  </a:solidFill>
                </a:rPr>
                <a:t>農林水産省の用水計画におけるペンマン法はアルベド</a:t>
              </a:r>
              <a:r>
                <a:rPr lang="en-US" altLang="ja-JP" sz="2800" dirty="0" smtClean="0">
                  <a:solidFill>
                    <a:schemeClr val="bg1"/>
                  </a:solidFill>
                </a:rPr>
                <a:t>0.06</a:t>
              </a:r>
              <a:r>
                <a:rPr kumimoji="1" lang="ja-JP" altLang="en-US" sz="2800" dirty="0" smtClean="0">
                  <a:solidFill>
                    <a:schemeClr val="bg1"/>
                  </a:solidFill>
                </a:rPr>
                <a:t>を採用している</a:t>
              </a:r>
              <a:endParaRPr kumimoji="1" lang="en-US" altLang="ja-JP" sz="2800" dirty="0" smtClean="0">
                <a:solidFill>
                  <a:schemeClr val="bg1"/>
                </a:solidFill>
              </a:endParaRPr>
            </a:p>
            <a:p>
              <a:pPr algn="ctr"/>
              <a:endParaRPr lang="en-US" altLang="ja-JP" sz="2800" dirty="0" smtClean="0">
                <a:solidFill>
                  <a:schemeClr val="bg1"/>
                </a:solidFill>
              </a:endParaRPr>
            </a:p>
            <a:p>
              <a:pPr algn="ctr"/>
              <a:endParaRPr lang="en-US" altLang="ja-JP" sz="800" dirty="0">
                <a:solidFill>
                  <a:schemeClr val="bg1"/>
                </a:solidFill>
              </a:endParaRPr>
            </a:p>
            <a:p>
              <a:pPr algn="ctr"/>
              <a:r>
                <a:rPr kumimoji="1" lang="ja-JP" altLang="en-US" sz="2800" dirty="0" smtClean="0">
                  <a:solidFill>
                    <a:schemeClr val="bg1"/>
                  </a:solidFill>
                </a:rPr>
                <a:t>畑地における基準値として不適</a:t>
              </a:r>
              <a:endParaRPr kumimoji="1" lang="en-US" altLang="ja-JP" sz="2800" dirty="0" smtClean="0">
                <a:solidFill>
                  <a:schemeClr val="bg1"/>
                </a:solidFill>
              </a:endParaRPr>
            </a:p>
          </p:txBody>
        </p:sp>
        <p:sp>
          <p:nvSpPr>
            <p:cNvPr id="58" name="下矢印 57"/>
            <p:cNvSpPr/>
            <p:nvPr/>
          </p:nvSpPr>
          <p:spPr bwMode="auto">
            <a:xfrm>
              <a:off x="4143372" y="5572140"/>
              <a:ext cx="371887" cy="357190"/>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290"/>
            <a:ext cx="7467600" cy="1203348"/>
          </a:xfrm>
        </p:spPr>
        <p:txBody>
          <a:bodyPr/>
          <a:lstStyle/>
          <a:p>
            <a:r>
              <a:rPr lang="ja-JP" altLang="en-US" sz="4000" dirty="0" smtClean="0">
                <a:solidFill>
                  <a:schemeClr val="tx1"/>
                </a:solidFill>
                <a:effectLst>
                  <a:outerShdw blurRad="38100" dist="38100" dir="2700000" algn="tl">
                    <a:srgbClr val="000000">
                      <a:alpha val="43137"/>
                    </a:srgbClr>
                  </a:outerShdw>
                </a:effectLst>
              </a:rPr>
              <a:t>純放射量の比較</a:t>
            </a:r>
            <a:r>
              <a:rPr lang="en-US" altLang="ja-JP" sz="3600" dirty="0" smtClean="0">
                <a:solidFill>
                  <a:schemeClr val="tx1"/>
                </a:solidFill>
                <a:effectLst>
                  <a:outerShdw blurRad="38100" dist="38100" dir="2700000" algn="tl">
                    <a:srgbClr val="000000">
                      <a:alpha val="43137"/>
                    </a:srgbClr>
                  </a:outerShdw>
                </a:effectLst>
              </a:rPr>
              <a:t/>
            </a:r>
            <a:br>
              <a:rPr lang="en-US" altLang="ja-JP" sz="3600" dirty="0" smtClean="0">
                <a:solidFill>
                  <a:schemeClr val="tx1"/>
                </a:solidFill>
                <a:effectLst>
                  <a:outerShdw blurRad="38100" dist="38100" dir="2700000" algn="tl">
                    <a:srgbClr val="000000">
                      <a:alpha val="43137"/>
                    </a:srgbClr>
                  </a:outerShdw>
                </a:effectLst>
              </a:rPr>
            </a:br>
            <a:r>
              <a:rPr lang="ja-JP" altLang="en-US" sz="3200" dirty="0" smtClean="0">
                <a:solidFill>
                  <a:schemeClr val="tx1"/>
                </a:solidFill>
                <a:effectLst>
                  <a:outerShdw blurRad="38100" dist="38100" dir="2700000" algn="tl">
                    <a:srgbClr val="000000">
                      <a:alpha val="43137"/>
                    </a:srgbClr>
                  </a:outerShdw>
                </a:effectLst>
              </a:rPr>
              <a:t>　～ペンマン法による推定値の検討～</a:t>
            </a:r>
            <a:endParaRPr kumimoji="1" lang="ja-JP" altLang="en-US" sz="3200" dirty="0">
              <a:solidFill>
                <a:schemeClr val="tx1"/>
              </a:solidFill>
              <a:effectLst>
                <a:outerShdw blurRad="38100" dist="38100" dir="2700000" algn="tl">
                  <a:srgbClr val="000000">
                    <a:alpha val="43137"/>
                  </a:srgbClr>
                </a:outerShdw>
              </a:effectLst>
            </a:endParaRPr>
          </a:p>
        </p:txBody>
      </p:sp>
      <p:graphicFrame>
        <p:nvGraphicFramePr>
          <p:cNvPr id="10" name="コンテンツ プレースホルダ 9"/>
          <p:cNvGraphicFramePr>
            <a:graphicFrameLocks noGrp="1"/>
          </p:cNvGraphicFramePr>
          <p:nvPr>
            <p:ph sz="quarter" idx="1"/>
          </p:nvPr>
        </p:nvGraphicFramePr>
        <p:xfrm>
          <a:off x="142844" y="1600200"/>
          <a:ext cx="8572560" cy="2900370"/>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グループ化 22"/>
          <p:cNvGrpSpPr/>
          <p:nvPr/>
        </p:nvGrpSpPr>
        <p:grpSpPr>
          <a:xfrm>
            <a:off x="571472" y="4500570"/>
            <a:ext cx="7500990" cy="2214578"/>
            <a:chOff x="571472" y="4500570"/>
            <a:chExt cx="7500990" cy="2214578"/>
          </a:xfrm>
        </p:grpSpPr>
        <p:sp>
          <p:nvSpPr>
            <p:cNvPr id="24" name="角丸四角形 23"/>
            <p:cNvSpPr/>
            <p:nvPr/>
          </p:nvSpPr>
          <p:spPr>
            <a:xfrm>
              <a:off x="571472" y="4500570"/>
              <a:ext cx="7500990" cy="2214578"/>
            </a:xfrm>
            <a:prstGeom prst="roundRect">
              <a:avLst/>
            </a:prstGeom>
            <a:solidFill>
              <a:schemeClr val="tx2"/>
            </a:solidFill>
            <a:ln>
              <a:noFill/>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solidFill>
                    <a:schemeClr val="bg1"/>
                  </a:solidFill>
                </a:rPr>
                <a:t>アルベド</a:t>
              </a:r>
              <a:r>
                <a:rPr kumimoji="1" lang="en-US" altLang="ja-JP" sz="2800" dirty="0" smtClean="0">
                  <a:solidFill>
                    <a:schemeClr val="bg1"/>
                  </a:solidFill>
                </a:rPr>
                <a:t>0.06</a:t>
              </a:r>
              <a:r>
                <a:rPr lang="ja-JP" altLang="en-US" sz="2800" dirty="0" smtClean="0">
                  <a:solidFill>
                    <a:schemeClr val="bg1"/>
                  </a:solidFill>
                </a:rPr>
                <a:t>を用いると短波が大きくなる</a:t>
              </a:r>
              <a:endParaRPr lang="en-US" altLang="ja-JP" sz="2800" dirty="0" smtClean="0">
                <a:solidFill>
                  <a:schemeClr val="bg1"/>
                </a:solidFill>
              </a:endParaRPr>
            </a:p>
            <a:p>
              <a:pPr algn="ctr"/>
              <a:endParaRPr lang="en-US" altLang="ja-JP" sz="2800" dirty="0" smtClean="0">
                <a:solidFill>
                  <a:schemeClr val="bg1"/>
                </a:solidFill>
              </a:endParaRPr>
            </a:p>
            <a:p>
              <a:pPr algn="ctr"/>
              <a:r>
                <a:rPr kumimoji="1" lang="ja-JP" altLang="en-US" sz="2800" dirty="0" smtClean="0">
                  <a:solidFill>
                    <a:schemeClr val="bg1"/>
                  </a:solidFill>
                </a:rPr>
                <a:t>過大評価された長波に打ち消される</a:t>
              </a:r>
              <a:endParaRPr kumimoji="1" lang="en-US" altLang="ja-JP" sz="2800" dirty="0" smtClean="0">
                <a:solidFill>
                  <a:schemeClr val="bg1"/>
                </a:solidFill>
              </a:endParaRPr>
            </a:p>
            <a:p>
              <a:pPr algn="ctr"/>
              <a:endParaRPr lang="en-US" altLang="ja-JP" sz="2800" dirty="0" smtClean="0">
                <a:solidFill>
                  <a:schemeClr val="bg1"/>
                </a:solidFill>
              </a:endParaRPr>
            </a:p>
            <a:p>
              <a:pPr algn="ctr"/>
              <a:r>
                <a:rPr kumimoji="1" lang="ja-JP" altLang="en-US" sz="2800" dirty="0" smtClean="0">
                  <a:solidFill>
                    <a:schemeClr val="bg1"/>
                  </a:solidFill>
                </a:rPr>
                <a:t>実測値とほぼ一致する</a:t>
              </a:r>
              <a:endParaRPr kumimoji="1" lang="en-US" altLang="ja-JP" sz="2800" dirty="0" smtClean="0">
                <a:solidFill>
                  <a:schemeClr val="bg1"/>
                </a:solidFill>
              </a:endParaRPr>
            </a:p>
          </p:txBody>
        </p:sp>
        <p:sp>
          <p:nvSpPr>
            <p:cNvPr id="25" name="下矢印 24"/>
            <p:cNvSpPr/>
            <p:nvPr/>
          </p:nvSpPr>
          <p:spPr bwMode="auto">
            <a:xfrm>
              <a:off x="4143372" y="5857892"/>
              <a:ext cx="371887" cy="357190"/>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sp>
          <p:nvSpPr>
            <p:cNvPr id="26" name="下矢印 25"/>
            <p:cNvSpPr/>
            <p:nvPr/>
          </p:nvSpPr>
          <p:spPr bwMode="auto">
            <a:xfrm>
              <a:off x="4143372" y="5000636"/>
              <a:ext cx="371887" cy="357190"/>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strips(downRight)">
                                      <p:cBhvr>
                                        <p:cTn id="7" dur="2000"/>
                                        <p:tgtEl>
                                          <p:spTgt spid="10">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868346"/>
          </a:xfrm>
        </p:spPr>
        <p:txBody>
          <a:bodyPr>
            <a:normAutofit/>
          </a:bodyPr>
          <a:lstStyle/>
          <a:p>
            <a:pPr algn="l"/>
            <a:r>
              <a:rPr kumimoji="1" lang="ja-JP" altLang="en-US" sz="4000" dirty="0" smtClean="0">
                <a:solidFill>
                  <a:schemeClr val="tx1"/>
                </a:solidFill>
                <a:effectLst>
                  <a:outerShdw blurRad="38100" dist="38100" dir="2700000" algn="tl">
                    <a:srgbClr val="000000">
                      <a:alpha val="43137"/>
                    </a:srgbClr>
                  </a:outerShdw>
                </a:effectLst>
              </a:rPr>
              <a:t>草丈・土壌面被覆率</a:t>
            </a:r>
            <a:endParaRPr kumimoji="1" lang="ja-JP" altLang="en-US" sz="4000" dirty="0">
              <a:solidFill>
                <a:schemeClr val="tx1"/>
              </a:solidFill>
              <a:effectLst>
                <a:outerShdw blurRad="38100" dist="38100" dir="2700000" algn="tl">
                  <a:srgbClr val="000000">
                    <a:alpha val="43137"/>
                  </a:srgbClr>
                </a:outerShdw>
              </a:effectLst>
            </a:endParaRPr>
          </a:p>
        </p:txBody>
      </p:sp>
      <p:graphicFrame>
        <p:nvGraphicFramePr>
          <p:cNvPr id="4" name="コンテンツ プレースホルダ 3"/>
          <p:cNvGraphicFramePr>
            <a:graphicFrameLocks noGrp="1"/>
          </p:cNvGraphicFramePr>
          <p:nvPr>
            <p:ph sz="quarter" idx="1"/>
          </p:nvPr>
        </p:nvGraphicFramePr>
        <p:xfrm>
          <a:off x="142844" y="1285860"/>
          <a:ext cx="5214974" cy="2571768"/>
        </p:xfrm>
        <a:graphic>
          <a:graphicData uri="http://schemas.openxmlformats.org/drawingml/2006/chart">
            <c:chart xmlns:c="http://schemas.openxmlformats.org/drawingml/2006/chart" xmlns:r="http://schemas.openxmlformats.org/officeDocument/2006/relationships" r:id="rId3"/>
          </a:graphicData>
        </a:graphic>
      </p:graphicFrame>
      <p:pic>
        <p:nvPicPr>
          <p:cNvPr id="6" name="コンテンツ プレースホルダ 5" descr="DSCN6233.JPG"/>
          <p:cNvPicPr>
            <a:picLocks noGrp="1" noChangeAspect="1"/>
          </p:cNvPicPr>
          <p:nvPr>
            <p:ph sz="quarter" idx="2"/>
          </p:nvPr>
        </p:nvPicPr>
        <p:blipFill>
          <a:blip r:embed="rId4" cstate="print"/>
          <a:stretch>
            <a:fillRect/>
          </a:stretch>
        </p:blipFill>
        <p:spPr>
          <a:xfrm>
            <a:off x="5500694" y="214290"/>
            <a:ext cx="3538534" cy="2653901"/>
          </a:xfrm>
        </p:spPr>
      </p:pic>
      <p:pic>
        <p:nvPicPr>
          <p:cNvPr id="9" name="コンテンツ プレースホルダ 4" descr="DSCN6310.JPG"/>
          <p:cNvPicPr>
            <a:picLocks noChangeAspect="1"/>
          </p:cNvPicPr>
          <p:nvPr/>
        </p:nvPicPr>
        <p:blipFill>
          <a:blip r:embed="rId5" cstate="print"/>
          <a:stretch>
            <a:fillRect/>
          </a:stretch>
        </p:blipFill>
        <p:spPr bwMode="auto">
          <a:xfrm>
            <a:off x="5500694" y="3071810"/>
            <a:ext cx="2608654" cy="3478206"/>
          </a:xfrm>
          <a:prstGeom prst="rect">
            <a:avLst/>
          </a:prstGeom>
          <a:noFill/>
          <a:ln w="9525">
            <a:noFill/>
            <a:miter lim="800000"/>
            <a:headEnd/>
            <a:tailEnd/>
          </a:ln>
        </p:spPr>
      </p:pic>
      <p:sp>
        <p:nvSpPr>
          <p:cNvPr id="10" name="正方形/長方形 9"/>
          <p:cNvSpPr/>
          <p:nvPr/>
        </p:nvSpPr>
        <p:spPr>
          <a:xfrm>
            <a:off x="5286380" y="214290"/>
            <a:ext cx="1214446"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3200" dirty="0" smtClean="0">
                <a:latin typeface="Calibri" pitchFamily="34" charset="0"/>
              </a:rPr>
              <a:t>4</a:t>
            </a:r>
            <a:r>
              <a:rPr kumimoji="1" lang="en-US" altLang="ja-JP" sz="3200" dirty="0" smtClean="0">
                <a:latin typeface="Calibri" pitchFamily="34" charset="0"/>
              </a:rPr>
              <a:t>/</a:t>
            </a:r>
            <a:r>
              <a:rPr lang="en-US" altLang="ja-JP" sz="3200" dirty="0" smtClean="0">
                <a:latin typeface="Calibri" pitchFamily="34" charset="0"/>
              </a:rPr>
              <a:t>20</a:t>
            </a:r>
            <a:endParaRPr kumimoji="1" lang="ja-JP" altLang="en-US" sz="3200" dirty="0">
              <a:latin typeface="Calibri" pitchFamily="34" charset="0"/>
            </a:endParaRPr>
          </a:p>
        </p:txBody>
      </p:sp>
      <p:sp>
        <p:nvSpPr>
          <p:cNvPr id="11" name="正方形/長方形 10"/>
          <p:cNvSpPr/>
          <p:nvPr/>
        </p:nvSpPr>
        <p:spPr>
          <a:xfrm>
            <a:off x="7643834" y="3071810"/>
            <a:ext cx="1214446"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3200" dirty="0" smtClean="0">
                <a:latin typeface="Calibri" pitchFamily="34" charset="0"/>
              </a:rPr>
              <a:t>5/11</a:t>
            </a:r>
            <a:endParaRPr kumimoji="1" lang="ja-JP" altLang="en-US" sz="3200" dirty="0">
              <a:latin typeface="Calibri" pitchFamily="34" charset="0"/>
            </a:endParaRPr>
          </a:p>
        </p:txBody>
      </p:sp>
      <p:sp>
        <p:nvSpPr>
          <p:cNvPr id="12" name="円/楕円 11"/>
          <p:cNvSpPr/>
          <p:nvPr/>
        </p:nvSpPr>
        <p:spPr>
          <a:xfrm>
            <a:off x="2571736" y="1785926"/>
            <a:ext cx="214314" cy="214314"/>
          </a:xfrm>
          <a:prstGeom prst="ellipse">
            <a:avLst/>
          </a:prstGeom>
          <a:no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円/楕円 12"/>
          <p:cNvSpPr/>
          <p:nvPr/>
        </p:nvSpPr>
        <p:spPr>
          <a:xfrm>
            <a:off x="3357554" y="1643050"/>
            <a:ext cx="214314" cy="214314"/>
          </a:xfrm>
          <a:prstGeom prst="ellipse">
            <a:avLst/>
          </a:prstGeom>
          <a:no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4" name="円/楕円 13"/>
          <p:cNvSpPr/>
          <p:nvPr/>
        </p:nvSpPr>
        <p:spPr>
          <a:xfrm>
            <a:off x="2928926" y="1714488"/>
            <a:ext cx="214314" cy="214314"/>
          </a:xfrm>
          <a:prstGeom prst="ellipse">
            <a:avLst/>
          </a:prstGeom>
          <a:no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正方形/長方形 14"/>
          <p:cNvSpPr/>
          <p:nvPr/>
        </p:nvSpPr>
        <p:spPr>
          <a:xfrm>
            <a:off x="2571736" y="1357298"/>
            <a:ext cx="633418" cy="2762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600" dirty="0" smtClean="0">
                <a:latin typeface="Calibri" pitchFamily="34" charset="0"/>
              </a:rPr>
              <a:t>4/10</a:t>
            </a:r>
            <a:endParaRPr lang="ja-JP" altLang="en-US" sz="1600" dirty="0">
              <a:latin typeface="Calibri" pitchFamily="34" charset="0"/>
            </a:endParaRPr>
          </a:p>
        </p:txBody>
      </p:sp>
      <p:sp>
        <p:nvSpPr>
          <p:cNvPr id="16" name="正方形/長方形 15"/>
          <p:cNvSpPr/>
          <p:nvPr/>
        </p:nvSpPr>
        <p:spPr>
          <a:xfrm>
            <a:off x="3214678" y="2000240"/>
            <a:ext cx="633418" cy="2762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600" dirty="0" smtClean="0">
                <a:latin typeface="Calibri" pitchFamily="34" charset="0"/>
              </a:rPr>
              <a:t>4</a:t>
            </a:r>
            <a:r>
              <a:rPr kumimoji="1" lang="en-US" altLang="ja-JP" sz="1600" dirty="0" smtClean="0">
                <a:latin typeface="Calibri" pitchFamily="34" charset="0"/>
              </a:rPr>
              <a:t>/20</a:t>
            </a:r>
            <a:endParaRPr kumimoji="1" lang="ja-JP" altLang="en-US" sz="1600" dirty="0">
              <a:latin typeface="Calibri" pitchFamily="34" charset="0"/>
            </a:endParaRPr>
          </a:p>
        </p:txBody>
      </p:sp>
      <p:sp>
        <p:nvSpPr>
          <p:cNvPr id="17" name="正方形/長方形 16"/>
          <p:cNvSpPr/>
          <p:nvPr/>
        </p:nvSpPr>
        <p:spPr>
          <a:xfrm>
            <a:off x="2071670" y="2071678"/>
            <a:ext cx="633418" cy="2762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600" dirty="0" smtClean="0">
                <a:latin typeface="Calibri" pitchFamily="34" charset="0"/>
              </a:rPr>
              <a:t>3/</a:t>
            </a:r>
            <a:r>
              <a:rPr lang="en-US" altLang="ja-JP" sz="1600" dirty="0" smtClean="0">
                <a:latin typeface="Calibri" pitchFamily="34" charset="0"/>
              </a:rPr>
              <a:t>27</a:t>
            </a:r>
            <a:endParaRPr kumimoji="1" lang="ja-JP" altLang="en-US" sz="1600" dirty="0">
              <a:latin typeface="Calibri" pitchFamily="34" charset="0"/>
            </a:endParaRPr>
          </a:p>
        </p:txBody>
      </p:sp>
      <p:sp>
        <p:nvSpPr>
          <p:cNvPr id="18" name="円/楕円 17"/>
          <p:cNvSpPr/>
          <p:nvPr/>
        </p:nvSpPr>
        <p:spPr>
          <a:xfrm>
            <a:off x="3929058" y="1643050"/>
            <a:ext cx="214314" cy="214314"/>
          </a:xfrm>
          <a:prstGeom prst="ellipse">
            <a:avLst/>
          </a:prstGeom>
          <a:no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a:off x="4000496" y="1357298"/>
            <a:ext cx="633418" cy="2762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600" dirty="0" smtClean="0">
                <a:latin typeface="Calibri" pitchFamily="34" charset="0"/>
              </a:rPr>
              <a:t>5/11</a:t>
            </a:r>
            <a:endParaRPr kumimoji="1" lang="ja-JP" altLang="en-US" sz="1600" dirty="0">
              <a:latin typeface="Calibri" pitchFamily="34" charset="0"/>
            </a:endParaRPr>
          </a:p>
        </p:txBody>
      </p:sp>
      <p:sp>
        <p:nvSpPr>
          <p:cNvPr id="20" name="円/楕円 19"/>
          <p:cNvSpPr/>
          <p:nvPr/>
        </p:nvSpPr>
        <p:spPr>
          <a:xfrm>
            <a:off x="4857752" y="3286124"/>
            <a:ext cx="214314" cy="214314"/>
          </a:xfrm>
          <a:prstGeom prst="ellipse">
            <a:avLst/>
          </a:prstGeom>
          <a:no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p:nvSpPr>
        <p:spPr>
          <a:xfrm>
            <a:off x="4643438" y="2928934"/>
            <a:ext cx="633418" cy="2762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600" dirty="0" smtClean="0">
                <a:latin typeface="Calibri" pitchFamily="34" charset="0"/>
              </a:rPr>
              <a:t>6</a:t>
            </a:r>
            <a:r>
              <a:rPr kumimoji="1" lang="en-US" altLang="ja-JP" sz="1600" dirty="0" smtClean="0">
                <a:latin typeface="Calibri" pitchFamily="34" charset="0"/>
              </a:rPr>
              <a:t>/11</a:t>
            </a:r>
            <a:endParaRPr kumimoji="1" lang="ja-JP" altLang="en-US" sz="1600" dirty="0">
              <a:latin typeface="Calibri" pitchFamily="34" charset="0"/>
            </a:endParaRPr>
          </a:p>
        </p:txBody>
      </p:sp>
      <p:graphicFrame>
        <p:nvGraphicFramePr>
          <p:cNvPr id="23" name="コンテンツ プレースホルダ 5"/>
          <p:cNvGraphicFramePr>
            <a:graphicFrameLocks/>
          </p:cNvGraphicFramePr>
          <p:nvPr/>
        </p:nvGraphicFramePr>
        <p:xfrm>
          <a:off x="142844" y="3929066"/>
          <a:ext cx="5214974" cy="2857494"/>
        </p:xfrm>
        <a:graphic>
          <a:graphicData uri="http://schemas.openxmlformats.org/drawingml/2006/chart">
            <c:chart xmlns:c="http://schemas.openxmlformats.org/drawingml/2006/chart" xmlns:r="http://schemas.openxmlformats.org/officeDocument/2006/relationships" r:id="rId6"/>
          </a:graphicData>
        </a:graphic>
      </p:graphicFrame>
      <p:sp>
        <p:nvSpPr>
          <p:cNvPr id="22" name="角丸四角形 21"/>
          <p:cNvSpPr/>
          <p:nvPr/>
        </p:nvSpPr>
        <p:spPr>
          <a:xfrm>
            <a:off x="1785918" y="5572140"/>
            <a:ext cx="3071834" cy="500066"/>
          </a:xfrm>
          <a:prstGeom prst="roundRect">
            <a:avLst/>
          </a:prstGeom>
          <a:ln>
            <a:tailEnd type="none"/>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dirty="0" smtClean="0"/>
              <a:t>マルチによって</a:t>
            </a:r>
            <a:r>
              <a:rPr kumimoji="1" lang="en-US" altLang="ja-JP" sz="2000" dirty="0" smtClean="0">
                <a:latin typeface="+mn-ea"/>
              </a:rPr>
              <a:t>70</a:t>
            </a:r>
            <a:r>
              <a:rPr kumimoji="1" lang="ja-JP" altLang="en-US" sz="2000" dirty="0" smtClean="0"/>
              <a:t>％被覆</a:t>
            </a:r>
            <a:endParaRPr kumimoji="1" lang="ja-JP" altLang="en-US" sz="20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1" name="Picture 7" descr="C:\Documents and Settings\水利\デスクトップ\卒論\調査写真\03.27\DSCN6156.JPG"/>
          <p:cNvPicPr>
            <a:picLocks noChangeAspect="1" noChangeArrowheads="1"/>
          </p:cNvPicPr>
          <p:nvPr/>
        </p:nvPicPr>
        <p:blipFill>
          <a:blip r:embed="rId2" cstate="print"/>
          <a:srcRect/>
          <a:stretch>
            <a:fillRect/>
          </a:stretch>
        </p:blipFill>
        <p:spPr bwMode="auto">
          <a:xfrm>
            <a:off x="-1" y="0"/>
            <a:ext cx="4143373" cy="3107338"/>
          </a:xfrm>
          <a:prstGeom prst="rect">
            <a:avLst/>
          </a:prstGeom>
          <a:noFill/>
        </p:spPr>
      </p:pic>
      <p:pic>
        <p:nvPicPr>
          <p:cNvPr id="1026" name="Picture 2" descr="C:\Documents and Settings\水利\デスクトップ\卒論\調査写真\04.10\DSCN6212.JPG"/>
          <p:cNvPicPr>
            <a:picLocks noGrp="1" noChangeAspect="1" noChangeArrowheads="1"/>
          </p:cNvPicPr>
          <p:nvPr>
            <p:ph sz="quarter" idx="1"/>
          </p:nvPr>
        </p:nvPicPr>
        <p:blipFill>
          <a:blip r:embed="rId3" cstate="print"/>
          <a:srcRect/>
          <a:stretch>
            <a:fillRect/>
          </a:stretch>
        </p:blipFill>
        <p:spPr bwMode="auto">
          <a:xfrm>
            <a:off x="0" y="3214686"/>
            <a:ext cx="2732486" cy="3643314"/>
          </a:xfrm>
          <a:prstGeom prst="rect">
            <a:avLst/>
          </a:prstGeom>
          <a:noFill/>
        </p:spPr>
      </p:pic>
      <p:pic>
        <p:nvPicPr>
          <p:cNvPr id="1027" name="Picture 3" descr="C:\Documents and Settings\水利\デスクトップ\卒論\調査写真\04.20\DSCN6233.JPG"/>
          <p:cNvPicPr>
            <a:picLocks noChangeAspect="1" noChangeArrowheads="1"/>
          </p:cNvPicPr>
          <p:nvPr/>
        </p:nvPicPr>
        <p:blipFill>
          <a:blip r:embed="rId4" cstate="print"/>
          <a:srcRect/>
          <a:stretch>
            <a:fillRect/>
          </a:stretch>
        </p:blipFill>
        <p:spPr bwMode="auto">
          <a:xfrm>
            <a:off x="4952743" y="3714752"/>
            <a:ext cx="4191257" cy="3143249"/>
          </a:xfrm>
          <a:prstGeom prst="rect">
            <a:avLst/>
          </a:prstGeom>
          <a:noFill/>
        </p:spPr>
      </p:pic>
      <p:pic>
        <p:nvPicPr>
          <p:cNvPr id="1028" name="Picture 4" descr="C:\Documents and Settings\水利\デスクトップ\卒論\調査写真\05.11\DSCN6307.JPG"/>
          <p:cNvPicPr>
            <a:picLocks noChangeAspect="1" noChangeArrowheads="1"/>
          </p:cNvPicPr>
          <p:nvPr/>
        </p:nvPicPr>
        <p:blipFill>
          <a:blip r:embed="rId5" cstate="print"/>
          <a:srcRect/>
          <a:stretch>
            <a:fillRect/>
          </a:stretch>
        </p:blipFill>
        <p:spPr bwMode="auto">
          <a:xfrm>
            <a:off x="4952745" y="0"/>
            <a:ext cx="4191255" cy="3143248"/>
          </a:xfrm>
          <a:prstGeom prst="rect">
            <a:avLst/>
          </a:prstGeom>
          <a:noFill/>
        </p:spPr>
      </p:pic>
      <p:pic>
        <p:nvPicPr>
          <p:cNvPr id="1029" name="Picture 5" descr="C:\Documents and Settings\水利\デスクトップ\卒論\調査写真\06.11\DSCN6556.JPG"/>
          <p:cNvPicPr>
            <a:picLocks noChangeAspect="1" noChangeArrowheads="1"/>
          </p:cNvPicPr>
          <p:nvPr/>
        </p:nvPicPr>
        <p:blipFill>
          <a:blip r:embed="rId6" cstate="print"/>
          <a:srcRect/>
          <a:stretch>
            <a:fillRect/>
          </a:stretch>
        </p:blipFill>
        <p:spPr bwMode="auto">
          <a:xfrm>
            <a:off x="2857488" y="2643182"/>
            <a:ext cx="3619717" cy="2714620"/>
          </a:xfrm>
          <a:prstGeom prst="rect">
            <a:avLst/>
          </a:prstGeom>
          <a:noFill/>
        </p:spPr>
      </p:pic>
      <p:sp>
        <p:nvSpPr>
          <p:cNvPr id="10" name="正方形/長方形 9"/>
          <p:cNvSpPr/>
          <p:nvPr/>
        </p:nvSpPr>
        <p:spPr>
          <a:xfrm>
            <a:off x="7929554" y="3714752"/>
            <a:ext cx="1214446"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3200" dirty="0" smtClean="0">
                <a:latin typeface="Calibri" pitchFamily="34" charset="0"/>
              </a:rPr>
              <a:t>4</a:t>
            </a:r>
            <a:r>
              <a:rPr kumimoji="1" lang="en-US" altLang="ja-JP" sz="3200" dirty="0" smtClean="0">
                <a:latin typeface="Calibri" pitchFamily="34" charset="0"/>
              </a:rPr>
              <a:t>/</a:t>
            </a:r>
            <a:r>
              <a:rPr lang="en-US" altLang="ja-JP" sz="3200" dirty="0" smtClean="0">
                <a:latin typeface="Calibri" pitchFamily="34" charset="0"/>
              </a:rPr>
              <a:t>20</a:t>
            </a:r>
            <a:endParaRPr kumimoji="1" lang="ja-JP" altLang="en-US" sz="3200" dirty="0">
              <a:latin typeface="Calibri" pitchFamily="34" charset="0"/>
            </a:endParaRPr>
          </a:p>
        </p:txBody>
      </p:sp>
      <p:sp>
        <p:nvSpPr>
          <p:cNvPr id="11" name="正方形/長方形 10"/>
          <p:cNvSpPr/>
          <p:nvPr/>
        </p:nvSpPr>
        <p:spPr>
          <a:xfrm>
            <a:off x="7929554" y="0"/>
            <a:ext cx="1214446"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3200" dirty="0" smtClean="0">
                <a:latin typeface="Calibri" pitchFamily="34" charset="0"/>
              </a:rPr>
              <a:t>5/11</a:t>
            </a:r>
            <a:endParaRPr kumimoji="1" lang="ja-JP" altLang="en-US" sz="3200" dirty="0">
              <a:latin typeface="Calibri" pitchFamily="34" charset="0"/>
            </a:endParaRPr>
          </a:p>
        </p:txBody>
      </p:sp>
      <p:sp>
        <p:nvSpPr>
          <p:cNvPr id="12" name="正方形/長方形 11"/>
          <p:cNvSpPr/>
          <p:nvPr/>
        </p:nvSpPr>
        <p:spPr>
          <a:xfrm>
            <a:off x="0" y="3214686"/>
            <a:ext cx="1214446"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3200" dirty="0" smtClean="0">
                <a:latin typeface="Calibri" pitchFamily="34" charset="0"/>
              </a:rPr>
              <a:t>4</a:t>
            </a:r>
            <a:r>
              <a:rPr kumimoji="1" lang="en-US" altLang="ja-JP" sz="3200" dirty="0" smtClean="0">
                <a:latin typeface="Calibri" pitchFamily="34" charset="0"/>
              </a:rPr>
              <a:t>/</a:t>
            </a:r>
            <a:r>
              <a:rPr lang="en-US" altLang="ja-JP" sz="3200" dirty="0" smtClean="0">
                <a:latin typeface="Calibri" pitchFamily="34" charset="0"/>
              </a:rPr>
              <a:t>10</a:t>
            </a:r>
            <a:endParaRPr kumimoji="1" lang="ja-JP" altLang="en-US" sz="3200" dirty="0">
              <a:latin typeface="Calibri" pitchFamily="34" charset="0"/>
            </a:endParaRPr>
          </a:p>
        </p:txBody>
      </p:sp>
      <p:sp>
        <p:nvSpPr>
          <p:cNvPr id="13" name="正方形/長方形 12"/>
          <p:cNvSpPr/>
          <p:nvPr/>
        </p:nvSpPr>
        <p:spPr>
          <a:xfrm>
            <a:off x="0" y="0"/>
            <a:ext cx="1214446"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3200" dirty="0" smtClean="0">
                <a:latin typeface="Calibri" pitchFamily="34" charset="0"/>
              </a:rPr>
              <a:t>3</a:t>
            </a:r>
            <a:r>
              <a:rPr kumimoji="1" lang="en-US" altLang="ja-JP" sz="3200" dirty="0" smtClean="0">
                <a:latin typeface="Calibri" pitchFamily="34" charset="0"/>
              </a:rPr>
              <a:t>/</a:t>
            </a:r>
            <a:r>
              <a:rPr lang="en-US" altLang="ja-JP" sz="3200" dirty="0" smtClean="0">
                <a:latin typeface="Calibri" pitchFamily="34" charset="0"/>
              </a:rPr>
              <a:t>28</a:t>
            </a:r>
            <a:endParaRPr kumimoji="1" lang="ja-JP" altLang="en-US" sz="3200" dirty="0">
              <a:latin typeface="Calibri" pitchFamily="34" charset="0"/>
            </a:endParaRPr>
          </a:p>
        </p:txBody>
      </p:sp>
      <p:sp>
        <p:nvSpPr>
          <p:cNvPr id="14" name="正方形/長方形 13"/>
          <p:cNvSpPr/>
          <p:nvPr/>
        </p:nvSpPr>
        <p:spPr>
          <a:xfrm>
            <a:off x="2857488" y="2643182"/>
            <a:ext cx="1214446"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3200" dirty="0" smtClean="0">
                <a:latin typeface="Calibri" pitchFamily="34" charset="0"/>
              </a:rPr>
              <a:t>6</a:t>
            </a:r>
            <a:r>
              <a:rPr kumimoji="1" lang="en-US" altLang="ja-JP" sz="3200" dirty="0" smtClean="0">
                <a:latin typeface="Calibri" pitchFamily="34" charset="0"/>
              </a:rPr>
              <a:t>/</a:t>
            </a:r>
            <a:r>
              <a:rPr lang="en-US" altLang="ja-JP" sz="3200" dirty="0" smtClean="0">
                <a:latin typeface="Calibri" pitchFamily="34" charset="0"/>
              </a:rPr>
              <a:t>17</a:t>
            </a:r>
            <a:endParaRPr kumimoji="1" lang="ja-JP" altLang="en-US" sz="3200" dirty="0">
              <a:latin typeface="Calibri" pitchFamily="34" charset="0"/>
            </a:endParaRPr>
          </a:p>
        </p:txBody>
      </p:sp>
      <p:sp>
        <p:nvSpPr>
          <p:cNvPr id="15" name="下矢印 14"/>
          <p:cNvSpPr/>
          <p:nvPr/>
        </p:nvSpPr>
        <p:spPr>
          <a:xfrm>
            <a:off x="1500166" y="2857496"/>
            <a:ext cx="714380" cy="642942"/>
          </a:xfrm>
          <a:prstGeom prst="downArrow">
            <a:avLst/>
          </a:prstGeom>
          <a:solidFill>
            <a:srgbClr val="FF0000"/>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矢印 16"/>
          <p:cNvSpPr/>
          <p:nvPr/>
        </p:nvSpPr>
        <p:spPr>
          <a:xfrm>
            <a:off x="2500298" y="5643578"/>
            <a:ext cx="3000396" cy="714380"/>
          </a:xfrm>
          <a:prstGeom prst="rightArrow">
            <a:avLst/>
          </a:prstGeom>
          <a:solidFill>
            <a:srgbClr val="FF0000"/>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上矢印 17"/>
          <p:cNvSpPr/>
          <p:nvPr/>
        </p:nvSpPr>
        <p:spPr>
          <a:xfrm>
            <a:off x="7072330" y="2714620"/>
            <a:ext cx="642942" cy="1214446"/>
          </a:xfrm>
          <a:prstGeom prst="upArrow">
            <a:avLst/>
          </a:prstGeom>
          <a:solidFill>
            <a:srgbClr val="FF0000"/>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左矢印 18"/>
          <p:cNvSpPr/>
          <p:nvPr/>
        </p:nvSpPr>
        <p:spPr>
          <a:xfrm rot="18748840">
            <a:off x="5691962" y="2562021"/>
            <a:ext cx="1000132" cy="571504"/>
          </a:xfrm>
          <a:prstGeom prst="leftArrow">
            <a:avLst/>
          </a:prstGeom>
          <a:solidFill>
            <a:srgbClr val="FF0000"/>
          </a:solidFill>
          <a:ln w="317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solidFill>
                  <a:schemeClr val="tx1"/>
                </a:solidFill>
                <a:effectLst>
                  <a:outerShdw blurRad="38100" dist="38100" dir="2700000" algn="tl">
                    <a:srgbClr val="000000">
                      <a:alpha val="43137"/>
                    </a:srgbClr>
                  </a:outerShdw>
                </a:effectLst>
              </a:rPr>
              <a:t>研究目的</a:t>
            </a:r>
            <a:endParaRPr kumimoji="1" lang="ja-JP" altLang="en-US" sz="4000" dirty="0">
              <a:solidFill>
                <a:schemeClr val="tx1"/>
              </a:solidFill>
              <a:effectLst>
                <a:outerShdw blurRad="38100" dist="38100" dir="2700000" algn="tl">
                  <a:srgbClr val="000000">
                    <a:alpha val="43137"/>
                  </a:srgbClr>
                </a:outerShdw>
              </a:effectLst>
            </a:endParaRPr>
          </a:p>
        </p:txBody>
      </p:sp>
      <p:sp>
        <p:nvSpPr>
          <p:cNvPr id="7" name="コンテンツ プレースホルダ 6"/>
          <p:cNvSpPr>
            <a:spLocks noGrp="1"/>
          </p:cNvSpPr>
          <p:nvPr>
            <p:ph sz="quarter" idx="1"/>
          </p:nvPr>
        </p:nvSpPr>
        <p:spPr>
          <a:xfrm>
            <a:off x="457200" y="1600200"/>
            <a:ext cx="7972452" cy="4873752"/>
          </a:xfrm>
        </p:spPr>
        <p:txBody>
          <a:bodyPr>
            <a:normAutofit/>
          </a:bodyPr>
          <a:lstStyle/>
          <a:p>
            <a:pPr algn="ctr">
              <a:buNone/>
            </a:pPr>
            <a:r>
              <a:rPr kumimoji="1" lang="ja-JP" altLang="en-US" sz="3200" dirty="0" smtClean="0"/>
              <a:t>畑地における</a:t>
            </a:r>
            <a:r>
              <a:rPr lang="ja-JP" altLang="en-US" sz="3200" dirty="0" smtClean="0">
                <a:latin typeface="+mn-ea"/>
              </a:rPr>
              <a:t>実蒸発散量</a:t>
            </a:r>
            <a:r>
              <a:rPr kumimoji="1" lang="ja-JP" altLang="en-US" sz="3200" dirty="0" smtClean="0"/>
              <a:t>の推定に</a:t>
            </a:r>
            <a:endParaRPr kumimoji="1" lang="en-US" altLang="ja-JP" sz="3200" dirty="0" smtClean="0"/>
          </a:p>
          <a:p>
            <a:pPr algn="ctr">
              <a:buNone/>
            </a:pPr>
            <a:r>
              <a:rPr kumimoji="1" lang="ja-JP" altLang="en-US" sz="3200" dirty="0" smtClean="0">
                <a:solidFill>
                  <a:srgbClr val="FF0000"/>
                </a:solidFill>
              </a:rPr>
              <a:t>ＰＭ法</a:t>
            </a:r>
            <a:r>
              <a:rPr kumimoji="1" lang="ja-JP" altLang="en-US" sz="3200" dirty="0" smtClean="0"/>
              <a:t>を適用</a:t>
            </a:r>
            <a:r>
              <a:rPr lang="ja-JP" altLang="en-US" sz="3200" dirty="0" smtClean="0"/>
              <a:t>できるかを確認する</a:t>
            </a:r>
            <a:endParaRPr lang="en-US" altLang="ja-JP" sz="3200" dirty="0" smtClean="0"/>
          </a:p>
          <a:p>
            <a:pPr algn="ctr">
              <a:buNone/>
            </a:pPr>
            <a:endParaRPr lang="en-US" altLang="ja-JP" sz="3200" dirty="0" smtClean="0"/>
          </a:p>
          <a:p>
            <a:pPr algn="ctr">
              <a:buNone/>
            </a:pPr>
            <a:r>
              <a:rPr lang="ja-JP" altLang="en-US" sz="3200" dirty="0" smtClean="0">
                <a:solidFill>
                  <a:srgbClr val="FF0000"/>
                </a:solidFill>
              </a:rPr>
              <a:t>ＰＭ法</a:t>
            </a:r>
            <a:r>
              <a:rPr lang="ja-JP" altLang="en-US" sz="3200" dirty="0" smtClean="0"/>
              <a:t>を用水計画に導入する</a:t>
            </a:r>
            <a:endParaRPr lang="en-US" altLang="ja-JP" sz="3200" dirty="0" smtClean="0"/>
          </a:p>
          <a:p>
            <a:pPr algn="ctr">
              <a:buNone/>
            </a:pPr>
            <a:r>
              <a:rPr lang="ja-JP" altLang="en-US" sz="3200" dirty="0" smtClean="0"/>
              <a:t>メリットが</a:t>
            </a:r>
            <a:r>
              <a:rPr kumimoji="1" lang="ja-JP" altLang="en-US" sz="3200" dirty="0" smtClean="0"/>
              <a:t>あるかどうかを検討する</a:t>
            </a:r>
            <a:endParaRPr kumimoji="1" lang="en-US" altLang="ja-JP" sz="3200" dirty="0" smtClean="0"/>
          </a:p>
        </p:txBody>
      </p:sp>
      <p:sp>
        <p:nvSpPr>
          <p:cNvPr id="9" name="テキスト ボックス 8"/>
          <p:cNvSpPr txBox="1"/>
          <p:nvPr/>
        </p:nvSpPr>
        <p:spPr>
          <a:xfrm>
            <a:off x="7715272" y="0"/>
            <a:ext cx="1000132"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kumimoji="1" lang="en-US" altLang="ja-JP" sz="2400" dirty="0" smtClean="0"/>
              <a:t>2/15</a:t>
            </a:r>
            <a:endParaRPr kumimoji="1" lang="ja-JP" altLang="en-US" sz="2400" dirty="0" smtClean="0"/>
          </a:p>
        </p:txBody>
      </p:sp>
      <p:sp>
        <p:nvSpPr>
          <p:cNvPr id="6" name="下矢印 5"/>
          <p:cNvSpPr/>
          <p:nvPr/>
        </p:nvSpPr>
        <p:spPr bwMode="auto">
          <a:xfrm>
            <a:off x="4214810" y="2786058"/>
            <a:ext cx="428628" cy="500066"/>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pic>
        <p:nvPicPr>
          <p:cNvPr id="8" name="Picture 2" descr="C:\Documents and Settings\水利\Local Settings\Temporary Internet Files\Content.IE5\HHW7LSUY\MCj03538720000[1].wmf"/>
          <p:cNvPicPr>
            <a:picLocks noChangeAspect="1" noChangeArrowheads="1"/>
          </p:cNvPicPr>
          <p:nvPr/>
        </p:nvPicPr>
        <p:blipFill>
          <a:blip r:embed="rId3" cstate="print"/>
          <a:srcRect/>
          <a:stretch>
            <a:fillRect/>
          </a:stretch>
        </p:blipFill>
        <p:spPr bwMode="auto">
          <a:xfrm>
            <a:off x="6072198" y="5072074"/>
            <a:ext cx="1890151" cy="145705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4000" dirty="0" smtClean="0">
                <a:solidFill>
                  <a:schemeClr val="tx1"/>
                </a:solidFill>
                <a:effectLst>
                  <a:outerShdw blurRad="38100" dist="38100" dir="2700000" algn="tl">
                    <a:srgbClr val="000000">
                      <a:alpha val="43137"/>
                    </a:srgbClr>
                  </a:outerShdw>
                </a:effectLst>
              </a:rPr>
              <a:t>調査概要</a:t>
            </a:r>
            <a:endParaRPr kumimoji="1" lang="ja-JP" altLang="en-US" sz="4000" dirty="0">
              <a:solidFill>
                <a:schemeClr val="tx1"/>
              </a:solidFill>
              <a:effectLst>
                <a:outerShdw blurRad="38100" dist="38100" dir="2700000" algn="tl">
                  <a:srgbClr val="000000">
                    <a:alpha val="43137"/>
                  </a:srgbClr>
                </a:outerShdw>
              </a:effectLst>
            </a:endParaRPr>
          </a:p>
        </p:txBody>
      </p:sp>
      <p:pic>
        <p:nvPicPr>
          <p:cNvPr id="21506" name="Picture 2"/>
          <p:cNvPicPr>
            <a:picLocks noGrp="1" noChangeAspect="1" noChangeArrowheads="1"/>
          </p:cNvPicPr>
          <p:nvPr>
            <p:ph sz="quarter" idx="1"/>
          </p:nvPr>
        </p:nvPicPr>
        <p:blipFill>
          <a:blip r:embed="rId4" cstate="print"/>
          <a:stretch>
            <a:fillRect/>
          </a:stretch>
        </p:blipFill>
        <p:spPr bwMode="auto">
          <a:xfrm>
            <a:off x="4714280" y="1633953"/>
            <a:ext cx="4072561" cy="4081063"/>
          </a:xfrm>
          <a:prstGeom prst="rect">
            <a:avLst/>
          </a:prstGeom>
          <a:noFill/>
          <a:ln w="9525">
            <a:noFill/>
            <a:miter lim="800000"/>
            <a:headEnd/>
            <a:tailEnd/>
          </a:ln>
          <a:effectLst/>
        </p:spPr>
      </p:pic>
      <p:sp>
        <p:nvSpPr>
          <p:cNvPr id="9" name="コンテンツ プレースホルダ 8"/>
          <p:cNvSpPr>
            <a:spLocks noGrp="1"/>
          </p:cNvSpPr>
          <p:nvPr>
            <p:ph sz="quarter" idx="2"/>
          </p:nvPr>
        </p:nvSpPr>
        <p:spPr>
          <a:xfrm>
            <a:off x="285720" y="1571612"/>
            <a:ext cx="3786214" cy="4525963"/>
          </a:xfrm>
        </p:spPr>
        <p:txBody>
          <a:bodyPr>
            <a:normAutofit/>
          </a:bodyPr>
          <a:lstStyle/>
          <a:p>
            <a:pPr>
              <a:buNone/>
            </a:pPr>
            <a:r>
              <a:rPr kumimoji="1" lang="ja-JP" altLang="en-US" sz="2800" dirty="0" smtClean="0"/>
              <a:t>愛知県</a:t>
            </a:r>
            <a:r>
              <a:rPr lang="ja-JP" altLang="en-US" sz="2800" dirty="0" smtClean="0"/>
              <a:t>碧南市葭生町→</a:t>
            </a:r>
            <a:endParaRPr kumimoji="1" lang="en-US" altLang="ja-JP" sz="2800" dirty="0" smtClean="0"/>
          </a:p>
          <a:p>
            <a:pPr>
              <a:buNone/>
            </a:pPr>
            <a:r>
              <a:rPr kumimoji="1" lang="ja-JP" altLang="en-US" dirty="0" smtClean="0"/>
              <a:t>　　　　　　　</a:t>
            </a:r>
            <a:endParaRPr kumimoji="1" lang="en-US" altLang="ja-JP" dirty="0" smtClean="0"/>
          </a:p>
          <a:p>
            <a:pPr>
              <a:buNone/>
            </a:pPr>
            <a:r>
              <a:rPr kumimoji="1" lang="ja-JP" altLang="en-US" sz="2800" dirty="0" smtClean="0"/>
              <a:t>調査圃場</a:t>
            </a:r>
            <a:endParaRPr kumimoji="1" lang="en-US" altLang="ja-JP" sz="2800" dirty="0" smtClean="0"/>
          </a:p>
          <a:p>
            <a:pPr>
              <a:buNone/>
            </a:pPr>
            <a:r>
              <a:rPr lang="ja-JP" altLang="en-US" sz="2800" dirty="0" smtClean="0"/>
              <a:t>：タマネギが植栽</a:t>
            </a:r>
            <a:endParaRPr lang="en-US" altLang="ja-JP" sz="2800" dirty="0" smtClean="0"/>
          </a:p>
          <a:p>
            <a:pPr>
              <a:buNone/>
            </a:pPr>
            <a:r>
              <a:rPr lang="ja-JP" altLang="en-US" sz="2800" dirty="0" smtClean="0"/>
              <a:t>　マルチ栽培</a:t>
            </a:r>
            <a:endParaRPr lang="en-US" altLang="ja-JP" sz="2800" dirty="0" smtClean="0"/>
          </a:p>
          <a:p>
            <a:pPr>
              <a:buNone/>
            </a:pPr>
            <a:endParaRPr kumimoji="1" lang="en-US" altLang="ja-JP" dirty="0" smtClean="0"/>
          </a:p>
          <a:p>
            <a:pPr>
              <a:buNone/>
            </a:pPr>
            <a:r>
              <a:rPr lang="ja-JP" altLang="en-US" sz="2800" dirty="0" smtClean="0"/>
              <a:t>調査期間</a:t>
            </a:r>
            <a:endParaRPr lang="en-US" altLang="ja-JP" sz="2800" dirty="0" smtClean="0"/>
          </a:p>
          <a:p>
            <a:pPr>
              <a:buNone/>
            </a:pPr>
            <a:r>
              <a:rPr kumimoji="1" lang="ja-JP" altLang="en-US" sz="2800" dirty="0" smtClean="0"/>
              <a:t>：</a:t>
            </a:r>
            <a:r>
              <a:rPr kumimoji="1" lang="en-US" altLang="ja-JP" sz="2800" dirty="0" smtClean="0"/>
              <a:t>3</a:t>
            </a:r>
            <a:r>
              <a:rPr kumimoji="1" lang="ja-JP" altLang="en-US" sz="2800" dirty="0" smtClean="0"/>
              <a:t>月</a:t>
            </a:r>
            <a:r>
              <a:rPr kumimoji="1" lang="en-US" altLang="ja-JP" sz="2800" dirty="0" smtClean="0"/>
              <a:t>27</a:t>
            </a:r>
            <a:r>
              <a:rPr kumimoji="1" lang="ja-JP" altLang="en-US" sz="2800" dirty="0" smtClean="0"/>
              <a:t>日～</a:t>
            </a:r>
            <a:r>
              <a:rPr kumimoji="1" lang="en-US" altLang="ja-JP" sz="2800" dirty="0" smtClean="0"/>
              <a:t>6</a:t>
            </a:r>
            <a:r>
              <a:rPr kumimoji="1" lang="ja-JP" altLang="en-US" sz="2800" dirty="0" smtClean="0"/>
              <a:t>月</a:t>
            </a:r>
            <a:r>
              <a:rPr kumimoji="1" lang="en-US" altLang="ja-JP" sz="2800" dirty="0" smtClean="0"/>
              <a:t>17</a:t>
            </a:r>
            <a:r>
              <a:rPr kumimoji="1" lang="ja-JP" altLang="en-US" sz="2800" dirty="0" smtClean="0"/>
              <a:t>日</a:t>
            </a:r>
            <a:endParaRPr kumimoji="1" lang="en-US" altLang="ja-JP" sz="2800" dirty="0" smtClean="0"/>
          </a:p>
          <a:p>
            <a:pPr>
              <a:buNone/>
            </a:pPr>
            <a:endParaRPr kumimoji="1" lang="en-US" altLang="ja-JP" dirty="0" smtClean="0"/>
          </a:p>
        </p:txBody>
      </p:sp>
      <p:sp>
        <p:nvSpPr>
          <p:cNvPr id="11" name="星 5 10"/>
          <p:cNvSpPr/>
          <p:nvPr/>
        </p:nvSpPr>
        <p:spPr>
          <a:xfrm>
            <a:off x="5715008" y="4143380"/>
            <a:ext cx="357190" cy="28575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4000496" y="1643050"/>
            <a:ext cx="428628" cy="35719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715272" y="0"/>
            <a:ext cx="1000132"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kumimoji="1" lang="en-US" altLang="ja-JP" sz="2400" dirty="0" smtClean="0"/>
              <a:t>3/15</a:t>
            </a:r>
            <a:endParaRPr kumimoji="1" lang="ja-JP" altLang="en-US" sz="2400" dirty="0" smtClean="0"/>
          </a:p>
        </p:txBody>
      </p:sp>
      <p:grpSp>
        <p:nvGrpSpPr>
          <p:cNvPr id="16" name="グループ化 15"/>
          <p:cNvGrpSpPr/>
          <p:nvPr/>
        </p:nvGrpSpPr>
        <p:grpSpPr>
          <a:xfrm>
            <a:off x="4071935" y="1571612"/>
            <a:ext cx="4714908" cy="3536180"/>
            <a:chOff x="4071935" y="1643050"/>
            <a:chExt cx="4714908" cy="3536180"/>
          </a:xfrm>
        </p:grpSpPr>
        <p:pic>
          <p:nvPicPr>
            <p:cNvPr id="18" name="コンテンツ プレースホルダ 6" descr="DSCN6153.JPG"/>
            <p:cNvPicPr>
              <a:picLocks noChangeAspect="1"/>
            </p:cNvPicPr>
            <p:nvPr/>
          </p:nvPicPr>
          <p:blipFill>
            <a:blip r:embed="rId5" cstate="print"/>
            <a:stretch>
              <a:fillRect/>
            </a:stretch>
          </p:blipFill>
          <p:spPr bwMode="auto">
            <a:xfrm>
              <a:off x="4071935" y="1643050"/>
              <a:ext cx="4714908" cy="3536180"/>
            </a:xfrm>
            <a:prstGeom prst="rect">
              <a:avLst/>
            </a:prstGeom>
            <a:noFill/>
            <a:ln w="9525">
              <a:noFill/>
              <a:miter lim="800000"/>
              <a:headEnd/>
              <a:tailEnd/>
            </a:ln>
          </p:spPr>
        </p:pic>
        <p:sp>
          <p:nvSpPr>
            <p:cNvPr id="15" name="テキスト ボックス 14"/>
            <p:cNvSpPr txBox="1"/>
            <p:nvPr/>
          </p:nvSpPr>
          <p:spPr>
            <a:xfrm>
              <a:off x="7429520" y="4786322"/>
              <a:ext cx="1338828" cy="369332"/>
            </a:xfrm>
            <a:prstGeom prst="rect">
              <a:avLst/>
            </a:prstGeom>
            <a:noFill/>
            <a:ln w="15875">
              <a:noFill/>
            </a:ln>
          </p:spPr>
          <p:txBody>
            <a:bodyPr wrap="none" rtlCol="0">
              <a:spAutoFit/>
            </a:bodyPr>
            <a:lstStyle/>
            <a:p>
              <a:r>
                <a:rPr kumimoji="1" lang="en-US" altLang="ja-JP" dirty="0" smtClean="0"/>
                <a:t>2009/03/27</a:t>
              </a:r>
              <a:endParaRPr kumimoji="1" lang="ja-JP" altLang="en-US" dirty="0" smtClean="0"/>
            </a:p>
          </p:txBody>
        </p:sp>
      </p:grpSp>
      <p:sp>
        <p:nvSpPr>
          <p:cNvPr id="14" name="テキスト ボックス 13"/>
          <p:cNvSpPr txBox="1"/>
          <p:nvPr/>
        </p:nvSpPr>
        <p:spPr>
          <a:xfrm>
            <a:off x="2568973" y="1428736"/>
            <a:ext cx="1074333" cy="253916"/>
          </a:xfrm>
          <a:prstGeom prst="rect">
            <a:avLst/>
          </a:prstGeom>
          <a:noFill/>
          <a:ln w="15875">
            <a:noFill/>
          </a:ln>
        </p:spPr>
        <p:txBody>
          <a:bodyPr wrap="none" rtlCol="0">
            <a:spAutoFit/>
          </a:bodyPr>
          <a:lstStyle/>
          <a:p>
            <a:r>
              <a:rPr kumimoji="1" lang="ja-JP" altLang="en-US" sz="1050" dirty="0" smtClean="0"/>
              <a:t>よし　おい　まち</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9" name="Picture 7" descr="C:\Documents and Settings\水利\デスクトップ\遠藤\卒論\調査写真\04.10\DSCN6209.JPG"/>
          <p:cNvPicPr>
            <a:picLocks noChangeAspect="1" noChangeArrowheads="1"/>
          </p:cNvPicPr>
          <p:nvPr/>
        </p:nvPicPr>
        <p:blipFill>
          <a:blip r:embed="rId4" cstate="print"/>
          <a:srcRect/>
          <a:stretch>
            <a:fillRect/>
          </a:stretch>
        </p:blipFill>
        <p:spPr bwMode="auto">
          <a:xfrm>
            <a:off x="5357818" y="160860"/>
            <a:ext cx="3357586" cy="2518034"/>
          </a:xfrm>
          <a:prstGeom prst="rect">
            <a:avLst/>
          </a:prstGeom>
          <a:noFill/>
        </p:spPr>
      </p:pic>
      <p:sp>
        <p:nvSpPr>
          <p:cNvPr id="8" name="タイトル 7"/>
          <p:cNvSpPr>
            <a:spLocks noGrp="1"/>
          </p:cNvSpPr>
          <p:nvPr>
            <p:ph type="title"/>
          </p:nvPr>
        </p:nvSpPr>
        <p:spPr/>
        <p:txBody>
          <a:bodyPr>
            <a:normAutofit/>
          </a:bodyPr>
          <a:lstStyle/>
          <a:p>
            <a:pPr algn="l"/>
            <a:r>
              <a:rPr kumimoji="1" lang="ja-JP" altLang="en-US" sz="4000" dirty="0" smtClean="0">
                <a:solidFill>
                  <a:schemeClr val="tx1"/>
                </a:solidFill>
                <a:effectLst>
                  <a:outerShdw blurRad="38100" dist="38100" dir="2700000" algn="tl">
                    <a:srgbClr val="000000">
                      <a:alpha val="43137"/>
                    </a:srgbClr>
                  </a:outerShdw>
                </a:effectLst>
              </a:rPr>
              <a:t>気象タワー概要図</a:t>
            </a:r>
            <a:endParaRPr kumimoji="1" lang="ja-JP" altLang="en-US" sz="4000" dirty="0">
              <a:solidFill>
                <a:schemeClr val="tx1"/>
              </a:solidFill>
              <a:effectLst>
                <a:outerShdw blurRad="38100" dist="38100" dir="2700000" algn="tl">
                  <a:srgbClr val="000000">
                    <a:alpha val="43137"/>
                  </a:srgbClr>
                </a:outerShdw>
              </a:effectLst>
            </a:endParaRPr>
          </a:p>
        </p:txBody>
      </p:sp>
      <p:sp>
        <p:nvSpPr>
          <p:cNvPr id="9" name="フローチャート: 手作業 8"/>
          <p:cNvSpPr/>
          <p:nvPr/>
        </p:nvSpPr>
        <p:spPr>
          <a:xfrm rot="10800000">
            <a:off x="1571604" y="5429264"/>
            <a:ext cx="5786478" cy="714380"/>
          </a:xfrm>
          <a:prstGeom prst="flowChartManualOperation">
            <a:avLst/>
          </a:pr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918" name="Picture 6" descr="C:\Documents and Settings\水利\Local Settings\Temporary Internet Files\Content.IE5\F2BL1292\MCj00883800000[1].wmf"/>
          <p:cNvPicPr>
            <a:picLocks noChangeAspect="1" noChangeArrowheads="1"/>
          </p:cNvPicPr>
          <p:nvPr/>
        </p:nvPicPr>
        <p:blipFill>
          <a:blip r:embed="rId6" cstate="print"/>
          <a:srcRect/>
          <a:stretch>
            <a:fillRect/>
          </a:stretch>
        </p:blipFill>
        <p:spPr bwMode="auto">
          <a:xfrm>
            <a:off x="2928926" y="4572008"/>
            <a:ext cx="617405" cy="1214422"/>
          </a:xfrm>
          <a:prstGeom prst="rect">
            <a:avLst/>
          </a:prstGeom>
          <a:noFill/>
        </p:spPr>
      </p:pic>
      <p:pic>
        <p:nvPicPr>
          <p:cNvPr id="12" name="Picture 6" descr="C:\Documents and Settings\水利\Local Settings\Temporary Internet Files\Content.IE5\F2BL1292\MCj00883800000[1].wmf"/>
          <p:cNvPicPr>
            <a:picLocks noChangeAspect="1" noChangeArrowheads="1"/>
          </p:cNvPicPr>
          <p:nvPr/>
        </p:nvPicPr>
        <p:blipFill>
          <a:blip r:embed="rId6" cstate="print"/>
          <a:srcRect/>
          <a:stretch>
            <a:fillRect/>
          </a:stretch>
        </p:blipFill>
        <p:spPr bwMode="auto">
          <a:xfrm>
            <a:off x="5357818" y="4572008"/>
            <a:ext cx="617405" cy="1214422"/>
          </a:xfrm>
          <a:prstGeom prst="rect">
            <a:avLst/>
          </a:prstGeom>
          <a:noFill/>
        </p:spPr>
      </p:pic>
      <p:sp>
        <p:nvSpPr>
          <p:cNvPr id="13" name="正方形/長方形 12"/>
          <p:cNvSpPr/>
          <p:nvPr/>
        </p:nvSpPr>
        <p:spPr>
          <a:xfrm>
            <a:off x="4429124" y="1857364"/>
            <a:ext cx="142876" cy="3571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928926" y="4071942"/>
            <a:ext cx="3143272" cy="714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lumMod val="50000"/>
                </a:schemeClr>
              </a:solidFill>
            </a:endParaRPr>
          </a:p>
        </p:txBody>
      </p:sp>
      <p:sp>
        <p:nvSpPr>
          <p:cNvPr id="16" name="正方形/長方形 15"/>
          <p:cNvSpPr/>
          <p:nvPr/>
        </p:nvSpPr>
        <p:spPr>
          <a:xfrm>
            <a:off x="2928926" y="3286124"/>
            <a:ext cx="3143272" cy="714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lumMod val="50000"/>
                </a:schemeClr>
              </a:solidFill>
            </a:endParaRPr>
          </a:p>
        </p:txBody>
      </p:sp>
      <p:sp>
        <p:nvSpPr>
          <p:cNvPr id="17" name="正方形/長方形 16"/>
          <p:cNvSpPr/>
          <p:nvPr/>
        </p:nvSpPr>
        <p:spPr>
          <a:xfrm>
            <a:off x="2071670" y="2500306"/>
            <a:ext cx="2357454" cy="714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214546" y="2143116"/>
            <a:ext cx="2357454" cy="714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90"/>
          <p:cNvGrpSpPr/>
          <p:nvPr/>
        </p:nvGrpSpPr>
        <p:grpSpPr>
          <a:xfrm>
            <a:off x="1928794" y="2428868"/>
            <a:ext cx="285752" cy="214314"/>
            <a:chOff x="1928794" y="2428868"/>
            <a:chExt cx="285752" cy="214314"/>
          </a:xfrm>
        </p:grpSpPr>
        <p:sp>
          <p:nvSpPr>
            <p:cNvPr id="22" name="円/楕円 21"/>
            <p:cNvSpPr/>
            <p:nvPr/>
          </p:nvSpPr>
          <p:spPr>
            <a:xfrm>
              <a:off x="1928794" y="2500306"/>
              <a:ext cx="142876" cy="1428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2071670" y="2500306"/>
              <a:ext cx="142876" cy="1428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1928794" y="2428868"/>
              <a:ext cx="142876" cy="1428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2071670" y="2428868"/>
              <a:ext cx="142876" cy="1428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円/楕円 20"/>
          <p:cNvSpPr/>
          <p:nvPr/>
        </p:nvSpPr>
        <p:spPr>
          <a:xfrm>
            <a:off x="1928794" y="2071678"/>
            <a:ext cx="214314" cy="2143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833542" y="2143116"/>
            <a:ext cx="38100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85720" y="2643182"/>
            <a:ext cx="142876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ja-JP" altLang="en-US" sz="2400" dirty="0" smtClean="0"/>
              <a:t>四</a:t>
            </a:r>
            <a:r>
              <a:rPr kumimoji="1" lang="ja-JP" altLang="en-US" sz="2400" dirty="0" smtClean="0"/>
              <a:t>放射計</a:t>
            </a:r>
            <a:endParaRPr kumimoji="1" lang="ja-JP" altLang="en-US" sz="2400" dirty="0"/>
          </a:p>
        </p:txBody>
      </p:sp>
      <p:sp>
        <p:nvSpPr>
          <p:cNvPr id="39" name="テキスト ボックス 38"/>
          <p:cNvSpPr txBox="1"/>
          <p:nvPr/>
        </p:nvSpPr>
        <p:spPr>
          <a:xfrm>
            <a:off x="285720" y="1643050"/>
            <a:ext cx="142876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2400" dirty="0" smtClean="0"/>
              <a:t>純放射計</a:t>
            </a:r>
            <a:endParaRPr kumimoji="1" lang="ja-JP" altLang="en-US" sz="2400" dirty="0"/>
          </a:p>
        </p:txBody>
      </p:sp>
      <p:grpSp>
        <p:nvGrpSpPr>
          <p:cNvPr id="3" name="グループ化 42"/>
          <p:cNvGrpSpPr/>
          <p:nvPr/>
        </p:nvGrpSpPr>
        <p:grpSpPr>
          <a:xfrm>
            <a:off x="5857884" y="3000372"/>
            <a:ext cx="299144" cy="297304"/>
            <a:chOff x="3664822" y="1911154"/>
            <a:chExt cx="299144" cy="297304"/>
          </a:xfrm>
        </p:grpSpPr>
        <p:cxnSp>
          <p:nvCxnSpPr>
            <p:cNvPr id="40" name="直線コネクタ 39"/>
            <p:cNvCxnSpPr/>
            <p:nvPr/>
          </p:nvCxnSpPr>
          <p:spPr>
            <a:xfrm rot="5400000" flipH="1" flipV="1">
              <a:off x="3711299" y="2100507"/>
              <a:ext cx="214314" cy="1588"/>
            </a:xfrm>
            <a:prstGeom prst="line">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フローチャート : 結合子 40"/>
            <p:cNvSpPr/>
            <p:nvPr/>
          </p:nvSpPr>
          <p:spPr>
            <a:xfrm>
              <a:off x="3664822" y="1911154"/>
              <a:ext cx="142876" cy="142876"/>
            </a:xfrm>
            <a:prstGeom prst="flowChartConnector">
              <a:avLst/>
            </a:prstGeom>
            <a:gradFill flip="none" rotWithShape="1">
              <a:gsLst>
                <a:gs pos="0">
                  <a:schemeClr val="tx1"/>
                </a:gs>
                <a:gs pos="50000">
                  <a:schemeClr val="tx1">
                    <a:lumMod val="65000"/>
                    <a:lumOff val="35000"/>
                  </a:schemeClr>
                </a:gs>
                <a:gs pos="0">
                  <a:schemeClr val="bg1"/>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ローチャート : 結合子 41"/>
            <p:cNvSpPr/>
            <p:nvPr/>
          </p:nvSpPr>
          <p:spPr>
            <a:xfrm>
              <a:off x="3821090" y="1911154"/>
              <a:ext cx="142876" cy="142876"/>
            </a:xfrm>
            <a:prstGeom prst="flowChartConnector">
              <a:avLst/>
            </a:prstGeom>
            <a:gradFill flip="none" rotWithShape="1">
              <a:gsLst>
                <a:gs pos="0">
                  <a:schemeClr val="tx1"/>
                </a:gs>
                <a:gs pos="50000">
                  <a:schemeClr val="tx1">
                    <a:lumMod val="65000"/>
                    <a:lumOff val="35000"/>
                  </a:schemeClr>
                </a:gs>
                <a:gs pos="0">
                  <a:schemeClr val="bg1"/>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43"/>
          <p:cNvGrpSpPr/>
          <p:nvPr/>
        </p:nvGrpSpPr>
        <p:grpSpPr>
          <a:xfrm>
            <a:off x="5857884" y="3786190"/>
            <a:ext cx="299144" cy="297304"/>
            <a:chOff x="3664822" y="1911154"/>
            <a:chExt cx="299144" cy="297304"/>
          </a:xfrm>
        </p:grpSpPr>
        <p:cxnSp>
          <p:nvCxnSpPr>
            <p:cNvPr id="45" name="直線コネクタ 44"/>
            <p:cNvCxnSpPr/>
            <p:nvPr/>
          </p:nvCxnSpPr>
          <p:spPr>
            <a:xfrm rot="5400000" flipH="1" flipV="1">
              <a:off x="3711299" y="2100507"/>
              <a:ext cx="214314" cy="1588"/>
            </a:xfrm>
            <a:prstGeom prst="line">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6" name="フローチャート : 結合子 45"/>
            <p:cNvSpPr/>
            <p:nvPr/>
          </p:nvSpPr>
          <p:spPr>
            <a:xfrm>
              <a:off x="3664822" y="1911154"/>
              <a:ext cx="142876" cy="142876"/>
            </a:xfrm>
            <a:prstGeom prst="flowChartConnector">
              <a:avLst/>
            </a:prstGeom>
            <a:gradFill flip="none" rotWithShape="1">
              <a:gsLst>
                <a:gs pos="0">
                  <a:schemeClr val="tx1"/>
                </a:gs>
                <a:gs pos="50000">
                  <a:schemeClr val="tx1">
                    <a:lumMod val="65000"/>
                    <a:lumOff val="35000"/>
                  </a:schemeClr>
                </a:gs>
                <a:gs pos="0">
                  <a:schemeClr val="bg1"/>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ローチャート : 結合子 46"/>
            <p:cNvSpPr/>
            <p:nvPr/>
          </p:nvSpPr>
          <p:spPr>
            <a:xfrm>
              <a:off x="3821090" y="1911154"/>
              <a:ext cx="142876" cy="142876"/>
            </a:xfrm>
            <a:prstGeom prst="flowChartConnector">
              <a:avLst/>
            </a:prstGeom>
            <a:gradFill flip="none" rotWithShape="1">
              <a:gsLst>
                <a:gs pos="0">
                  <a:schemeClr val="tx1"/>
                </a:gs>
                <a:gs pos="50000">
                  <a:schemeClr val="tx1">
                    <a:lumMod val="65000"/>
                    <a:lumOff val="35000"/>
                  </a:schemeClr>
                </a:gs>
                <a:gs pos="0">
                  <a:schemeClr val="bg1"/>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テキスト ボックス 47"/>
          <p:cNvSpPr txBox="1"/>
          <p:nvPr/>
        </p:nvSpPr>
        <p:spPr>
          <a:xfrm>
            <a:off x="6500826" y="3429000"/>
            <a:ext cx="114300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sz="2400" dirty="0" smtClean="0"/>
              <a:t>風速計</a:t>
            </a:r>
            <a:endParaRPr kumimoji="1" lang="ja-JP" altLang="en-US" sz="2400" dirty="0"/>
          </a:p>
        </p:txBody>
      </p:sp>
      <p:sp>
        <p:nvSpPr>
          <p:cNvPr id="50" name="角丸四角形 49"/>
          <p:cNvSpPr/>
          <p:nvPr/>
        </p:nvSpPr>
        <p:spPr>
          <a:xfrm>
            <a:off x="2857488" y="3000372"/>
            <a:ext cx="214314" cy="2857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1" name="角丸四角形 50"/>
          <p:cNvSpPr/>
          <p:nvPr/>
        </p:nvSpPr>
        <p:spPr>
          <a:xfrm>
            <a:off x="2857488" y="3786190"/>
            <a:ext cx="214314" cy="2857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2" name="テキスト ボックス 51"/>
          <p:cNvSpPr txBox="1"/>
          <p:nvPr/>
        </p:nvSpPr>
        <p:spPr>
          <a:xfrm>
            <a:off x="1142976" y="3429000"/>
            <a:ext cx="142876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2400" dirty="0" smtClean="0"/>
              <a:t>温湿度計</a:t>
            </a:r>
            <a:endParaRPr kumimoji="1" lang="ja-JP" altLang="en-US" sz="2400" dirty="0"/>
          </a:p>
        </p:txBody>
      </p:sp>
      <p:cxnSp>
        <p:nvCxnSpPr>
          <p:cNvPr id="54" name="直線コネクタ 53"/>
          <p:cNvCxnSpPr/>
          <p:nvPr/>
        </p:nvCxnSpPr>
        <p:spPr>
          <a:xfrm>
            <a:off x="2786050" y="4643446"/>
            <a:ext cx="3429024"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rot="5400000" flipH="1" flipV="1">
            <a:off x="4750595" y="4393413"/>
            <a:ext cx="500066"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rot="5400000" flipH="1" flipV="1">
            <a:off x="4643438" y="3714752"/>
            <a:ext cx="71438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rot="5400000" flipH="1" flipV="1">
            <a:off x="3499636" y="2928934"/>
            <a:ext cx="715174" cy="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a:off x="1071538" y="6143644"/>
            <a:ext cx="7000924" cy="428628"/>
          </a:xfrm>
          <a:prstGeom prst="rect">
            <a:avLst/>
          </a:pr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3786182" y="5643578"/>
            <a:ext cx="500066" cy="7143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3643306" y="6000768"/>
            <a:ext cx="171451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kumimoji="1" lang="ja-JP" altLang="en-US" sz="2400" dirty="0" smtClean="0"/>
              <a:t>地中熱流板</a:t>
            </a:r>
            <a:endParaRPr kumimoji="1" lang="ja-JP" altLang="en-US" sz="2400" dirty="0"/>
          </a:p>
        </p:txBody>
      </p:sp>
      <p:sp>
        <p:nvSpPr>
          <p:cNvPr id="86" name="テキスト ボックス 85"/>
          <p:cNvSpPr txBox="1"/>
          <p:nvPr/>
        </p:nvSpPr>
        <p:spPr>
          <a:xfrm>
            <a:off x="4643438" y="4214818"/>
            <a:ext cx="714380" cy="307777"/>
          </a:xfrm>
          <a:prstGeom prst="rect">
            <a:avLst/>
          </a:prstGeom>
          <a:solidFill>
            <a:schemeClr val="bg1"/>
          </a:solidFill>
          <a:ln w="15875">
            <a:solidFill>
              <a:srgbClr val="FFC000"/>
            </a:solidFill>
            <a:prstDash val="dash"/>
          </a:ln>
        </p:spPr>
        <p:txBody>
          <a:bodyPr wrap="square" rtlCol="0">
            <a:spAutoFit/>
          </a:bodyPr>
          <a:lstStyle/>
          <a:p>
            <a:pPr algn="ctr"/>
            <a:r>
              <a:rPr lang="en-US" altLang="ja-JP" sz="1400" dirty="0" smtClean="0"/>
              <a:t>3</a:t>
            </a:r>
            <a:r>
              <a:rPr kumimoji="1" lang="en-US" altLang="ja-JP" sz="1400" dirty="0" smtClean="0"/>
              <a:t>0cm</a:t>
            </a:r>
          </a:p>
        </p:txBody>
      </p:sp>
      <p:sp>
        <p:nvSpPr>
          <p:cNvPr id="87" name="テキスト ボックス 86"/>
          <p:cNvSpPr txBox="1"/>
          <p:nvPr/>
        </p:nvSpPr>
        <p:spPr>
          <a:xfrm>
            <a:off x="4643438" y="3571876"/>
            <a:ext cx="714380" cy="307777"/>
          </a:xfrm>
          <a:prstGeom prst="rect">
            <a:avLst/>
          </a:prstGeom>
          <a:solidFill>
            <a:schemeClr val="bg1"/>
          </a:solidFill>
          <a:ln w="15875">
            <a:solidFill>
              <a:srgbClr val="FFC000"/>
            </a:solidFill>
            <a:prstDash val="dash"/>
          </a:ln>
        </p:spPr>
        <p:txBody>
          <a:bodyPr wrap="square" rtlCol="0">
            <a:spAutoFit/>
          </a:bodyPr>
          <a:lstStyle/>
          <a:p>
            <a:pPr algn="ctr"/>
            <a:r>
              <a:rPr kumimoji="1" lang="en-US" altLang="ja-JP" sz="1400" dirty="0" smtClean="0"/>
              <a:t>60cm</a:t>
            </a:r>
          </a:p>
        </p:txBody>
      </p:sp>
      <p:sp>
        <p:nvSpPr>
          <p:cNvPr id="88" name="テキスト ボックス 87"/>
          <p:cNvSpPr txBox="1"/>
          <p:nvPr/>
        </p:nvSpPr>
        <p:spPr>
          <a:xfrm>
            <a:off x="3500430" y="2786058"/>
            <a:ext cx="714380" cy="307777"/>
          </a:xfrm>
          <a:prstGeom prst="rect">
            <a:avLst/>
          </a:prstGeom>
          <a:solidFill>
            <a:schemeClr val="bg1"/>
          </a:solidFill>
          <a:ln w="15875">
            <a:solidFill>
              <a:srgbClr val="FFC000"/>
            </a:solidFill>
            <a:prstDash val="dash"/>
          </a:ln>
        </p:spPr>
        <p:txBody>
          <a:bodyPr wrap="square" rtlCol="0">
            <a:spAutoFit/>
          </a:bodyPr>
          <a:lstStyle/>
          <a:p>
            <a:pPr algn="ctr"/>
            <a:r>
              <a:rPr kumimoji="1" lang="en-US" altLang="ja-JP" sz="1400" dirty="0" smtClean="0"/>
              <a:t>50cm</a:t>
            </a:r>
          </a:p>
        </p:txBody>
      </p:sp>
      <p:sp>
        <p:nvSpPr>
          <p:cNvPr id="55" name="円/楕円 54"/>
          <p:cNvSpPr/>
          <p:nvPr/>
        </p:nvSpPr>
        <p:spPr>
          <a:xfrm>
            <a:off x="2714612" y="2714620"/>
            <a:ext cx="500066" cy="1643074"/>
          </a:xfrm>
          <a:prstGeom prst="ellipse">
            <a:avLst/>
          </a:prstGeom>
          <a:noFill/>
          <a:ln w="38100">
            <a:solidFill>
              <a:srgbClr val="FF0000"/>
            </a:solidFill>
            <a:tailEnd type="none"/>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7" name="円/楕円 56"/>
          <p:cNvSpPr/>
          <p:nvPr/>
        </p:nvSpPr>
        <p:spPr>
          <a:xfrm>
            <a:off x="5715008" y="2714620"/>
            <a:ext cx="571504" cy="1643074"/>
          </a:xfrm>
          <a:prstGeom prst="ellipse">
            <a:avLst/>
          </a:prstGeom>
          <a:noFill/>
          <a:ln w="38100">
            <a:solidFill>
              <a:srgbClr val="FF0000"/>
            </a:solidFill>
            <a:tailEnd type="none"/>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8" name="円/楕円 57"/>
          <p:cNvSpPr/>
          <p:nvPr/>
        </p:nvSpPr>
        <p:spPr>
          <a:xfrm>
            <a:off x="1785918" y="2285992"/>
            <a:ext cx="571504" cy="571504"/>
          </a:xfrm>
          <a:prstGeom prst="ellipse">
            <a:avLst/>
          </a:prstGeom>
          <a:noFill/>
          <a:ln w="38100">
            <a:solidFill>
              <a:srgbClr val="FF0000"/>
            </a:solidFill>
            <a:tailEnd type="none"/>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9" name="円/楕円 58"/>
          <p:cNvSpPr/>
          <p:nvPr/>
        </p:nvSpPr>
        <p:spPr>
          <a:xfrm>
            <a:off x="1714480" y="1928802"/>
            <a:ext cx="571504" cy="571504"/>
          </a:xfrm>
          <a:prstGeom prst="ellipse">
            <a:avLst/>
          </a:prstGeom>
          <a:noFill/>
          <a:ln w="38100">
            <a:solidFill>
              <a:srgbClr val="FF0000"/>
            </a:solidFill>
            <a:tailEnd type="none"/>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1" name="円/楕円 60"/>
          <p:cNvSpPr/>
          <p:nvPr/>
        </p:nvSpPr>
        <p:spPr>
          <a:xfrm>
            <a:off x="3571868" y="5357826"/>
            <a:ext cx="928694" cy="571504"/>
          </a:xfrm>
          <a:prstGeom prst="ellipse">
            <a:avLst/>
          </a:prstGeom>
          <a:noFill/>
          <a:ln w="38100">
            <a:solidFill>
              <a:srgbClr val="FF0000"/>
            </a:solidFill>
            <a:tailEnd type="none"/>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9" name="テキスト ボックス 48"/>
          <p:cNvSpPr txBox="1"/>
          <p:nvPr/>
        </p:nvSpPr>
        <p:spPr>
          <a:xfrm>
            <a:off x="7572396" y="0"/>
            <a:ext cx="1143008"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kumimoji="1" lang="en-US" altLang="ja-JP" sz="2400" dirty="0" smtClean="0"/>
              <a:t>4/15</a:t>
            </a:r>
            <a:endParaRPr kumimoji="1" lang="ja-JP" altLang="en-US" sz="2400" dirty="0" smtClean="0"/>
          </a:p>
        </p:txBody>
      </p:sp>
      <p:sp>
        <p:nvSpPr>
          <p:cNvPr id="53" name="テキスト ボックス 52"/>
          <p:cNvSpPr txBox="1"/>
          <p:nvPr/>
        </p:nvSpPr>
        <p:spPr>
          <a:xfrm>
            <a:off x="7358082" y="2285992"/>
            <a:ext cx="1338828" cy="369332"/>
          </a:xfrm>
          <a:prstGeom prst="rect">
            <a:avLst/>
          </a:prstGeom>
          <a:noFill/>
          <a:ln w="15875">
            <a:noFill/>
          </a:ln>
        </p:spPr>
        <p:txBody>
          <a:bodyPr wrap="none" rtlCol="0">
            <a:spAutoFit/>
          </a:bodyPr>
          <a:lstStyle/>
          <a:p>
            <a:r>
              <a:rPr kumimoji="1" lang="en-US" altLang="ja-JP" dirty="0" smtClean="0"/>
              <a:t>2009/04/10</a:t>
            </a:r>
            <a:endParaRPr kumimoji="1" lang="ja-JP" alt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5"/>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dissolve">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7"/>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dissolve">
                                      <p:cBhvr>
                                        <p:cTn id="21" dur="500"/>
                                        <p:tgtEl>
                                          <p:spTgt spid="5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dissolve">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8"/>
                                        </p:tgtEl>
                                        <p:attrNameLst>
                                          <p:attrName>style.visibility</p:attrName>
                                        </p:attrNameLst>
                                      </p:cBhvr>
                                      <p:to>
                                        <p:strVal val="hidden"/>
                                      </p:to>
                                    </p:set>
                                  </p:childTnLst>
                                </p:cTn>
                              </p:par>
                              <p:par>
                                <p:cTn id="31" presetID="9"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dissolve">
                                      <p:cBhvr>
                                        <p:cTn id="3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7" grpId="0" animBg="1"/>
      <p:bldP spid="58" grpId="0" animBg="1"/>
      <p:bldP spid="58" grpId="1" animBg="1"/>
      <p:bldP spid="59" grpId="0" animBg="1"/>
      <p:bldP spid="59" grpId="1"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solidFill>
                  <a:schemeClr val="tx1"/>
                </a:solidFill>
                <a:effectLst>
                  <a:outerShdw blurRad="38100" dist="38100" dir="2700000" algn="tl">
                    <a:srgbClr val="000000">
                      <a:alpha val="43137"/>
                    </a:srgbClr>
                  </a:outerShdw>
                </a:effectLst>
              </a:rPr>
              <a:t>研究内容</a:t>
            </a:r>
            <a:endParaRPr kumimoji="1" lang="ja-JP" altLang="en-US" sz="4000" dirty="0">
              <a:solidFill>
                <a:schemeClr val="tx1"/>
              </a:solidFill>
              <a:effectLst>
                <a:outerShdw blurRad="38100" dist="38100" dir="2700000" algn="tl">
                  <a:srgbClr val="000000">
                    <a:alpha val="43137"/>
                  </a:srgbClr>
                </a:outerShdw>
              </a:effectLst>
            </a:endParaRPr>
          </a:p>
        </p:txBody>
      </p:sp>
      <p:sp>
        <p:nvSpPr>
          <p:cNvPr id="7" name="コンテンツ プレースホルダ 6"/>
          <p:cNvSpPr>
            <a:spLocks noGrp="1"/>
          </p:cNvSpPr>
          <p:nvPr>
            <p:ph sz="quarter" idx="1"/>
          </p:nvPr>
        </p:nvSpPr>
        <p:spPr>
          <a:xfrm>
            <a:off x="285720" y="1600200"/>
            <a:ext cx="8358246" cy="1971676"/>
          </a:xfrm>
        </p:spPr>
        <p:txBody>
          <a:bodyPr>
            <a:normAutofit/>
          </a:bodyPr>
          <a:lstStyle/>
          <a:p>
            <a:pPr>
              <a:buNone/>
            </a:pPr>
            <a:r>
              <a:rPr lang="ja-JP" altLang="en-US" sz="3200" dirty="0" smtClean="0">
                <a:solidFill>
                  <a:srgbClr val="0070C0"/>
                </a:solidFill>
              </a:rPr>
              <a:t>　ペンマン法</a:t>
            </a:r>
            <a:r>
              <a:rPr lang="ja-JP" altLang="en-US" sz="3200" dirty="0" smtClean="0"/>
              <a:t>と</a:t>
            </a:r>
            <a:r>
              <a:rPr lang="ja-JP" altLang="en-US" sz="3200" dirty="0" smtClean="0">
                <a:solidFill>
                  <a:srgbClr val="FF0000"/>
                </a:solidFill>
              </a:rPr>
              <a:t>ＰＭ法</a:t>
            </a:r>
            <a:r>
              <a:rPr lang="ja-JP" altLang="en-US" sz="3200" dirty="0" smtClean="0"/>
              <a:t>のどちらが</a:t>
            </a:r>
            <a:r>
              <a:rPr lang="ja-JP" altLang="en-US" sz="3200" dirty="0" smtClean="0">
                <a:latin typeface="+mn-ea"/>
              </a:rPr>
              <a:t>実蒸発散量</a:t>
            </a:r>
            <a:endParaRPr lang="en-US" altLang="ja-JP" sz="3200" dirty="0" smtClean="0">
              <a:latin typeface="+mn-ea"/>
            </a:endParaRPr>
          </a:p>
          <a:p>
            <a:pPr>
              <a:buNone/>
            </a:pPr>
            <a:r>
              <a:rPr lang="ja-JP" altLang="en-US" sz="3200" dirty="0" smtClean="0"/>
              <a:t>に近い蒸発散量を推定できるかを比較する</a:t>
            </a:r>
            <a:endParaRPr lang="en-US" altLang="ja-JP" sz="3200" dirty="0" smtClean="0"/>
          </a:p>
          <a:p>
            <a:pPr>
              <a:buNone/>
            </a:pPr>
            <a:r>
              <a:rPr lang="ja-JP" altLang="en-US" sz="3200" dirty="0" smtClean="0"/>
              <a:t>（実蒸発散量：</a:t>
            </a:r>
            <a:r>
              <a:rPr lang="ja-JP" altLang="en-US" sz="3200" dirty="0" smtClean="0">
                <a:solidFill>
                  <a:srgbClr val="008000"/>
                </a:solidFill>
              </a:rPr>
              <a:t>ボーエン比法</a:t>
            </a:r>
            <a:r>
              <a:rPr lang="ja-JP" altLang="en-US" sz="3200" dirty="0" smtClean="0"/>
              <a:t>）</a:t>
            </a:r>
            <a:endParaRPr lang="en-US" altLang="ja-JP" sz="3200" dirty="0" smtClean="0"/>
          </a:p>
        </p:txBody>
      </p:sp>
      <p:sp>
        <p:nvSpPr>
          <p:cNvPr id="6" name="テキスト ボックス 5"/>
          <p:cNvSpPr txBox="1"/>
          <p:nvPr/>
        </p:nvSpPr>
        <p:spPr>
          <a:xfrm>
            <a:off x="7572396" y="0"/>
            <a:ext cx="1143008"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kumimoji="1" lang="en-US" altLang="ja-JP" sz="2400" dirty="0" smtClean="0"/>
              <a:t>5/15</a:t>
            </a:r>
            <a:endParaRPr kumimoji="1" lang="ja-JP" altLang="en-US" sz="2400" dirty="0" smtClean="0"/>
          </a:p>
        </p:txBody>
      </p:sp>
      <p:grpSp>
        <p:nvGrpSpPr>
          <p:cNvPr id="9" name="グループ化 8"/>
          <p:cNvGrpSpPr/>
          <p:nvPr/>
        </p:nvGrpSpPr>
        <p:grpSpPr>
          <a:xfrm>
            <a:off x="857224" y="3643314"/>
            <a:ext cx="7286676" cy="2786082"/>
            <a:chOff x="1523080" y="4143380"/>
            <a:chExt cx="6049316" cy="2500330"/>
          </a:xfrm>
        </p:grpSpPr>
        <p:sp>
          <p:nvSpPr>
            <p:cNvPr id="4" name="角丸四角形吹き出し 3"/>
            <p:cNvSpPr/>
            <p:nvPr/>
          </p:nvSpPr>
          <p:spPr>
            <a:xfrm>
              <a:off x="1523080" y="4143380"/>
              <a:ext cx="6049316" cy="2500330"/>
            </a:xfrm>
            <a:prstGeom prst="wedgeRoundRectCallout">
              <a:avLst>
                <a:gd name="adj1" fmla="val -8270"/>
                <a:gd name="adj2" fmla="val -61165"/>
                <a:gd name="adj3" fmla="val 16667"/>
              </a:avLst>
            </a:prstGeom>
            <a:ln>
              <a:solidFill>
                <a:srgbClr val="008000"/>
              </a:solidFill>
              <a:tailEnd type="none"/>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3200" dirty="0" smtClean="0">
                  <a:solidFill>
                    <a:schemeClr val="tx1"/>
                  </a:solidFill>
                </a:rPr>
                <a:t>２点間の水蒸気の移動から</a:t>
              </a:r>
              <a:endParaRPr lang="en-US" altLang="ja-JP" sz="3200" dirty="0" smtClean="0">
                <a:solidFill>
                  <a:schemeClr val="tx1"/>
                </a:solidFill>
              </a:endParaRPr>
            </a:p>
            <a:p>
              <a:pPr algn="ctr"/>
              <a:r>
                <a:rPr lang="ja-JP" altLang="en-US" sz="3200" dirty="0" smtClean="0">
                  <a:solidFill>
                    <a:schemeClr val="tx1"/>
                  </a:solidFill>
                </a:rPr>
                <a:t>直接蒸発散量を推定できる方法</a:t>
              </a:r>
            </a:p>
            <a:p>
              <a:pPr algn="ctr"/>
              <a:endParaRPr lang="en-US" altLang="ja-JP" sz="3200" dirty="0" smtClean="0">
                <a:solidFill>
                  <a:schemeClr val="tx1"/>
                </a:solidFill>
              </a:endParaRPr>
            </a:p>
            <a:p>
              <a:pPr algn="ctr"/>
              <a:r>
                <a:rPr lang="ja-JP" altLang="en-US" sz="3200" dirty="0" smtClean="0">
                  <a:solidFill>
                    <a:srgbClr val="0070C0"/>
                  </a:solidFill>
                  <a:latin typeface="+mn-ea"/>
                </a:rPr>
                <a:t>ペンマン法</a:t>
              </a:r>
              <a:r>
                <a:rPr lang="ja-JP" altLang="en-US" sz="3200" dirty="0" smtClean="0">
                  <a:latin typeface="+mn-ea"/>
                </a:rPr>
                <a:t>や</a:t>
              </a:r>
              <a:r>
                <a:rPr lang="ja-JP" altLang="en-US" sz="3200" dirty="0" smtClean="0">
                  <a:solidFill>
                    <a:srgbClr val="FF0000"/>
                  </a:solidFill>
                  <a:latin typeface="+mn-ea"/>
                </a:rPr>
                <a:t>ＰＭ法</a:t>
              </a:r>
              <a:r>
                <a:rPr lang="ja-JP" altLang="en-US" sz="3200" dirty="0" smtClean="0">
                  <a:latin typeface="+mn-ea"/>
                </a:rPr>
                <a:t>と比べて</a:t>
              </a:r>
              <a:endParaRPr lang="en-US" altLang="ja-JP" sz="3200" dirty="0" smtClean="0">
                <a:latin typeface="+mn-ea"/>
              </a:endParaRPr>
            </a:p>
            <a:p>
              <a:pPr algn="ctr"/>
              <a:r>
                <a:rPr lang="ja-JP" altLang="en-US" sz="3200" dirty="0" smtClean="0">
                  <a:latin typeface="+mn-ea"/>
                </a:rPr>
                <a:t>実蒸発散量に近い値を推定できる</a:t>
              </a:r>
            </a:p>
          </p:txBody>
        </p:sp>
        <p:sp>
          <p:nvSpPr>
            <p:cNvPr id="8" name="下矢印 7"/>
            <p:cNvSpPr/>
            <p:nvPr/>
          </p:nvSpPr>
          <p:spPr bwMode="auto">
            <a:xfrm>
              <a:off x="4356338" y="5224604"/>
              <a:ext cx="369321" cy="329219"/>
            </a:xfrm>
            <a:prstGeom prst="downArrow">
              <a:avLst>
                <a:gd name="adj1" fmla="val 50000"/>
                <a:gd name="adj2" fmla="val 46538"/>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sz="3200"/>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コンテンツ プレースホルダ 19"/>
          <p:cNvSpPr>
            <a:spLocks noGrp="1"/>
          </p:cNvSpPr>
          <p:nvPr>
            <p:ph sz="quarter" idx="1"/>
          </p:nvPr>
        </p:nvSpPr>
        <p:spPr>
          <a:xfrm>
            <a:off x="457200" y="1857364"/>
            <a:ext cx="7901014" cy="1428760"/>
          </a:xfrm>
        </p:spPr>
        <p:txBody>
          <a:bodyPr>
            <a:normAutofit/>
          </a:bodyPr>
          <a:lstStyle/>
          <a:p>
            <a:pPr>
              <a:buNone/>
            </a:pPr>
            <a:r>
              <a:rPr kumimoji="1" lang="ja-JP" altLang="en-US" dirty="0" smtClean="0">
                <a:solidFill>
                  <a:srgbClr val="008000"/>
                </a:solidFill>
              </a:rPr>
              <a:t>ボーエン比法</a:t>
            </a:r>
            <a:r>
              <a:rPr kumimoji="1" lang="ja-JP" altLang="en-US" dirty="0" smtClean="0"/>
              <a:t>：２高度の</a:t>
            </a:r>
            <a:r>
              <a:rPr lang="ja-JP" altLang="en-US" dirty="0" smtClean="0"/>
              <a:t>気温</a:t>
            </a:r>
            <a:r>
              <a:rPr kumimoji="1" lang="ja-JP" altLang="en-US" dirty="0" smtClean="0"/>
              <a:t>・相対湿度の差から推定</a:t>
            </a:r>
            <a:endParaRPr kumimoji="1" lang="en-US" altLang="ja-JP" dirty="0" smtClean="0"/>
          </a:p>
          <a:p>
            <a:pPr>
              <a:buNone/>
            </a:pPr>
            <a:r>
              <a:rPr lang="ja-JP" altLang="en-US" dirty="0" smtClean="0">
                <a:solidFill>
                  <a:srgbClr val="0070C0"/>
                </a:solidFill>
              </a:rPr>
              <a:t>ペンマン法</a:t>
            </a:r>
            <a:r>
              <a:rPr lang="ja-JP" altLang="en-US" dirty="0" smtClean="0"/>
              <a:t>：１高度から推定⇒地表面が湿度</a:t>
            </a:r>
            <a:r>
              <a:rPr lang="en-US" altLang="ja-JP" dirty="0" smtClean="0">
                <a:latin typeface="+mn-ea"/>
              </a:rPr>
              <a:t>100</a:t>
            </a:r>
            <a:r>
              <a:rPr lang="ja-JP" altLang="en-US" dirty="0" smtClean="0">
                <a:latin typeface="+mn-ea"/>
              </a:rPr>
              <a:t>％</a:t>
            </a:r>
            <a:endParaRPr lang="en-US" altLang="ja-JP" dirty="0" smtClean="0">
              <a:latin typeface="+mn-ea"/>
            </a:endParaRPr>
          </a:p>
          <a:p>
            <a:pPr>
              <a:buNone/>
            </a:pPr>
            <a:r>
              <a:rPr kumimoji="1" lang="ja-JP" altLang="en-US" dirty="0" smtClean="0">
                <a:solidFill>
                  <a:srgbClr val="FF0000"/>
                </a:solidFill>
              </a:rPr>
              <a:t>ＰＭ法</a:t>
            </a:r>
            <a:r>
              <a:rPr kumimoji="1" lang="ja-JP" altLang="en-US" dirty="0" smtClean="0"/>
              <a:t>：</a:t>
            </a:r>
            <a:r>
              <a:rPr lang="ja-JP" altLang="en-US" dirty="0" smtClean="0"/>
              <a:t>１高度から推定⇒地表面の状態によって変化</a:t>
            </a:r>
            <a:endParaRPr kumimoji="1" lang="ja-JP" altLang="en-US" dirty="0"/>
          </a:p>
        </p:txBody>
      </p:sp>
      <p:sp>
        <p:nvSpPr>
          <p:cNvPr id="19" name="タイトル 18"/>
          <p:cNvSpPr>
            <a:spLocks noGrp="1"/>
          </p:cNvSpPr>
          <p:nvPr>
            <p:ph type="title"/>
          </p:nvPr>
        </p:nvSpPr>
        <p:spPr>
          <a:xfrm>
            <a:off x="457200" y="500050"/>
            <a:ext cx="8258204" cy="1143000"/>
          </a:xfrm>
        </p:spPr>
        <p:txBody>
          <a:bodyPr>
            <a:noAutofit/>
          </a:bodyPr>
          <a:lstStyle/>
          <a:p>
            <a:r>
              <a:rPr kumimoji="1" lang="ja-JP" altLang="en-US" sz="4000" dirty="0" smtClean="0">
                <a:solidFill>
                  <a:srgbClr val="008000"/>
                </a:solidFill>
                <a:effectLst>
                  <a:outerShdw blurRad="38100" dist="38100" dir="2700000" algn="tl">
                    <a:srgbClr val="000000">
                      <a:alpha val="43137"/>
                    </a:srgbClr>
                  </a:outerShdw>
                </a:effectLst>
              </a:rPr>
              <a:t>ボーエン比法</a:t>
            </a:r>
            <a:r>
              <a:rPr kumimoji="1" lang="en-US" altLang="ja-JP" sz="4000" dirty="0" smtClean="0">
                <a:solidFill>
                  <a:schemeClr val="tx1"/>
                </a:solidFill>
                <a:effectLst>
                  <a:outerShdw blurRad="38100" dist="38100" dir="2700000" algn="tl">
                    <a:srgbClr val="000000">
                      <a:alpha val="43137"/>
                    </a:srgbClr>
                  </a:outerShdw>
                </a:effectLst>
              </a:rPr>
              <a:t>,</a:t>
            </a:r>
            <a:r>
              <a:rPr kumimoji="1" lang="ja-JP" altLang="en-US" sz="4000" dirty="0" smtClean="0">
                <a:solidFill>
                  <a:srgbClr val="0070C0"/>
                </a:solidFill>
                <a:effectLst>
                  <a:outerShdw blurRad="38100" dist="38100" dir="2700000" algn="tl">
                    <a:srgbClr val="000000">
                      <a:alpha val="43137"/>
                    </a:srgbClr>
                  </a:outerShdw>
                </a:effectLst>
              </a:rPr>
              <a:t>ペンマン法</a:t>
            </a:r>
            <a:r>
              <a:rPr lang="en-US" altLang="ja-JP" sz="4000" dirty="0" smtClean="0">
                <a:solidFill>
                  <a:schemeClr val="tx1"/>
                </a:solidFill>
                <a:effectLst>
                  <a:outerShdw blurRad="38100" dist="38100" dir="2700000" algn="tl">
                    <a:srgbClr val="000000">
                      <a:alpha val="43137"/>
                    </a:srgbClr>
                  </a:outerShdw>
                </a:effectLst>
              </a:rPr>
              <a:t>,</a:t>
            </a:r>
            <a:r>
              <a:rPr kumimoji="1" lang="ja-JP" altLang="en-US" sz="4000" dirty="0" smtClean="0">
                <a:solidFill>
                  <a:srgbClr val="FF0000"/>
                </a:solidFill>
                <a:effectLst>
                  <a:outerShdw blurRad="38100" dist="38100" dir="2700000" algn="tl">
                    <a:srgbClr val="000000">
                      <a:alpha val="43137"/>
                    </a:srgbClr>
                  </a:outerShdw>
                </a:effectLst>
              </a:rPr>
              <a:t>ＰＭ法</a:t>
            </a:r>
            <a:r>
              <a:rPr kumimoji="1" lang="en-US" altLang="ja-JP" sz="4000" dirty="0" smtClean="0">
                <a:solidFill>
                  <a:srgbClr val="FF0000"/>
                </a:solidFill>
                <a:effectLst>
                  <a:outerShdw blurRad="38100" dist="38100" dir="2700000" algn="tl">
                    <a:srgbClr val="000000">
                      <a:alpha val="43137"/>
                    </a:srgbClr>
                  </a:outerShdw>
                </a:effectLst>
              </a:rPr>
              <a:t/>
            </a:r>
            <a:br>
              <a:rPr kumimoji="1" lang="en-US" altLang="ja-JP" sz="4000" dirty="0" smtClean="0">
                <a:solidFill>
                  <a:srgbClr val="FF0000"/>
                </a:solidFill>
                <a:effectLst>
                  <a:outerShdw blurRad="38100" dist="38100" dir="2700000" algn="tl">
                    <a:srgbClr val="000000">
                      <a:alpha val="43137"/>
                    </a:srgbClr>
                  </a:outerShdw>
                </a:effectLst>
              </a:rPr>
            </a:br>
            <a:r>
              <a:rPr lang="en-US" altLang="ja-JP" sz="4000" dirty="0" smtClean="0">
                <a:solidFill>
                  <a:schemeClr val="tx1"/>
                </a:solidFill>
                <a:effectLst>
                  <a:outerShdw blurRad="38100" dist="38100" dir="2700000" algn="tl">
                    <a:srgbClr val="000000">
                      <a:alpha val="43137"/>
                    </a:srgbClr>
                  </a:outerShdw>
                </a:effectLst>
              </a:rPr>
              <a:t>	</a:t>
            </a:r>
            <a:r>
              <a:rPr lang="ja-JP" altLang="en-US" sz="4000" dirty="0" smtClean="0">
                <a:solidFill>
                  <a:schemeClr val="tx1"/>
                </a:solidFill>
                <a:effectLst>
                  <a:outerShdw blurRad="38100" dist="38100" dir="2700000" algn="tl">
                    <a:srgbClr val="000000">
                      <a:alpha val="43137"/>
                    </a:srgbClr>
                  </a:outerShdw>
                </a:effectLst>
              </a:rPr>
              <a:t>　</a:t>
            </a:r>
            <a:r>
              <a:rPr kumimoji="1" lang="ja-JP" altLang="en-US" sz="4000" dirty="0" smtClean="0">
                <a:solidFill>
                  <a:schemeClr val="tx1"/>
                </a:solidFill>
                <a:effectLst>
                  <a:outerShdw blurRad="38100" dist="38100" dir="2700000" algn="tl">
                    <a:srgbClr val="000000">
                      <a:alpha val="43137"/>
                    </a:srgbClr>
                  </a:outerShdw>
                </a:effectLst>
              </a:rPr>
              <a:t>による蒸発散量推定のモデル</a:t>
            </a:r>
            <a:endParaRPr kumimoji="1" lang="ja-JP" altLang="en-US" sz="4000" dirty="0">
              <a:solidFill>
                <a:schemeClr val="tx1"/>
              </a:solidFill>
              <a:effectLst>
                <a:outerShdw blurRad="38100" dist="38100" dir="2700000" algn="tl">
                  <a:srgbClr val="000000">
                    <a:alpha val="43137"/>
                  </a:srgbClr>
                </a:outerShdw>
              </a:effectLst>
            </a:endParaRPr>
          </a:p>
        </p:txBody>
      </p:sp>
      <p:sp>
        <p:nvSpPr>
          <p:cNvPr id="92" name="Line 9"/>
          <p:cNvSpPr>
            <a:spLocks noChangeShapeType="1"/>
          </p:cNvSpPr>
          <p:nvPr/>
        </p:nvSpPr>
        <p:spPr bwMode="auto">
          <a:xfrm>
            <a:off x="3071802" y="4286256"/>
            <a:ext cx="1785" cy="1773484"/>
          </a:xfrm>
          <a:prstGeom prst="line">
            <a:avLst/>
          </a:prstGeom>
          <a:noFill/>
          <a:ln w="28440">
            <a:solidFill>
              <a:srgbClr val="C0C0C0"/>
            </a:solidFill>
            <a:miter lim="800000"/>
            <a:headEnd/>
            <a:tailEnd/>
          </a:ln>
          <a:effectLst/>
        </p:spPr>
        <p:txBody>
          <a:bodyPr/>
          <a:lstStyle/>
          <a:p>
            <a:endParaRPr lang="ja-JP" altLang="en-US" sz="2000"/>
          </a:p>
        </p:txBody>
      </p:sp>
      <p:sp>
        <p:nvSpPr>
          <p:cNvPr id="97" name="Line 21"/>
          <p:cNvSpPr>
            <a:spLocks noChangeShapeType="1"/>
          </p:cNvSpPr>
          <p:nvPr/>
        </p:nvSpPr>
        <p:spPr bwMode="auto">
          <a:xfrm flipH="1">
            <a:off x="857224" y="4500570"/>
            <a:ext cx="544308" cy="429304"/>
          </a:xfrm>
          <a:prstGeom prst="line">
            <a:avLst/>
          </a:prstGeom>
          <a:noFill/>
          <a:ln w="12600">
            <a:solidFill>
              <a:srgbClr val="000000"/>
            </a:solidFill>
            <a:miter lim="800000"/>
            <a:headEnd/>
            <a:tailEnd/>
          </a:ln>
          <a:effectLst/>
        </p:spPr>
        <p:txBody>
          <a:bodyPr/>
          <a:lstStyle/>
          <a:p>
            <a:endParaRPr lang="ja-JP" altLang="en-US" sz="2000"/>
          </a:p>
        </p:txBody>
      </p:sp>
      <p:sp>
        <p:nvSpPr>
          <p:cNvPr id="98" name="Line 22"/>
          <p:cNvSpPr>
            <a:spLocks noChangeShapeType="1"/>
          </p:cNvSpPr>
          <p:nvPr/>
        </p:nvSpPr>
        <p:spPr bwMode="auto">
          <a:xfrm flipH="1" flipV="1">
            <a:off x="857224" y="4929874"/>
            <a:ext cx="544308" cy="448060"/>
          </a:xfrm>
          <a:prstGeom prst="line">
            <a:avLst/>
          </a:prstGeom>
          <a:noFill/>
          <a:ln w="12600">
            <a:solidFill>
              <a:srgbClr val="000000"/>
            </a:solidFill>
            <a:miter lim="800000"/>
            <a:headEnd/>
            <a:tailEnd/>
          </a:ln>
          <a:effectLst/>
        </p:spPr>
        <p:txBody>
          <a:bodyPr/>
          <a:lstStyle/>
          <a:p>
            <a:endParaRPr lang="ja-JP" altLang="en-US" sz="2000"/>
          </a:p>
        </p:txBody>
      </p:sp>
      <p:sp>
        <p:nvSpPr>
          <p:cNvPr id="73" name="Line 18"/>
          <p:cNvSpPr>
            <a:spLocks noChangeShapeType="1"/>
          </p:cNvSpPr>
          <p:nvPr/>
        </p:nvSpPr>
        <p:spPr bwMode="auto">
          <a:xfrm flipV="1">
            <a:off x="1500166" y="4643445"/>
            <a:ext cx="1571636" cy="1"/>
          </a:xfrm>
          <a:prstGeom prst="line">
            <a:avLst/>
          </a:prstGeom>
          <a:noFill/>
          <a:ln w="28440">
            <a:solidFill>
              <a:srgbClr val="C0C0C0"/>
            </a:solidFill>
            <a:miter lim="800000"/>
            <a:headEnd/>
            <a:tailEnd/>
          </a:ln>
          <a:effectLst/>
        </p:spPr>
        <p:txBody>
          <a:bodyPr/>
          <a:lstStyle/>
          <a:p>
            <a:endParaRPr lang="ja-JP" altLang="en-US" sz="2000"/>
          </a:p>
        </p:txBody>
      </p:sp>
      <p:sp>
        <p:nvSpPr>
          <p:cNvPr id="76" name="角丸四角形 75"/>
          <p:cNvSpPr/>
          <p:nvPr/>
        </p:nvSpPr>
        <p:spPr>
          <a:xfrm>
            <a:off x="1500166" y="4429132"/>
            <a:ext cx="148302" cy="21431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77" name="角丸四角形 76"/>
          <p:cNvSpPr/>
          <p:nvPr/>
        </p:nvSpPr>
        <p:spPr>
          <a:xfrm>
            <a:off x="1500166" y="5286387"/>
            <a:ext cx="148302" cy="21431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1" name="Line 18"/>
          <p:cNvSpPr>
            <a:spLocks noChangeShapeType="1"/>
          </p:cNvSpPr>
          <p:nvPr/>
        </p:nvSpPr>
        <p:spPr bwMode="auto">
          <a:xfrm>
            <a:off x="1500166" y="5500702"/>
            <a:ext cx="1571636" cy="0"/>
          </a:xfrm>
          <a:prstGeom prst="line">
            <a:avLst/>
          </a:prstGeom>
          <a:noFill/>
          <a:ln w="28440">
            <a:solidFill>
              <a:srgbClr val="C0C0C0"/>
            </a:solidFill>
            <a:miter lim="800000"/>
            <a:headEnd/>
            <a:tailEnd/>
          </a:ln>
          <a:effectLst/>
        </p:spPr>
        <p:txBody>
          <a:bodyPr/>
          <a:lstStyle/>
          <a:p>
            <a:endParaRPr lang="ja-JP" altLang="en-US" sz="2000"/>
          </a:p>
        </p:txBody>
      </p:sp>
      <p:sp>
        <p:nvSpPr>
          <p:cNvPr id="32" name="Line 9"/>
          <p:cNvSpPr>
            <a:spLocks noChangeShapeType="1"/>
          </p:cNvSpPr>
          <p:nvPr/>
        </p:nvSpPr>
        <p:spPr bwMode="auto">
          <a:xfrm>
            <a:off x="5498909" y="4286256"/>
            <a:ext cx="1785" cy="1773484"/>
          </a:xfrm>
          <a:prstGeom prst="line">
            <a:avLst/>
          </a:prstGeom>
          <a:noFill/>
          <a:ln w="28440">
            <a:solidFill>
              <a:srgbClr val="C0C0C0"/>
            </a:solidFill>
            <a:miter lim="800000"/>
            <a:headEnd/>
            <a:tailEnd/>
          </a:ln>
          <a:effectLst/>
        </p:spPr>
        <p:txBody>
          <a:bodyPr/>
          <a:lstStyle/>
          <a:p>
            <a:endParaRPr lang="ja-JP" altLang="en-US" sz="2000"/>
          </a:p>
        </p:txBody>
      </p:sp>
      <p:sp>
        <p:nvSpPr>
          <p:cNvPr id="33" name="Line 9"/>
          <p:cNvSpPr>
            <a:spLocks noChangeShapeType="1"/>
          </p:cNvSpPr>
          <p:nvPr/>
        </p:nvSpPr>
        <p:spPr bwMode="auto">
          <a:xfrm>
            <a:off x="7927801" y="4286256"/>
            <a:ext cx="1785" cy="1773484"/>
          </a:xfrm>
          <a:prstGeom prst="line">
            <a:avLst/>
          </a:prstGeom>
          <a:noFill/>
          <a:ln w="28440">
            <a:solidFill>
              <a:srgbClr val="C0C0C0"/>
            </a:solidFill>
            <a:miter lim="800000"/>
            <a:headEnd/>
            <a:tailEnd/>
          </a:ln>
          <a:effectLst/>
        </p:spPr>
        <p:txBody>
          <a:bodyPr/>
          <a:lstStyle/>
          <a:p>
            <a:endParaRPr lang="ja-JP" altLang="en-US" sz="2000"/>
          </a:p>
        </p:txBody>
      </p:sp>
      <p:sp>
        <p:nvSpPr>
          <p:cNvPr id="34" name="Line 18"/>
          <p:cNvSpPr>
            <a:spLocks noChangeShapeType="1"/>
          </p:cNvSpPr>
          <p:nvPr/>
        </p:nvSpPr>
        <p:spPr bwMode="auto">
          <a:xfrm flipV="1">
            <a:off x="3927273" y="4643446"/>
            <a:ext cx="1571636" cy="1"/>
          </a:xfrm>
          <a:prstGeom prst="line">
            <a:avLst/>
          </a:prstGeom>
          <a:noFill/>
          <a:ln w="28440">
            <a:solidFill>
              <a:srgbClr val="C0C0C0"/>
            </a:solidFill>
            <a:miter lim="800000"/>
            <a:headEnd/>
            <a:tailEnd/>
          </a:ln>
          <a:effectLst/>
        </p:spPr>
        <p:txBody>
          <a:bodyPr/>
          <a:lstStyle/>
          <a:p>
            <a:endParaRPr lang="ja-JP" altLang="en-US" sz="2000"/>
          </a:p>
        </p:txBody>
      </p:sp>
      <p:sp>
        <p:nvSpPr>
          <p:cNvPr id="35" name="Line 18"/>
          <p:cNvSpPr>
            <a:spLocks noChangeShapeType="1"/>
          </p:cNvSpPr>
          <p:nvPr/>
        </p:nvSpPr>
        <p:spPr bwMode="auto">
          <a:xfrm flipV="1">
            <a:off x="6356165" y="4643446"/>
            <a:ext cx="1571636" cy="1"/>
          </a:xfrm>
          <a:prstGeom prst="line">
            <a:avLst/>
          </a:prstGeom>
          <a:noFill/>
          <a:ln w="28440">
            <a:solidFill>
              <a:srgbClr val="C0C0C0"/>
            </a:solidFill>
            <a:miter lim="800000"/>
            <a:headEnd/>
            <a:tailEnd/>
          </a:ln>
          <a:effectLst/>
        </p:spPr>
        <p:txBody>
          <a:bodyPr/>
          <a:lstStyle/>
          <a:p>
            <a:endParaRPr lang="ja-JP" altLang="en-US" sz="2000"/>
          </a:p>
        </p:txBody>
      </p:sp>
      <p:sp>
        <p:nvSpPr>
          <p:cNvPr id="36" name="角丸四角形 35"/>
          <p:cNvSpPr/>
          <p:nvPr/>
        </p:nvSpPr>
        <p:spPr>
          <a:xfrm>
            <a:off x="3929058" y="4429132"/>
            <a:ext cx="148302" cy="21431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7" name="角丸四角形 36"/>
          <p:cNvSpPr/>
          <p:nvPr/>
        </p:nvSpPr>
        <p:spPr>
          <a:xfrm>
            <a:off x="6357950" y="4429132"/>
            <a:ext cx="148302" cy="21431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7" name="正方形/長方形 16"/>
          <p:cNvSpPr/>
          <p:nvPr/>
        </p:nvSpPr>
        <p:spPr>
          <a:xfrm>
            <a:off x="1071538" y="6072206"/>
            <a:ext cx="7358114" cy="642942"/>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1142976" y="3500438"/>
            <a:ext cx="2071702" cy="428628"/>
          </a:xfrm>
          <a:prstGeom prst="roundRect">
            <a:avLst/>
          </a:prstGeom>
          <a:ln w="38100">
            <a:solidFill>
              <a:srgbClr val="008000"/>
            </a:solidFill>
            <a:tailEnd type="none"/>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smtClean="0"/>
              <a:t>ボーエン比法</a:t>
            </a:r>
            <a:endParaRPr kumimoji="1" lang="ja-JP" altLang="en-US" sz="2400" dirty="0"/>
          </a:p>
        </p:txBody>
      </p:sp>
      <p:sp>
        <p:nvSpPr>
          <p:cNvPr id="22" name="角丸四角形 21"/>
          <p:cNvSpPr/>
          <p:nvPr/>
        </p:nvSpPr>
        <p:spPr>
          <a:xfrm>
            <a:off x="3570083" y="3500438"/>
            <a:ext cx="2071702" cy="428628"/>
          </a:xfrm>
          <a:prstGeom prst="roundRect">
            <a:avLst/>
          </a:prstGeom>
          <a:ln w="38100">
            <a:solidFill>
              <a:srgbClr val="0070C0"/>
            </a:solidFill>
            <a:tailEnd type="none"/>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smtClean="0"/>
              <a:t>ペンマン法</a:t>
            </a:r>
            <a:endParaRPr kumimoji="1" lang="ja-JP" altLang="en-US" sz="2400" dirty="0"/>
          </a:p>
        </p:txBody>
      </p:sp>
      <p:sp>
        <p:nvSpPr>
          <p:cNvPr id="23" name="角丸四角形 22"/>
          <p:cNvSpPr/>
          <p:nvPr/>
        </p:nvSpPr>
        <p:spPr>
          <a:xfrm>
            <a:off x="6000760" y="3500438"/>
            <a:ext cx="2071702" cy="428628"/>
          </a:xfrm>
          <a:prstGeom prst="roundRect">
            <a:avLst/>
          </a:prstGeom>
          <a:ln w="38100">
            <a:solidFill>
              <a:srgbClr val="FF0000"/>
            </a:solidFill>
            <a:tailEnd type="none"/>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smtClean="0"/>
              <a:t>ＰＭ</a:t>
            </a:r>
            <a:r>
              <a:rPr kumimoji="1" lang="ja-JP" altLang="en-US" sz="2400" dirty="0" smtClean="0"/>
              <a:t>法</a:t>
            </a:r>
            <a:endParaRPr kumimoji="1" lang="ja-JP" altLang="en-US" sz="2400" dirty="0"/>
          </a:p>
        </p:txBody>
      </p:sp>
      <p:sp>
        <p:nvSpPr>
          <p:cNvPr id="24" name="テキスト ボックス 23"/>
          <p:cNvSpPr txBox="1"/>
          <p:nvPr/>
        </p:nvSpPr>
        <p:spPr>
          <a:xfrm>
            <a:off x="428596" y="4300373"/>
            <a:ext cx="428628"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dirty="0" smtClean="0"/>
              <a:t>温湿度計</a:t>
            </a:r>
            <a:endParaRPr kumimoji="1" lang="ja-JP" altLang="en-US" dirty="0"/>
          </a:p>
        </p:txBody>
      </p:sp>
      <p:sp>
        <p:nvSpPr>
          <p:cNvPr id="26" name="円/楕円 25"/>
          <p:cNvSpPr/>
          <p:nvPr/>
        </p:nvSpPr>
        <p:spPr>
          <a:xfrm>
            <a:off x="1785918" y="4214818"/>
            <a:ext cx="428628" cy="428628"/>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温</a:t>
            </a:r>
            <a:endParaRPr kumimoji="1" lang="ja-JP" altLang="en-US" dirty="0"/>
          </a:p>
        </p:txBody>
      </p:sp>
      <p:sp>
        <p:nvSpPr>
          <p:cNvPr id="27" name="円/楕円 26"/>
          <p:cNvSpPr/>
          <p:nvPr/>
        </p:nvSpPr>
        <p:spPr>
          <a:xfrm>
            <a:off x="1785918" y="5072073"/>
            <a:ext cx="428628" cy="428628"/>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温</a:t>
            </a:r>
            <a:endParaRPr kumimoji="1" lang="ja-JP" altLang="en-US" dirty="0"/>
          </a:p>
        </p:txBody>
      </p:sp>
      <p:sp>
        <p:nvSpPr>
          <p:cNvPr id="28" name="円/楕円 27"/>
          <p:cNvSpPr/>
          <p:nvPr/>
        </p:nvSpPr>
        <p:spPr>
          <a:xfrm>
            <a:off x="4214810" y="4214818"/>
            <a:ext cx="428628" cy="428628"/>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温</a:t>
            </a:r>
            <a:endParaRPr kumimoji="1" lang="ja-JP" altLang="en-US" dirty="0"/>
          </a:p>
        </p:txBody>
      </p:sp>
      <p:sp>
        <p:nvSpPr>
          <p:cNvPr id="30" name="円/楕円 29"/>
          <p:cNvSpPr/>
          <p:nvPr/>
        </p:nvSpPr>
        <p:spPr>
          <a:xfrm>
            <a:off x="4214810" y="5643578"/>
            <a:ext cx="428628" cy="428628"/>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温</a:t>
            </a:r>
            <a:endParaRPr kumimoji="1" lang="ja-JP" altLang="en-US" dirty="0"/>
          </a:p>
        </p:txBody>
      </p:sp>
      <p:sp>
        <p:nvSpPr>
          <p:cNvPr id="38" name="円/楕円 37"/>
          <p:cNvSpPr/>
          <p:nvPr/>
        </p:nvSpPr>
        <p:spPr>
          <a:xfrm>
            <a:off x="6643702" y="4214818"/>
            <a:ext cx="428628" cy="428628"/>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温</a:t>
            </a:r>
            <a:endParaRPr kumimoji="1" lang="ja-JP" altLang="en-US" dirty="0"/>
          </a:p>
        </p:txBody>
      </p:sp>
      <p:sp>
        <p:nvSpPr>
          <p:cNvPr id="39" name="円/楕円 38"/>
          <p:cNvSpPr/>
          <p:nvPr/>
        </p:nvSpPr>
        <p:spPr>
          <a:xfrm>
            <a:off x="6643702" y="5643578"/>
            <a:ext cx="428628" cy="428628"/>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温</a:t>
            </a:r>
            <a:endParaRPr kumimoji="1" lang="ja-JP" altLang="en-US" dirty="0"/>
          </a:p>
        </p:txBody>
      </p:sp>
      <p:sp>
        <p:nvSpPr>
          <p:cNvPr id="40" name="円/楕円 39"/>
          <p:cNvSpPr/>
          <p:nvPr/>
        </p:nvSpPr>
        <p:spPr>
          <a:xfrm>
            <a:off x="2357422" y="4214818"/>
            <a:ext cx="428628" cy="428628"/>
          </a:xfrm>
          <a:prstGeom prst="ellipse">
            <a:avLst/>
          </a:prstGeom>
          <a:ln>
            <a:tailEnd type="none"/>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湿</a:t>
            </a:r>
            <a:endParaRPr kumimoji="1" lang="ja-JP" altLang="en-US" dirty="0"/>
          </a:p>
        </p:txBody>
      </p:sp>
      <p:sp>
        <p:nvSpPr>
          <p:cNvPr id="41" name="円/楕円 40"/>
          <p:cNvSpPr/>
          <p:nvPr/>
        </p:nvSpPr>
        <p:spPr>
          <a:xfrm>
            <a:off x="2357422" y="5072073"/>
            <a:ext cx="428628" cy="428628"/>
          </a:xfrm>
          <a:prstGeom prst="ellipse">
            <a:avLst/>
          </a:prstGeom>
          <a:ln>
            <a:tailEnd type="none"/>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smtClean="0"/>
              <a:t>湿</a:t>
            </a:r>
            <a:endParaRPr lang="ja-JP" altLang="en-US" dirty="0"/>
          </a:p>
        </p:txBody>
      </p:sp>
      <p:cxnSp>
        <p:nvCxnSpPr>
          <p:cNvPr id="47" name="直線コネクタ 46"/>
          <p:cNvCxnSpPr/>
          <p:nvPr/>
        </p:nvCxnSpPr>
        <p:spPr>
          <a:xfrm rot="5400000">
            <a:off x="4000496" y="5143512"/>
            <a:ext cx="714380" cy="0"/>
          </a:xfrm>
          <a:prstGeom prst="line">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5400000">
            <a:off x="4143372" y="5143512"/>
            <a:ext cx="714380" cy="0"/>
          </a:xfrm>
          <a:prstGeom prst="line">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rot="5400000">
            <a:off x="6429388" y="5143512"/>
            <a:ext cx="714380" cy="0"/>
          </a:xfrm>
          <a:prstGeom prst="line">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rot="5400000">
            <a:off x="6572264" y="5143512"/>
            <a:ext cx="714380" cy="0"/>
          </a:xfrm>
          <a:prstGeom prst="line">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3643306" y="6072206"/>
            <a:ext cx="2071702" cy="285752"/>
          </a:xfrm>
          <a:prstGeom prst="rect">
            <a:avLst/>
          </a:prstGeom>
          <a:solidFill>
            <a:srgbClr val="7030A0"/>
          </a:solidFill>
          <a:ln>
            <a:tailEnd type="none"/>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solidFill>
                  <a:schemeClr val="bg1"/>
                </a:solidFill>
                <a:latin typeface="+mn-ea"/>
              </a:rPr>
              <a:t>湿度</a:t>
            </a:r>
            <a:r>
              <a:rPr kumimoji="1" lang="en-US" altLang="ja-JP" dirty="0" smtClean="0">
                <a:solidFill>
                  <a:schemeClr val="bg1"/>
                </a:solidFill>
                <a:latin typeface="+mn-ea"/>
              </a:rPr>
              <a:t>100</a:t>
            </a:r>
            <a:r>
              <a:rPr kumimoji="1" lang="ja-JP" altLang="en-US" dirty="0" smtClean="0">
                <a:solidFill>
                  <a:schemeClr val="bg1"/>
                </a:solidFill>
                <a:latin typeface="+mn-ea"/>
              </a:rPr>
              <a:t>％</a:t>
            </a:r>
            <a:endParaRPr kumimoji="1" lang="ja-JP" altLang="en-US" dirty="0">
              <a:solidFill>
                <a:schemeClr val="bg1"/>
              </a:solidFill>
              <a:latin typeface="+mn-ea"/>
            </a:endParaRPr>
          </a:p>
        </p:txBody>
      </p:sp>
      <p:sp>
        <p:nvSpPr>
          <p:cNvPr id="53" name="円/楕円 52"/>
          <p:cNvSpPr/>
          <p:nvPr/>
        </p:nvSpPr>
        <p:spPr>
          <a:xfrm>
            <a:off x="4857752" y="4214818"/>
            <a:ext cx="428628" cy="428628"/>
          </a:xfrm>
          <a:prstGeom prst="ellipse">
            <a:avLst/>
          </a:prstGeom>
          <a:ln>
            <a:tailEnd type="none"/>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湿</a:t>
            </a:r>
            <a:endParaRPr kumimoji="1" lang="ja-JP" altLang="en-US" dirty="0"/>
          </a:p>
        </p:txBody>
      </p:sp>
      <p:sp>
        <p:nvSpPr>
          <p:cNvPr id="54" name="円/楕円 53"/>
          <p:cNvSpPr/>
          <p:nvPr/>
        </p:nvSpPr>
        <p:spPr>
          <a:xfrm>
            <a:off x="7286644" y="4214818"/>
            <a:ext cx="428628" cy="428628"/>
          </a:xfrm>
          <a:prstGeom prst="ellipse">
            <a:avLst/>
          </a:prstGeom>
          <a:ln>
            <a:tailEnd type="none"/>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湿</a:t>
            </a:r>
            <a:endParaRPr kumimoji="1" lang="ja-JP" altLang="en-US" dirty="0"/>
          </a:p>
        </p:txBody>
      </p:sp>
      <p:sp>
        <p:nvSpPr>
          <p:cNvPr id="55" name="正方形/長方形 54"/>
          <p:cNvSpPr/>
          <p:nvPr/>
        </p:nvSpPr>
        <p:spPr>
          <a:xfrm>
            <a:off x="6072198" y="6072206"/>
            <a:ext cx="2071702" cy="571480"/>
          </a:xfrm>
          <a:prstGeom prst="rect">
            <a:avLst/>
          </a:prstGeom>
          <a:solidFill>
            <a:srgbClr val="7030A0"/>
          </a:solidFill>
          <a:ln>
            <a:tailEnd type="none"/>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solidFill>
                  <a:schemeClr val="bg1"/>
                </a:solidFill>
                <a:latin typeface="+mn-ea"/>
              </a:rPr>
              <a:t>地表面の状態によって変化</a:t>
            </a:r>
            <a:endParaRPr kumimoji="1" lang="ja-JP" altLang="en-US" dirty="0">
              <a:solidFill>
                <a:schemeClr val="bg1"/>
              </a:solidFill>
              <a:latin typeface="+mn-ea"/>
            </a:endParaRPr>
          </a:p>
        </p:txBody>
      </p:sp>
      <p:cxnSp>
        <p:nvCxnSpPr>
          <p:cNvPr id="57" name="直線矢印コネクタ 56"/>
          <p:cNvCxnSpPr>
            <a:stCxn id="27" idx="0"/>
            <a:endCxn id="26" idx="4"/>
          </p:cNvCxnSpPr>
          <p:nvPr/>
        </p:nvCxnSpPr>
        <p:spPr>
          <a:xfrm rot="5400000" flipH="1" flipV="1">
            <a:off x="1785919" y="4857760"/>
            <a:ext cx="428627"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41" idx="0"/>
          </p:cNvCxnSpPr>
          <p:nvPr/>
        </p:nvCxnSpPr>
        <p:spPr>
          <a:xfrm rot="5400000" flipH="1" flipV="1">
            <a:off x="2357423" y="4857760"/>
            <a:ext cx="428627"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rot="5400000" flipH="1" flipV="1">
            <a:off x="4358480" y="5357826"/>
            <a:ext cx="142876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rot="5400000" flipH="1" flipV="1">
            <a:off x="6787372" y="5357032"/>
            <a:ext cx="142876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050"/>
            <a:ext cx="7972452" cy="1143000"/>
          </a:xfrm>
        </p:spPr>
        <p:txBody>
          <a:bodyPr>
            <a:noAutofit/>
          </a:bodyPr>
          <a:lstStyle/>
          <a:p>
            <a:r>
              <a:rPr lang="ja-JP" altLang="en-US" sz="4000" dirty="0" smtClean="0">
                <a:solidFill>
                  <a:schemeClr val="tx1"/>
                </a:solidFill>
                <a:effectLst>
                  <a:outerShdw blurRad="38100" dist="38100" dir="2700000" algn="tl">
                    <a:srgbClr val="000000">
                      <a:alpha val="43137"/>
                    </a:srgbClr>
                  </a:outerShdw>
                </a:effectLst>
              </a:rPr>
              <a:t>ペンマン法とＰＭ法による</a:t>
            </a:r>
            <a:r>
              <a:rPr lang="en-US" altLang="ja-JP" sz="4000" dirty="0" smtClean="0">
                <a:solidFill>
                  <a:schemeClr val="tx1"/>
                </a:solidFill>
                <a:effectLst>
                  <a:outerShdw blurRad="38100" dist="38100" dir="2700000" algn="tl">
                    <a:srgbClr val="000000">
                      <a:alpha val="43137"/>
                    </a:srgbClr>
                  </a:outerShdw>
                </a:effectLst>
              </a:rPr>
              <a:t/>
            </a:r>
            <a:br>
              <a:rPr lang="en-US" altLang="ja-JP" sz="4000" dirty="0" smtClean="0">
                <a:solidFill>
                  <a:schemeClr val="tx1"/>
                </a:solidFill>
                <a:effectLst>
                  <a:outerShdw blurRad="38100" dist="38100" dir="2700000" algn="tl">
                    <a:srgbClr val="000000">
                      <a:alpha val="43137"/>
                    </a:srgbClr>
                  </a:outerShdw>
                </a:effectLst>
              </a:rPr>
            </a:br>
            <a:r>
              <a:rPr lang="en-US" altLang="ja-JP" sz="4000" dirty="0" smtClean="0">
                <a:solidFill>
                  <a:schemeClr val="tx1"/>
                </a:solidFill>
                <a:effectLst>
                  <a:outerShdw blurRad="38100" dist="38100" dir="2700000" algn="tl">
                    <a:srgbClr val="000000">
                      <a:alpha val="43137"/>
                    </a:srgbClr>
                  </a:outerShdw>
                </a:effectLst>
              </a:rPr>
              <a:t>			</a:t>
            </a:r>
            <a:r>
              <a:rPr lang="ja-JP" altLang="en-US" sz="4000" dirty="0" smtClean="0">
                <a:solidFill>
                  <a:schemeClr val="tx1"/>
                </a:solidFill>
                <a:effectLst>
                  <a:outerShdw blurRad="38100" dist="38100" dir="2700000" algn="tl">
                    <a:srgbClr val="000000">
                      <a:alpha val="43137"/>
                    </a:srgbClr>
                  </a:outerShdw>
                </a:effectLst>
              </a:rPr>
              <a:t>蒸発散量の算定手順</a:t>
            </a:r>
            <a:endParaRPr kumimoji="1" lang="ja-JP" altLang="en-US" sz="4000" dirty="0">
              <a:solidFill>
                <a:schemeClr val="tx1"/>
              </a:solidFill>
              <a:effectLst>
                <a:outerShdw blurRad="38100" dist="38100" dir="2700000" algn="tl">
                  <a:srgbClr val="000000">
                    <a:alpha val="43137"/>
                  </a:srgbClr>
                </a:outerShdw>
              </a:effectLst>
            </a:endParaRPr>
          </a:p>
        </p:txBody>
      </p:sp>
      <p:sp>
        <p:nvSpPr>
          <p:cNvPr id="5" name="下矢印 4"/>
          <p:cNvSpPr/>
          <p:nvPr/>
        </p:nvSpPr>
        <p:spPr bwMode="auto">
          <a:xfrm>
            <a:off x="2071670" y="3429000"/>
            <a:ext cx="500066" cy="500066"/>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sp>
        <p:nvSpPr>
          <p:cNvPr id="6" name="下矢印 5"/>
          <p:cNvSpPr/>
          <p:nvPr/>
        </p:nvSpPr>
        <p:spPr bwMode="auto">
          <a:xfrm>
            <a:off x="2071670" y="5000636"/>
            <a:ext cx="500066" cy="500066"/>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sp>
        <p:nvSpPr>
          <p:cNvPr id="7" name="下矢印 6"/>
          <p:cNvSpPr/>
          <p:nvPr/>
        </p:nvSpPr>
        <p:spPr bwMode="auto">
          <a:xfrm rot="16200000">
            <a:off x="4314619" y="5329454"/>
            <a:ext cx="443325" cy="1357323"/>
          </a:xfrm>
          <a:prstGeom prst="downArrow">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ja-JP" altLang="en-US"/>
          </a:p>
        </p:txBody>
      </p:sp>
      <p:sp>
        <p:nvSpPr>
          <p:cNvPr id="8" name="角丸四角形 7"/>
          <p:cNvSpPr/>
          <p:nvPr/>
        </p:nvSpPr>
        <p:spPr>
          <a:xfrm>
            <a:off x="1000100" y="2143116"/>
            <a:ext cx="7000924" cy="1071570"/>
          </a:xfrm>
          <a:prstGeom prst="roundRect">
            <a:avLst/>
          </a:prstGeom>
          <a:ln>
            <a:tailEnd type="none"/>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smtClean="0">
                <a:solidFill>
                  <a:schemeClr val="tx1"/>
                </a:solidFill>
              </a:rPr>
              <a:t>気象データ</a:t>
            </a:r>
            <a:endParaRPr kumimoji="1" lang="en-US" altLang="ja-JP" sz="2800" dirty="0" smtClean="0">
              <a:solidFill>
                <a:schemeClr val="tx1"/>
              </a:solidFill>
            </a:endParaRPr>
          </a:p>
          <a:p>
            <a:pPr algn="ctr"/>
            <a:r>
              <a:rPr kumimoji="1" lang="ja-JP" altLang="en-US" sz="2800" dirty="0" smtClean="0">
                <a:solidFill>
                  <a:schemeClr val="tx1"/>
                </a:solidFill>
              </a:rPr>
              <a:t>（</a:t>
            </a:r>
            <a:r>
              <a:rPr lang="ja-JP" altLang="en-US" sz="2800" dirty="0" smtClean="0">
                <a:solidFill>
                  <a:schemeClr val="tx1"/>
                </a:solidFill>
              </a:rPr>
              <a:t>気温</a:t>
            </a:r>
            <a:r>
              <a:rPr kumimoji="1" lang="ja-JP" altLang="en-US" sz="2800" dirty="0" smtClean="0">
                <a:solidFill>
                  <a:schemeClr val="tx1"/>
                </a:solidFill>
              </a:rPr>
              <a:t>・相対湿度・風速・日照時間）</a:t>
            </a:r>
            <a:endParaRPr kumimoji="1" lang="ja-JP" altLang="en-US" sz="2800" dirty="0">
              <a:solidFill>
                <a:schemeClr val="tx1"/>
              </a:solidFill>
            </a:endParaRPr>
          </a:p>
        </p:txBody>
      </p:sp>
      <p:sp>
        <p:nvSpPr>
          <p:cNvPr id="9" name="角丸四角形 8"/>
          <p:cNvSpPr/>
          <p:nvPr/>
        </p:nvSpPr>
        <p:spPr>
          <a:xfrm>
            <a:off x="1000100" y="4071942"/>
            <a:ext cx="2571768" cy="714380"/>
          </a:xfrm>
          <a:prstGeom prst="roundRect">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t>純放射量</a:t>
            </a:r>
            <a:endParaRPr kumimoji="1" lang="ja-JP" altLang="en-US" sz="2800" dirty="0"/>
          </a:p>
        </p:txBody>
      </p:sp>
      <p:sp>
        <p:nvSpPr>
          <p:cNvPr id="10" name="角丸四角形 9"/>
          <p:cNvSpPr/>
          <p:nvPr/>
        </p:nvSpPr>
        <p:spPr>
          <a:xfrm>
            <a:off x="1000100" y="5643578"/>
            <a:ext cx="2571768" cy="714380"/>
          </a:xfrm>
          <a:prstGeom prst="roundRect">
            <a:avLst/>
          </a:prstGeom>
          <a:ln>
            <a:tailEnd type="none"/>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smtClean="0"/>
              <a:t>基準蒸発散位</a:t>
            </a:r>
            <a:endParaRPr kumimoji="1" lang="ja-JP" altLang="en-US" sz="2800" dirty="0"/>
          </a:p>
        </p:txBody>
      </p:sp>
      <p:sp>
        <p:nvSpPr>
          <p:cNvPr id="11" name="角丸四角形 10"/>
          <p:cNvSpPr/>
          <p:nvPr/>
        </p:nvSpPr>
        <p:spPr>
          <a:xfrm>
            <a:off x="5429256" y="5643578"/>
            <a:ext cx="2571768" cy="714380"/>
          </a:xfrm>
          <a:prstGeom prst="roundRect">
            <a:avLst/>
          </a:prstGeom>
          <a:ln>
            <a:tailEnd type="none"/>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smtClean="0"/>
              <a:t>蒸発散量</a:t>
            </a:r>
            <a:endParaRPr kumimoji="1" lang="ja-JP" altLang="en-US" sz="2800" dirty="0"/>
          </a:p>
        </p:txBody>
      </p:sp>
      <p:sp>
        <p:nvSpPr>
          <p:cNvPr id="12" name="角丸四角形吹き出し 11"/>
          <p:cNvSpPr/>
          <p:nvPr/>
        </p:nvSpPr>
        <p:spPr>
          <a:xfrm>
            <a:off x="4357686" y="4071942"/>
            <a:ext cx="2571768" cy="714380"/>
          </a:xfrm>
          <a:prstGeom prst="wedgeRoundRectCallout">
            <a:avLst>
              <a:gd name="adj1" fmla="val -45378"/>
              <a:gd name="adj2" fmla="val 183536"/>
              <a:gd name="adj3" fmla="val 16667"/>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smtClean="0"/>
              <a:t>作物係数</a:t>
            </a:r>
            <a:endParaRPr kumimoji="1" lang="ja-JP" altLang="en-US" sz="2800" dirty="0"/>
          </a:p>
        </p:txBody>
      </p:sp>
      <p:sp>
        <p:nvSpPr>
          <p:cNvPr id="13" name="テキスト ボックス 12"/>
          <p:cNvSpPr txBox="1"/>
          <p:nvPr/>
        </p:nvSpPr>
        <p:spPr>
          <a:xfrm>
            <a:off x="7572396" y="0"/>
            <a:ext cx="1143008"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kumimoji="1" lang="en-US" altLang="ja-JP" sz="2400" dirty="0" smtClean="0"/>
              <a:t>6/15</a:t>
            </a:r>
            <a:endParaRPr kumimoji="1" lang="ja-JP" alt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9" presetClass="emph" presetSubtype="0" grpId="0" nodeType="withEffect">
                                  <p:stCondLst>
                                    <p:cond delay="0"/>
                                  </p:stCondLst>
                                  <p:childTnLst>
                                    <p:set>
                                      <p:cBhvr rctx="PPT">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9" presetClass="emph" presetSubtype="0" grpId="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grpId="0" nodeType="withEffect">
                                  <p:stCondLst>
                                    <p:cond delay="0"/>
                                  </p:stCondLst>
                                  <p:childTnLst>
                                    <p:set>
                                      <p:cBhvr rctx="PPT">
                                        <p:cTn id="15" dur="indefinite"/>
                                        <p:tgtEl>
                                          <p:spTgt spid="8"/>
                                        </p:tgtEl>
                                        <p:attrNameLst>
                                          <p:attrName>style.opacity</p:attrName>
                                        </p:attrNameLst>
                                      </p:cBhvr>
                                      <p:to>
                                        <p:strVal val="0.5"/>
                                      </p:to>
                                    </p:set>
                                    <p:animEffect filter="image" prLst="opacity: 0.5">
                                      <p:cBhvr rctx="IE">
                                        <p:cTn id="16" dur="indefinite"/>
                                        <p:tgtEl>
                                          <p:spTgt spid="8"/>
                                        </p:tgtEl>
                                      </p:cBhvr>
                                    </p:animEffect>
                                  </p:childTnLst>
                                </p:cTn>
                              </p:par>
                              <p:par>
                                <p:cTn id="17" presetID="9" presetClass="emph" presetSubtype="0" grpId="0" nodeType="withEffect">
                                  <p:stCondLst>
                                    <p:cond delay="0"/>
                                  </p:stCondLst>
                                  <p:childTnLst>
                                    <p:set>
                                      <p:cBhvr rctx="PPT">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cTn>
                              </p:par>
                              <p:par>
                                <p:cTn id="20" presetID="9" presetClass="emph" presetSubtype="0" grpId="0" nodeType="withEffect">
                                  <p:stCondLst>
                                    <p:cond delay="0"/>
                                  </p:stCondLst>
                                  <p:childTnLst>
                                    <p:set>
                                      <p:cBhvr rctx="PPT">
                                        <p:cTn id="21" dur="indefinite"/>
                                        <p:tgtEl>
                                          <p:spTgt spid="11"/>
                                        </p:tgtEl>
                                        <p:attrNameLst>
                                          <p:attrName>style.opacity</p:attrName>
                                        </p:attrNameLst>
                                      </p:cBhvr>
                                      <p:to>
                                        <p:strVal val="0.5"/>
                                      </p:to>
                                    </p:set>
                                    <p:animEffect filter="image" prLst="opacity: 0.5">
                                      <p:cBhvr rctx="IE">
                                        <p:cTn id="22" dur="indefinite"/>
                                        <p:tgtEl>
                                          <p:spTgt spid="11"/>
                                        </p:tgtEl>
                                      </p:cBhvr>
                                    </p:animEffect>
                                  </p:childTnLst>
                                </p:cTn>
                              </p:par>
                              <p:par>
                                <p:cTn id="23" presetID="9" presetClass="emph" presetSubtype="0" grpId="0" nodeType="withEffect">
                                  <p:stCondLst>
                                    <p:cond delay="0"/>
                                  </p:stCondLst>
                                  <p:childTnLst>
                                    <p:set>
                                      <p:cBhvr rctx="PPT">
                                        <p:cTn id="24" dur="indefinite"/>
                                        <p:tgtEl>
                                          <p:spTgt spid="12"/>
                                        </p:tgtEl>
                                        <p:attrNameLst>
                                          <p:attrName>style.opacity</p:attrName>
                                        </p:attrNameLst>
                                      </p:cBhvr>
                                      <p:to>
                                        <p:strVal val="0.5"/>
                                      </p:to>
                                    </p:set>
                                    <p:animEffect filter="image" prLst="opacity: 0.5">
                                      <p:cBhvr rctx="IE">
                                        <p:cTn id="25"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7|5.2|6.2"/>
</p:tagLst>
</file>

<file path=ppt/tags/tag10.xml><?xml version="1.0" encoding="utf-8"?>
<p:tagLst xmlns:a="http://schemas.openxmlformats.org/drawingml/2006/main" xmlns:r="http://schemas.openxmlformats.org/officeDocument/2006/relationships" xmlns:p="http://schemas.openxmlformats.org/presentationml/2006/main">
  <p:tag name="TIMING" val="|16|20"/>
</p:tagLst>
</file>

<file path=ppt/tags/tag11.xml><?xml version="1.0" encoding="utf-8"?>
<p:tagLst xmlns:a="http://schemas.openxmlformats.org/drawingml/2006/main" xmlns:r="http://schemas.openxmlformats.org/officeDocument/2006/relationships" xmlns:p="http://schemas.openxmlformats.org/presentationml/2006/main">
  <p:tag name="TIMING" val="|19.4"/>
</p:tagLst>
</file>

<file path=ppt/tags/tag2.xml><?xml version="1.0" encoding="utf-8"?>
<p:tagLst xmlns:a="http://schemas.openxmlformats.org/drawingml/2006/main" xmlns:r="http://schemas.openxmlformats.org/officeDocument/2006/relationships" xmlns:p="http://schemas.openxmlformats.org/presentationml/2006/main">
  <p:tag name="TIMING" val="|26.7|5.2|6.2"/>
</p:tagLst>
</file>

<file path=ppt/tags/tag3.xml><?xml version="1.0" encoding="utf-8"?>
<p:tagLst xmlns:a="http://schemas.openxmlformats.org/drawingml/2006/main" xmlns:r="http://schemas.openxmlformats.org/officeDocument/2006/relationships" xmlns:p="http://schemas.openxmlformats.org/presentationml/2006/main">
  <p:tag name="TIMING" val="|7"/>
</p:tagLst>
</file>

<file path=ppt/tags/tag4.xml><?xml version="1.0" encoding="utf-8"?>
<p:tagLst xmlns:a="http://schemas.openxmlformats.org/drawingml/2006/main" xmlns:r="http://schemas.openxmlformats.org/officeDocument/2006/relationships" xmlns:p="http://schemas.openxmlformats.org/presentationml/2006/main">
  <p:tag name="TIMING" val="|11.1|3.1|2.4|4.1"/>
</p:tagLst>
</file>

<file path=ppt/tags/tag5.xml><?xml version="1.0" encoding="utf-8"?>
<p:tagLst xmlns:a="http://schemas.openxmlformats.org/drawingml/2006/main" xmlns:r="http://schemas.openxmlformats.org/officeDocument/2006/relationships" xmlns:p="http://schemas.openxmlformats.org/presentationml/2006/main">
  <p:tag name="TIMING" val="|20.9"/>
</p:tagLst>
</file>

<file path=ppt/tags/tag6.xml><?xml version="1.0" encoding="utf-8"?>
<p:tagLst xmlns:a="http://schemas.openxmlformats.org/drawingml/2006/main" xmlns:r="http://schemas.openxmlformats.org/officeDocument/2006/relationships" xmlns:p="http://schemas.openxmlformats.org/presentationml/2006/main">
  <p:tag name="TIMING" val="|26.3"/>
</p:tagLst>
</file>

<file path=ppt/tags/tag7.xml><?xml version="1.0" encoding="utf-8"?>
<p:tagLst xmlns:a="http://schemas.openxmlformats.org/drawingml/2006/main" xmlns:r="http://schemas.openxmlformats.org/officeDocument/2006/relationships" xmlns:p="http://schemas.openxmlformats.org/presentationml/2006/main">
  <p:tag name="TIMING" val="|11.1"/>
</p:tagLst>
</file>

<file path=ppt/tags/tag8.xml><?xml version="1.0" encoding="utf-8"?>
<p:tagLst xmlns:a="http://schemas.openxmlformats.org/drawingml/2006/main" xmlns:r="http://schemas.openxmlformats.org/officeDocument/2006/relationships" xmlns:p="http://schemas.openxmlformats.org/presentationml/2006/main">
  <p:tag name="TIMING" val="|10.7|18.1|37.1"/>
</p:tagLst>
</file>

<file path=ppt/tags/tag9.xml><?xml version="1.0" encoding="utf-8"?>
<p:tagLst xmlns:a="http://schemas.openxmlformats.org/drawingml/2006/main" xmlns:r="http://schemas.openxmlformats.org/officeDocument/2006/relationships" xmlns:p="http://schemas.openxmlformats.org/presentationml/2006/main">
  <p:tag name="TIMING" val="|19.9|8.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ln w="31750">
          <a:solidFill>
            <a:schemeClr val="tx1"/>
          </a:solidFill>
          <a:tailEnd type="none"/>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w="317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ln w="15875">
          <a:solidFill>
            <a:schemeClr val="tx1"/>
          </a:solidFill>
        </a:ln>
      </a:spPr>
      <a:bodyPr wrap="square" rtlCol="0">
        <a:spAutoFit/>
      </a:bodyPr>
      <a:lstStyle>
        <a:defPPr>
          <a:defRPr kumimoji="1"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12484</TotalTime>
  <Words>3357</Words>
  <Application>Microsoft Office PowerPoint</Application>
  <PresentationFormat>画面に合わせる (4:3)</PresentationFormat>
  <Paragraphs>469</Paragraphs>
  <Slides>38</Slides>
  <Notes>29</Notes>
  <HiddenSlides>21</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38</vt:i4>
      </vt:variant>
    </vt:vector>
  </HeadingPairs>
  <TitlesOfParts>
    <vt:vector size="40" baseType="lpstr">
      <vt:lpstr>テーマ1</vt:lpstr>
      <vt:lpstr>数式</vt:lpstr>
      <vt:lpstr>日本の畑地用水計画における ペンマン-モンティース法導入の検討</vt:lpstr>
      <vt:lpstr>日本における畑地の用水計画</vt:lpstr>
      <vt:lpstr>日本における畑地の用水計画</vt:lpstr>
      <vt:lpstr>研究目的</vt:lpstr>
      <vt:lpstr>調査概要</vt:lpstr>
      <vt:lpstr>気象タワー概要図</vt:lpstr>
      <vt:lpstr>研究内容</vt:lpstr>
      <vt:lpstr>ボーエン比法,ペンマン法,ＰＭ法  　による蒸発散量推定のモデル</vt:lpstr>
      <vt:lpstr>ペンマン法とＰＭ法による    蒸発散量の算定手順</vt:lpstr>
      <vt:lpstr>①基準蒸発散位の比較</vt:lpstr>
      <vt:lpstr>③蒸発散量の比較</vt:lpstr>
      <vt:lpstr>②作物係数の比較</vt:lpstr>
      <vt:lpstr>②作物係数の比較</vt:lpstr>
      <vt:lpstr>③蒸発散量の比較</vt:lpstr>
      <vt:lpstr>③蒸発散量の比較</vt:lpstr>
      <vt:lpstr>まとめ</vt:lpstr>
      <vt:lpstr>日本の畑地用水計画への 　　ＰＭ法を導入するにあたり…</vt:lpstr>
      <vt:lpstr>今後の課題</vt:lpstr>
      <vt:lpstr>ご清聴ありがとうございました</vt:lpstr>
      <vt:lpstr>ＰＭ法が考慮できるパラメーター</vt:lpstr>
      <vt:lpstr>作物係数の上限値　</vt:lpstr>
      <vt:lpstr>作物係数の上限値における   パラメーターごとのグラフ</vt:lpstr>
      <vt:lpstr>作物係数の上限値における   パラメーターごとのグラフ</vt:lpstr>
      <vt:lpstr>作物係数の上限値における   パラメーターごとのグラフ</vt:lpstr>
      <vt:lpstr>基本作物係数</vt:lpstr>
      <vt:lpstr>作物係数の上限値　</vt:lpstr>
      <vt:lpstr>ボーエン比法</vt:lpstr>
      <vt:lpstr>ペンマン法</vt:lpstr>
      <vt:lpstr>ペンマン-モンティース法(ＰＭ法)</vt:lpstr>
      <vt:lpstr>ペンマン法とＰＭ法の違い</vt:lpstr>
      <vt:lpstr>一般的なアルベドの値</vt:lpstr>
      <vt:lpstr>純放射量の比較</vt:lpstr>
      <vt:lpstr>純放射量の比較</vt:lpstr>
      <vt:lpstr>純放射量の比較 　～短波と長波における推定値の比較～</vt:lpstr>
      <vt:lpstr>純放射量の比較 　～ペンマン法による推定値の検討～</vt:lpstr>
      <vt:lpstr>純放射量の比較 　～ペンマン法による推定値の検討～</vt:lpstr>
      <vt:lpstr>草丈・土壌面被覆率</vt:lpstr>
      <vt:lpstr>スライド 38</vt:lpstr>
    </vt:vector>
  </TitlesOfParts>
  <Company>応用生物科学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ペンマンモンティース法による 計画日消費水量の決定</dc:title>
  <dc:creator>水利環境</dc:creator>
  <cp:lastModifiedBy>水利環境</cp:lastModifiedBy>
  <cp:revision>1183</cp:revision>
  <dcterms:created xsi:type="dcterms:W3CDTF">2009-04-16T01:17:09Z</dcterms:created>
  <dcterms:modified xsi:type="dcterms:W3CDTF">2010-02-22T03:17:08Z</dcterms:modified>
</cp:coreProperties>
</file>