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ppt/theme/themeOverride7.xml" ContentType="application/vnd.openxmlformats-officedocument.themeOverr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theme/themeOverride3.xml" ContentType="application/vnd.openxmlformats-officedocument.themeOverr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charts/chart7.xml" ContentType="application/vnd.openxmlformats-officedocument.drawingml.chart+xml"/>
  <Override PartName="/ppt/notesSlides/notesSlide12.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tags/tag12.xml" ContentType="application/vnd.openxmlformats-officedocument.presentationml.tags+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theme/themeOverride8.xml" ContentType="application/vnd.openxmlformats-officedocument.themeOverr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drawings/drawing1.xml" ContentType="application/vnd.openxmlformats-officedocument.drawingml.chartshapes+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Override PartName="/ppt/theme/themeOverride4.xml" ContentType="application/vnd.openxmlformats-officedocument.themeOverride+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charts/chart8.xml" ContentType="application/vnd.openxmlformats-officedocument.drawingml.char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charts/chart6.xml" ContentType="application/vnd.openxmlformats-officedocument.drawingml.chart+xml"/>
  <Override PartName="/ppt/notesSlides/notesSlide11.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ags/tag11.xml" ContentType="application/vnd.openxmlformats-officedocument.presentationml.tags+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0"/>
  </p:notesMasterIdLst>
  <p:handoutMasterIdLst>
    <p:handoutMasterId r:id="rId21"/>
  </p:handoutMasterIdLst>
  <p:sldIdLst>
    <p:sldId id="256" r:id="rId2"/>
    <p:sldId id="257" r:id="rId3"/>
    <p:sldId id="262" r:id="rId4"/>
    <p:sldId id="284" r:id="rId5"/>
    <p:sldId id="301" r:id="rId6"/>
    <p:sldId id="294" r:id="rId7"/>
    <p:sldId id="287" r:id="rId8"/>
    <p:sldId id="306" r:id="rId9"/>
    <p:sldId id="282" r:id="rId10"/>
    <p:sldId id="307" r:id="rId11"/>
    <p:sldId id="288" r:id="rId12"/>
    <p:sldId id="299" r:id="rId13"/>
    <p:sldId id="304" r:id="rId14"/>
    <p:sldId id="305" r:id="rId15"/>
    <p:sldId id="285" r:id="rId16"/>
    <p:sldId id="309" r:id="rId17"/>
    <p:sldId id="310" r:id="rId18"/>
    <p:sldId id="312" r:id="rId19"/>
  </p:sldIdLst>
  <p:sldSz cx="9144000" cy="6858000" type="screen4x3"/>
  <p:notesSz cx="6735763" cy="986948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CC0000"/>
    <a:srgbClr val="FFCC99"/>
    <a:srgbClr val="9933FF"/>
    <a:srgbClr val="FF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350" autoAdjust="0"/>
    <p:restoredTop sz="97183" autoAdjust="0"/>
  </p:normalViewPr>
  <p:slideViewPr>
    <p:cSldViewPr>
      <p:cViewPr>
        <p:scale>
          <a:sx n="80" d="100"/>
          <a:sy n="80" d="100"/>
        </p:scale>
        <p:origin x="-156" y="-6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2208" y="-96"/>
      </p:cViewPr>
      <p:guideLst>
        <p:guide orient="horz" pos="3109"/>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asuka\My%20Documents\&#35519;&#26619;pc\2008&#27700;&#36074;\2008&#27700;&#36074;&#35519;&#26619;.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Documents%20and%20Settings\asuka\My%20Documents\&#35519;&#26619;pc\&#29872;&#22659;&#35519;&#26619;\&#27700;&#28145;.xlsx"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E:\&#35519;&#26619;\&#22580;&#25152;&#21029;\&#20986;&#27700;&#21475;.xls"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suka\My%20Documents\&#35519;&#26619;pc\&#22810;&#27096;&#24230;\&#20986;&#27700;&#22495;&#22810;&#27096;&#24230;.xlsx" TargetMode="External"/></Relationships>
</file>

<file path=ppt/charts/_rels/chart5.xml.rels><?xml version="1.0" encoding="UTF-8" standalone="yes"?>
<Relationships xmlns="http://schemas.openxmlformats.org/package/2006/relationships"><Relationship Id="rId2" Type="http://schemas.openxmlformats.org/officeDocument/2006/relationships/oleObject" Target="file:///E:\&#35519;&#26619;\&#22580;&#25152;&#21029;\&#20986;&#27700;&#21475;.xls"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oleObject" Target="file:///E:\&#35519;&#26619;\&#22580;&#25152;&#21029;\&#25490;&#27700;&#36335;.xls" TargetMode="External"/><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oleObject" Target="file:///C:\Documents%20and%20Settings\asuka\My%20Documents\&#35519;&#26619;pc\&#22580;&#25152;&#21029;\&#27700;&#30000;.xlsx" TargetMode="External"/><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oleObject" Target="file:///E:\&#35519;&#26619;\&#22580;&#25152;&#21029;\&#20986;&#27700;&#21475;.xls" TargetMode="External"/><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oleObject" Target="file:///C:\Documents%20and%20Settings\asuka\My%20Documents\&#35519;&#26619;pc\2008&#27700;&#36074;\2008&#27700;&#36074;&#35519;&#26619;.xlsx" TargetMode="External"/><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296374821189672"/>
          <c:y val="3.2773379796220227E-2"/>
          <c:w val="0.65881182372575264"/>
          <c:h val="0.79261366911332398"/>
        </c:manualLayout>
      </c:layout>
      <c:lineChart>
        <c:grouping val="standard"/>
        <c:ser>
          <c:idx val="0"/>
          <c:order val="0"/>
          <c:tx>
            <c:strRef>
              <c:f>TEMP!$A$5</c:f>
              <c:strCache>
                <c:ptCount val="1"/>
                <c:pt idx="0">
                  <c:v>出水域</c:v>
                </c:pt>
              </c:strCache>
            </c:strRef>
          </c:tx>
          <c:marker>
            <c:symbol val="circle"/>
            <c:size val="7"/>
          </c:marker>
          <c:val>
            <c:numRef>
              <c:f>TEMP!$B$5:$Q$5</c:f>
              <c:numCache>
                <c:formatCode>General</c:formatCode>
                <c:ptCount val="16"/>
                <c:pt idx="1">
                  <c:v>24.9</c:v>
                </c:pt>
                <c:pt idx="2">
                  <c:v>26.9</c:v>
                </c:pt>
                <c:pt idx="3">
                  <c:v>28.8</c:v>
                </c:pt>
                <c:pt idx="4">
                  <c:v>23.2</c:v>
                </c:pt>
                <c:pt idx="5">
                  <c:v>24.2</c:v>
                </c:pt>
                <c:pt idx="6">
                  <c:v>35.6</c:v>
                </c:pt>
                <c:pt idx="7">
                  <c:v>25.1</c:v>
                </c:pt>
                <c:pt idx="8">
                  <c:v>36.1</c:v>
                </c:pt>
                <c:pt idx="9">
                  <c:v>27.1</c:v>
                </c:pt>
                <c:pt idx="10">
                  <c:v>32.200000000000003</c:v>
                </c:pt>
                <c:pt idx="11">
                  <c:v>29.6</c:v>
                </c:pt>
                <c:pt idx="12">
                  <c:v>21.8</c:v>
                </c:pt>
                <c:pt idx="13">
                  <c:v>24.6</c:v>
                </c:pt>
                <c:pt idx="14">
                  <c:v>20.7</c:v>
                </c:pt>
                <c:pt idx="15">
                  <c:v>14.8</c:v>
                </c:pt>
              </c:numCache>
            </c:numRef>
          </c:val>
        </c:ser>
        <c:ser>
          <c:idx val="2"/>
          <c:order val="1"/>
          <c:tx>
            <c:strRef>
              <c:f>TEMP!$A$9</c:f>
              <c:strCache>
                <c:ptCount val="1"/>
                <c:pt idx="0">
                  <c:v>気温（14時）</c:v>
                </c:pt>
              </c:strCache>
            </c:strRef>
          </c:tx>
          <c:spPr>
            <a:ln>
              <a:solidFill>
                <a:srgbClr val="C00000"/>
              </a:solidFill>
            </a:ln>
          </c:spPr>
          <c:marker>
            <c:symbol val="circle"/>
            <c:size val="7"/>
            <c:spPr>
              <a:solidFill>
                <a:srgbClr val="C00000"/>
              </a:solidFill>
              <a:ln>
                <a:solidFill>
                  <a:srgbClr val="C00000"/>
                </a:solidFill>
              </a:ln>
            </c:spPr>
          </c:marker>
          <c:val>
            <c:numRef>
              <c:f>TEMP!$B$9:$Q$9</c:f>
              <c:numCache>
                <c:formatCode>General</c:formatCode>
                <c:ptCount val="16"/>
                <c:pt idx="0">
                  <c:v>19</c:v>
                </c:pt>
                <c:pt idx="1">
                  <c:v>23.6</c:v>
                </c:pt>
                <c:pt idx="2">
                  <c:v>24.8</c:v>
                </c:pt>
                <c:pt idx="3">
                  <c:v>27.3</c:v>
                </c:pt>
                <c:pt idx="4">
                  <c:v>22.9</c:v>
                </c:pt>
                <c:pt idx="5">
                  <c:v>26.9</c:v>
                </c:pt>
                <c:pt idx="6">
                  <c:v>34.9</c:v>
                </c:pt>
                <c:pt idx="7">
                  <c:v>23.9</c:v>
                </c:pt>
                <c:pt idx="8">
                  <c:v>35.6</c:v>
                </c:pt>
                <c:pt idx="9">
                  <c:v>26.7</c:v>
                </c:pt>
                <c:pt idx="10">
                  <c:v>31.4</c:v>
                </c:pt>
                <c:pt idx="11">
                  <c:v>27.5</c:v>
                </c:pt>
                <c:pt idx="12">
                  <c:v>24.7</c:v>
                </c:pt>
                <c:pt idx="13">
                  <c:v>25</c:v>
                </c:pt>
                <c:pt idx="14">
                  <c:v>20</c:v>
                </c:pt>
                <c:pt idx="15">
                  <c:v>13.9</c:v>
                </c:pt>
              </c:numCache>
            </c:numRef>
          </c:val>
        </c:ser>
        <c:marker val="1"/>
        <c:axId val="57389440"/>
        <c:axId val="57391360"/>
      </c:lineChart>
      <c:catAx>
        <c:axId val="57389440"/>
        <c:scaling>
          <c:orientation val="minMax"/>
        </c:scaling>
        <c:delete val="1"/>
        <c:axPos val="b"/>
        <c:majorTickMark val="none"/>
        <c:tickLblPos val="nextTo"/>
        <c:crossAx val="57391360"/>
        <c:crosses val="autoZero"/>
        <c:auto val="1"/>
        <c:lblAlgn val="ctr"/>
        <c:lblOffset val="100"/>
      </c:catAx>
      <c:valAx>
        <c:axId val="57391360"/>
        <c:scaling>
          <c:orientation val="minMax"/>
          <c:min val="10"/>
        </c:scaling>
        <c:axPos val="l"/>
        <c:majorGridlines/>
        <c:title>
          <c:tx>
            <c:rich>
              <a:bodyPr/>
              <a:lstStyle/>
              <a:p>
                <a:pPr>
                  <a:defRPr sz="2000" b="0"/>
                </a:pPr>
                <a:r>
                  <a:rPr lang="ja-JP" sz="2000" b="0"/>
                  <a:t>気温・水温（℃）</a:t>
                </a:r>
                <a:endParaRPr lang="en-US" sz="2000" b="0"/>
              </a:p>
            </c:rich>
          </c:tx>
          <c:layout/>
        </c:title>
        <c:numFmt formatCode="General" sourceLinked="1"/>
        <c:majorTickMark val="none"/>
        <c:tickLblPos val="nextTo"/>
        <c:txPr>
          <a:bodyPr/>
          <a:lstStyle/>
          <a:p>
            <a:pPr>
              <a:defRPr sz="2000"/>
            </a:pPr>
            <a:endParaRPr lang="ja-JP"/>
          </a:p>
        </c:txPr>
        <c:crossAx val="57389440"/>
        <c:crosses val="autoZero"/>
        <c:crossBetween val="between"/>
      </c:valAx>
    </c:plotArea>
    <c:legend>
      <c:legendPos val="r"/>
      <c:layout>
        <c:manualLayout>
          <c:xMode val="edge"/>
          <c:yMode val="edge"/>
          <c:x val="0.80154904547815864"/>
          <c:y val="0.33067081299114737"/>
          <c:w val="0.18992704533249755"/>
          <c:h val="0.326859736867677"/>
        </c:manualLayout>
      </c:layout>
      <c:txPr>
        <a:bodyPr/>
        <a:lstStyle/>
        <a:p>
          <a:pPr>
            <a:defRPr sz="2000"/>
          </a:pPr>
          <a:endParaRPr lang="ja-JP"/>
        </a:p>
      </c:txPr>
    </c:legend>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460444006999156"/>
          <c:y val="8.1589126243752044E-2"/>
          <c:w val="0.63980391513560864"/>
          <c:h val="0.72192935845434836"/>
        </c:manualLayout>
      </c:layout>
      <c:lineChart>
        <c:grouping val="standard"/>
        <c:ser>
          <c:idx val="0"/>
          <c:order val="0"/>
          <c:tx>
            <c:strRef>
              <c:f>[4]属!$A$3</c:f>
              <c:strCache>
                <c:ptCount val="1"/>
                <c:pt idx="0">
                  <c:v>緑藻</c:v>
                </c:pt>
              </c:strCache>
            </c:strRef>
          </c:tx>
          <c:cat>
            <c:strRef>
              <c:f>ビオトープ水田内!$B$1:$Q$1</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[4]属!$B$3:$Q$3</c:f>
              <c:numCache>
                <c:formatCode>General</c:formatCode>
                <c:ptCount val="16"/>
                <c:pt idx="0">
                  <c:v>177.66666666666652</c:v>
                </c:pt>
                <c:pt idx="1">
                  <c:v>50</c:v>
                </c:pt>
                <c:pt idx="2">
                  <c:v>68.2</c:v>
                </c:pt>
                <c:pt idx="3">
                  <c:v>9</c:v>
                </c:pt>
                <c:pt idx="4">
                  <c:v>10.000000000000002</c:v>
                </c:pt>
                <c:pt idx="5">
                  <c:v>3.3333333333333335</c:v>
                </c:pt>
                <c:pt idx="6">
                  <c:v>16</c:v>
                </c:pt>
                <c:pt idx="7">
                  <c:v>35</c:v>
                </c:pt>
                <c:pt idx="8">
                  <c:v>15.333333333333332</c:v>
                </c:pt>
                <c:pt idx="9">
                  <c:v>3.666666666666667</c:v>
                </c:pt>
                <c:pt idx="10">
                  <c:v>23</c:v>
                </c:pt>
                <c:pt idx="11">
                  <c:v>14</c:v>
                </c:pt>
                <c:pt idx="12">
                  <c:v>1.3333333333333333</c:v>
                </c:pt>
                <c:pt idx="13">
                  <c:v>0.66666666666666663</c:v>
                </c:pt>
                <c:pt idx="14">
                  <c:v>1.6666666666666665</c:v>
                </c:pt>
                <c:pt idx="15">
                  <c:v>3.666666666666667</c:v>
                </c:pt>
              </c:numCache>
            </c:numRef>
          </c:val>
        </c:ser>
        <c:ser>
          <c:idx val="1"/>
          <c:order val="1"/>
          <c:tx>
            <c:strRef>
              <c:f>[4]属!$A$42</c:f>
              <c:strCache>
                <c:ptCount val="1"/>
                <c:pt idx="0">
                  <c:v>珪藻</c:v>
                </c:pt>
              </c:strCache>
            </c:strRef>
          </c:tx>
          <c:cat>
            <c:strRef>
              <c:f>ビオトープ水田内!$B$1:$Q$1</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[4]属!$B$42:$Q$42</c:f>
              <c:numCache>
                <c:formatCode>General</c:formatCode>
                <c:ptCount val="16"/>
                <c:pt idx="0">
                  <c:v>79</c:v>
                </c:pt>
                <c:pt idx="1">
                  <c:v>27.6</c:v>
                </c:pt>
                <c:pt idx="2">
                  <c:v>188.59999999999997</c:v>
                </c:pt>
                <c:pt idx="3">
                  <c:v>516.66666666666663</c:v>
                </c:pt>
                <c:pt idx="4">
                  <c:v>238.66666666666652</c:v>
                </c:pt>
                <c:pt idx="5">
                  <c:v>66</c:v>
                </c:pt>
                <c:pt idx="6">
                  <c:v>35.333333333333336</c:v>
                </c:pt>
                <c:pt idx="7">
                  <c:v>23.666666666666664</c:v>
                </c:pt>
                <c:pt idx="8">
                  <c:v>41</c:v>
                </c:pt>
                <c:pt idx="9">
                  <c:v>25.333333333333144</c:v>
                </c:pt>
                <c:pt idx="10">
                  <c:v>26.666666666666668</c:v>
                </c:pt>
                <c:pt idx="11">
                  <c:v>21</c:v>
                </c:pt>
                <c:pt idx="12">
                  <c:v>71</c:v>
                </c:pt>
                <c:pt idx="13">
                  <c:v>32.666666666666273</c:v>
                </c:pt>
                <c:pt idx="14">
                  <c:v>10</c:v>
                </c:pt>
                <c:pt idx="15">
                  <c:v>10.333333333333334</c:v>
                </c:pt>
              </c:numCache>
            </c:numRef>
          </c:val>
        </c:ser>
        <c:ser>
          <c:idx val="2"/>
          <c:order val="2"/>
          <c:tx>
            <c:strRef>
              <c:f>[4]属!$A$57</c:f>
              <c:strCache>
                <c:ptCount val="1"/>
                <c:pt idx="0">
                  <c:v>藍藻</c:v>
                </c:pt>
              </c:strCache>
            </c:strRef>
          </c:tx>
          <c:cat>
            <c:strRef>
              <c:f>ビオトープ水田内!$B$1:$Q$1</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[4]属!$B$57:$Q$57</c:f>
              <c:numCache>
                <c:formatCode>General</c:formatCode>
                <c:ptCount val="16"/>
                <c:pt idx="0">
                  <c:v>29.333333333333144</c:v>
                </c:pt>
                <c:pt idx="1">
                  <c:v>0</c:v>
                </c:pt>
                <c:pt idx="2">
                  <c:v>3.4</c:v>
                </c:pt>
                <c:pt idx="3">
                  <c:v>2.666666666666667</c:v>
                </c:pt>
                <c:pt idx="4">
                  <c:v>6.3333333333333641</c:v>
                </c:pt>
                <c:pt idx="5">
                  <c:v>3.666666666666667</c:v>
                </c:pt>
                <c:pt idx="6">
                  <c:v>10.666666666666726</c:v>
                </c:pt>
                <c:pt idx="7">
                  <c:v>0.33333333333333331</c:v>
                </c:pt>
                <c:pt idx="8">
                  <c:v>6</c:v>
                </c:pt>
                <c:pt idx="9">
                  <c:v>0.33333333333333331</c:v>
                </c:pt>
                <c:pt idx="10">
                  <c:v>0</c:v>
                </c:pt>
                <c:pt idx="11">
                  <c:v>0.33333333333333331</c:v>
                </c:pt>
                <c:pt idx="12">
                  <c:v>1.3333333333333333</c:v>
                </c:pt>
                <c:pt idx="13">
                  <c:v>0</c:v>
                </c:pt>
                <c:pt idx="14">
                  <c:v>0</c:v>
                </c:pt>
                <c:pt idx="15">
                  <c:v>0</c:v>
                </c:pt>
              </c:numCache>
            </c:numRef>
          </c:val>
        </c:ser>
        <c:ser>
          <c:idx val="3"/>
          <c:order val="3"/>
          <c:tx>
            <c:strRef>
              <c:f>[4]属!$A$66</c:f>
              <c:strCache>
                <c:ptCount val="1"/>
                <c:pt idx="0">
                  <c:v>鞭毛藻</c:v>
                </c:pt>
              </c:strCache>
            </c:strRef>
          </c:tx>
          <c:cat>
            <c:strRef>
              <c:f>ビオトープ水田内!$B$1:$Q$1</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[4]属!$B$66:$Q$66</c:f>
              <c:numCache>
                <c:formatCode>General</c:formatCode>
                <c:ptCount val="16"/>
                <c:pt idx="0">
                  <c:v>6.666666666666667</c:v>
                </c:pt>
                <c:pt idx="1">
                  <c:v>1</c:v>
                </c:pt>
                <c:pt idx="2">
                  <c:v>3</c:v>
                </c:pt>
                <c:pt idx="3">
                  <c:v>0.33333333333333331</c:v>
                </c:pt>
                <c:pt idx="4">
                  <c:v>1.6666666666666667</c:v>
                </c:pt>
                <c:pt idx="5">
                  <c:v>1.3333333333333333</c:v>
                </c:pt>
                <c:pt idx="6">
                  <c:v>0</c:v>
                </c:pt>
                <c:pt idx="7">
                  <c:v>8.3333333333333321</c:v>
                </c:pt>
                <c:pt idx="8">
                  <c:v>25.666666666666668</c:v>
                </c:pt>
                <c:pt idx="9">
                  <c:v>3.6666666666666665</c:v>
                </c:pt>
                <c:pt idx="10">
                  <c:v>0.33333333333333331</c:v>
                </c:pt>
                <c:pt idx="11">
                  <c:v>1</c:v>
                </c:pt>
                <c:pt idx="12">
                  <c:v>0</c:v>
                </c:pt>
                <c:pt idx="13">
                  <c:v>1</c:v>
                </c:pt>
                <c:pt idx="14">
                  <c:v>3.3333333333333335</c:v>
                </c:pt>
                <c:pt idx="15">
                  <c:v>0</c:v>
                </c:pt>
              </c:numCache>
            </c:numRef>
          </c:val>
        </c:ser>
        <c:ser>
          <c:idx val="4"/>
          <c:order val="4"/>
          <c:tx>
            <c:strRef>
              <c:f>[4]属!$A$122</c:f>
              <c:strCache>
                <c:ptCount val="1"/>
                <c:pt idx="0">
                  <c:v>その他藻類</c:v>
                </c:pt>
              </c:strCache>
            </c:strRef>
          </c:tx>
          <c:cat>
            <c:strRef>
              <c:f>ビオトープ水田内!$B$1:$Q$1</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[4]属!$B$122:$Q$122</c:f>
              <c:numCache>
                <c:formatCode>General</c:formatCode>
                <c:ptCount val="16"/>
                <c:pt idx="0">
                  <c:v>0</c:v>
                </c:pt>
                <c:pt idx="1">
                  <c:v>0</c:v>
                </c:pt>
                <c:pt idx="2">
                  <c:v>1.8</c:v>
                </c:pt>
                <c:pt idx="3">
                  <c:v>2</c:v>
                </c:pt>
                <c:pt idx="4">
                  <c:v>0</c:v>
                </c:pt>
                <c:pt idx="5">
                  <c:v>0.66666666666666663</c:v>
                </c:pt>
                <c:pt idx="6">
                  <c:v>0</c:v>
                </c:pt>
                <c:pt idx="7">
                  <c:v>2</c:v>
                </c:pt>
                <c:pt idx="8">
                  <c:v>0</c:v>
                </c:pt>
                <c:pt idx="9">
                  <c:v>1.3333333333333333</c:v>
                </c:pt>
                <c:pt idx="10">
                  <c:v>0</c:v>
                </c:pt>
                <c:pt idx="11">
                  <c:v>0</c:v>
                </c:pt>
                <c:pt idx="12">
                  <c:v>0</c:v>
                </c:pt>
                <c:pt idx="13">
                  <c:v>0</c:v>
                </c:pt>
                <c:pt idx="14">
                  <c:v>0</c:v>
                </c:pt>
                <c:pt idx="15">
                  <c:v>0</c:v>
                </c:pt>
              </c:numCache>
            </c:numRef>
          </c:val>
        </c:ser>
        <c:ser>
          <c:idx val="5"/>
          <c:order val="5"/>
          <c:tx>
            <c:strRef>
              <c:f>[4]属!$A$123</c:f>
              <c:strCache>
                <c:ptCount val="1"/>
                <c:pt idx="0">
                  <c:v>動物プランクトン</c:v>
                </c:pt>
              </c:strCache>
            </c:strRef>
          </c:tx>
          <c:cat>
            <c:strRef>
              <c:f>ビオトープ水田内!$B$1:$Q$1</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[4]属!$B$123:$Q$123</c:f>
              <c:numCache>
                <c:formatCode>General</c:formatCode>
                <c:ptCount val="16"/>
                <c:pt idx="0">
                  <c:v>0.66666666666666663</c:v>
                </c:pt>
                <c:pt idx="1">
                  <c:v>0</c:v>
                </c:pt>
                <c:pt idx="2">
                  <c:v>4.4000000000000004</c:v>
                </c:pt>
                <c:pt idx="3">
                  <c:v>0.66666666666666663</c:v>
                </c:pt>
                <c:pt idx="4">
                  <c:v>0.66666666666666663</c:v>
                </c:pt>
                <c:pt idx="5">
                  <c:v>0.66666666666666663</c:v>
                </c:pt>
                <c:pt idx="6">
                  <c:v>0</c:v>
                </c:pt>
                <c:pt idx="7">
                  <c:v>0.66666666666666663</c:v>
                </c:pt>
                <c:pt idx="8">
                  <c:v>0.66666666666666663</c:v>
                </c:pt>
                <c:pt idx="9">
                  <c:v>1.3333333333333333</c:v>
                </c:pt>
                <c:pt idx="10">
                  <c:v>0</c:v>
                </c:pt>
                <c:pt idx="11">
                  <c:v>0</c:v>
                </c:pt>
                <c:pt idx="12">
                  <c:v>0.66666666666666663</c:v>
                </c:pt>
                <c:pt idx="13">
                  <c:v>0</c:v>
                </c:pt>
                <c:pt idx="14">
                  <c:v>0</c:v>
                </c:pt>
                <c:pt idx="15">
                  <c:v>0</c:v>
                </c:pt>
              </c:numCache>
            </c:numRef>
          </c:val>
        </c:ser>
        <c:marker val="1"/>
        <c:axId val="57621120"/>
        <c:axId val="57639296"/>
      </c:lineChart>
      <c:catAx>
        <c:axId val="57621120"/>
        <c:scaling>
          <c:orientation val="minMax"/>
        </c:scaling>
        <c:delete val="1"/>
        <c:axPos val="b"/>
        <c:numFmt formatCode="General" sourceLinked="1"/>
        <c:majorTickMark val="none"/>
        <c:tickLblPos val="nextTo"/>
        <c:crossAx val="57639296"/>
        <c:crosses val="autoZero"/>
        <c:auto val="1"/>
        <c:lblAlgn val="ctr"/>
        <c:lblOffset val="100"/>
      </c:catAx>
      <c:valAx>
        <c:axId val="57639296"/>
        <c:scaling>
          <c:orientation val="minMax"/>
          <c:max val="300"/>
        </c:scaling>
        <c:axPos val="l"/>
        <c:majorGridlines/>
        <c:numFmt formatCode="General" sourceLinked="1"/>
        <c:tickLblPos val="nextTo"/>
        <c:txPr>
          <a:bodyPr/>
          <a:lstStyle/>
          <a:p>
            <a:pPr>
              <a:defRPr sz="2000"/>
            </a:pPr>
            <a:endParaRPr lang="ja-JP"/>
          </a:p>
        </c:txPr>
        <c:crossAx val="57621120"/>
        <c:crosses val="autoZero"/>
        <c:crossBetween val="between"/>
      </c:valAx>
    </c:plotArea>
    <c:legend>
      <c:legendPos val="r"/>
      <c:layout>
        <c:manualLayout>
          <c:xMode val="edge"/>
          <c:yMode val="edge"/>
          <c:x val="0.7646944444444479"/>
          <c:y val="0.15228838867551991"/>
          <c:w val="0.23391666666666674"/>
          <c:h val="0.72170192233709596"/>
        </c:manualLayout>
      </c:layout>
      <c:txPr>
        <a:bodyPr/>
        <a:lstStyle/>
        <a:p>
          <a:pPr>
            <a:defRPr sz="2000"/>
          </a:pPr>
          <a:endParaRPr lang="ja-JP"/>
        </a:p>
      </c:txPr>
    </c:legend>
    <c:plotVisOnly val="1"/>
    <c:dispBlanksAs val="gap"/>
  </c:chart>
  <c:spPr>
    <a:ln>
      <a:noFill/>
    </a:ln>
  </c:sp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229975940507441"/>
          <c:y val="7.6477181779018799E-2"/>
          <c:w val="0.6365982064741933"/>
          <c:h val="0.67371345562356921"/>
        </c:manualLayout>
      </c:layout>
      <c:barChart>
        <c:barDir val="col"/>
        <c:grouping val="percentStacked"/>
        <c:ser>
          <c:idx val="0"/>
          <c:order val="0"/>
          <c:tx>
            <c:strRef>
              <c:f>属!$A$3</c:f>
              <c:strCache>
                <c:ptCount val="1"/>
                <c:pt idx="0">
                  <c:v>緑藻</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属!$B$3:$Q$3</c:f>
              <c:numCache>
                <c:formatCode>General</c:formatCode>
                <c:ptCount val="16"/>
                <c:pt idx="0">
                  <c:v>177.66666666666652</c:v>
                </c:pt>
                <c:pt idx="1">
                  <c:v>50</c:v>
                </c:pt>
                <c:pt idx="2">
                  <c:v>68.2</c:v>
                </c:pt>
                <c:pt idx="3">
                  <c:v>9</c:v>
                </c:pt>
                <c:pt idx="4">
                  <c:v>10.000000000000002</c:v>
                </c:pt>
                <c:pt idx="5">
                  <c:v>3.3333333333333335</c:v>
                </c:pt>
                <c:pt idx="6">
                  <c:v>16</c:v>
                </c:pt>
                <c:pt idx="7">
                  <c:v>35</c:v>
                </c:pt>
                <c:pt idx="8">
                  <c:v>15.333333333333332</c:v>
                </c:pt>
                <c:pt idx="9">
                  <c:v>3.666666666666667</c:v>
                </c:pt>
                <c:pt idx="10">
                  <c:v>23</c:v>
                </c:pt>
                <c:pt idx="11">
                  <c:v>14</c:v>
                </c:pt>
                <c:pt idx="12">
                  <c:v>1.3333333333333333</c:v>
                </c:pt>
                <c:pt idx="13">
                  <c:v>0.66666666666666663</c:v>
                </c:pt>
                <c:pt idx="14">
                  <c:v>1.6666666666666665</c:v>
                </c:pt>
                <c:pt idx="15">
                  <c:v>3.666666666666667</c:v>
                </c:pt>
              </c:numCache>
            </c:numRef>
          </c:val>
        </c:ser>
        <c:ser>
          <c:idx val="1"/>
          <c:order val="1"/>
          <c:tx>
            <c:strRef>
              <c:f>属!$A$42</c:f>
              <c:strCache>
                <c:ptCount val="1"/>
                <c:pt idx="0">
                  <c:v>珪藻</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属!$B$42:$Q$42</c:f>
              <c:numCache>
                <c:formatCode>General</c:formatCode>
                <c:ptCount val="16"/>
                <c:pt idx="0">
                  <c:v>79</c:v>
                </c:pt>
                <c:pt idx="1">
                  <c:v>27.6</c:v>
                </c:pt>
                <c:pt idx="2">
                  <c:v>188.59999999999997</c:v>
                </c:pt>
                <c:pt idx="3">
                  <c:v>516.66666666666663</c:v>
                </c:pt>
                <c:pt idx="4">
                  <c:v>238.66666666666652</c:v>
                </c:pt>
                <c:pt idx="5">
                  <c:v>66</c:v>
                </c:pt>
                <c:pt idx="6">
                  <c:v>35.333333333333336</c:v>
                </c:pt>
                <c:pt idx="7">
                  <c:v>23.666666666666664</c:v>
                </c:pt>
                <c:pt idx="8">
                  <c:v>41</c:v>
                </c:pt>
                <c:pt idx="9">
                  <c:v>25.333333333333076</c:v>
                </c:pt>
                <c:pt idx="10">
                  <c:v>26.666666666666668</c:v>
                </c:pt>
                <c:pt idx="11">
                  <c:v>21</c:v>
                </c:pt>
                <c:pt idx="12">
                  <c:v>71</c:v>
                </c:pt>
                <c:pt idx="13">
                  <c:v>32.666666666666124</c:v>
                </c:pt>
                <c:pt idx="14">
                  <c:v>10</c:v>
                </c:pt>
                <c:pt idx="15">
                  <c:v>10.333333333333334</c:v>
                </c:pt>
              </c:numCache>
            </c:numRef>
          </c:val>
        </c:ser>
        <c:ser>
          <c:idx val="2"/>
          <c:order val="2"/>
          <c:tx>
            <c:strRef>
              <c:f>属!$A$57</c:f>
              <c:strCache>
                <c:ptCount val="1"/>
                <c:pt idx="0">
                  <c:v>藍藻</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属!$B$57:$Q$57</c:f>
              <c:numCache>
                <c:formatCode>General</c:formatCode>
                <c:ptCount val="16"/>
                <c:pt idx="0">
                  <c:v>29.333333333333076</c:v>
                </c:pt>
                <c:pt idx="1">
                  <c:v>0</c:v>
                </c:pt>
                <c:pt idx="2">
                  <c:v>3.4</c:v>
                </c:pt>
                <c:pt idx="3">
                  <c:v>2.666666666666667</c:v>
                </c:pt>
                <c:pt idx="4">
                  <c:v>6.3333333333333801</c:v>
                </c:pt>
                <c:pt idx="5">
                  <c:v>3.666666666666667</c:v>
                </c:pt>
                <c:pt idx="6">
                  <c:v>10.666666666666726</c:v>
                </c:pt>
                <c:pt idx="7">
                  <c:v>0.33333333333333331</c:v>
                </c:pt>
                <c:pt idx="8">
                  <c:v>6</c:v>
                </c:pt>
                <c:pt idx="9">
                  <c:v>0.33333333333333331</c:v>
                </c:pt>
                <c:pt idx="10">
                  <c:v>0</c:v>
                </c:pt>
                <c:pt idx="11">
                  <c:v>0.33333333333333331</c:v>
                </c:pt>
                <c:pt idx="12">
                  <c:v>1.3333333333333333</c:v>
                </c:pt>
                <c:pt idx="13">
                  <c:v>0</c:v>
                </c:pt>
                <c:pt idx="14">
                  <c:v>0</c:v>
                </c:pt>
                <c:pt idx="15">
                  <c:v>0</c:v>
                </c:pt>
              </c:numCache>
            </c:numRef>
          </c:val>
        </c:ser>
        <c:ser>
          <c:idx val="3"/>
          <c:order val="3"/>
          <c:tx>
            <c:strRef>
              <c:f>属!$A$66</c:f>
              <c:strCache>
                <c:ptCount val="1"/>
                <c:pt idx="0">
                  <c:v>鞭毛藻</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属!$B$66:$Q$66</c:f>
              <c:numCache>
                <c:formatCode>General</c:formatCode>
                <c:ptCount val="16"/>
                <c:pt idx="0">
                  <c:v>6.666666666666667</c:v>
                </c:pt>
                <c:pt idx="1">
                  <c:v>1</c:v>
                </c:pt>
                <c:pt idx="2">
                  <c:v>3</c:v>
                </c:pt>
                <c:pt idx="3">
                  <c:v>0.33333333333333331</c:v>
                </c:pt>
                <c:pt idx="4">
                  <c:v>1.6666666666666667</c:v>
                </c:pt>
                <c:pt idx="5">
                  <c:v>1.3333333333333333</c:v>
                </c:pt>
                <c:pt idx="6">
                  <c:v>0</c:v>
                </c:pt>
                <c:pt idx="7">
                  <c:v>8.3333333333333321</c:v>
                </c:pt>
                <c:pt idx="8">
                  <c:v>25.666666666666668</c:v>
                </c:pt>
                <c:pt idx="9">
                  <c:v>3.6666666666666665</c:v>
                </c:pt>
                <c:pt idx="10">
                  <c:v>0.33333333333333331</c:v>
                </c:pt>
                <c:pt idx="11">
                  <c:v>1</c:v>
                </c:pt>
                <c:pt idx="12">
                  <c:v>0</c:v>
                </c:pt>
                <c:pt idx="13">
                  <c:v>1</c:v>
                </c:pt>
                <c:pt idx="14">
                  <c:v>3.3333333333333335</c:v>
                </c:pt>
                <c:pt idx="15">
                  <c:v>0</c:v>
                </c:pt>
              </c:numCache>
            </c:numRef>
          </c:val>
        </c:ser>
        <c:ser>
          <c:idx val="4"/>
          <c:order val="4"/>
          <c:tx>
            <c:strRef>
              <c:f>属!$A$126</c:f>
              <c:strCache>
                <c:ptCount val="1"/>
                <c:pt idx="0">
                  <c:v>その他藻類</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属!$B$126:$Q$126</c:f>
              <c:numCache>
                <c:formatCode>General</c:formatCode>
                <c:ptCount val="16"/>
                <c:pt idx="0">
                  <c:v>0</c:v>
                </c:pt>
                <c:pt idx="1">
                  <c:v>0</c:v>
                </c:pt>
                <c:pt idx="2">
                  <c:v>1.8</c:v>
                </c:pt>
                <c:pt idx="3">
                  <c:v>2</c:v>
                </c:pt>
                <c:pt idx="4">
                  <c:v>0</c:v>
                </c:pt>
                <c:pt idx="5">
                  <c:v>0.66666666666666663</c:v>
                </c:pt>
                <c:pt idx="6">
                  <c:v>0</c:v>
                </c:pt>
                <c:pt idx="7">
                  <c:v>2</c:v>
                </c:pt>
                <c:pt idx="8">
                  <c:v>0</c:v>
                </c:pt>
                <c:pt idx="9">
                  <c:v>1.3333333333333333</c:v>
                </c:pt>
                <c:pt idx="10">
                  <c:v>0</c:v>
                </c:pt>
                <c:pt idx="11">
                  <c:v>0</c:v>
                </c:pt>
                <c:pt idx="12">
                  <c:v>0</c:v>
                </c:pt>
                <c:pt idx="13">
                  <c:v>0</c:v>
                </c:pt>
                <c:pt idx="14">
                  <c:v>0</c:v>
                </c:pt>
                <c:pt idx="15">
                  <c:v>0</c:v>
                </c:pt>
              </c:numCache>
            </c:numRef>
          </c:val>
        </c:ser>
        <c:ser>
          <c:idx val="5"/>
          <c:order val="5"/>
          <c:tx>
            <c:strRef>
              <c:f>属!$A$127</c:f>
              <c:strCache>
                <c:ptCount val="1"/>
                <c:pt idx="0">
                  <c:v>動物プランクトン</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属!$B$127:$Q$127</c:f>
              <c:numCache>
                <c:formatCode>General</c:formatCode>
                <c:ptCount val="16"/>
                <c:pt idx="0">
                  <c:v>0.4</c:v>
                </c:pt>
                <c:pt idx="1">
                  <c:v>0</c:v>
                </c:pt>
                <c:pt idx="2">
                  <c:v>4.4000000000000004</c:v>
                </c:pt>
                <c:pt idx="3">
                  <c:v>0.4</c:v>
                </c:pt>
                <c:pt idx="4">
                  <c:v>0.4</c:v>
                </c:pt>
                <c:pt idx="5">
                  <c:v>0.4</c:v>
                </c:pt>
                <c:pt idx="6">
                  <c:v>0</c:v>
                </c:pt>
                <c:pt idx="7">
                  <c:v>0.4</c:v>
                </c:pt>
                <c:pt idx="8">
                  <c:v>0.4</c:v>
                </c:pt>
                <c:pt idx="9">
                  <c:v>0.60000000000000064</c:v>
                </c:pt>
                <c:pt idx="10">
                  <c:v>0</c:v>
                </c:pt>
                <c:pt idx="11">
                  <c:v>0</c:v>
                </c:pt>
                <c:pt idx="12">
                  <c:v>0</c:v>
                </c:pt>
                <c:pt idx="13">
                  <c:v>0</c:v>
                </c:pt>
                <c:pt idx="14">
                  <c:v>0</c:v>
                </c:pt>
                <c:pt idx="15">
                  <c:v>0</c:v>
                </c:pt>
              </c:numCache>
            </c:numRef>
          </c:val>
        </c:ser>
        <c:gapWidth val="55"/>
        <c:overlap val="100"/>
        <c:axId val="57712640"/>
        <c:axId val="57714176"/>
      </c:barChart>
      <c:catAx>
        <c:axId val="57712640"/>
        <c:scaling>
          <c:orientation val="minMax"/>
        </c:scaling>
        <c:delete val="1"/>
        <c:axPos val="b"/>
        <c:numFmt formatCode="General" sourceLinked="1"/>
        <c:majorTickMark val="none"/>
        <c:tickLblPos val="nextTo"/>
        <c:crossAx val="57714176"/>
        <c:crosses val="autoZero"/>
        <c:auto val="1"/>
        <c:lblAlgn val="ctr"/>
        <c:lblOffset val="100"/>
      </c:catAx>
      <c:valAx>
        <c:axId val="57714176"/>
        <c:scaling>
          <c:orientation val="minMax"/>
        </c:scaling>
        <c:axPos val="l"/>
        <c:majorGridlines/>
        <c:numFmt formatCode="0%" sourceLinked="1"/>
        <c:majorTickMark val="none"/>
        <c:tickLblPos val="nextTo"/>
        <c:txPr>
          <a:bodyPr/>
          <a:lstStyle/>
          <a:p>
            <a:pPr>
              <a:defRPr sz="2000"/>
            </a:pPr>
            <a:endParaRPr lang="ja-JP"/>
          </a:p>
        </c:txPr>
        <c:crossAx val="57712640"/>
        <c:crosses val="autoZero"/>
        <c:crossBetween val="between"/>
      </c:valAx>
    </c:plotArea>
    <c:legend>
      <c:legendPos val="r"/>
      <c:layout>
        <c:manualLayout>
          <c:xMode val="edge"/>
          <c:yMode val="edge"/>
          <c:x val="0.77028685476815395"/>
          <c:y val="9.7725334459718372E-2"/>
          <c:w val="0.22971314523184624"/>
          <c:h val="0.80454898112663342"/>
        </c:manualLayout>
      </c:layout>
      <c:txPr>
        <a:bodyPr/>
        <a:lstStyle/>
        <a:p>
          <a:pPr>
            <a:defRPr sz="2000"/>
          </a:pPr>
          <a:endParaRPr lang="ja-JP"/>
        </a:p>
      </c:txPr>
    </c:legend>
    <c:plotVisOnly val="1"/>
    <c:dispBlanksAs val="gap"/>
  </c:chart>
  <c:spPr>
    <a:ln>
      <a:noFill/>
    </a:ln>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ja-JP"/>
  <c:chart>
    <c:title>
      <c:tx>
        <c:rich>
          <a:bodyPr/>
          <a:lstStyle/>
          <a:p>
            <a:pPr>
              <a:defRPr sz="2400"/>
            </a:pPr>
            <a:r>
              <a:rPr lang="ja-JP" altLang="en-US" sz="2400" dirty="0" smtClean="0"/>
              <a:t>森下の多様性指数</a:t>
            </a:r>
            <a:r>
              <a:rPr lang="en-US" altLang="ja-JP" sz="2400" dirty="0" smtClean="0"/>
              <a:t>β</a:t>
            </a:r>
            <a:endParaRPr lang="el-GR" altLang="en-US" sz="2400" dirty="0"/>
          </a:p>
        </c:rich>
      </c:tx>
      <c:layout>
        <c:manualLayout>
          <c:xMode val="edge"/>
          <c:yMode val="edge"/>
          <c:x val="0.32155576960251714"/>
          <c:y val="0.87064917687275545"/>
        </c:manualLayout>
      </c:layout>
    </c:title>
    <c:plotArea>
      <c:layout>
        <c:manualLayout>
          <c:layoutTarget val="inner"/>
          <c:xMode val="edge"/>
          <c:yMode val="edge"/>
          <c:x val="0.13489902666181397"/>
          <c:y val="4.4454313848753799E-2"/>
          <c:w val="0.84326720956167123"/>
          <c:h val="0.64178887477762037"/>
        </c:manualLayout>
      </c:layout>
      <c:lineChart>
        <c:grouping val="standard"/>
        <c:ser>
          <c:idx val="0"/>
          <c:order val="0"/>
          <c:tx>
            <c:strRef>
              <c:f>総pla.!$AJ$91</c:f>
              <c:strCache>
                <c:ptCount val="1"/>
                <c:pt idx="0">
                  <c:v>1/λ</c:v>
                </c:pt>
              </c:strCache>
            </c:strRef>
          </c:tx>
          <c:cat>
            <c:strRef>
              <c:f>総pla.!$AK$2:$AZ$2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総pla.!$AK$91:$AZ$91</c:f>
              <c:numCache>
                <c:formatCode>General</c:formatCode>
                <c:ptCount val="16"/>
                <c:pt idx="0">
                  <c:v>6.4028695271980682</c:v>
                </c:pt>
                <c:pt idx="1">
                  <c:v>4.1068655106684133</c:v>
                </c:pt>
                <c:pt idx="2">
                  <c:v>2.8714374673464333</c:v>
                </c:pt>
                <c:pt idx="3">
                  <c:v>3.08405994918418</c:v>
                </c:pt>
                <c:pt idx="4">
                  <c:v>1.2974628523226261</c:v>
                </c:pt>
                <c:pt idx="5">
                  <c:v>2.632026513139023</c:v>
                </c:pt>
                <c:pt idx="6">
                  <c:v>8.1220596500668396</c:v>
                </c:pt>
                <c:pt idx="7">
                  <c:v>7.2420250370728025</c:v>
                </c:pt>
                <c:pt idx="8">
                  <c:v>5.8112391340597078</c:v>
                </c:pt>
                <c:pt idx="9">
                  <c:v>6.6026919248132119</c:v>
                </c:pt>
                <c:pt idx="10">
                  <c:v>6.6418355448628077</c:v>
                </c:pt>
                <c:pt idx="11">
                  <c:v>7.4595808430230175</c:v>
                </c:pt>
                <c:pt idx="12">
                  <c:v>3.5493085006093459</c:v>
                </c:pt>
                <c:pt idx="13">
                  <c:v>3.3124303905684314</c:v>
                </c:pt>
                <c:pt idx="14">
                  <c:v>7.0097277274851564</c:v>
                </c:pt>
                <c:pt idx="15">
                  <c:v>5.2205082367983318</c:v>
                </c:pt>
              </c:numCache>
            </c:numRef>
          </c:val>
        </c:ser>
        <c:marker val="1"/>
        <c:axId val="56768384"/>
        <c:axId val="56769920"/>
      </c:lineChart>
      <c:catAx>
        <c:axId val="56768384"/>
        <c:scaling>
          <c:orientation val="minMax"/>
        </c:scaling>
        <c:delete val="1"/>
        <c:axPos val="b"/>
        <c:tickLblPos val="nextTo"/>
        <c:crossAx val="56769920"/>
        <c:crosses val="autoZero"/>
        <c:auto val="1"/>
        <c:lblAlgn val="ctr"/>
        <c:lblOffset val="100"/>
      </c:catAx>
      <c:valAx>
        <c:axId val="56769920"/>
        <c:scaling>
          <c:orientation val="minMax"/>
          <c:max val="10"/>
        </c:scaling>
        <c:axPos val="l"/>
        <c:majorGridlines/>
        <c:numFmt formatCode="General" sourceLinked="1"/>
        <c:tickLblPos val="nextTo"/>
        <c:txPr>
          <a:bodyPr/>
          <a:lstStyle/>
          <a:p>
            <a:pPr>
              <a:defRPr sz="2000"/>
            </a:pPr>
            <a:endParaRPr lang="ja-JP"/>
          </a:p>
        </c:txPr>
        <c:crossAx val="56768384"/>
        <c:crosses val="autoZero"/>
        <c:crossBetween val="between"/>
      </c:valAx>
    </c:plotArea>
    <c:plotVisOnly val="1"/>
  </c:chart>
  <c:spPr>
    <a:solidFill>
      <a:schemeClr val="bg1"/>
    </a:solidFill>
    <a:ln>
      <a:noFill/>
    </a:ln>
  </c:sp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35531496062988"/>
          <c:y val="6.2242429717061634E-2"/>
          <c:w val="0.64770931758530415"/>
          <c:h val="0.76844218281091559"/>
        </c:manualLayout>
      </c:layout>
      <c:barChart>
        <c:barDir val="col"/>
        <c:grouping val="percentStacked"/>
        <c:ser>
          <c:idx val="0"/>
          <c:order val="0"/>
          <c:tx>
            <c:strRef>
              <c:f>属!$A$3</c:f>
              <c:strCache>
                <c:ptCount val="1"/>
                <c:pt idx="0">
                  <c:v>緑藻</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属!$B$3:$Q$3</c:f>
              <c:numCache>
                <c:formatCode>General</c:formatCode>
                <c:ptCount val="16"/>
                <c:pt idx="0">
                  <c:v>177.66666666666652</c:v>
                </c:pt>
                <c:pt idx="1">
                  <c:v>50</c:v>
                </c:pt>
                <c:pt idx="2">
                  <c:v>68.2</c:v>
                </c:pt>
                <c:pt idx="3">
                  <c:v>9</c:v>
                </c:pt>
                <c:pt idx="4">
                  <c:v>10.000000000000002</c:v>
                </c:pt>
                <c:pt idx="5">
                  <c:v>3.3333333333333335</c:v>
                </c:pt>
                <c:pt idx="6">
                  <c:v>16</c:v>
                </c:pt>
                <c:pt idx="7">
                  <c:v>35</c:v>
                </c:pt>
                <c:pt idx="8">
                  <c:v>15.333333333333332</c:v>
                </c:pt>
                <c:pt idx="9">
                  <c:v>3.666666666666667</c:v>
                </c:pt>
                <c:pt idx="10">
                  <c:v>23</c:v>
                </c:pt>
                <c:pt idx="11">
                  <c:v>14</c:v>
                </c:pt>
                <c:pt idx="12">
                  <c:v>1.3333333333333333</c:v>
                </c:pt>
                <c:pt idx="13">
                  <c:v>0.66666666666666663</c:v>
                </c:pt>
                <c:pt idx="14">
                  <c:v>1.6666666666666665</c:v>
                </c:pt>
                <c:pt idx="15">
                  <c:v>3.666666666666667</c:v>
                </c:pt>
              </c:numCache>
            </c:numRef>
          </c:val>
        </c:ser>
        <c:ser>
          <c:idx val="1"/>
          <c:order val="1"/>
          <c:tx>
            <c:strRef>
              <c:f>属!$A$42</c:f>
              <c:strCache>
                <c:ptCount val="1"/>
                <c:pt idx="0">
                  <c:v>珪藻</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属!$B$42:$Q$42</c:f>
              <c:numCache>
                <c:formatCode>General</c:formatCode>
                <c:ptCount val="16"/>
                <c:pt idx="0">
                  <c:v>79</c:v>
                </c:pt>
                <c:pt idx="1">
                  <c:v>27.6</c:v>
                </c:pt>
                <c:pt idx="2">
                  <c:v>188.59999999999997</c:v>
                </c:pt>
                <c:pt idx="3">
                  <c:v>516.66666666666663</c:v>
                </c:pt>
                <c:pt idx="4">
                  <c:v>238.66666666666652</c:v>
                </c:pt>
                <c:pt idx="5">
                  <c:v>66</c:v>
                </c:pt>
                <c:pt idx="6">
                  <c:v>35.333333333333336</c:v>
                </c:pt>
                <c:pt idx="7">
                  <c:v>23.666666666666664</c:v>
                </c:pt>
                <c:pt idx="8">
                  <c:v>41</c:v>
                </c:pt>
                <c:pt idx="9">
                  <c:v>25.333333333333076</c:v>
                </c:pt>
                <c:pt idx="10">
                  <c:v>26.666666666666668</c:v>
                </c:pt>
                <c:pt idx="11">
                  <c:v>21</c:v>
                </c:pt>
                <c:pt idx="12">
                  <c:v>71</c:v>
                </c:pt>
                <c:pt idx="13">
                  <c:v>32.666666666666124</c:v>
                </c:pt>
                <c:pt idx="14">
                  <c:v>10</c:v>
                </c:pt>
                <c:pt idx="15">
                  <c:v>10.333333333333334</c:v>
                </c:pt>
              </c:numCache>
            </c:numRef>
          </c:val>
        </c:ser>
        <c:ser>
          <c:idx val="2"/>
          <c:order val="2"/>
          <c:tx>
            <c:strRef>
              <c:f>属!$A$57</c:f>
              <c:strCache>
                <c:ptCount val="1"/>
                <c:pt idx="0">
                  <c:v>藍藻</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属!$B$57:$Q$57</c:f>
              <c:numCache>
                <c:formatCode>General</c:formatCode>
                <c:ptCount val="16"/>
                <c:pt idx="0">
                  <c:v>29.333333333333076</c:v>
                </c:pt>
                <c:pt idx="1">
                  <c:v>0</c:v>
                </c:pt>
                <c:pt idx="2">
                  <c:v>3.4</c:v>
                </c:pt>
                <c:pt idx="3">
                  <c:v>2.666666666666667</c:v>
                </c:pt>
                <c:pt idx="4">
                  <c:v>6.3333333333333801</c:v>
                </c:pt>
                <c:pt idx="5">
                  <c:v>3.666666666666667</c:v>
                </c:pt>
                <c:pt idx="6">
                  <c:v>10.666666666666726</c:v>
                </c:pt>
                <c:pt idx="7">
                  <c:v>0.33333333333333331</c:v>
                </c:pt>
                <c:pt idx="8">
                  <c:v>6</c:v>
                </c:pt>
                <c:pt idx="9">
                  <c:v>0.33333333333333331</c:v>
                </c:pt>
                <c:pt idx="10">
                  <c:v>0</c:v>
                </c:pt>
                <c:pt idx="11">
                  <c:v>0.33333333333333331</c:v>
                </c:pt>
                <c:pt idx="12">
                  <c:v>1.3333333333333333</c:v>
                </c:pt>
                <c:pt idx="13">
                  <c:v>0</c:v>
                </c:pt>
                <c:pt idx="14">
                  <c:v>0</c:v>
                </c:pt>
                <c:pt idx="15">
                  <c:v>0</c:v>
                </c:pt>
              </c:numCache>
            </c:numRef>
          </c:val>
        </c:ser>
        <c:ser>
          <c:idx val="3"/>
          <c:order val="3"/>
          <c:tx>
            <c:strRef>
              <c:f>属!$A$66</c:f>
              <c:strCache>
                <c:ptCount val="1"/>
                <c:pt idx="0">
                  <c:v>鞭毛藻</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属!$B$66:$Q$66</c:f>
              <c:numCache>
                <c:formatCode>General</c:formatCode>
                <c:ptCount val="16"/>
                <c:pt idx="0">
                  <c:v>6.666666666666667</c:v>
                </c:pt>
                <c:pt idx="1">
                  <c:v>1</c:v>
                </c:pt>
                <c:pt idx="2">
                  <c:v>3</c:v>
                </c:pt>
                <c:pt idx="3">
                  <c:v>0.33333333333333331</c:v>
                </c:pt>
                <c:pt idx="4">
                  <c:v>1.6666666666666667</c:v>
                </c:pt>
                <c:pt idx="5">
                  <c:v>1.3333333333333333</c:v>
                </c:pt>
                <c:pt idx="6">
                  <c:v>0</c:v>
                </c:pt>
                <c:pt idx="7">
                  <c:v>8.3333333333333321</c:v>
                </c:pt>
                <c:pt idx="8">
                  <c:v>25.666666666666668</c:v>
                </c:pt>
                <c:pt idx="9">
                  <c:v>3.6666666666666665</c:v>
                </c:pt>
                <c:pt idx="10">
                  <c:v>0.33333333333333331</c:v>
                </c:pt>
                <c:pt idx="11">
                  <c:v>1</c:v>
                </c:pt>
                <c:pt idx="12">
                  <c:v>0</c:v>
                </c:pt>
                <c:pt idx="13">
                  <c:v>1</c:v>
                </c:pt>
                <c:pt idx="14">
                  <c:v>3.3333333333333335</c:v>
                </c:pt>
                <c:pt idx="15">
                  <c:v>0</c:v>
                </c:pt>
              </c:numCache>
            </c:numRef>
          </c:val>
        </c:ser>
        <c:ser>
          <c:idx val="4"/>
          <c:order val="4"/>
          <c:tx>
            <c:strRef>
              <c:f>属!$A$126</c:f>
              <c:strCache>
                <c:ptCount val="1"/>
                <c:pt idx="0">
                  <c:v>その他藻類</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属!$B$126:$Q$126</c:f>
              <c:numCache>
                <c:formatCode>General</c:formatCode>
                <c:ptCount val="16"/>
                <c:pt idx="0">
                  <c:v>0</c:v>
                </c:pt>
                <c:pt idx="1">
                  <c:v>0</c:v>
                </c:pt>
                <c:pt idx="2">
                  <c:v>1.8</c:v>
                </c:pt>
                <c:pt idx="3">
                  <c:v>2</c:v>
                </c:pt>
                <c:pt idx="4">
                  <c:v>0</c:v>
                </c:pt>
                <c:pt idx="5">
                  <c:v>0.66666666666666663</c:v>
                </c:pt>
                <c:pt idx="6">
                  <c:v>0</c:v>
                </c:pt>
                <c:pt idx="7">
                  <c:v>2</c:v>
                </c:pt>
                <c:pt idx="8">
                  <c:v>0</c:v>
                </c:pt>
                <c:pt idx="9">
                  <c:v>1.3333333333333333</c:v>
                </c:pt>
                <c:pt idx="10">
                  <c:v>0</c:v>
                </c:pt>
                <c:pt idx="11">
                  <c:v>0</c:v>
                </c:pt>
                <c:pt idx="12">
                  <c:v>0</c:v>
                </c:pt>
                <c:pt idx="13">
                  <c:v>0</c:v>
                </c:pt>
                <c:pt idx="14">
                  <c:v>0</c:v>
                </c:pt>
                <c:pt idx="15">
                  <c:v>0</c:v>
                </c:pt>
              </c:numCache>
            </c:numRef>
          </c:val>
        </c:ser>
        <c:ser>
          <c:idx val="5"/>
          <c:order val="5"/>
          <c:tx>
            <c:strRef>
              <c:f>属!$A$127</c:f>
              <c:strCache>
                <c:ptCount val="1"/>
                <c:pt idx="0">
                  <c:v>動物プランクトン</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属!$B$127:$Q$127</c:f>
              <c:numCache>
                <c:formatCode>General</c:formatCode>
                <c:ptCount val="16"/>
                <c:pt idx="0">
                  <c:v>0.4</c:v>
                </c:pt>
                <c:pt idx="1">
                  <c:v>0</c:v>
                </c:pt>
                <c:pt idx="2">
                  <c:v>4.4000000000000004</c:v>
                </c:pt>
                <c:pt idx="3">
                  <c:v>0.4</c:v>
                </c:pt>
                <c:pt idx="4">
                  <c:v>0.4</c:v>
                </c:pt>
                <c:pt idx="5">
                  <c:v>0.4</c:v>
                </c:pt>
                <c:pt idx="6">
                  <c:v>0</c:v>
                </c:pt>
                <c:pt idx="7">
                  <c:v>0.4</c:v>
                </c:pt>
                <c:pt idx="8">
                  <c:v>0.4</c:v>
                </c:pt>
                <c:pt idx="9">
                  <c:v>0.60000000000000064</c:v>
                </c:pt>
                <c:pt idx="10">
                  <c:v>0</c:v>
                </c:pt>
                <c:pt idx="11">
                  <c:v>0</c:v>
                </c:pt>
                <c:pt idx="12">
                  <c:v>0</c:v>
                </c:pt>
                <c:pt idx="13">
                  <c:v>0</c:v>
                </c:pt>
                <c:pt idx="14">
                  <c:v>0</c:v>
                </c:pt>
                <c:pt idx="15">
                  <c:v>0</c:v>
                </c:pt>
              </c:numCache>
            </c:numRef>
          </c:val>
        </c:ser>
        <c:gapWidth val="55"/>
        <c:overlap val="100"/>
        <c:axId val="58074624"/>
        <c:axId val="58076160"/>
      </c:barChart>
      <c:catAx>
        <c:axId val="58074624"/>
        <c:scaling>
          <c:orientation val="minMax"/>
        </c:scaling>
        <c:delete val="1"/>
        <c:axPos val="b"/>
        <c:numFmt formatCode="General" sourceLinked="1"/>
        <c:majorTickMark val="none"/>
        <c:tickLblPos val="nextTo"/>
        <c:crossAx val="58076160"/>
        <c:crosses val="autoZero"/>
        <c:auto val="1"/>
        <c:lblAlgn val="ctr"/>
        <c:lblOffset val="100"/>
      </c:catAx>
      <c:valAx>
        <c:axId val="58076160"/>
        <c:scaling>
          <c:orientation val="minMax"/>
        </c:scaling>
        <c:axPos val="l"/>
        <c:majorGridlines/>
        <c:numFmt formatCode="0%" sourceLinked="1"/>
        <c:majorTickMark val="none"/>
        <c:tickLblPos val="nextTo"/>
        <c:txPr>
          <a:bodyPr/>
          <a:lstStyle/>
          <a:p>
            <a:pPr>
              <a:defRPr sz="2000"/>
            </a:pPr>
            <a:endParaRPr lang="ja-JP"/>
          </a:p>
        </c:txPr>
        <c:crossAx val="58074624"/>
        <c:crosses val="autoZero"/>
        <c:crossBetween val="between"/>
      </c:valAx>
    </c:plotArea>
    <c:legend>
      <c:legendPos val="r"/>
      <c:layout/>
      <c:txPr>
        <a:bodyPr/>
        <a:lstStyle/>
        <a:p>
          <a:pPr>
            <a:defRPr sz="2000"/>
          </a:pPr>
          <a:endParaRPr lang="ja-JP"/>
        </a:p>
      </c:txPr>
    </c:legend>
    <c:plotVisOnly val="1"/>
    <c:dispBlanksAs val="gap"/>
  </c:chart>
  <c:spPr>
    <a:ln>
      <a:noFill/>
    </a:ln>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35532866965507"/>
          <c:y val="6.0061403763643939E-2"/>
          <c:w val="0.65658909192794057"/>
          <c:h val="0.74703586405942912"/>
        </c:manualLayout>
      </c:layout>
      <c:barChart>
        <c:barDir val="col"/>
        <c:grouping val="percentStacked"/>
        <c:ser>
          <c:idx val="0"/>
          <c:order val="0"/>
          <c:tx>
            <c:strRef>
              <c:f>属!$A$3</c:f>
              <c:strCache>
                <c:ptCount val="1"/>
                <c:pt idx="0">
                  <c:v>緑藻</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属!$B$3:$Q$3</c:f>
              <c:numCache>
                <c:formatCode>General</c:formatCode>
                <c:ptCount val="16"/>
                <c:pt idx="1">
                  <c:v>269.66666666666708</c:v>
                </c:pt>
                <c:pt idx="2">
                  <c:v>139.66666666666652</c:v>
                </c:pt>
                <c:pt idx="3">
                  <c:v>32.666666666666124</c:v>
                </c:pt>
                <c:pt idx="4">
                  <c:v>19.33333333333308</c:v>
                </c:pt>
                <c:pt idx="5">
                  <c:v>1.6666666666666665</c:v>
                </c:pt>
                <c:pt idx="6">
                  <c:v>4.9999999999999991</c:v>
                </c:pt>
                <c:pt idx="7">
                  <c:v>2.6666666666666665</c:v>
                </c:pt>
                <c:pt idx="8">
                  <c:v>2.666666666666667</c:v>
                </c:pt>
                <c:pt idx="9">
                  <c:v>3.333333333333333</c:v>
                </c:pt>
                <c:pt idx="10">
                  <c:v>36</c:v>
                </c:pt>
                <c:pt idx="11">
                  <c:v>7</c:v>
                </c:pt>
                <c:pt idx="12">
                  <c:v>3</c:v>
                </c:pt>
                <c:pt idx="13">
                  <c:v>1.3333333333333333</c:v>
                </c:pt>
                <c:pt idx="14">
                  <c:v>4</c:v>
                </c:pt>
                <c:pt idx="15">
                  <c:v>7.3333333333333801</c:v>
                </c:pt>
              </c:numCache>
            </c:numRef>
          </c:val>
        </c:ser>
        <c:ser>
          <c:idx val="1"/>
          <c:order val="1"/>
          <c:tx>
            <c:strRef>
              <c:f>属!$A$42</c:f>
              <c:strCache>
                <c:ptCount val="1"/>
                <c:pt idx="0">
                  <c:v>珪藻</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属!$B$42:$Q$42</c:f>
              <c:numCache>
                <c:formatCode>General</c:formatCode>
                <c:ptCount val="16"/>
                <c:pt idx="1">
                  <c:v>60.666666666666124</c:v>
                </c:pt>
                <c:pt idx="2">
                  <c:v>475.33333333333337</c:v>
                </c:pt>
                <c:pt idx="3">
                  <c:v>60.666666666666124</c:v>
                </c:pt>
                <c:pt idx="4">
                  <c:v>686.66666666666663</c:v>
                </c:pt>
                <c:pt idx="5">
                  <c:v>39.000000000000007</c:v>
                </c:pt>
                <c:pt idx="6">
                  <c:v>46.666666666666124</c:v>
                </c:pt>
                <c:pt idx="7">
                  <c:v>12</c:v>
                </c:pt>
                <c:pt idx="8">
                  <c:v>6.6666666666666661</c:v>
                </c:pt>
                <c:pt idx="9">
                  <c:v>6.333333333333381</c:v>
                </c:pt>
                <c:pt idx="10">
                  <c:v>6</c:v>
                </c:pt>
                <c:pt idx="11">
                  <c:v>13.000000000000002</c:v>
                </c:pt>
                <c:pt idx="12">
                  <c:v>28.000000000000004</c:v>
                </c:pt>
                <c:pt idx="13">
                  <c:v>24.333333333333076</c:v>
                </c:pt>
                <c:pt idx="14">
                  <c:v>7.9999999999999991</c:v>
                </c:pt>
                <c:pt idx="15">
                  <c:v>12.333333333333332</c:v>
                </c:pt>
              </c:numCache>
            </c:numRef>
          </c:val>
        </c:ser>
        <c:ser>
          <c:idx val="2"/>
          <c:order val="2"/>
          <c:tx>
            <c:strRef>
              <c:f>属!$A$57</c:f>
              <c:strCache>
                <c:ptCount val="1"/>
                <c:pt idx="0">
                  <c:v>藍藻</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属!$B$57:$Q$57</c:f>
              <c:numCache>
                <c:formatCode>General</c:formatCode>
                <c:ptCount val="16"/>
                <c:pt idx="1">
                  <c:v>1.3333333333333333</c:v>
                </c:pt>
                <c:pt idx="2">
                  <c:v>22</c:v>
                </c:pt>
                <c:pt idx="3">
                  <c:v>4</c:v>
                </c:pt>
                <c:pt idx="4">
                  <c:v>13.333333333333334</c:v>
                </c:pt>
                <c:pt idx="5">
                  <c:v>10</c:v>
                </c:pt>
                <c:pt idx="6">
                  <c:v>0.33333333333333331</c:v>
                </c:pt>
                <c:pt idx="7">
                  <c:v>0.66666666666666663</c:v>
                </c:pt>
                <c:pt idx="8">
                  <c:v>0</c:v>
                </c:pt>
                <c:pt idx="9">
                  <c:v>0</c:v>
                </c:pt>
                <c:pt idx="10">
                  <c:v>0</c:v>
                </c:pt>
                <c:pt idx="11">
                  <c:v>0</c:v>
                </c:pt>
                <c:pt idx="12">
                  <c:v>0</c:v>
                </c:pt>
                <c:pt idx="13">
                  <c:v>0</c:v>
                </c:pt>
                <c:pt idx="14">
                  <c:v>0</c:v>
                </c:pt>
                <c:pt idx="15">
                  <c:v>0.66666666666666663</c:v>
                </c:pt>
              </c:numCache>
            </c:numRef>
          </c:val>
        </c:ser>
        <c:ser>
          <c:idx val="3"/>
          <c:order val="3"/>
          <c:tx>
            <c:strRef>
              <c:f>属!$A$66</c:f>
              <c:strCache>
                <c:ptCount val="1"/>
                <c:pt idx="0">
                  <c:v>鞭毛藻</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属!$B$66:$Q$66</c:f>
              <c:numCache>
                <c:formatCode>General</c:formatCode>
                <c:ptCount val="16"/>
                <c:pt idx="1">
                  <c:v>0</c:v>
                </c:pt>
                <c:pt idx="2">
                  <c:v>2.3333333333333335</c:v>
                </c:pt>
                <c:pt idx="3">
                  <c:v>0</c:v>
                </c:pt>
                <c:pt idx="4">
                  <c:v>3.6666666666666665</c:v>
                </c:pt>
                <c:pt idx="5">
                  <c:v>0</c:v>
                </c:pt>
                <c:pt idx="6">
                  <c:v>8</c:v>
                </c:pt>
                <c:pt idx="7">
                  <c:v>7.666666666666667</c:v>
                </c:pt>
                <c:pt idx="8">
                  <c:v>17.666666666666664</c:v>
                </c:pt>
                <c:pt idx="9">
                  <c:v>4</c:v>
                </c:pt>
                <c:pt idx="10">
                  <c:v>1.6666666666666667</c:v>
                </c:pt>
                <c:pt idx="11">
                  <c:v>1.6666666666666667</c:v>
                </c:pt>
                <c:pt idx="12">
                  <c:v>1</c:v>
                </c:pt>
                <c:pt idx="13">
                  <c:v>5.666666666666667</c:v>
                </c:pt>
                <c:pt idx="14">
                  <c:v>4.333333333333381</c:v>
                </c:pt>
                <c:pt idx="15">
                  <c:v>3.3333333333333335</c:v>
                </c:pt>
              </c:numCache>
            </c:numRef>
          </c:val>
        </c:ser>
        <c:ser>
          <c:idx val="4"/>
          <c:order val="4"/>
          <c:tx>
            <c:strRef>
              <c:f>属!$A$125</c:f>
              <c:strCache>
                <c:ptCount val="1"/>
                <c:pt idx="0">
                  <c:v>その他藻類</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属!$B$125:$Q$125</c:f>
              <c:numCache>
                <c:formatCode>General</c:formatCode>
                <c:ptCount val="16"/>
                <c:pt idx="1">
                  <c:v>1.3333333333333333</c:v>
                </c:pt>
                <c:pt idx="2">
                  <c:v>3.6666666666666665</c:v>
                </c:pt>
                <c:pt idx="3">
                  <c:v>0.33333333333333331</c:v>
                </c:pt>
                <c:pt idx="4">
                  <c:v>0</c:v>
                </c:pt>
                <c:pt idx="5">
                  <c:v>0</c:v>
                </c:pt>
                <c:pt idx="6">
                  <c:v>0</c:v>
                </c:pt>
                <c:pt idx="7">
                  <c:v>0</c:v>
                </c:pt>
                <c:pt idx="8">
                  <c:v>0.33333333333333331</c:v>
                </c:pt>
                <c:pt idx="9">
                  <c:v>2</c:v>
                </c:pt>
                <c:pt idx="10">
                  <c:v>0</c:v>
                </c:pt>
                <c:pt idx="11">
                  <c:v>0</c:v>
                </c:pt>
                <c:pt idx="12">
                  <c:v>0</c:v>
                </c:pt>
                <c:pt idx="13">
                  <c:v>0</c:v>
                </c:pt>
                <c:pt idx="14">
                  <c:v>0.33333333333333331</c:v>
                </c:pt>
                <c:pt idx="15">
                  <c:v>0</c:v>
                </c:pt>
              </c:numCache>
            </c:numRef>
          </c:val>
        </c:ser>
        <c:ser>
          <c:idx val="5"/>
          <c:order val="5"/>
          <c:tx>
            <c:strRef>
              <c:f>属!$A$126</c:f>
              <c:strCache>
                <c:ptCount val="1"/>
                <c:pt idx="0">
                  <c:v>動物プランクトン</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属!$B$126:$Q$126</c:f>
              <c:numCache>
                <c:formatCode>General</c:formatCode>
                <c:ptCount val="16"/>
                <c:pt idx="1">
                  <c:v>0</c:v>
                </c:pt>
                <c:pt idx="2">
                  <c:v>0</c:v>
                </c:pt>
                <c:pt idx="3">
                  <c:v>0</c:v>
                </c:pt>
                <c:pt idx="4">
                  <c:v>1.6</c:v>
                </c:pt>
                <c:pt idx="5">
                  <c:v>0</c:v>
                </c:pt>
                <c:pt idx="6">
                  <c:v>0</c:v>
                </c:pt>
                <c:pt idx="7">
                  <c:v>0</c:v>
                </c:pt>
                <c:pt idx="8">
                  <c:v>0.2</c:v>
                </c:pt>
                <c:pt idx="9">
                  <c:v>0.60000000000000064</c:v>
                </c:pt>
                <c:pt idx="10">
                  <c:v>0.4</c:v>
                </c:pt>
                <c:pt idx="11">
                  <c:v>0</c:v>
                </c:pt>
                <c:pt idx="12">
                  <c:v>3.1999999999999997</c:v>
                </c:pt>
                <c:pt idx="13">
                  <c:v>0</c:v>
                </c:pt>
                <c:pt idx="14">
                  <c:v>0</c:v>
                </c:pt>
                <c:pt idx="15">
                  <c:v>0</c:v>
                </c:pt>
              </c:numCache>
            </c:numRef>
          </c:val>
        </c:ser>
        <c:gapWidth val="55"/>
        <c:overlap val="100"/>
        <c:axId val="58087680"/>
        <c:axId val="57868288"/>
      </c:barChart>
      <c:catAx>
        <c:axId val="58087680"/>
        <c:scaling>
          <c:orientation val="minMax"/>
        </c:scaling>
        <c:delete val="1"/>
        <c:axPos val="b"/>
        <c:numFmt formatCode="General" sourceLinked="1"/>
        <c:majorTickMark val="none"/>
        <c:tickLblPos val="nextTo"/>
        <c:crossAx val="57868288"/>
        <c:crosses val="autoZero"/>
        <c:auto val="1"/>
        <c:lblAlgn val="ctr"/>
        <c:lblOffset val="100"/>
      </c:catAx>
      <c:valAx>
        <c:axId val="57868288"/>
        <c:scaling>
          <c:orientation val="minMax"/>
        </c:scaling>
        <c:axPos val="l"/>
        <c:majorGridlines/>
        <c:numFmt formatCode="0%" sourceLinked="1"/>
        <c:majorTickMark val="none"/>
        <c:tickLblPos val="nextTo"/>
        <c:txPr>
          <a:bodyPr/>
          <a:lstStyle/>
          <a:p>
            <a:pPr>
              <a:defRPr sz="2000"/>
            </a:pPr>
            <a:endParaRPr lang="ja-JP"/>
          </a:p>
        </c:txPr>
        <c:crossAx val="58087680"/>
        <c:crosses val="autoZero"/>
        <c:crossBetween val="between"/>
      </c:valAx>
    </c:plotArea>
    <c:plotVisOnly val="1"/>
    <c:dispBlanksAs val="gap"/>
  </c:chart>
  <c:spPr>
    <a:ln>
      <a:noFill/>
    </a:ln>
  </c:sp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74420384951899"/>
          <c:y val="6.0395685527162582E-2"/>
          <c:w val="0.65561756342957356"/>
          <c:h val="0.69120619184818943"/>
        </c:manualLayout>
      </c:layout>
      <c:barChart>
        <c:barDir val="col"/>
        <c:grouping val="percentStacked"/>
        <c:ser>
          <c:idx val="0"/>
          <c:order val="0"/>
          <c:tx>
            <c:strRef>
              <c:f>属!$A$3</c:f>
              <c:strCache>
                <c:ptCount val="1"/>
                <c:pt idx="0">
                  <c:v>緑藻</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属!$B$3:$Q$3</c:f>
              <c:numCache>
                <c:formatCode>General</c:formatCode>
                <c:ptCount val="16"/>
                <c:pt idx="2">
                  <c:v>22.2</c:v>
                </c:pt>
                <c:pt idx="3">
                  <c:v>1.8</c:v>
                </c:pt>
                <c:pt idx="4">
                  <c:v>9.3333333333333321</c:v>
                </c:pt>
                <c:pt idx="5">
                  <c:v>6.3333333333333695</c:v>
                </c:pt>
                <c:pt idx="7">
                  <c:v>6.3333333333333695</c:v>
                </c:pt>
              </c:numCache>
            </c:numRef>
          </c:val>
        </c:ser>
        <c:ser>
          <c:idx val="1"/>
          <c:order val="1"/>
          <c:tx>
            <c:strRef>
              <c:f>属!$A$42</c:f>
              <c:strCache>
                <c:ptCount val="1"/>
                <c:pt idx="0">
                  <c:v>珪藻</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属!$B$42:$Q$42</c:f>
              <c:numCache>
                <c:formatCode>General</c:formatCode>
                <c:ptCount val="16"/>
                <c:pt idx="2">
                  <c:v>102.33333333333286</c:v>
                </c:pt>
                <c:pt idx="3">
                  <c:v>5.9999999999999991</c:v>
                </c:pt>
                <c:pt idx="4">
                  <c:v>5</c:v>
                </c:pt>
                <c:pt idx="5">
                  <c:v>15.666666666666726</c:v>
                </c:pt>
                <c:pt idx="7">
                  <c:v>15.666666666666726</c:v>
                </c:pt>
              </c:numCache>
            </c:numRef>
          </c:val>
        </c:ser>
        <c:ser>
          <c:idx val="2"/>
          <c:order val="2"/>
          <c:tx>
            <c:strRef>
              <c:f>属!$A$57</c:f>
              <c:strCache>
                <c:ptCount val="1"/>
                <c:pt idx="0">
                  <c:v>藍藻</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属!$B$57:$Q$57</c:f>
              <c:numCache>
                <c:formatCode>General</c:formatCode>
                <c:ptCount val="16"/>
                <c:pt idx="2">
                  <c:v>3</c:v>
                </c:pt>
                <c:pt idx="3">
                  <c:v>0</c:v>
                </c:pt>
                <c:pt idx="4">
                  <c:v>0</c:v>
                </c:pt>
                <c:pt idx="5">
                  <c:v>4</c:v>
                </c:pt>
                <c:pt idx="7">
                  <c:v>0.33333333333333331</c:v>
                </c:pt>
              </c:numCache>
            </c:numRef>
          </c:val>
        </c:ser>
        <c:ser>
          <c:idx val="3"/>
          <c:order val="3"/>
          <c:tx>
            <c:strRef>
              <c:f>属!$A$66</c:f>
              <c:strCache>
                <c:ptCount val="1"/>
                <c:pt idx="0">
                  <c:v>鞭毛藻</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属!$B$66:$Q$66</c:f>
              <c:numCache>
                <c:formatCode>General</c:formatCode>
                <c:ptCount val="16"/>
                <c:pt idx="2">
                  <c:v>4.666666666666667</c:v>
                </c:pt>
                <c:pt idx="3">
                  <c:v>0.66666666666666663</c:v>
                </c:pt>
                <c:pt idx="4">
                  <c:v>0</c:v>
                </c:pt>
                <c:pt idx="5">
                  <c:v>0.33333333333333331</c:v>
                </c:pt>
                <c:pt idx="7">
                  <c:v>11.333333333333334</c:v>
                </c:pt>
              </c:numCache>
            </c:numRef>
          </c:val>
        </c:ser>
        <c:ser>
          <c:idx val="4"/>
          <c:order val="4"/>
          <c:tx>
            <c:strRef>
              <c:f>属!$A$121</c:f>
              <c:strCache>
                <c:ptCount val="1"/>
                <c:pt idx="0">
                  <c:v>その他藻類</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属!$B$121:$P$121</c:f>
              <c:numCache>
                <c:formatCode>General</c:formatCode>
                <c:ptCount val="15"/>
                <c:pt idx="2">
                  <c:v>0</c:v>
                </c:pt>
                <c:pt idx="3">
                  <c:v>0.60000000000000064</c:v>
                </c:pt>
                <c:pt idx="4">
                  <c:v>0</c:v>
                </c:pt>
                <c:pt idx="5">
                  <c:v>0</c:v>
                </c:pt>
                <c:pt idx="7">
                  <c:v>0</c:v>
                </c:pt>
              </c:numCache>
            </c:numRef>
          </c:val>
        </c:ser>
        <c:ser>
          <c:idx val="5"/>
          <c:order val="5"/>
          <c:tx>
            <c:strRef>
              <c:f>属!$A$122</c:f>
              <c:strCache>
                <c:ptCount val="1"/>
                <c:pt idx="0">
                  <c:v>動物プランクトン</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属!$B$122:$P$122</c:f>
              <c:numCache>
                <c:formatCode>General</c:formatCode>
                <c:ptCount val="15"/>
                <c:pt idx="2">
                  <c:v>2.3333333333333335</c:v>
                </c:pt>
                <c:pt idx="3">
                  <c:v>0.66333333333333699</c:v>
                </c:pt>
                <c:pt idx="4">
                  <c:v>12.7</c:v>
                </c:pt>
                <c:pt idx="5">
                  <c:v>0.66666666666666663</c:v>
                </c:pt>
                <c:pt idx="7">
                  <c:v>0</c:v>
                </c:pt>
              </c:numCache>
            </c:numRef>
          </c:val>
        </c:ser>
        <c:gapWidth val="55"/>
        <c:overlap val="100"/>
        <c:axId val="57600640"/>
        <c:axId val="58327424"/>
      </c:barChart>
      <c:catAx>
        <c:axId val="57600640"/>
        <c:scaling>
          <c:orientation val="minMax"/>
        </c:scaling>
        <c:delete val="1"/>
        <c:axPos val="b"/>
        <c:numFmt formatCode="General" sourceLinked="1"/>
        <c:majorTickMark val="none"/>
        <c:tickLblPos val="nextTo"/>
        <c:crossAx val="58327424"/>
        <c:crosses val="autoZero"/>
        <c:auto val="1"/>
        <c:lblAlgn val="ctr"/>
        <c:lblOffset val="100"/>
      </c:catAx>
      <c:valAx>
        <c:axId val="58327424"/>
        <c:scaling>
          <c:orientation val="minMax"/>
        </c:scaling>
        <c:axPos val="l"/>
        <c:majorGridlines/>
        <c:numFmt formatCode="0%" sourceLinked="1"/>
        <c:majorTickMark val="none"/>
        <c:tickLblPos val="nextTo"/>
        <c:txPr>
          <a:bodyPr/>
          <a:lstStyle/>
          <a:p>
            <a:pPr>
              <a:defRPr sz="2000"/>
            </a:pPr>
            <a:endParaRPr lang="ja-JP"/>
          </a:p>
        </c:txPr>
        <c:crossAx val="57600640"/>
        <c:crosses val="autoZero"/>
        <c:crossBetween val="between"/>
      </c:valAx>
    </c:plotArea>
    <c:plotVisOnly val="1"/>
    <c:dispBlanksAs val="zero"/>
  </c:chart>
  <c:spPr>
    <a:ln>
      <a:noFill/>
    </a:ln>
  </c:sp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barChart>
        <c:barDir val="col"/>
        <c:grouping val="percentStacked"/>
        <c:ser>
          <c:idx val="0"/>
          <c:order val="0"/>
          <c:tx>
            <c:strRef>
              <c:f>属!$A$3</c:f>
              <c:strCache>
                <c:ptCount val="1"/>
                <c:pt idx="0">
                  <c:v>緑藻</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属!$B$3:$Q$3</c:f>
              <c:numCache>
                <c:formatCode>General</c:formatCode>
                <c:ptCount val="16"/>
                <c:pt idx="0">
                  <c:v>177.66666666666652</c:v>
                </c:pt>
                <c:pt idx="1">
                  <c:v>50</c:v>
                </c:pt>
                <c:pt idx="2">
                  <c:v>68.2</c:v>
                </c:pt>
                <c:pt idx="3">
                  <c:v>9</c:v>
                </c:pt>
                <c:pt idx="4">
                  <c:v>10.000000000000002</c:v>
                </c:pt>
                <c:pt idx="5">
                  <c:v>3.3333333333333335</c:v>
                </c:pt>
                <c:pt idx="6">
                  <c:v>16</c:v>
                </c:pt>
                <c:pt idx="7">
                  <c:v>35</c:v>
                </c:pt>
                <c:pt idx="8">
                  <c:v>15.333333333333332</c:v>
                </c:pt>
                <c:pt idx="9">
                  <c:v>3.666666666666667</c:v>
                </c:pt>
                <c:pt idx="10">
                  <c:v>23</c:v>
                </c:pt>
                <c:pt idx="11">
                  <c:v>14</c:v>
                </c:pt>
                <c:pt idx="12">
                  <c:v>1.3333333333333333</c:v>
                </c:pt>
                <c:pt idx="13">
                  <c:v>0.66666666666666663</c:v>
                </c:pt>
                <c:pt idx="14">
                  <c:v>1.6666666666666665</c:v>
                </c:pt>
                <c:pt idx="15">
                  <c:v>3.666666666666667</c:v>
                </c:pt>
              </c:numCache>
            </c:numRef>
          </c:val>
        </c:ser>
        <c:ser>
          <c:idx val="1"/>
          <c:order val="1"/>
          <c:tx>
            <c:strRef>
              <c:f>属!$A$42</c:f>
              <c:strCache>
                <c:ptCount val="1"/>
                <c:pt idx="0">
                  <c:v>珪藻</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属!$B$42:$Q$42</c:f>
              <c:numCache>
                <c:formatCode>General</c:formatCode>
                <c:ptCount val="16"/>
                <c:pt idx="0">
                  <c:v>79</c:v>
                </c:pt>
                <c:pt idx="1">
                  <c:v>27.6</c:v>
                </c:pt>
                <c:pt idx="2">
                  <c:v>188.59999999999997</c:v>
                </c:pt>
                <c:pt idx="3">
                  <c:v>516.66666666666663</c:v>
                </c:pt>
                <c:pt idx="4">
                  <c:v>238.66666666666652</c:v>
                </c:pt>
                <c:pt idx="5">
                  <c:v>66</c:v>
                </c:pt>
                <c:pt idx="6">
                  <c:v>35.333333333333336</c:v>
                </c:pt>
                <c:pt idx="7">
                  <c:v>23.666666666666664</c:v>
                </c:pt>
                <c:pt idx="8">
                  <c:v>41</c:v>
                </c:pt>
                <c:pt idx="9">
                  <c:v>25.333333333333069</c:v>
                </c:pt>
                <c:pt idx="10">
                  <c:v>26.666666666666668</c:v>
                </c:pt>
                <c:pt idx="11">
                  <c:v>21</c:v>
                </c:pt>
                <c:pt idx="12">
                  <c:v>71</c:v>
                </c:pt>
                <c:pt idx="13">
                  <c:v>32.666666666666103</c:v>
                </c:pt>
                <c:pt idx="14">
                  <c:v>10</c:v>
                </c:pt>
                <c:pt idx="15">
                  <c:v>10.333333333333334</c:v>
                </c:pt>
              </c:numCache>
            </c:numRef>
          </c:val>
        </c:ser>
        <c:ser>
          <c:idx val="2"/>
          <c:order val="2"/>
          <c:tx>
            <c:strRef>
              <c:f>属!$A$57</c:f>
              <c:strCache>
                <c:ptCount val="1"/>
                <c:pt idx="0">
                  <c:v>藍藻</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属!$B$57:$Q$57</c:f>
              <c:numCache>
                <c:formatCode>General</c:formatCode>
                <c:ptCount val="16"/>
                <c:pt idx="0">
                  <c:v>29.333333333333069</c:v>
                </c:pt>
                <c:pt idx="1">
                  <c:v>0</c:v>
                </c:pt>
                <c:pt idx="2">
                  <c:v>3.4</c:v>
                </c:pt>
                <c:pt idx="3">
                  <c:v>2.666666666666667</c:v>
                </c:pt>
                <c:pt idx="4">
                  <c:v>6.3333333333333819</c:v>
                </c:pt>
                <c:pt idx="5">
                  <c:v>3.666666666666667</c:v>
                </c:pt>
                <c:pt idx="6">
                  <c:v>10.666666666666726</c:v>
                </c:pt>
                <c:pt idx="7">
                  <c:v>0.33333333333333331</c:v>
                </c:pt>
                <c:pt idx="8">
                  <c:v>6</c:v>
                </c:pt>
                <c:pt idx="9">
                  <c:v>0.33333333333333331</c:v>
                </c:pt>
                <c:pt idx="10">
                  <c:v>0</c:v>
                </c:pt>
                <c:pt idx="11">
                  <c:v>0.33333333333333331</c:v>
                </c:pt>
                <c:pt idx="12">
                  <c:v>1.3333333333333333</c:v>
                </c:pt>
                <c:pt idx="13">
                  <c:v>0</c:v>
                </c:pt>
                <c:pt idx="14">
                  <c:v>0</c:v>
                </c:pt>
                <c:pt idx="15">
                  <c:v>0</c:v>
                </c:pt>
              </c:numCache>
            </c:numRef>
          </c:val>
        </c:ser>
        <c:ser>
          <c:idx val="3"/>
          <c:order val="3"/>
          <c:tx>
            <c:strRef>
              <c:f>属!$A$66</c:f>
              <c:strCache>
                <c:ptCount val="1"/>
                <c:pt idx="0">
                  <c:v>鞭毛藻</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属!$B$66:$Q$66</c:f>
              <c:numCache>
                <c:formatCode>General</c:formatCode>
                <c:ptCount val="16"/>
                <c:pt idx="0">
                  <c:v>6.666666666666667</c:v>
                </c:pt>
                <c:pt idx="1">
                  <c:v>1</c:v>
                </c:pt>
                <c:pt idx="2">
                  <c:v>3</c:v>
                </c:pt>
                <c:pt idx="3">
                  <c:v>0.33333333333333331</c:v>
                </c:pt>
                <c:pt idx="4">
                  <c:v>1.6666666666666667</c:v>
                </c:pt>
                <c:pt idx="5">
                  <c:v>1.3333333333333333</c:v>
                </c:pt>
                <c:pt idx="6">
                  <c:v>0</c:v>
                </c:pt>
                <c:pt idx="7">
                  <c:v>8.3333333333333321</c:v>
                </c:pt>
                <c:pt idx="8">
                  <c:v>25.666666666666668</c:v>
                </c:pt>
                <c:pt idx="9">
                  <c:v>3.6666666666666665</c:v>
                </c:pt>
                <c:pt idx="10">
                  <c:v>0.33333333333333331</c:v>
                </c:pt>
                <c:pt idx="11">
                  <c:v>1</c:v>
                </c:pt>
                <c:pt idx="12">
                  <c:v>0</c:v>
                </c:pt>
                <c:pt idx="13">
                  <c:v>1</c:v>
                </c:pt>
                <c:pt idx="14">
                  <c:v>3.3333333333333335</c:v>
                </c:pt>
                <c:pt idx="15">
                  <c:v>0</c:v>
                </c:pt>
              </c:numCache>
            </c:numRef>
          </c:val>
        </c:ser>
        <c:ser>
          <c:idx val="4"/>
          <c:order val="4"/>
          <c:tx>
            <c:strRef>
              <c:f>属!$A$126</c:f>
              <c:strCache>
                <c:ptCount val="1"/>
                <c:pt idx="0">
                  <c:v>その他藻類</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属!$B$126:$Q$126</c:f>
              <c:numCache>
                <c:formatCode>General</c:formatCode>
                <c:ptCount val="16"/>
                <c:pt idx="0">
                  <c:v>0</c:v>
                </c:pt>
                <c:pt idx="1">
                  <c:v>0</c:v>
                </c:pt>
                <c:pt idx="2">
                  <c:v>1.8</c:v>
                </c:pt>
                <c:pt idx="3">
                  <c:v>2</c:v>
                </c:pt>
                <c:pt idx="4">
                  <c:v>0</c:v>
                </c:pt>
                <c:pt idx="5">
                  <c:v>0.66666666666666663</c:v>
                </c:pt>
                <c:pt idx="6">
                  <c:v>0</c:v>
                </c:pt>
                <c:pt idx="7">
                  <c:v>2</c:v>
                </c:pt>
                <c:pt idx="8">
                  <c:v>0</c:v>
                </c:pt>
                <c:pt idx="9">
                  <c:v>1.3333333333333333</c:v>
                </c:pt>
                <c:pt idx="10">
                  <c:v>0</c:v>
                </c:pt>
                <c:pt idx="11">
                  <c:v>0</c:v>
                </c:pt>
                <c:pt idx="12">
                  <c:v>0</c:v>
                </c:pt>
                <c:pt idx="13">
                  <c:v>0</c:v>
                </c:pt>
                <c:pt idx="14">
                  <c:v>0</c:v>
                </c:pt>
                <c:pt idx="15">
                  <c:v>0</c:v>
                </c:pt>
              </c:numCache>
            </c:numRef>
          </c:val>
        </c:ser>
        <c:ser>
          <c:idx val="5"/>
          <c:order val="5"/>
          <c:tx>
            <c:strRef>
              <c:f>属!$A$127</c:f>
              <c:strCache>
                <c:ptCount val="1"/>
                <c:pt idx="0">
                  <c:v>動物プランクトン</c:v>
                </c:pt>
              </c:strCache>
            </c:strRef>
          </c:tx>
          <c:cat>
            <c:strRef>
              <c:f>属!$B$2:$Q$2</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属!$B$127:$Q$127</c:f>
              <c:numCache>
                <c:formatCode>General</c:formatCode>
                <c:ptCount val="16"/>
                <c:pt idx="0">
                  <c:v>0.4</c:v>
                </c:pt>
                <c:pt idx="1">
                  <c:v>0</c:v>
                </c:pt>
                <c:pt idx="2">
                  <c:v>4.4000000000000004</c:v>
                </c:pt>
                <c:pt idx="3">
                  <c:v>0.4</c:v>
                </c:pt>
                <c:pt idx="4">
                  <c:v>0.4</c:v>
                </c:pt>
                <c:pt idx="5">
                  <c:v>0.4</c:v>
                </c:pt>
                <c:pt idx="6">
                  <c:v>0</c:v>
                </c:pt>
                <c:pt idx="7">
                  <c:v>0.4</c:v>
                </c:pt>
                <c:pt idx="8">
                  <c:v>0.4</c:v>
                </c:pt>
                <c:pt idx="9">
                  <c:v>0.60000000000000064</c:v>
                </c:pt>
                <c:pt idx="10">
                  <c:v>0</c:v>
                </c:pt>
                <c:pt idx="11">
                  <c:v>0</c:v>
                </c:pt>
                <c:pt idx="12">
                  <c:v>0</c:v>
                </c:pt>
                <c:pt idx="13">
                  <c:v>0</c:v>
                </c:pt>
                <c:pt idx="14">
                  <c:v>0</c:v>
                </c:pt>
                <c:pt idx="15">
                  <c:v>0</c:v>
                </c:pt>
              </c:numCache>
            </c:numRef>
          </c:val>
        </c:ser>
        <c:gapWidth val="55"/>
        <c:overlap val="100"/>
        <c:axId val="58392960"/>
        <c:axId val="58394496"/>
      </c:barChart>
      <c:catAx>
        <c:axId val="58392960"/>
        <c:scaling>
          <c:orientation val="minMax"/>
        </c:scaling>
        <c:delete val="1"/>
        <c:axPos val="b"/>
        <c:numFmt formatCode="General" sourceLinked="1"/>
        <c:majorTickMark val="none"/>
        <c:tickLblPos val="nextTo"/>
        <c:crossAx val="58394496"/>
        <c:crosses val="autoZero"/>
        <c:auto val="1"/>
        <c:lblAlgn val="ctr"/>
        <c:lblOffset val="100"/>
      </c:catAx>
      <c:valAx>
        <c:axId val="58394496"/>
        <c:scaling>
          <c:orientation val="minMax"/>
        </c:scaling>
        <c:axPos val="l"/>
        <c:majorGridlines/>
        <c:numFmt formatCode="0%" sourceLinked="1"/>
        <c:majorTickMark val="none"/>
        <c:tickLblPos val="nextTo"/>
        <c:txPr>
          <a:bodyPr/>
          <a:lstStyle/>
          <a:p>
            <a:pPr>
              <a:defRPr sz="2000"/>
            </a:pPr>
            <a:endParaRPr lang="ja-JP"/>
          </a:p>
        </c:txPr>
        <c:crossAx val="58392960"/>
        <c:crosses val="autoZero"/>
        <c:crossBetween val="between"/>
      </c:valAx>
    </c:plotArea>
    <c:legend>
      <c:legendPos val="r"/>
      <c:layout/>
      <c:txPr>
        <a:bodyPr/>
        <a:lstStyle/>
        <a:p>
          <a:pPr>
            <a:defRPr sz="2000"/>
          </a:pPr>
          <a:endParaRPr lang="ja-JP"/>
        </a:p>
      </c:txPr>
    </c:legend>
    <c:plotVisOnly val="1"/>
    <c:dispBlanksAs val="gap"/>
  </c:chart>
  <c:spPr>
    <a:ln>
      <a:noFill/>
    </a:ln>
  </c:sp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date1904 val="1"/>
  <c:lang val="ja-JP"/>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667695178509678"/>
          <c:y val="5.6501372442948464E-2"/>
          <c:w val="0.69031650761508034"/>
          <c:h val="0.7445036164372586"/>
        </c:manualLayout>
      </c:layout>
      <c:lineChart>
        <c:grouping val="standard"/>
        <c:ser>
          <c:idx val="0"/>
          <c:order val="0"/>
          <c:tx>
            <c:strRef>
              <c:f>TEMP!$A$5</c:f>
              <c:strCache>
                <c:ptCount val="1"/>
                <c:pt idx="0">
                  <c:v>出水域</c:v>
                </c:pt>
              </c:strCache>
            </c:strRef>
          </c:tx>
          <c:cat>
            <c:strRef>
              <c:f>TEMP!$B$1:$Q$1</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TEMP!$B$5:$Q$5</c:f>
              <c:numCache>
                <c:formatCode>General</c:formatCode>
                <c:ptCount val="16"/>
                <c:pt idx="1">
                  <c:v>24.9</c:v>
                </c:pt>
                <c:pt idx="2">
                  <c:v>26.9</c:v>
                </c:pt>
                <c:pt idx="3">
                  <c:v>28.8</c:v>
                </c:pt>
                <c:pt idx="4">
                  <c:v>23.2</c:v>
                </c:pt>
                <c:pt idx="5">
                  <c:v>24.2</c:v>
                </c:pt>
                <c:pt idx="6">
                  <c:v>35.6</c:v>
                </c:pt>
                <c:pt idx="7">
                  <c:v>25.1</c:v>
                </c:pt>
                <c:pt idx="8">
                  <c:v>36.1</c:v>
                </c:pt>
                <c:pt idx="9">
                  <c:v>27.1</c:v>
                </c:pt>
                <c:pt idx="10">
                  <c:v>32.200000000000003</c:v>
                </c:pt>
                <c:pt idx="11">
                  <c:v>29.6</c:v>
                </c:pt>
                <c:pt idx="12">
                  <c:v>21.8</c:v>
                </c:pt>
                <c:pt idx="13">
                  <c:v>24.6</c:v>
                </c:pt>
                <c:pt idx="14">
                  <c:v>20.7</c:v>
                </c:pt>
                <c:pt idx="15">
                  <c:v>14.8</c:v>
                </c:pt>
              </c:numCache>
            </c:numRef>
          </c:val>
        </c:ser>
        <c:ser>
          <c:idx val="1"/>
          <c:order val="1"/>
          <c:tx>
            <c:strRef>
              <c:f>TEMP!$A$6</c:f>
              <c:strCache>
                <c:ptCount val="1"/>
                <c:pt idx="0">
                  <c:v>水田</c:v>
                </c:pt>
              </c:strCache>
            </c:strRef>
          </c:tx>
          <c:cat>
            <c:strRef>
              <c:f>TEMP!$B$1:$Q$1</c:f>
              <c:strCache>
                <c:ptCount val="16"/>
                <c:pt idx="0">
                  <c:v>4,8</c:v>
                </c:pt>
                <c:pt idx="1">
                  <c:v>4,20</c:v>
                </c:pt>
                <c:pt idx="2">
                  <c:v>5,16</c:v>
                </c:pt>
                <c:pt idx="3">
                  <c:v>5,26</c:v>
                </c:pt>
                <c:pt idx="4">
                  <c:v>6,4</c:v>
                </c:pt>
                <c:pt idx="5">
                  <c:v>6,23</c:v>
                </c:pt>
                <c:pt idx="6">
                  <c:v>7,14</c:v>
                </c:pt>
                <c:pt idx="7">
                  <c:v>7,28</c:v>
                </c:pt>
                <c:pt idx="8">
                  <c:v>8,11</c:v>
                </c:pt>
                <c:pt idx="9">
                  <c:v>8,25</c:v>
                </c:pt>
                <c:pt idx="10">
                  <c:v>9,8</c:v>
                </c:pt>
                <c:pt idx="11">
                  <c:v>9,22</c:v>
                </c:pt>
                <c:pt idx="12">
                  <c:v>10.6</c:v>
                </c:pt>
                <c:pt idx="13">
                  <c:v>10.21</c:v>
                </c:pt>
                <c:pt idx="14">
                  <c:v>11.4</c:v>
                </c:pt>
                <c:pt idx="15">
                  <c:v>11.18</c:v>
                </c:pt>
              </c:strCache>
            </c:strRef>
          </c:cat>
          <c:val>
            <c:numRef>
              <c:f>TEMP!$B$6:$Q$6</c:f>
              <c:numCache>
                <c:formatCode>General</c:formatCode>
                <c:ptCount val="16"/>
                <c:pt idx="2">
                  <c:v>31.7</c:v>
                </c:pt>
                <c:pt idx="3">
                  <c:v>31.9</c:v>
                </c:pt>
                <c:pt idx="4">
                  <c:v>25.7</c:v>
                </c:pt>
                <c:pt idx="5">
                  <c:v>23.1</c:v>
                </c:pt>
                <c:pt idx="7">
                  <c:v>23.6</c:v>
                </c:pt>
              </c:numCache>
            </c:numRef>
          </c:val>
        </c:ser>
        <c:marker val="1"/>
        <c:axId val="58272000"/>
        <c:axId val="58286080"/>
      </c:lineChart>
      <c:catAx>
        <c:axId val="58272000"/>
        <c:scaling>
          <c:orientation val="minMax"/>
        </c:scaling>
        <c:delete val="1"/>
        <c:axPos val="b"/>
        <c:majorTickMark val="none"/>
        <c:tickLblPos val="nextTo"/>
        <c:crossAx val="58286080"/>
        <c:crosses val="autoZero"/>
        <c:auto val="1"/>
        <c:lblAlgn val="ctr"/>
        <c:lblOffset val="100"/>
      </c:catAx>
      <c:valAx>
        <c:axId val="58286080"/>
        <c:scaling>
          <c:orientation val="minMax"/>
          <c:min val="10"/>
        </c:scaling>
        <c:axPos val="l"/>
        <c:majorGridlines/>
        <c:title>
          <c:tx>
            <c:rich>
              <a:bodyPr/>
              <a:lstStyle/>
              <a:p>
                <a:pPr>
                  <a:defRPr sz="2400"/>
                </a:pPr>
                <a:r>
                  <a:rPr lang="ja-JP" altLang="en-US" sz="2400"/>
                  <a:t>水温（℃）</a:t>
                </a:r>
                <a:endParaRPr lang="en-US" altLang="ja-JP" sz="2400"/>
              </a:p>
            </c:rich>
          </c:tx>
          <c:layout/>
        </c:title>
        <c:numFmt formatCode="General" sourceLinked="1"/>
        <c:majorTickMark val="none"/>
        <c:tickLblPos val="nextTo"/>
        <c:txPr>
          <a:bodyPr/>
          <a:lstStyle/>
          <a:p>
            <a:pPr>
              <a:defRPr sz="2000"/>
            </a:pPr>
            <a:endParaRPr lang="ja-JP"/>
          </a:p>
        </c:txPr>
        <c:crossAx val="58272000"/>
        <c:crosses val="autoZero"/>
        <c:crossBetween val="between"/>
      </c:valAx>
    </c:plotArea>
    <c:legend>
      <c:legendPos val="r"/>
      <c:layout>
        <c:manualLayout>
          <c:xMode val="edge"/>
          <c:yMode val="edge"/>
          <c:x val="0.83391003460207891"/>
          <c:y val="0.37276311835066533"/>
          <c:w val="0.15686274509803921"/>
          <c:h val="0.30536434854040323"/>
        </c:manualLayout>
      </c:layout>
      <c:txPr>
        <a:bodyPr/>
        <a:lstStyle/>
        <a:p>
          <a:pPr>
            <a:defRPr sz="2400"/>
          </a:pPr>
          <a:endParaRPr lang="ja-JP"/>
        </a:p>
      </c:txPr>
    </c:legend>
    <c:plotVisOnly val="1"/>
  </c:chart>
  <c:externalData r:id="rId2"/>
</c:chartSpac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A646D7-673E-4B20-B3DD-F79A12B1F828}" type="doc">
      <dgm:prSet loTypeId="urn:microsoft.com/office/officeart/2005/8/layout/pyramid1" loCatId="pyramid" qsTypeId="urn:microsoft.com/office/officeart/2005/8/quickstyle/simple1" qsCatId="simple" csTypeId="urn:microsoft.com/office/officeart/2005/8/colors/colorful1" csCatId="colorful" phldr="1"/>
      <dgm:spPr/>
    </dgm:pt>
    <dgm:pt modelId="{8C3379B5-F28D-4BC7-B6A4-08B1ECF073A4}">
      <dgm:prSet phldrT="[テキスト]"/>
      <dgm:spPr/>
      <dgm:t>
        <a:bodyPr/>
        <a:lstStyle/>
        <a:p>
          <a:r>
            <a:rPr kumimoji="1" lang="ja-JP" altLang="en-US" dirty="0" smtClean="0"/>
            <a:t>高次</a:t>
          </a:r>
          <a:r>
            <a:rPr kumimoji="1" lang="en-US" altLang="ja-JP" dirty="0" smtClean="0"/>
            <a:t/>
          </a:r>
          <a:br>
            <a:rPr kumimoji="1" lang="en-US" altLang="ja-JP" dirty="0" smtClean="0"/>
          </a:br>
          <a:r>
            <a:rPr kumimoji="1" lang="ja-JP" altLang="en-US" dirty="0" smtClean="0"/>
            <a:t>消費者</a:t>
          </a:r>
          <a:endParaRPr kumimoji="1" lang="ja-JP" altLang="en-US" dirty="0"/>
        </a:p>
      </dgm:t>
    </dgm:pt>
    <dgm:pt modelId="{76483DC2-04FC-42B8-8E78-E0B816E69F39}" type="parTrans" cxnId="{8DEC2DF1-8E34-4F1C-B4B8-51278B7398E4}">
      <dgm:prSet/>
      <dgm:spPr/>
      <dgm:t>
        <a:bodyPr/>
        <a:lstStyle/>
        <a:p>
          <a:endParaRPr kumimoji="1" lang="ja-JP" altLang="en-US"/>
        </a:p>
      </dgm:t>
    </dgm:pt>
    <dgm:pt modelId="{4A989182-7757-4D6E-BB6B-18DFB48E42ED}" type="sibTrans" cxnId="{8DEC2DF1-8E34-4F1C-B4B8-51278B7398E4}">
      <dgm:prSet/>
      <dgm:spPr/>
      <dgm:t>
        <a:bodyPr/>
        <a:lstStyle/>
        <a:p>
          <a:endParaRPr kumimoji="1" lang="ja-JP" altLang="en-US"/>
        </a:p>
      </dgm:t>
    </dgm:pt>
    <dgm:pt modelId="{FAE86607-282F-421F-B2A4-EEECE859F96B}">
      <dgm:prSet phldrT="[テキスト]"/>
      <dgm:spPr/>
      <dgm:t>
        <a:bodyPr/>
        <a:lstStyle/>
        <a:p>
          <a:r>
            <a:rPr kumimoji="1" lang="ja-JP" altLang="en-US" dirty="0" smtClean="0"/>
            <a:t>一次消費者</a:t>
          </a:r>
          <a:endParaRPr kumimoji="1" lang="ja-JP" altLang="en-US" dirty="0"/>
        </a:p>
      </dgm:t>
    </dgm:pt>
    <dgm:pt modelId="{E479492C-5BBD-4CFC-A56F-30D51D46C209}" type="parTrans" cxnId="{82B198AD-9A3D-4DC4-8EBE-A8CB41A0E849}">
      <dgm:prSet/>
      <dgm:spPr/>
      <dgm:t>
        <a:bodyPr/>
        <a:lstStyle/>
        <a:p>
          <a:endParaRPr kumimoji="1" lang="ja-JP" altLang="en-US"/>
        </a:p>
      </dgm:t>
    </dgm:pt>
    <dgm:pt modelId="{78970811-CD28-46B7-B0C9-022BBB63AD6F}" type="sibTrans" cxnId="{82B198AD-9A3D-4DC4-8EBE-A8CB41A0E849}">
      <dgm:prSet/>
      <dgm:spPr/>
      <dgm:t>
        <a:bodyPr/>
        <a:lstStyle/>
        <a:p>
          <a:endParaRPr kumimoji="1" lang="ja-JP" altLang="en-US"/>
        </a:p>
      </dgm:t>
    </dgm:pt>
    <dgm:pt modelId="{A6409597-E082-4506-8F4B-60FD4443B7CE}">
      <dgm:prSet phldrT="[テキスト]"/>
      <dgm:spPr/>
      <dgm:t>
        <a:bodyPr/>
        <a:lstStyle/>
        <a:p>
          <a:r>
            <a:rPr kumimoji="1" lang="ja-JP" altLang="en-US" dirty="0" smtClean="0"/>
            <a:t>生産者</a:t>
          </a:r>
          <a:endParaRPr kumimoji="1" lang="ja-JP" altLang="en-US" dirty="0"/>
        </a:p>
      </dgm:t>
    </dgm:pt>
    <dgm:pt modelId="{ABDFFBE5-9075-4227-96B0-66EC7A5D45C0}" type="parTrans" cxnId="{BF1F49E1-1996-4543-81F8-B24D6914E131}">
      <dgm:prSet/>
      <dgm:spPr/>
      <dgm:t>
        <a:bodyPr/>
        <a:lstStyle/>
        <a:p>
          <a:endParaRPr kumimoji="1" lang="ja-JP" altLang="en-US"/>
        </a:p>
      </dgm:t>
    </dgm:pt>
    <dgm:pt modelId="{C2609B4A-9C37-4AD9-8F68-69C17312EF80}" type="sibTrans" cxnId="{BF1F49E1-1996-4543-81F8-B24D6914E131}">
      <dgm:prSet/>
      <dgm:spPr/>
      <dgm:t>
        <a:bodyPr/>
        <a:lstStyle/>
        <a:p>
          <a:endParaRPr kumimoji="1" lang="ja-JP" altLang="en-US"/>
        </a:p>
      </dgm:t>
    </dgm:pt>
    <dgm:pt modelId="{BC116D45-4A6C-480B-ADAA-E52303293C2F}">
      <dgm:prSet phldrT="[テキスト]"/>
      <dgm:spPr/>
      <dgm:t>
        <a:bodyPr/>
        <a:lstStyle/>
        <a:p>
          <a:r>
            <a:rPr kumimoji="1" lang="ja-JP" altLang="en-US" dirty="0" smtClean="0"/>
            <a:t>二次消費者</a:t>
          </a:r>
          <a:endParaRPr kumimoji="1" lang="ja-JP" altLang="en-US" dirty="0"/>
        </a:p>
      </dgm:t>
    </dgm:pt>
    <dgm:pt modelId="{5213A4CA-188C-4A80-AEB8-79B65949D097}" type="parTrans" cxnId="{C6D2F105-B310-4D82-B7D2-1F28830B0938}">
      <dgm:prSet/>
      <dgm:spPr/>
      <dgm:t>
        <a:bodyPr/>
        <a:lstStyle/>
        <a:p>
          <a:endParaRPr kumimoji="1" lang="ja-JP" altLang="en-US"/>
        </a:p>
      </dgm:t>
    </dgm:pt>
    <dgm:pt modelId="{0E4E9A78-7DC0-4DC7-9B72-5D698AF787B1}" type="sibTrans" cxnId="{C6D2F105-B310-4D82-B7D2-1F28830B0938}">
      <dgm:prSet/>
      <dgm:spPr/>
      <dgm:t>
        <a:bodyPr/>
        <a:lstStyle/>
        <a:p>
          <a:endParaRPr kumimoji="1" lang="ja-JP" altLang="en-US"/>
        </a:p>
      </dgm:t>
    </dgm:pt>
    <dgm:pt modelId="{33B8E44F-CB86-4C05-8DF2-1DFE1E8EE192}" type="pres">
      <dgm:prSet presAssocID="{D2A646D7-673E-4B20-B3DD-F79A12B1F828}" presName="Name0" presStyleCnt="0">
        <dgm:presLayoutVars>
          <dgm:dir/>
          <dgm:animLvl val="lvl"/>
          <dgm:resizeHandles val="exact"/>
        </dgm:presLayoutVars>
      </dgm:prSet>
      <dgm:spPr/>
    </dgm:pt>
    <dgm:pt modelId="{430F1002-524D-470C-BB90-05FD98A3DE39}" type="pres">
      <dgm:prSet presAssocID="{8C3379B5-F28D-4BC7-B6A4-08B1ECF073A4}" presName="Name8" presStyleCnt="0"/>
      <dgm:spPr/>
    </dgm:pt>
    <dgm:pt modelId="{A0FBDA49-25B2-4DCB-8A73-F1CBCD6B6ACA}" type="pres">
      <dgm:prSet presAssocID="{8C3379B5-F28D-4BC7-B6A4-08B1ECF073A4}" presName="level" presStyleLbl="node1" presStyleIdx="0" presStyleCnt="4" custScaleX="102620">
        <dgm:presLayoutVars>
          <dgm:chMax val="1"/>
          <dgm:bulletEnabled val="1"/>
        </dgm:presLayoutVars>
      </dgm:prSet>
      <dgm:spPr/>
      <dgm:t>
        <a:bodyPr/>
        <a:lstStyle/>
        <a:p>
          <a:endParaRPr kumimoji="1" lang="ja-JP" altLang="en-US"/>
        </a:p>
      </dgm:t>
    </dgm:pt>
    <dgm:pt modelId="{0DA11127-B776-442E-8ADD-007ACF71151D}" type="pres">
      <dgm:prSet presAssocID="{8C3379B5-F28D-4BC7-B6A4-08B1ECF073A4}" presName="levelTx" presStyleLbl="revTx" presStyleIdx="0" presStyleCnt="0">
        <dgm:presLayoutVars>
          <dgm:chMax val="1"/>
          <dgm:bulletEnabled val="1"/>
        </dgm:presLayoutVars>
      </dgm:prSet>
      <dgm:spPr/>
      <dgm:t>
        <a:bodyPr/>
        <a:lstStyle/>
        <a:p>
          <a:endParaRPr kumimoji="1" lang="ja-JP" altLang="en-US"/>
        </a:p>
      </dgm:t>
    </dgm:pt>
    <dgm:pt modelId="{F250C4C7-CB13-4F6A-A72F-2A808875C2A8}" type="pres">
      <dgm:prSet presAssocID="{BC116D45-4A6C-480B-ADAA-E52303293C2F}" presName="Name8" presStyleCnt="0"/>
      <dgm:spPr/>
    </dgm:pt>
    <dgm:pt modelId="{E254D080-7B93-4E6F-95B9-C97B1DFCF8CF}" type="pres">
      <dgm:prSet presAssocID="{BC116D45-4A6C-480B-ADAA-E52303293C2F}" presName="level" presStyleLbl="node1" presStyleIdx="1" presStyleCnt="4">
        <dgm:presLayoutVars>
          <dgm:chMax val="1"/>
          <dgm:bulletEnabled val="1"/>
        </dgm:presLayoutVars>
      </dgm:prSet>
      <dgm:spPr/>
      <dgm:t>
        <a:bodyPr/>
        <a:lstStyle/>
        <a:p>
          <a:endParaRPr kumimoji="1" lang="ja-JP" altLang="en-US"/>
        </a:p>
      </dgm:t>
    </dgm:pt>
    <dgm:pt modelId="{9D4312F2-9ABD-4EA8-BC13-7851E793C3D2}" type="pres">
      <dgm:prSet presAssocID="{BC116D45-4A6C-480B-ADAA-E52303293C2F}" presName="levelTx" presStyleLbl="revTx" presStyleIdx="0" presStyleCnt="0">
        <dgm:presLayoutVars>
          <dgm:chMax val="1"/>
          <dgm:bulletEnabled val="1"/>
        </dgm:presLayoutVars>
      </dgm:prSet>
      <dgm:spPr/>
      <dgm:t>
        <a:bodyPr/>
        <a:lstStyle/>
        <a:p>
          <a:endParaRPr kumimoji="1" lang="ja-JP" altLang="en-US"/>
        </a:p>
      </dgm:t>
    </dgm:pt>
    <dgm:pt modelId="{EEDB0AF8-BADB-44EF-AB50-6EC853862213}" type="pres">
      <dgm:prSet presAssocID="{FAE86607-282F-421F-B2A4-EEECE859F96B}" presName="Name8" presStyleCnt="0"/>
      <dgm:spPr/>
    </dgm:pt>
    <dgm:pt modelId="{920E967B-645B-40DC-ABBE-3A4AC32D4869}" type="pres">
      <dgm:prSet presAssocID="{FAE86607-282F-421F-B2A4-EEECE859F96B}" presName="level" presStyleLbl="node1" presStyleIdx="2" presStyleCnt="4">
        <dgm:presLayoutVars>
          <dgm:chMax val="1"/>
          <dgm:bulletEnabled val="1"/>
        </dgm:presLayoutVars>
      </dgm:prSet>
      <dgm:spPr/>
      <dgm:t>
        <a:bodyPr/>
        <a:lstStyle/>
        <a:p>
          <a:endParaRPr kumimoji="1" lang="ja-JP" altLang="en-US"/>
        </a:p>
      </dgm:t>
    </dgm:pt>
    <dgm:pt modelId="{DFAC7867-0A00-4BD3-804A-3A2BD18650F2}" type="pres">
      <dgm:prSet presAssocID="{FAE86607-282F-421F-B2A4-EEECE859F96B}" presName="levelTx" presStyleLbl="revTx" presStyleIdx="0" presStyleCnt="0">
        <dgm:presLayoutVars>
          <dgm:chMax val="1"/>
          <dgm:bulletEnabled val="1"/>
        </dgm:presLayoutVars>
      </dgm:prSet>
      <dgm:spPr/>
      <dgm:t>
        <a:bodyPr/>
        <a:lstStyle/>
        <a:p>
          <a:endParaRPr kumimoji="1" lang="ja-JP" altLang="en-US"/>
        </a:p>
      </dgm:t>
    </dgm:pt>
    <dgm:pt modelId="{15621633-819A-4B2C-84B1-03706EAE6001}" type="pres">
      <dgm:prSet presAssocID="{A6409597-E082-4506-8F4B-60FD4443B7CE}" presName="Name8" presStyleCnt="0"/>
      <dgm:spPr/>
    </dgm:pt>
    <dgm:pt modelId="{2304A26D-4235-45BB-AA2A-1AF40864616A}" type="pres">
      <dgm:prSet presAssocID="{A6409597-E082-4506-8F4B-60FD4443B7CE}" presName="level" presStyleLbl="node1" presStyleIdx="3" presStyleCnt="4">
        <dgm:presLayoutVars>
          <dgm:chMax val="1"/>
          <dgm:bulletEnabled val="1"/>
        </dgm:presLayoutVars>
      </dgm:prSet>
      <dgm:spPr/>
      <dgm:t>
        <a:bodyPr/>
        <a:lstStyle/>
        <a:p>
          <a:endParaRPr kumimoji="1" lang="ja-JP" altLang="en-US"/>
        </a:p>
      </dgm:t>
    </dgm:pt>
    <dgm:pt modelId="{E74B647B-4385-4684-8C28-F76518320117}" type="pres">
      <dgm:prSet presAssocID="{A6409597-E082-4506-8F4B-60FD4443B7CE}" presName="levelTx" presStyleLbl="revTx" presStyleIdx="0" presStyleCnt="0">
        <dgm:presLayoutVars>
          <dgm:chMax val="1"/>
          <dgm:bulletEnabled val="1"/>
        </dgm:presLayoutVars>
      </dgm:prSet>
      <dgm:spPr/>
      <dgm:t>
        <a:bodyPr/>
        <a:lstStyle/>
        <a:p>
          <a:endParaRPr kumimoji="1" lang="ja-JP" altLang="en-US"/>
        </a:p>
      </dgm:t>
    </dgm:pt>
  </dgm:ptLst>
  <dgm:cxnLst>
    <dgm:cxn modelId="{EF51A466-A9F1-4381-8BB7-C46562055CE8}" type="presOf" srcId="{BC116D45-4A6C-480B-ADAA-E52303293C2F}" destId="{E254D080-7B93-4E6F-95B9-C97B1DFCF8CF}" srcOrd="0" destOrd="0" presId="urn:microsoft.com/office/officeart/2005/8/layout/pyramid1"/>
    <dgm:cxn modelId="{099F3287-A46F-4988-9E03-A748355A9C58}" type="presOf" srcId="{8C3379B5-F28D-4BC7-B6A4-08B1ECF073A4}" destId="{A0FBDA49-25B2-4DCB-8A73-F1CBCD6B6ACA}" srcOrd="0" destOrd="0" presId="urn:microsoft.com/office/officeart/2005/8/layout/pyramid1"/>
    <dgm:cxn modelId="{82B198AD-9A3D-4DC4-8EBE-A8CB41A0E849}" srcId="{D2A646D7-673E-4B20-B3DD-F79A12B1F828}" destId="{FAE86607-282F-421F-B2A4-EEECE859F96B}" srcOrd="2" destOrd="0" parTransId="{E479492C-5BBD-4CFC-A56F-30D51D46C209}" sibTransId="{78970811-CD28-46B7-B0C9-022BBB63AD6F}"/>
    <dgm:cxn modelId="{8DEC2DF1-8E34-4F1C-B4B8-51278B7398E4}" srcId="{D2A646D7-673E-4B20-B3DD-F79A12B1F828}" destId="{8C3379B5-F28D-4BC7-B6A4-08B1ECF073A4}" srcOrd="0" destOrd="0" parTransId="{76483DC2-04FC-42B8-8E78-E0B816E69F39}" sibTransId="{4A989182-7757-4D6E-BB6B-18DFB48E42ED}"/>
    <dgm:cxn modelId="{C6D2F105-B310-4D82-B7D2-1F28830B0938}" srcId="{D2A646D7-673E-4B20-B3DD-F79A12B1F828}" destId="{BC116D45-4A6C-480B-ADAA-E52303293C2F}" srcOrd="1" destOrd="0" parTransId="{5213A4CA-188C-4A80-AEB8-79B65949D097}" sibTransId="{0E4E9A78-7DC0-4DC7-9B72-5D698AF787B1}"/>
    <dgm:cxn modelId="{593C668A-B76A-4654-B2AD-5C00151C3690}" type="presOf" srcId="{FAE86607-282F-421F-B2A4-EEECE859F96B}" destId="{DFAC7867-0A00-4BD3-804A-3A2BD18650F2}" srcOrd="1" destOrd="0" presId="urn:microsoft.com/office/officeart/2005/8/layout/pyramid1"/>
    <dgm:cxn modelId="{9A2E5440-792F-4BBB-B13A-AA41DD46A234}" type="presOf" srcId="{FAE86607-282F-421F-B2A4-EEECE859F96B}" destId="{920E967B-645B-40DC-ABBE-3A4AC32D4869}" srcOrd="0" destOrd="0" presId="urn:microsoft.com/office/officeart/2005/8/layout/pyramid1"/>
    <dgm:cxn modelId="{1F7AE43E-D39E-4B2E-B337-B9EAB28F3BE3}" type="presOf" srcId="{8C3379B5-F28D-4BC7-B6A4-08B1ECF073A4}" destId="{0DA11127-B776-442E-8ADD-007ACF71151D}" srcOrd="1" destOrd="0" presId="urn:microsoft.com/office/officeart/2005/8/layout/pyramid1"/>
    <dgm:cxn modelId="{BF1F49E1-1996-4543-81F8-B24D6914E131}" srcId="{D2A646D7-673E-4B20-B3DD-F79A12B1F828}" destId="{A6409597-E082-4506-8F4B-60FD4443B7CE}" srcOrd="3" destOrd="0" parTransId="{ABDFFBE5-9075-4227-96B0-66EC7A5D45C0}" sibTransId="{C2609B4A-9C37-4AD9-8F68-69C17312EF80}"/>
    <dgm:cxn modelId="{B7290856-CD69-4004-9158-E6F09A99A6E7}" type="presOf" srcId="{A6409597-E082-4506-8F4B-60FD4443B7CE}" destId="{E74B647B-4385-4684-8C28-F76518320117}" srcOrd="1" destOrd="0" presId="urn:microsoft.com/office/officeart/2005/8/layout/pyramid1"/>
    <dgm:cxn modelId="{113F9104-263B-4318-B810-0BDAE7BB82A7}" type="presOf" srcId="{A6409597-E082-4506-8F4B-60FD4443B7CE}" destId="{2304A26D-4235-45BB-AA2A-1AF40864616A}" srcOrd="0" destOrd="0" presId="urn:microsoft.com/office/officeart/2005/8/layout/pyramid1"/>
    <dgm:cxn modelId="{72C1D8D5-185A-4481-A132-566340A7FF68}" type="presOf" srcId="{BC116D45-4A6C-480B-ADAA-E52303293C2F}" destId="{9D4312F2-9ABD-4EA8-BC13-7851E793C3D2}" srcOrd="1" destOrd="0" presId="urn:microsoft.com/office/officeart/2005/8/layout/pyramid1"/>
    <dgm:cxn modelId="{6DD239EF-1AAE-427A-8C81-4BBD71CD2144}" type="presOf" srcId="{D2A646D7-673E-4B20-B3DD-F79A12B1F828}" destId="{33B8E44F-CB86-4C05-8DF2-1DFE1E8EE192}" srcOrd="0" destOrd="0" presId="urn:microsoft.com/office/officeart/2005/8/layout/pyramid1"/>
    <dgm:cxn modelId="{9305F78D-86B2-4FAE-AC93-4CBA2BE5404F}" type="presParOf" srcId="{33B8E44F-CB86-4C05-8DF2-1DFE1E8EE192}" destId="{430F1002-524D-470C-BB90-05FD98A3DE39}" srcOrd="0" destOrd="0" presId="urn:microsoft.com/office/officeart/2005/8/layout/pyramid1"/>
    <dgm:cxn modelId="{AA96AEDF-2924-4B16-83EF-08948AC66370}" type="presParOf" srcId="{430F1002-524D-470C-BB90-05FD98A3DE39}" destId="{A0FBDA49-25B2-4DCB-8A73-F1CBCD6B6ACA}" srcOrd="0" destOrd="0" presId="urn:microsoft.com/office/officeart/2005/8/layout/pyramid1"/>
    <dgm:cxn modelId="{D334AE55-71D0-4609-A37F-1169417F0C1E}" type="presParOf" srcId="{430F1002-524D-470C-BB90-05FD98A3DE39}" destId="{0DA11127-B776-442E-8ADD-007ACF71151D}" srcOrd="1" destOrd="0" presId="urn:microsoft.com/office/officeart/2005/8/layout/pyramid1"/>
    <dgm:cxn modelId="{69D1DC04-08F2-4AB1-9946-443166792C2E}" type="presParOf" srcId="{33B8E44F-CB86-4C05-8DF2-1DFE1E8EE192}" destId="{F250C4C7-CB13-4F6A-A72F-2A808875C2A8}" srcOrd="1" destOrd="0" presId="urn:microsoft.com/office/officeart/2005/8/layout/pyramid1"/>
    <dgm:cxn modelId="{1FB604C3-A85B-4CC2-A8A0-88E7E2E728DA}" type="presParOf" srcId="{F250C4C7-CB13-4F6A-A72F-2A808875C2A8}" destId="{E254D080-7B93-4E6F-95B9-C97B1DFCF8CF}" srcOrd="0" destOrd="0" presId="urn:microsoft.com/office/officeart/2005/8/layout/pyramid1"/>
    <dgm:cxn modelId="{07AF5212-E3F7-47AC-BEE5-822F332F8EC5}" type="presParOf" srcId="{F250C4C7-CB13-4F6A-A72F-2A808875C2A8}" destId="{9D4312F2-9ABD-4EA8-BC13-7851E793C3D2}" srcOrd="1" destOrd="0" presId="urn:microsoft.com/office/officeart/2005/8/layout/pyramid1"/>
    <dgm:cxn modelId="{B06E0AB8-F54C-4B27-B7F6-EDA10F93CBB0}" type="presParOf" srcId="{33B8E44F-CB86-4C05-8DF2-1DFE1E8EE192}" destId="{EEDB0AF8-BADB-44EF-AB50-6EC853862213}" srcOrd="2" destOrd="0" presId="urn:microsoft.com/office/officeart/2005/8/layout/pyramid1"/>
    <dgm:cxn modelId="{7F07048F-1729-4BEC-A05A-CFDC0F385A0D}" type="presParOf" srcId="{EEDB0AF8-BADB-44EF-AB50-6EC853862213}" destId="{920E967B-645B-40DC-ABBE-3A4AC32D4869}" srcOrd="0" destOrd="0" presId="urn:microsoft.com/office/officeart/2005/8/layout/pyramid1"/>
    <dgm:cxn modelId="{ECE8F23A-5B6D-40E2-92DF-0C40F648C874}" type="presParOf" srcId="{EEDB0AF8-BADB-44EF-AB50-6EC853862213}" destId="{DFAC7867-0A00-4BD3-804A-3A2BD18650F2}" srcOrd="1" destOrd="0" presId="urn:microsoft.com/office/officeart/2005/8/layout/pyramid1"/>
    <dgm:cxn modelId="{1E263E87-88F4-4CE8-8ED4-44F13EBBA6D6}" type="presParOf" srcId="{33B8E44F-CB86-4C05-8DF2-1DFE1E8EE192}" destId="{15621633-819A-4B2C-84B1-03706EAE6001}" srcOrd="3" destOrd="0" presId="urn:microsoft.com/office/officeart/2005/8/layout/pyramid1"/>
    <dgm:cxn modelId="{1B64C8CB-73DB-406E-B83C-12B396F25D13}" type="presParOf" srcId="{15621633-819A-4B2C-84B1-03706EAE6001}" destId="{2304A26D-4235-45BB-AA2A-1AF40864616A}" srcOrd="0" destOrd="0" presId="urn:microsoft.com/office/officeart/2005/8/layout/pyramid1"/>
    <dgm:cxn modelId="{5D731C8F-FDC9-47E7-AA14-5C4D772231FE}" type="presParOf" srcId="{15621633-819A-4B2C-84B1-03706EAE6001}" destId="{E74B647B-4385-4684-8C28-F76518320117}" srcOrd="1" destOrd="0" presId="urn:microsoft.com/office/officeart/2005/8/layout/pyramid1"/>
  </dgm:cxnLst>
  <dgm:bg/>
  <dgm:whole/>
</dgm:dataModel>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0.14583</cdr:x>
      <cdr:y>0.70653</cdr:y>
    </cdr:from>
    <cdr:to>
      <cdr:x>0.99747</cdr:x>
      <cdr:y>0.83382</cdr:y>
    </cdr:to>
    <cdr:grpSp>
      <cdr:nvGrpSpPr>
        <cdr:cNvPr id="50" name="グループ化 49"/>
        <cdr:cNvGrpSpPr/>
      </cdr:nvGrpSpPr>
      <cdr:grpSpPr>
        <a:xfrm xmlns:a="http://schemas.openxmlformats.org/drawingml/2006/main">
          <a:off x="1000109" y="2321745"/>
          <a:ext cx="5840588" cy="418291"/>
          <a:chOff x="714380" y="2321735"/>
          <a:chExt cx="5841303" cy="418294"/>
        </a:xfrm>
      </cdr:grpSpPr>
      <cdr:sp macro="" textlink="">
        <cdr:nvSpPr>
          <cdr:cNvPr id="28" name="テキスト ボックス 14"/>
          <cdr:cNvSpPr txBox="1"/>
        </cdr:nvSpPr>
        <cdr:spPr>
          <a:xfrm xmlns:a="http://schemas.openxmlformats.org/drawingml/2006/main">
            <a:off x="714380" y="2321735"/>
            <a:ext cx="687799" cy="41829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Gill Sans MT"/>
              </a:defRPr>
            </a:lvl1pPr>
            <a:lvl2pPr marL="457200" algn="l" defTabSz="914400" rtl="0" eaLnBrk="1" latinLnBrk="0" hangingPunct="1">
              <a:defRPr kumimoji="1" sz="1800" kern="1200">
                <a:solidFill>
                  <a:sysClr val="windowText" lastClr="000000"/>
                </a:solidFill>
                <a:latin typeface="Gill Sans MT"/>
              </a:defRPr>
            </a:lvl2pPr>
            <a:lvl3pPr marL="914400" algn="l" defTabSz="914400" rtl="0" eaLnBrk="1" latinLnBrk="0" hangingPunct="1">
              <a:defRPr kumimoji="1" sz="1800" kern="1200">
                <a:solidFill>
                  <a:sysClr val="windowText" lastClr="000000"/>
                </a:solidFill>
                <a:latin typeface="Gill Sans MT"/>
              </a:defRPr>
            </a:lvl3pPr>
            <a:lvl4pPr marL="1371600" algn="l" defTabSz="914400" rtl="0" eaLnBrk="1" latinLnBrk="0" hangingPunct="1">
              <a:defRPr kumimoji="1" sz="1800" kern="1200">
                <a:solidFill>
                  <a:sysClr val="windowText" lastClr="000000"/>
                </a:solidFill>
                <a:latin typeface="Gill Sans MT"/>
              </a:defRPr>
            </a:lvl4pPr>
            <a:lvl5pPr marL="1828800" algn="l" defTabSz="914400" rtl="0" eaLnBrk="1" latinLnBrk="0" hangingPunct="1">
              <a:defRPr kumimoji="1" sz="1800" kern="1200">
                <a:solidFill>
                  <a:sysClr val="windowText" lastClr="000000"/>
                </a:solidFill>
                <a:latin typeface="Gill Sans MT"/>
              </a:defRPr>
            </a:lvl5pPr>
            <a:lvl6pPr marL="2286000" algn="l" defTabSz="914400" rtl="0" eaLnBrk="1" latinLnBrk="0" hangingPunct="1">
              <a:defRPr kumimoji="1" sz="1800" kern="1200">
                <a:solidFill>
                  <a:sysClr val="windowText" lastClr="000000"/>
                </a:solidFill>
                <a:latin typeface="Gill Sans MT"/>
              </a:defRPr>
            </a:lvl6pPr>
            <a:lvl7pPr marL="2743200" algn="l" defTabSz="914400" rtl="0" eaLnBrk="1" latinLnBrk="0" hangingPunct="1">
              <a:defRPr kumimoji="1" sz="1800" kern="1200">
                <a:solidFill>
                  <a:sysClr val="windowText" lastClr="000000"/>
                </a:solidFill>
                <a:latin typeface="Gill Sans MT"/>
              </a:defRPr>
            </a:lvl7pPr>
            <a:lvl8pPr marL="3200400" algn="l" defTabSz="914400" rtl="0" eaLnBrk="1" latinLnBrk="0" hangingPunct="1">
              <a:defRPr kumimoji="1" sz="1800" kern="1200">
                <a:solidFill>
                  <a:sysClr val="windowText" lastClr="000000"/>
                </a:solidFill>
                <a:latin typeface="Gill Sans MT"/>
              </a:defRPr>
            </a:lvl8pPr>
            <a:lvl9pPr marL="3657600" algn="l" defTabSz="914400" rtl="0" eaLnBrk="1" latinLnBrk="0" hangingPunct="1">
              <a:defRPr kumimoji="1" sz="1800" kern="1200">
                <a:solidFill>
                  <a:sysClr val="windowText" lastClr="000000"/>
                </a:solidFill>
                <a:latin typeface="Gill Sans MT"/>
              </a:defRPr>
            </a:lvl9pPr>
          </a:lstStyle>
          <a:p xmlns:a="http://schemas.openxmlformats.org/drawingml/2006/main">
            <a:r>
              <a:rPr kumimoji="1" lang="ja-JP" altLang="en-US" sz="2000" dirty="0" smtClean="0"/>
              <a:t>４月</a:t>
            </a:r>
            <a:endParaRPr kumimoji="1" lang="ja-JP" altLang="en-US" sz="2000" dirty="0"/>
          </a:p>
        </cdr:txBody>
      </cdr:sp>
      <cdr:sp macro="" textlink="">
        <cdr:nvSpPr>
          <cdr:cNvPr id="29" name="テキスト ボックス 16"/>
          <cdr:cNvSpPr txBox="1"/>
        </cdr:nvSpPr>
        <cdr:spPr>
          <a:xfrm xmlns:a="http://schemas.openxmlformats.org/drawingml/2006/main">
            <a:off x="4929222" y="2321735"/>
            <a:ext cx="845759" cy="41829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Gill Sans MT"/>
              </a:defRPr>
            </a:lvl1pPr>
            <a:lvl2pPr marL="457200" algn="l" defTabSz="914400" rtl="0" eaLnBrk="1" latinLnBrk="0" hangingPunct="1">
              <a:defRPr kumimoji="1" sz="1800" kern="1200">
                <a:solidFill>
                  <a:sysClr val="windowText" lastClr="000000"/>
                </a:solidFill>
                <a:latin typeface="Gill Sans MT"/>
              </a:defRPr>
            </a:lvl2pPr>
            <a:lvl3pPr marL="914400" algn="l" defTabSz="914400" rtl="0" eaLnBrk="1" latinLnBrk="0" hangingPunct="1">
              <a:defRPr kumimoji="1" sz="1800" kern="1200">
                <a:solidFill>
                  <a:sysClr val="windowText" lastClr="000000"/>
                </a:solidFill>
                <a:latin typeface="Gill Sans MT"/>
              </a:defRPr>
            </a:lvl3pPr>
            <a:lvl4pPr marL="1371600" algn="l" defTabSz="914400" rtl="0" eaLnBrk="1" latinLnBrk="0" hangingPunct="1">
              <a:defRPr kumimoji="1" sz="1800" kern="1200">
                <a:solidFill>
                  <a:sysClr val="windowText" lastClr="000000"/>
                </a:solidFill>
                <a:latin typeface="Gill Sans MT"/>
              </a:defRPr>
            </a:lvl4pPr>
            <a:lvl5pPr marL="1828800" algn="l" defTabSz="914400" rtl="0" eaLnBrk="1" latinLnBrk="0" hangingPunct="1">
              <a:defRPr kumimoji="1" sz="1800" kern="1200">
                <a:solidFill>
                  <a:sysClr val="windowText" lastClr="000000"/>
                </a:solidFill>
                <a:latin typeface="Gill Sans MT"/>
              </a:defRPr>
            </a:lvl5pPr>
            <a:lvl6pPr marL="2286000" algn="l" defTabSz="914400" rtl="0" eaLnBrk="1" latinLnBrk="0" hangingPunct="1">
              <a:defRPr kumimoji="1" sz="1800" kern="1200">
                <a:solidFill>
                  <a:sysClr val="windowText" lastClr="000000"/>
                </a:solidFill>
                <a:latin typeface="Gill Sans MT"/>
              </a:defRPr>
            </a:lvl6pPr>
            <a:lvl7pPr marL="2743200" algn="l" defTabSz="914400" rtl="0" eaLnBrk="1" latinLnBrk="0" hangingPunct="1">
              <a:defRPr kumimoji="1" sz="1800" kern="1200">
                <a:solidFill>
                  <a:sysClr val="windowText" lastClr="000000"/>
                </a:solidFill>
                <a:latin typeface="Gill Sans MT"/>
              </a:defRPr>
            </a:lvl7pPr>
            <a:lvl8pPr marL="3200400" algn="l" defTabSz="914400" rtl="0" eaLnBrk="1" latinLnBrk="0" hangingPunct="1">
              <a:defRPr kumimoji="1" sz="1800" kern="1200">
                <a:solidFill>
                  <a:sysClr val="windowText" lastClr="000000"/>
                </a:solidFill>
                <a:latin typeface="Gill Sans MT"/>
              </a:defRPr>
            </a:lvl8pPr>
            <a:lvl9pPr marL="3657600" algn="l" defTabSz="914400" rtl="0" eaLnBrk="1" latinLnBrk="0" hangingPunct="1">
              <a:defRPr kumimoji="1" sz="1800" kern="1200">
                <a:solidFill>
                  <a:sysClr val="windowText" lastClr="000000"/>
                </a:solidFill>
                <a:latin typeface="Gill Sans MT"/>
              </a:defRPr>
            </a:lvl9pPr>
          </a:lstStyle>
          <a:p xmlns:a="http://schemas.openxmlformats.org/drawingml/2006/main">
            <a:r>
              <a:rPr kumimoji="1" lang="ja-JP" altLang="en-US" sz="2000" dirty="0" smtClean="0"/>
              <a:t>１０月</a:t>
            </a:r>
            <a:endParaRPr kumimoji="1" lang="ja-JP" altLang="en-US" sz="2000" dirty="0"/>
          </a:p>
        </cdr:txBody>
      </cdr:sp>
      <cdr:sp macro="" textlink="">
        <cdr:nvSpPr>
          <cdr:cNvPr id="30" name="テキスト ボックス 17"/>
          <cdr:cNvSpPr txBox="1"/>
        </cdr:nvSpPr>
        <cdr:spPr>
          <a:xfrm xmlns:a="http://schemas.openxmlformats.org/drawingml/2006/main">
            <a:off x="4286280" y="2321735"/>
            <a:ext cx="735264" cy="41829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Gill Sans MT"/>
              </a:defRPr>
            </a:lvl1pPr>
            <a:lvl2pPr marL="457200" algn="l" defTabSz="914400" rtl="0" eaLnBrk="1" latinLnBrk="0" hangingPunct="1">
              <a:defRPr kumimoji="1" sz="1800" kern="1200">
                <a:solidFill>
                  <a:sysClr val="windowText" lastClr="000000"/>
                </a:solidFill>
                <a:latin typeface="Gill Sans MT"/>
              </a:defRPr>
            </a:lvl2pPr>
            <a:lvl3pPr marL="914400" algn="l" defTabSz="914400" rtl="0" eaLnBrk="1" latinLnBrk="0" hangingPunct="1">
              <a:defRPr kumimoji="1" sz="1800" kern="1200">
                <a:solidFill>
                  <a:sysClr val="windowText" lastClr="000000"/>
                </a:solidFill>
                <a:latin typeface="Gill Sans MT"/>
              </a:defRPr>
            </a:lvl3pPr>
            <a:lvl4pPr marL="1371600" algn="l" defTabSz="914400" rtl="0" eaLnBrk="1" latinLnBrk="0" hangingPunct="1">
              <a:defRPr kumimoji="1" sz="1800" kern="1200">
                <a:solidFill>
                  <a:sysClr val="windowText" lastClr="000000"/>
                </a:solidFill>
                <a:latin typeface="Gill Sans MT"/>
              </a:defRPr>
            </a:lvl4pPr>
            <a:lvl5pPr marL="1828800" algn="l" defTabSz="914400" rtl="0" eaLnBrk="1" latinLnBrk="0" hangingPunct="1">
              <a:defRPr kumimoji="1" sz="1800" kern="1200">
                <a:solidFill>
                  <a:sysClr val="windowText" lastClr="000000"/>
                </a:solidFill>
                <a:latin typeface="Gill Sans MT"/>
              </a:defRPr>
            </a:lvl5pPr>
            <a:lvl6pPr marL="2286000" algn="l" defTabSz="914400" rtl="0" eaLnBrk="1" latinLnBrk="0" hangingPunct="1">
              <a:defRPr kumimoji="1" sz="1800" kern="1200">
                <a:solidFill>
                  <a:sysClr val="windowText" lastClr="000000"/>
                </a:solidFill>
                <a:latin typeface="Gill Sans MT"/>
              </a:defRPr>
            </a:lvl6pPr>
            <a:lvl7pPr marL="2743200" algn="l" defTabSz="914400" rtl="0" eaLnBrk="1" latinLnBrk="0" hangingPunct="1">
              <a:defRPr kumimoji="1" sz="1800" kern="1200">
                <a:solidFill>
                  <a:sysClr val="windowText" lastClr="000000"/>
                </a:solidFill>
                <a:latin typeface="Gill Sans MT"/>
              </a:defRPr>
            </a:lvl7pPr>
            <a:lvl8pPr marL="3200400" algn="l" defTabSz="914400" rtl="0" eaLnBrk="1" latinLnBrk="0" hangingPunct="1">
              <a:defRPr kumimoji="1" sz="1800" kern="1200">
                <a:solidFill>
                  <a:sysClr val="windowText" lastClr="000000"/>
                </a:solidFill>
                <a:latin typeface="Gill Sans MT"/>
              </a:defRPr>
            </a:lvl8pPr>
            <a:lvl9pPr marL="3657600" algn="l" defTabSz="914400" rtl="0" eaLnBrk="1" latinLnBrk="0" hangingPunct="1">
              <a:defRPr kumimoji="1" sz="1800" kern="1200">
                <a:solidFill>
                  <a:sysClr val="windowText" lastClr="000000"/>
                </a:solidFill>
                <a:latin typeface="Gill Sans MT"/>
              </a:defRPr>
            </a:lvl9pPr>
          </a:lstStyle>
          <a:p xmlns:a="http://schemas.openxmlformats.org/drawingml/2006/main">
            <a:pPr algn="ctr"/>
            <a:r>
              <a:rPr lang="ja-JP" altLang="en-US" sz="2000" dirty="0" smtClean="0"/>
              <a:t>９</a:t>
            </a:r>
            <a:r>
              <a:rPr kumimoji="1" lang="ja-JP" altLang="en-US" sz="2000" dirty="0" smtClean="0"/>
              <a:t>月</a:t>
            </a:r>
            <a:endParaRPr kumimoji="1" lang="ja-JP" altLang="en-US" sz="2000" dirty="0"/>
          </a:p>
        </cdr:txBody>
      </cdr:sp>
      <cdr:sp macro="" textlink="">
        <cdr:nvSpPr>
          <cdr:cNvPr id="31" name="テキスト ボックス 18"/>
          <cdr:cNvSpPr txBox="1"/>
        </cdr:nvSpPr>
        <cdr:spPr>
          <a:xfrm xmlns:a="http://schemas.openxmlformats.org/drawingml/2006/main">
            <a:off x="3500462" y="2321736"/>
            <a:ext cx="764220" cy="418293"/>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Gill Sans MT"/>
              </a:defRPr>
            </a:lvl1pPr>
            <a:lvl2pPr marL="457200" algn="l" defTabSz="914400" rtl="0" eaLnBrk="1" latinLnBrk="0" hangingPunct="1">
              <a:defRPr kumimoji="1" sz="1800" kern="1200">
                <a:solidFill>
                  <a:sysClr val="windowText" lastClr="000000"/>
                </a:solidFill>
                <a:latin typeface="Gill Sans MT"/>
              </a:defRPr>
            </a:lvl2pPr>
            <a:lvl3pPr marL="914400" algn="l" defTabSz="914400" rtl="0" eaLnBrk="1" latinLnBrk="0" hangingPunct="1">
              <a:defRPr kumimoji="1" sz="1800" kern="1200">
                <a:solidFill>
                  <a:sysClr val="windowText" lastClr="000000"/>
                </a:solidFill>
                <a:latin typeface="Gill Sans MT"/>
              </a:defRPr>
            </a:lvl3pPr>
            <a:lvl4pPr marL="1371600" algn="l" defTabSz="914400" rtl="0" eaLnBrk="1" latinLnBrk="0" hangingPunct="1">
              <a:defRPr kumimoji="1" sz="1800" kern="1200">
                <a:solidFill>
                  <a:sysClr val="windowText" lastClr="000000"/>
                </a:solidFill>
                <a:latin typeface="Gill Sans MT"/>
              </a:defRPr>
            </a:lvl4pPr>
            <a:lvl5pPr marL="1828800" algn="l" defTabSz="914400" rtl="0" eaLnBrk="1" latinLnBrk="0" hangingPunct="1">
              <a:defRPr kumimoji="1" sz="1800" kern="1200">
                <a:solidFill>
                  <a:sysClr val="windowText" lastClr="000000"/>
                </a:solidFill>
                <a:latin typeface="Gill Sans MT"/>
              </a:defRPr>
            </a:lvl5pPr>
            <a:lvl6pPr marL="2286000" algn="l" defTabSz="914400" rtl="0" eaLnBrk="1" latinLnBrk="0" hangingPunct="1">
              <a:defRPr kumimoji="1" sz="1800" kern="1200">
                <a:solidFill>
                  <a:sysClr val="windowText" lastClr="000000"/>
                </a:solidFill>
                <a:latin typeface="Gill Sans MT"/>
              </a:defRPr>
            </a:lvl6pPr>
            <a:lvl7pPr marL="2743200" algn="l" defTabSz="914400" rtl="0" eaLnBrk="1" latinLnBrk="0" hangingPunct="1">
              <a:defRPr kumimoji="1" sz="1800" kern="1200">
                <a:solidFill>
                  <a:sysClr val="windowText" lastClr="000000"/>
                </a:solidFill>
                <a:latin typeface="Gill Sans MT"/>
              </a:defRPr>
            </a:lvl7pPr>
            <a:lvl8pPr marL="3200400" algn="l" defTabSz="914400" rtl="0" eaLnBrk="1" latinLnBrk="0" hangingPunct="1">
              <a:defRPr kumimoji="1" sz="1800" kern="1200">
                <a:solidFill>
                  <a:sysClr val="windowText" lastClr="000000"/>
                </a:solidFill>
                <a:latin typeface="Gill Sans MT"/>
              </a:defRPr>
            </a:lvl8pPr>
            <a:lvl9pPr marL="3657600" algn="l" defTabSz="914400" rtl="0" eaLnBrk="1" latinLnBrk="0" hangingPunct="1">
              <a:defRPr kumimoji="1" sz="1800" kern="1200">
                <a:solidFill>
                  <a:sysClr val="windowText" lastClr="000000"/>
                </a:solidFill>
                <a:latin typeface="Gill Sans MT"/>
              </a:defRPr>
            </a:lvl9pPr>
          </a:lstStyle>
          <a:p xmlns:a="http://schemas.openxmlformats.org/drawingml/2006/main">
            <a:pPr algn="ctr"/>
            <a:r>
              <a:rPr lang="ja-JP" altLang="en-US" sz="2000" dirty="0" smtClean="0"/>
              <a:t>８</a:t>
            </a:r>
            <a:r>
              <a:rPr kumimoji="1" lang="ja-JP" altLang="en-US" sz="2000" dirty="0" smtClean="0"/>
              <a:t>月</a:t>
            </a:r>
            <a:endParaRPr kumimoji="1" lang="ja-JP" altLang="en-US" sz="2000" dirty="0"/>
          </a:p>
        </cdr:txBody>
      </cdr:sp>
      <cdr:sp macro="" textlink="">
        <cdr:nvSpPr>
          <cdr:cNvPr id="32" name="テキスト ボックス 19"/>
          <cdr:cNvSpPr txBox="1"/>
        </cdr:nvSpPr>
        <cdr:spPr>
          <a:xfrm xmlns:a="http://schemas.openxmlformats.org/drawingml/2006/main">
            <a:off x="2786082" y="2321736"/>
            <a:ext cx="735264" cy="418293"/>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Gill Sans MT"/>
              </a:defRPr>
            </a:lvl1pPr>
            <a:lvl2pPr marL="457200" algn="l" defTabSz="914400" rtl="0" eaLnBrk="1" latinLnBrk="0" hangingPunct="1">
              <a:defRPr kumimoji="1" sz="1800" kern="1200">
                <a:solidFill>
                  <a:sysClr val="windowText" lastClr="000000"/>
                </a:solidFill>
                <a:latin typeface="Gill Sans MT"/>
              </a:defRPr>
            </a:lvl2pPr>
            <a:lvl3pPr marL="914400" algn="l" defTabSz="914400" rtl="0" eaLnBrk="1" latinLnBrk="0" hangingPunct="1">
              <a:defRPr kumimoji="1" sz="1800" kern="1200">
                <a:solidFill>
                  <a:sysClr val="windowText" lastClr="000000"/>
                </a:solidFill>
                <a:latin typeface="Gill Sans MT"/>
              </a:defRPr>
            </a:lvl3pPr>
            <a:lvl4pPr marL="1371600" algn="l" defTabSz="914400" rtl="0" eaLnBrk="1" latinLnBrk="0" hangingPunct="1">
              <a:defRPr kumimoji="1" sz="1800" kern="1200">
                <a:solidFill>
                  <a:sysClr val="windowText" lastClr="000000"/>
                </a:solidFill>
                <a:latin typeface="Gill Sans MT"/>
              </a:defRPr>
            </a:lvl4pPr>
            <a:lvl5pPr marL="1828800" algn="l" defTabSz="914400" rtl="0" eaLnBrk="1" latinLnBrk="0" hangingPunct="1">
              <a:defRPr kumimoji="1" sz="1800" kern="1200">
                <a:solidFill>
                  <a:sysClr val="windowText" lastClr="000000"/>
                </a:solidFill>
                <a:latin typeface="Gill Sans MT"/>
              </a:defRPr>
            </a:lvl5pPr>
            <a:lvl6pPr marL="2286000" algn="l" defTabSz="914400" rtl="0" eaLnBrk="1" latinLnBrk="0" hangingPunct="1">
              <a:defRPr kumimoji="1" sz="1800" kern="1200">
                <a:solidFill>
                  <a:sysClr val="windowText" lastClr="000000"/>
                </a:solidFill>
                <a:latin typeface="Gill Sans MT"/>
              </a:defRPr>
            </a:lvl6pPr>
            <a:lvl7pPr marL="2743200" algn="l" defTabSz="914400" rtl="0" eaLnBrk="1" latinLnBrk="0" hangingPunct="1">
              <a:defRPr kumimoji="1" sz="1800" kern="1200">
                <a:solidFill>
                  <a:sysClr val="windowText" lastClr="000000"/>
                </a:solidFill>
                <a:latin typeface="Gill Sans MT"/>
              </a:defRPr>
            </a:lvl7pPr>
            <a:lvl8pPr marL="3200400" algn="l" defTabSz="914400" rtl="0" eaLnBrk="1" latinLnBrk="0" hangingPunct="1">
              <a:defRPr kumimoji="1" sz="1800" kern="1200">
                <a:solidFill>
                  <a:sysClr val="windowText" lastClr="000000"/>
                </a:solidFill>
                <a:latin typeface="Gill Sans MT"/>
              </a:defRPr>
            </a:lvl8pPr>
            <a:lvl9pPr marL="3657600" algn="l" defTabSz="914400" rtl="0" eaLnBrk="1" latinLnBrk="0" hangingPunct="1">
              <a:defRPr kumimoji="1" sz="1800" kern="1200">
                <a:solidFill>
                  <a:sysClr val="windowText" lastClr="000000"/>
                </a:solidFill>
                <a:latin typeface="Gill Sans MT"/>
              </a:defRPr>
            </a:lvl9pPr>
          </a:lstStyle>
          <a:p xmlns:a="http://schemas.openxmlformats.org/drawingml/2006/main">
            <a:pPr algn="ctr"/>
            <a:r>
              <a:rPr lang="ja-JP" altLang="en-US" sz="2000" dirty="0" smtClean="0"/>
              <a:t>７</a:t>
            </a:r>
            <a:r>
              <a:rPr kumimoji="1" lang="ja-JP" altLang="en-US" sz="2000" dirty="0" smtClean="0"/>
              <a:t>月</a:t>
            </a:r>
            <a:endParaRPr kumimoji="1" lang="ja-JP" altLang="en-US" sz="2000" dirty="0"/>
          </a:p>
        </cdr:txBody>
      </cdr:sp>
      <cdr:sp macro="" textlink="">
        <cdr:nvSpPr>
          <cdr:cNvPr id="33" name="テキスト ボックス 20"/>
          <cdr:cNvSpPr txBox="1"/>
        </cdr:nvSpPr>
        <cdr:spPr>
          <a:xfrm xmlns:a="http://schemas.openxmlformats.org/drawingml/2006/main">
            <a:off x="2143140" y="2321735"/>
            <a:ext cx="658842" cy="418294"/>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Gill Sans MT"/>
              </a:defRPr>
            </a:lvl1pPr>
            <a:lvl2pPr marL="457200" algn="l" defTabSz="914400" rtl="0" eaLnBrk="1" latinLnBrk="0" hangingPunct="1">
              <a:defRPr kumimoji="1" sz="1800" kern="1200">
                <a:solidFill>
                  <a:sysClr val="windowText" lastClr="000000"/>
                </a:solidFill>
                <a:latin typeface="Gill Sans MT"/>
              </a:defRPr>
            </a:lvl2pPr>
            <a:lvl3pPr marL="914400" algn="l" defTabSz="914400" rtl="0" eaLnBrk="1" latinLnBrk="0" hangingPunct="1">
              <a:defRPr kumimoji="1" sz="1800" kern="1200">
                <a:solidFill>
                  <a:sysClr val="windowText" lastClr="000000"/>
                </a:solidFill>
                <a:latin typeface="Gill Sans MT"/>
              </a:defRPr>
            </a:lvl3pPr>
            <a:lvl4pPr marL="1371600" algn="l" defTabSz="914400" rtl="0" eaLnBrk="1" latinLnBrk="0" hangingPunct="1">
              <a:defRPr kumimoji="1" sz="1800" kern="1200">
                <a:solidFill>
                  <a:sysClr val="windowText" lastClr="000000"/>
                </a:solidFill>
                <a:latin typeface="Gill Sans MT"/>
              </a:defRPr>
            </a:lvl4pPr>
            <a:lvl5pPr marL="1828800" algn="l" defTabSz="914400" rtl="0" eaLnBrk="1" latinLnBrk="0" hangingPunct="1">
              <a:defRPr kumimoji="1" sz="1800" kern="1200">
                <a:solidFill>
                  <a:sysClr val="windowText" lastClr="000000"/>
                </a:solidFill>
                <a:latin typeface="Gill Sans MT"/>
              </a:defRPr>
            </a:lvl5pPr>
            <a:lvl6pPr marL="2286000" algn="l" defTabSz="914400" rtl="0" eaLnBrk="1" latinLnBrk="0" hangingPunct="1">
              <a:defRPr kumimoji="1" sz="1800" kern="1200">
                <a:solidFill>
                  <a:sysClr val="windowText" lastClr="000000"/>
                </a:solidFill>
                <a:latin typeface="Gill Sans MT"/>
              </a:defRPr>
            </a:lvl6pPr>
            <a:lvl7pPr marL="2743200" algn="l" defTabSz="914400" rtl="0" eaLnBrk="1" latinLnBrk="0" hangingPunct="1">
              <a:defRPr kumimoji="1" sz="1800" kern="1200">
                <a:solidFill>
                  <a:sysClr val="windowText" lastClr="000000"/>
                </a:solidFill>
                <a:latin typeface="Gill Sans MT"/>
              </a:defRPr>
            </a:lvl7pPr>
            <a:lvl8pPr marL="3200400" algn="l" defTabSz="914400" rtl="0" eaLnBrk="1" latinLnBrk="0" hangingPunct="1">
              <a:defRPr kumimoji="1" sz="1800" kern="1200">
                <a:solidFill>
                  <a:sysClr val="windowText" lastClr="000000"/>
                </a:solidFill>
                <a:latin typeface="Gill Sans MT"/>
              </a:defRPr>
            </a:lvl8pPr>
            <a:lvl9pPr marL="3657600" algn="l" defTabSz="914400" rtl="0" eaLnBrk="1" latinLnBrk="0" hangingPunct="1">
              <a:defRPr kumimoji="1" sz="1800" kern="1200">
                <a:solidFill>
                  <a:sysClr val="windowText" lastClr="000000"/>
                </a:solidFill>
                <a:latin typeface="Gill Sans MT"/>
              </a:defRPr>
            </a:lvl9pPr>
          </a:lstStyle>
          <a:p xmlns:a="http://schemas.openxmlformats.org/drawingml/2006/main">
            <a:r>
              <a:rPr kumimoji="1" lang="ja-JP" altLang="en-US" sz="2000" dirty="0" smtClean="0"/>
              <a:t>６月</a:t>
            </a:r>
            <a:endParaRPr kumimoji="1" lang="ja-JP" altLang="en-US" sz="2000" dirty="0"/>
          </a:p>
        </cdr:txBody>
      </cdr:sp>
      <cdr:sp macro="" textlink="">
        <cdr:nvSpPr>
          <cdr:cNvPr id="34" name="テキスト ボックス 21"/>
          <cdr:cNvSpPr txBox="1"/>
        </cdr:nvSpPr>
        <cdr:spPr>
          <a:xfrm xmlns:a="http://schemas.openxmlformats.org/drawingml/2006/main">
            <a:off x="1357322" y="2321736"/>
            <a:ext cx="735264" cy="418293"/>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Gill Sans MT"/>
              </a:defRPr>
            </a:lvl1pPr>
            <a:lvl2pPr marL="457200" algn="l" defTabSz="914400" rtl="0" eaLnBrk="1" latinLnBrk="0" hangingPunct="1">
              <a:defRPr kumimoji="1" sz="1800" kern="1200">
                <a:solidFill>
                  <a:sysClr val="windowText" lastClr="000000"/>
                </a:solidFill>
                <a:latin typeface="Gill Sans MT"/>
              </a:defRPr>
            </a:lvl2pPr>
            <a:lvl3pPr marL="914400" algn="l" defTabSz="914400" rtl="0" eaLnBrk="1" latinLnBrk="0" hangingPunct="1">
              <a:defRPr kumimoji="1" sz="1800" kern="1200">
                <a:solidFill>
                  <a:sysClr val="windowText" lastClr="000000"/>
                </a:solidFill>
                <a:latin typeface="Gill Sans MT"/>
              </a:defRPr>
            </a:lvl3pPr>
            <a:lvl4pPr marL="1371600" algn="l" defTabSz="914400" rtl="0" eaLnBrk="1" latinLnBrk="0" hangingPunct="1">
              <a:defRPr kumimoji="1" sz="1800" kern="1200">
                <a:solidFill>
                  <a:sysClr val="windowText" lastClr="000000"/>
                </a:solidFill>
                <a:latin typeface="Gill Sans MT"/>
              </a:defRPr>
            </a:lvl4pPr>
            <a:lvl5pPr marL="1828800" algn="l" defTabSz="914400" rtl="0" eaLnBrk="1" latinLnBrk="0" hangingPunct="1">
              <a:defRPr kumimoji="1" sz="1800" kern="1200">
                <a:solidFill>
                  <a:sysClr val="windowText" lastClr="000000"/>
                </a:solidFill>
                <a:latin typeface="Gill Sans MT"/>
              </a:defRPr>
            </a:lvl5pPr>
            <a:lvl6pPr marL="2286000" algn="l" defTabSz="914400" rtl="0" eaLnBrk="1" latinLnBrk="0" hangingPunct="1">
              <a:defRPr kumimoji="1" sz="1800" kern="1200">
                <a:solidFill>
                  <a:sysClr val="windowText" lastClr="000000"/>
                </a:solidFill>
                <a:latin typeface="Gill Sans MT"/>
              </a:defRPr>
            </a:lvl6pPr>
            <a:lvl7pPr marL="2743200" algn="l" defTabSz="914400" rtl="0" eaLnBrk="1" latinLnBrk="0" hangingPunct="1">
              <a:defRPr kumimoji="1" sz="1800" kern="1200">
                <a:solidFill>
                  <a:sysClr val="windowText" lastClr="000000"/>
                </a:solidFill>
                <a:latin typeface="Gill Sans MT"/>
              </a:defRPr>
            </a:lvl7pPr>
            <a:lvl8pPr marL="3200400" algn="l" defTabSz="914400" rtl="0" eaLnBrk="1" latinLnBrk="0" hangingPunct="1">
              <a:defRPr kumimoji="1" sz="1800" kern="1200">
                <a:solidFill>
                  <a:sysClr val="windowText" lastClr="000000"/>
                </a:solidFill>
                <a:latin typeface="Gill Sans MT"/>
              </a:defRPr>
            </a:lvl8pPr>
            <a:lvl9pPr marL="3657600" algn="l" defTabSz="914400" rtl="0" eaLnBrk="1" latinLnBrk="0" hangingPunct="1">
              <a:defRPr kumimoji="1" sz="1800" kern="1200">
                <a:solidFill>
                  <a:sysClr val="windowText" lastClr="000000"/>
                </a:solidFill>
                <a:latin typeface="Gill Sans MT"/>
              </a:defRPr>
            </a:lvl9pPr>
          </a:lstStyle>
          <a:p xmlns:a="http://schemas.openxmlformats.org/drawingml/2006/main">
            <a:pPr algn="ctr"/>
            <a:r>
              <a:rPr kumimoji="1" lang="ja-JP" altLang="en-US" sz="2000" dirty="0" smtClean="0"/>
              <a:t>５月</a:t>
            </a:r>
            <a:endParaRPr kumimoji="1" lang="ja-JP" altLang="en-US" sz="2000" dirty="0"/>
          </a:p>
        </cdr:txBody>
      </cdr:sp>
      <cdr:sp macro="" textlink="">
        <cdr:nvSpPr>
          <cdr:cNvPr id="35" name="テキスト ボックス 15"/>
          <cdr:cNvSpPr txBox="1"/>
        </cdr:nvSpPr>
        <cdr:spPr>
          <a:xfrm xmlns:a="http://schemas.openxmlformats.org/drawingml/2006/main">
            <a:off x="5715040" y="2321736"/>
            <a:ext cx="840643" cy="418293"/>
          </a:xfrm>
          <a:prstGeom xmlns:a="http://schemas.openxmlformats.org/drawingml/2006/main" prst="rect">
            <a:avLst/>
          </a:prstGeom>
          <a:solidFill xmlns:a="http://schemas.openxmlformats.org/drawingml/2006/main">
            <a:sysClr val="window" lastClr="FFFFFF"/>
          </a:solidFill>
        </cdr:spPr>
        <cdr:txBody>
          <a:bodyPr xmlns:a="http://schemas.openxmlformats.org/drawingml/2006/main" wrap="square" rtlCol="0">
            <a:spAutoFit/>
          </a:bodyPr>
          <a:lstStyle xmlns:a="http://schemas.openxmlformats.org/drawingml/2006/main">
            <a:defPPr>
              <a:defRPr lang="ja-JP"/>
            </a:defPPr>
            <a:lvl1pPr marL="0" algn="l" defTabSz="914400" rtl="0" eaLnBrk="1" latinLnBrk="0" hangingPunct="1">
              <a:defRPr kumimoji="1" sz="1800" kern="1200">
                <a:solidFill>
                  <a:sysClr val="windowText" lastClr="000000"/>
                </a:solidFill>
                <a:latin typeface="Gill Sans MT"/>
              </a:defRPr>
            </a:lvl1pPr>
            <a:lvl2pPr marL="457200" algn="l" defTabSz="914400" rtl="0" eaLnBrk="1" latinLnBrk="0" hangingPunct="1">
              <a:defRPr kumimoji="1" sz="1800" kern="1200">
                <a:solidFill>
                  <a:sysClr val="windowText" lastClr="000000"/>
                </a:solidFill>
                <a:latin typeface="Gill Sans MT"/>
              </a:defRPr>
            </a:lvl2pPr>
            <a:lvl3pPr marL="914400" algn="l" defTabSz="914400" rtl="0" eaLnBrk="1" latinLnBrk="0" hangingPunct="1">
              <a:defRPr kumimoji="1" sz="1800" kern="1200">
                <a:solidFill>
                  <a:sysClr val="windowText" lastClr="000000"/>
                </a:solidFill>
                <a:latin typeface="Gill Sans MT"/>
              </a:defRPr>
            </a:lvl3pPr>
            <a:lvl4pPr marL="1371600" algn="l" defTabSz="914400" rtl="0" eaLnBrk="1" latinLnBrk="0" hangingPunct="1">
              <a:defRPr kumimoji="1" sz="1800" kern="1200">
                <a:solidFill>
                  <a:sysClr val="windowText" lastClr="000000"/>
                </a:solidFill>
                <a:latin typeface="Gill Sans MT"/>
              </a:defRPr>
            </a:lvl4pPr>
            <a:lvl5pPr marL="1828800" algn="l" defTabSz="914400" rtl="0" eaLnBrk="1" latinLnBrk="0" hangingPunct="1">
              <a:defRPr kumimoji="1" sz="1800" kern="1200">
                <a:solidFill>
                  <a:sysClr val="windowText" lastClr="000000"/>
                </a:solidFill>
                <a:latin typeface="Gill Sans MT"/>
              </a:defRPr>
            </a:lvl5pPr>
            <a:lvl6pPr marL="2286000" algn="l" defTabSz="914400" rtl="0" eaLnBrk="1" latinLnBrk="0" hangingPunct="1">
              <a:defRPr kumimoji="1" sz="1800" kern="1200">
                <a:solidFill>
                  <a:sysClr val="windowText" lastClr="000000"/>
                </a:solidFill>
                <a:latin typeface="Gill Sans MT"/>
              </a:defRPr>
            </a:lvl6pPr>
            <a:lvl7pPr marL="2743200" algn="l" defTabSz="914400" rtl="0" eaLnBrk="1" latinLnBrk="0" hangingPunct="1">
              <a:defRPr kumimoji="1" sz="1800" kern="1200">
                <a:solidFill>
                  <a:sysClr val="windowText" lastClr="000000"/>
                </a:solidFill>
                <a:latin typeface="Gill Sans MT"/>
              </a:defRPr>
            </a:lvl7pPr>
            <a:lvl8pPr marL="3200400" algn="l" defTabSz="914400" rtl="0" eaLnBrk="1" latinLnBrk="0" hangingPunct="1">
              <a:defRPr kumimoji="1" sz="1800" kern="1200">
                <a:solidFill>
                  <a:sysClr val="windowText" lastClr="000000"/>
                </a:solidFill>
                <a:latin typeface="Gill Sans MT"/>
              </a:defRPr>
            </a:lvl8pPr>
            <a:lvl9pPr marL="3657600" algn="l" defTabSz="914400" rtl="0" eaLnBrk="1" latinLnBrk="0" hangingPunct="1">
              <a:defRPr kumimoji="1" sz="1800" kern="1200">
                <a:solidFill>
                  <a:sysClr val="windowText" lastClr="000000"/>
                </a:solidFill>
                <a:latin typeface="Gill Sans MT"/>
              </a:defRPr>
            </a:lvl9pPr>
          </a:lstStyle>
          <a:p xmlns:a="http://schemas.openxmlformats.org/drawingml/2006/main">
            <a:pPr algn="ctr"/>
            <a:r>
              <a:rPr kumimoji="1" lang="ja-JP" altLang="en-US" sz="2000" dirty="0" smtClean="0"/>
              <a:t>１１月</a:t>
            </a:r>
            <a:endParaRPr kumimoji="1" lang="ja-JP" altLang="en-US" sz="2000" dirty="0"/>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15373" y="0"/>
            <a:ext cx="2918831" cy="493474"/>
          </a:xfrm>
          <a:prstGeom prst="rect">
            <a:avLst/>
          </a:prstGeom>
        </p:spPr>
        <p:txBody>
          <a:bodyPr vert="horz" lIns="91440" tIns="45720" rIns="91440" bIns="45720" rtlCol="0"/>
          <a:lstStyle>
            <a:lvl1pPr algn="r">
              <a:defRPr sz="1200"/>
            </a:lvl1pPr>
          </a:lstStyle>
          <a:p>
            <a:fld id="{0B728386-1CDC-4866-B99B-9804DFF9C690}" type="datetimeFigureOut">
              <a:rPr kumimoji="1" lang="ja-JP" altLang="en-US" smtClean="0"/>
              <a:pPr/>
              <a:t>2009/2/17</a:t>
            </a:fld>
            <a:endParaRPr kumimoji="1" lang="ja-JP" altLang="en-US"/>
          </a:p>
        </p:txBody>
      </p:sp>
      <p:sp>
        <p:nvSpPr>
          <p:cNvPr id="4" name="フッター プレースホルダ 3"/>
          <p:cNvSpPr>
            <a:spLocks noGrp="1"/>
          </p:cNvSpPr>
          <p:nvPr>
            <p:ph type="ftr" sz="quarter" idx="2"/>
          </p:nvPr>
        </p:nvSpPr>
        <p:spPr>
          <a:xfrm>
            <a:off x="0" y="9374301"/>
            <a:ext cx="2918831" cy="493474"/>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15373" y="9374301"/>
            <a:ext cx="2918831" cy="493474"/>
          </a:xfrm>
          <a:prstGeom prst="rect">
            <a:avLst/>
          </a:prstGeom>
        </p:spPr>
        <p:txBody>
          <a:bodyPr vert="horz" lIns="91440" tIns="45720" rIns="91440" bIns="45720" rtlCol="0" anchor="b"/>
          <a:lstStyle>
            <a:lvl1pPr algn="r">
              <a:defRPr sz="1200"/>
            </a:lvl1pPr>
          </a:lstStyle>
          <a:p>
            <a:fld id="{779BB86D-5C7F-4ABF-A3FC-AE91EF1F363D}"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0EA74C3F-0D69-46D0-895A-D2964944E5B6}" type="datetimeFigureOut">
              <a:rPr kumimoji="1" lang="ja-JP" altLang="en-US" smtClean="0"/>
              <a:pPr/>
              <a:t>2009/2/17</a:t>
            </a:fld>
            <a:endParaRPr kumimoji="1" lang="ja-JP" altLang="en-US"/>
          </a:p>
        </p:txBody>
      </p:sp>
      <p:sp>
        <p:nvSpPr>
          <p:cNvPr id="4" name="スライド イメージ プレースホルダ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73577" y="4688007"/>
            <a:ext cx="5388610" cy="444127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523B3D8D-2DF4-4A2C-853C-DCA96BCF2FFC}"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ビオトープ水田におけるプランクトン相の特徴と題しまして，水利環境学研究室の松下が発表いたします．</a:t>
            </a:r>
          </a:p>
          <a:p>
            <a:endParaRPr kumimoji="1" lang="ja-JP" altLang="en-US" dirty="0"/>
          </a:p>
        </p:txBody>
      </p:sp>
      <p:sp>
        <p:nvSpPr>
          <p:cNvPr id="4" name="スライド番号プレースホルダ 3"/>
          <p:cNvSpPr>
            <a:spLocks noGrp="1"/>
          </p:cNvSpPr>
          <p:nvPr>
            <p:ph type="sldNum" sz="quarter" idx="10"/>
          </p:nvPr>
        </p:nvSpPr>
        <p:spPr/>
        <p:txBody>
          <a:bodyPr/>
          <a:lstStyle/>
          <a:p>
            <a:fld id="{523B3D8D-2DF4-4A2C-853C-DCA96BCF2FFC}"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排水路の夏の時期は，水草のカナダモ類が繁茂しました．</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これにより，排水路では水草と植物プランクトンの間で光と栄養塩の競合がおき，光合成を行って生息している植物プランクトンが減少したと考えます．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よって，排水路の環境は水草が存在することで，植物プランクトンの個体数がビオトープ水田と異なっていたと考えられます．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次に，動物プランクトンが豊富に存在した水田をビオトープ水田と比較します．</a:t>
            </a:r>
            <a:endParaRPr kumimoji="1" lang="ja-JP" altLang="en-US" dirty="0"/>
          </a:p>
        </p:txBody>
      </p:sp>
      <p:sp>
        <p:nvSpPr>
          <p:cNvPr id="4" name="スライド番号プレースホルダ 3"/>
          <p:cNvSpPr>
            <a:spLocks noGrp="1"/>
          </p:cNvSpPr>
          <p:nvPr>
            <p:ph type="sldNum" sz="quarter" idx="10"/>
          </p:nvPr>
        </p:nvSpPr>
        <p:spPr/>
        <p:txBody>
          <a:bodyPr/>
          <a:lstStyle/>
          <a:p>
            <a:fld id="{523B3D8D-2DF4-4A2C-853C-DCA96BCF2FFC}"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水田とビオトープ水田における各月のプランクトンの構成比です．上のグラフがビオトープ水田，下のグラフが水田になっています．</a:t>
            </a:r>
            <a:endParaRPr kumimoji="1" lang="en-US" altLang="ja-JP" dirty="0" smtClean="0"/>
          </a:p>
          <a:p>
            <a:r>
              <a:rPr kumimoji="1" lang="ja-JP" altLang="en-US" dirty="0" smtClean="0"/>
              <a:t>水田の調査は中干しなど，水田内が乾燥している時期は行わなかったため，</a:t>
            </a:r>
            <a:r>
              <a:rPr kumimoji="1" lang="en-US" altLang="ja-JP" dirty="0" smtClean="0"/>
              <a:t>4</a:t>
            </a:r>
            <a:r>
              <a:rPr kumimoji="1" lang="ja-JP" altLang="en-US" dirty="0" smtClean="0"/>
              <a:t>月及び</a:t>
            </a:r>
            <a:r>
              <a:rPr kumimoji="1" lang="en-US" altLang="ja-JP" dirty="0" smtClean="0"/>
              <a:t>8</a:t>
            </a:r>
            <a:r>
              <a:rPr kumimoji="1" lang="ja-JP" altLang="en-US" dirty="0" smtClean="0"/>
              <a:t>月以降は調査を行っていません．</a:t>
            </a:r>
            <a:endParaRPr kumimoji="1" lang="en-US" altLang="ja-JP" dirty="0" smtClean="0"/>
          </a:p>
          <a:p>
            <a:endParaRPr kumimoji="1" lang="en-US" altLang="ja-JP" dirty="0" smtClean="0"/>
          </a:p>
          <a:p>
            <a:r>
              <a:rPr kumimoji="1" lang="ja-JP" altLang="en-US" dirty="0" smtClean="0"/>
              <a:t>結果をみると，水田とビオトープ水田は全く異なったプランクトン構成をしているのがわかります．ここで注目してもらいたいのは，水田で</a:t>
            </a:r>
            <a:r>
              <a:rPr kumimoji="1" lang="en-US" altLang="ja-JP" dirty="0" smtClean="0"/>
              <a:t>5</a:t>
            </a:r>
            <a:r>
              <a:rPr kumimoji="1" lang="ja-JP" altLang="en-US" dirty="0" smtClean="0"/>
              <a:t>月から増加し，</a:t>
            </a:r>
            <a:r>
              <a:rPr kumimoji="1" lang="en-US" altLang="ja-JP" dirty="0" smtClean="0"/>
              <a:t>6</a:t>
            </a:r>
            <a:r>
              <a:rPr kumimoji="1" lang="ja-JP" altLang="en-US" dirty="0" smtClean="0"/>
              <a:t>月に優占種となった動物プランクトンです．ビオトープ水田ではこのような変化は見られませんでした．このとき個体数が増加したのはミジンコ類でした．</a:t>
            </a:r>
            <a:endParaRPr kumimoji="1" lang="en-US" altLang="ja-JP" dirty="0" smtClean="0"/>
          </a:p>
          <a:p>
            <a:endParaRPr kumimoji="1" lang="en-US" altLang="ja-JP" dirty="0" smtClean="0"/>
          </a:p>
          <a:p>
            <a:r>
              <a:rPr kumimoji="1" lang="ja-JP" altLang="en-US" dirty="0" smtClean="0"/>
              <a:t>ビオトープ水田でミジンコ類が確認できなかった要因を検討していきたいと思います．</a:t>
            </a:r>
            <a:endParaRPr kumimoji="1" lang="ja-JP" altLang="en-US" dirty="0"/>
          </a:p>
        </p:txBody>
      </p:sp>
      <p:sp>
        <p:nvSpPr>
          <p:cNvPr id="4" name="スライド番号プレースホルダ 3"/>
          <p:cNvSpPr>
            <a:spLocks noGrp="1"/>
          </p:cNvSpPr>
          <p:nvPr>
            <p:ph type="sldNum" sz="quarter" idx="10"/>
          </p:nvPr>
        </p:nvSpPr>
        <p:spPr/>
        <p:txBody>
          <a:bodyPr/>
          <a:lstStyle/>
          <a:p>
            <a:fld id="{523B3D8D-2DF4-4A2C-853C-DCA96BCF2FFC}"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まず水温の比較です．今回水田で採取されたミジンコ類は</a:t>
            </a:r>
            <a:r>
              <a:rPr kumimoji="1" lang="en-US" altLang="ja-JP" dirty="0" smtClean="0"/>
              <a:t>30</a:t>
            </a:r>
            <a:r>
              <a:rPr kumimoji="1" lang="ja-JP" altLang="en-US" dirty="0" smtClean="0"/>
              <a:t>℃を超えると成長阻害を受けると言われていますが，グラフより，ミジンコ類水田でミジンコ類が優占種となった</a:t>
            </a:r>
            <a:r>
              <a:rPr kumimoji="1" lang="en-US" altLang="ja-JP" dirty="0" smtClean="0"/>
              <a:t>5</a:t>
            </a:r>
            <a:r>
              <a:rPr kumimoji="1" lang="ja-JP" altLang="en-US" dirty="0" smtClean="0"/>
              <a:t>月から</a:t>
            </a:r>
            <a:r>
              <a:rPr kumimoji="1" lang="en-US" altLang="ja-JP" dirty="0" smtClean="0"/>
              <a:t>6</a:t>
            </a:r>
            <a:r>
              <a:rPr kumimoji="1" lang="ja-JP" altLang="en-US" dirty="0" smtClean="0"/>
              <a:t>月上旬まで，水田では</a:t>
            </a:r>
            <a:r>
              <a:rPr kumimoji="1" lang="en-US" altLang="ja-JP" dirty="0" smtClean="0"/>
              <a:t>30</a:t>
            </a:r>
            <a:r>
              <a:rPr kumimoji="1" lang="ja-JP" altLang="en-US" dirty="0" smtClean="0"/>
              <a:t>℃を超えているものの，ビオトープ水田と水温に大きな違いが見られませんでした．さらにミジンコ類は遊泳能力がないため水の流れの有無が重要になります．そこで両水域中の水の流れを比較すると，ビオトープ水田，水田ともに止水に近い環境といえます．さらに捕食者であるミジンコ類にとって餌の量も重要になります．そこで植物プランクトンの量を見てみると，ビオトープ水田の方が水田よりも多く確認されていました．</a:t>
            </a:r>
            <a:endParaRPr kumimoji="1" lang="ja-JP" altLang="en-US" dirty="0"/>
          </a:p>
        </p:txBody>
      </p:sp>
      <p:sp>
        <p:nvSpPr>
          <p:cNvPr id="4" name="スライド番号プレースホルダ 3"/>
          <p:cNvSpPr>
            <a:spLocks noGrp="1"/>
          </p:cNvSpPr>
          <p:nvPr>
            <p:ph type="sldNum" sz="quarter" idx="10"/>
          </p:nvPr>
        </p:nvSpPr>
        <p:spPr/>
        <p:txBody>
          <a:bodyPr/>
          <a:lstStyle/>
          <a:p>
            <a:fld id="{523B3D8D-2DF4-4A2C-853C-DCA96BCF2FFC}"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以上のミジンコ類の増殖に影響を与えている水温・水流・植物プランクトン量から，ビオトープ水田は水田よりもミジンコ類が生息するのに適した環境といえます．しかし，ビオトープ水田ではミジンコ類がほとんど確認されませんでした．</a:t>
            </a:r>
            <a:endParaRPr kumimoji="1" lang="en-US" altLang="ja-JP" dirty="0" smtClean="0"/>
          </a:p>
          <a:p>
            <a:r>
              <a:rPr kumimoji="1" lang="ja-JP" altLang="en-US" dirty="0" smtClean="0"/>
              <a:t>水田とビオトープ水田の水管理方法は大きく異なります．ビオトープ水田は常に湛水しているのに対し，水田には非湛水期間があります．水田では取水期後に爆発的にプランクトンが増殖し，ミジンコ類も増殖することが知られています．水田ではこのような非湛水期間があるため，ミジンコ類が確認されたのではないかと考えます．</a:t>
            </a:r>
            <a:endParaRPr kumimoji="1" lang="en-US" altLang="ja-JP" dirty="0" smtClean="0"/>
          </a:p>
          <a:p>
            <a:endParaRPr kumimoji="1" lang="en-US" altLang="ja-JP" dirty="0" smtClean="0"/>
          </a:p>
        </p:txBody>
      </p:sp>
      <p:sp>
        <p:nvSpPr>
          <p:cNvPr id="4" name="スライド番号プレースホルダ 3"/>
          <p:cNvSpPr>
            <a:spLocks noGrp="1"/>
          </p:cNvSpPr>
          <p:nvPr>
            <p:ph type="sldNum" sz="quarter" idx="10"/>
          </p:nvPr>
        </p:nvSpPr>
        <p:spPr/>
        <p:txBody>
          <a:bodyPr/>
          <a:lstStyle/>
          <a:p>
            <a:fld id="{523B3D8D-2DF4-4A2C-853C-DCA96BCF2FFC}"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以上より，ビオトープ水田の特徴を述べます．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ビオトープ水田では春に緑藻，珪藻が大増殖し，優占種となります．その後，水温が高水温になる夏の時期には春増殖した珪藻などが個体数を減少させ，様々な植物プランクトンが現れました．秋には再び植物プランクトンが増殖し，珪藻が優占します．この植物プランクトンの季節遷移は一般水域と同じ変動です．これより，ビオトープ水田は，一般的な水域であるといえ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ただし，ビオトープ水田は休耕田を利用し，水田と似た環境をしてるのにも関わらず，動物プランクトンが少ない水域であるという特徴がありました．</a:t>
            </a:r>
            <a:endParaRPr kumimoji="1" lang="ja-JP" altLang="en-US" dirty="0"/>
          </a:p>
        </p:txBody>
      </p:sp>
      <p:sp>
        <p:nvSpPr>
          <p:cNvPr id="4" name="スライド番号プレースホルダ 3"/>
          <p:cNvSpPr>
            <a:spLocks noGrp="1"/>
          </p:cNvSpPr>
          <p:nvPr>
            <p:ph type="sldNum" sz="quarter" idx="10"/>
          </p:nvPr>
        </p:nvSpPr>
        <p:spPr/>
        <p:txBody>
          <a:bodyPr/>
          <a:lstStyle/>
          <a:p>
            <a:fld id="{523B3D8D-2DF4-4A2C-853C-DCA96BCF2FFC}"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18DB615B-ACC8-4DED-930D-6F16D510AD57}" type="slidenum">
              <a:rPr lang="ja-JP" altLang="en-US" smtClean="0"/>
              <a:pPr/>
              <a:t>18</a:t>
            </a:fld>
            <a:endParaRPr lang="en-US" altLang="ja-JP"/>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smtClean="0">
                <a:solidFill>
                  <a:schemeClr val="tx1"/>
                </a:solidFill>
                <a:latin typeface="+mn-lt"/>
                <a:ea typeface="+mn-ea"/>
                <a:cs typeface="+mn-cs"/>
              </a:rPr>
              <a:t>調査地であるビオトープ水田は，これまでに水田生態系の調査が行われており，</a:t>
            </a:r>
            <a:r>
              <a:rPr kumimoji="1" lang="ja-JP" altLang="en-US" dirty="0" smtClean="0"/>
              <a:t>魚類，淡水二枚貝について調査されてきました．しかし，プランクトンについては調査されてきませんでした．プランクトンは生態系の基礎を築く重要な生物です．</a:t>
            </a:r>
            <a:r>
              <a:rPr kumimoji="1" lang="ja-JP" altLang="en-US" sz="1200" kern="1200" dirty="0" smtClean="0">
                <a:solidFill>
                  <a:schemeClr val="tx1"/>
                </a:solidFill>
                <a:latin typeface="+mn-lt"/>
                <a:ea typeface="+mn-ea"/>
                <a:cs typeface="+mn-cs"/>
              </a:rPr>
              <a:t>そのため本研究では，ビオトープ水田のプランクトンを把握し，近隣水域と比較を行うことで，ビオトープ水田におけるプランクトン相の特徴を検討します．</a:t>
            </a:r>
          </a:p>
        </p:txBody>
      </p:sp>
      <p:sp>
        <p:nvSpPr>
          <p:cNvPr id="4" name="スライド番号プレースホルダ 3"/>
          <p:cNvSpPr>
            <a:spLocks noGrp="1"/>
          </p:cNvSpPr>
          <p:nvPr>
            <p:ph type="sldNum" sz="quarter" idx="10"/>
          </p:nvPr>
        </p:nvSpPr>
        <p:spPr/>
        <p:txBody>
          <a:bodyPr/>
          <a:lstStyle/>
          <a:p>
            <a:fld id="{523B3D8D-2DF4-4A2C-853C-DCA96BCF2FFC}" type="slidenum">
              <a:rPr kumimoji="1" lang="ja-JP" altLang="en-US" smtClean="0"/>
              <a:pPr/>
              <a:t>2</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900113" y="739775"/>
            <a:ext cx="4935537" cy="3702050"/>
          </a:xfrm>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調査は岐阜県旧谷汲村にあるビオトープ水田とその周辺水域で行いました．この地区では圃場整備が完了しており，水田は用排分離されています．排水路は図のように流れ，水田は排水路に流出し，ビオトープ水田は，排水路から給水し，魚道を通って排水路へ流出します．これによりビオトープ水田内は常時湛水され，水深は約</a:t>
            </a:r>
            <a:r>
              <a:rPr kumimoji="1" lang="en-US" altLang="ja-JP" sz="1200" kern="1200" dirty="0" smtClean="0">
                <a:solidFill>
                  <a:schemeClr val="tx1"/>
                </a:solidFill>
                <a:latin typeface="+mn-lt"/>
                <a:ea typeface="+mn-ea"/>
                <a:cs typeface="+mn-cs"/>
              </a:rPr>
              <a:t>20cm</a:t>
            </a:r>
            <a:r>
              <a:rPr kumimoji="1" lang="ja-JP" altLang="en-US" sz="1200" kern="1200" dirty="0" err="1" smtClean="0">
                <a:solidFill>
                  <a:schemeClr val="tx1"/>
                </a:solidFill>
                <a:latin typeface="+mn-lt"/>
                <a:ea typeface="+mn-ea"/>
                <a:cs typeface="+mn-cs"/>
              </a:rPr>
              <a:t>に維</a:t>
            </a:r>
            <a:r>
              <a:rPr kumimoji="1" lang="ja-JP" altLang="en-US" sz="1200" kern="1200" dirty="0" smtClean="0">
                <a:solidFill>
                  <a:schemeClr val="tx1"/>
                </a:solidFill>
                <a:latin typeface="+mn-lt"/>
                <a:ea typeface="+mn-ea"/>
                <a:cs typeface="+mn-cs"/>
              </a:rPr>
              <a:t>持されています．</a:t>
            </a:r>
          </a:p>
          <a:p>
            <a:r>
              <a:rPr kumimoji="1" lang="ja-JP" altLang="en-US" sz="1200" kern="1200" dirty="0" smtClean="0">
                <a:solidFill>
                  <a:schemeClr val="tx1"/>
                </a:solidFill>
                <a:latin typeface="+mn-lt"/>
                <a:ea typeface="+mn-ea"/>
                <a:cs typeface="+mn-cs"/>
              </a:rPr>
              <a:t>採水場所は，ビオトープ水田内ではビオトープ水田の水尻（みなじり）に位置する出水域，水の出入りが少ない澱み域，稲を作付けされた耕作域を，他の水域では排水路，水田から採水しました．</a:t>
            </a:r>
          </a:p>
          <a:p>
            <a:r>
              <a:rPr kumimoji="1" lang="ja-JP" altLang="en-US" dirty="0" smtClean="0"/>
              <a:t>なお，水深は排水路が最も深く，夏にはカナダモ類などの水草が繁茂していました．</a:t>
            </a:r>
            <a:endParaRPr kumimoji="1" lang="ja-JP" altLang="en-US" dirty="0"/>
          </a:p>
        </p:txBody>
      </p:sp>
      <p:sp>
        <p:nvSpPr>
          <p:cNvPr id="4" name="スライド番号プレースホルダ 3"/>
          <p:cNvSpPr>
            <a:spLocks noGrp="1"/>
          </p:cNvSpPr>
          <p:nvPr>
            <p:ph type="sldNum" sz="quarter" idx="10"/>
          </p:nvPr>
        </p:nvSpPr>
        <p:spPr/>
        <p:txBody>
          <a:bodyPr/>
          <a:lstStyle/>
          <a:p>
            <a:fld id="{18DB615B-ACC8-4DED-930D-6F16D510AD57}" type="slidenum">
              <a:rPr lang="ja-JP" altLang="en-US" smtClean="0"/>
              <a:pPr/>
              <a:t>3</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調査内容です．調査は環境調査とプランクトン調査の</a:t>
            </a:r>
            <a:r>
              <a:rPr kumimoji="1" lang="en-US" sz="1200" kern="1200" dirty="0" smtClean="0">
                <a:solidFill>
                  <a:schemeClr val="tx1"/>
                </a:solidFill>
                <a:latin typeface="+mn-lt"/>
                <a:ea typeface="+mn-ea"/>
                <a:cs typeface="+mn-cs"/>
              </a:rPr>
              <a:t>2</a:t>
            </a:r>
            <a:r>
              <a:rPr kumimoji="1" lang="ja-JP" altLang="en-US" sz="1200" kern="1200" dirty="0" err="1" smtClean="0">
                <a:solidFill>
                  <a:schemeClr val="tx1"/>
                </a:solidFill>
                <a:latin typeface="+mn-lt"/>
                <a:ea typeface="+mn-ea"/>
                <a:cs typeface="+mn-cs"/>
              </a:rPr>
              <a:t>つに</a:t>
            </a:r>
            <a:r>
              <a:rPr kumimoji="1" lang="ja-JP" altLang="en-US" sz="1200" kern="1200" dirty="0" smtClean="0">
                <a:solidFill>
                  <a:schemeClr val="tx1"/>
                </a:solidFill>
                <a:latin typeface="+mn-lt"/>
                <a:ea typeface="+mn-ea"/>
                <a:cs typeface="+mn-cs"/>
              </a:rPr>
              <a:t>分かれています． </a:t>
            </a:r>
          </a:p>
          <a:p>
            <a:r>
              <a:rPr kumimoji="1" lang="ja-JP" altLang="en-US" sz="1200" kern="1200" dirty="0" smtClean="0">
                <a:solidFill>
                  <a:schemeClr val="tx1"/>
                </a:solidFill>
                <a:latin typeface="+mn-lt"/>
                <a:ea typeface="+mn-ea"/>
                <a:cs typeface="+mn-cs"/>
              </a:rPr>
              <a:t>まず，環境調査です．これらの</a:t>
            </a:r>
            <a:r>
              <a:rPr kumimoji="1" lang="en-US" altLang="ja-JP" sz="1200" kern="1200" dirty="0" smtClean="0">
                <a:solidFill>
                  <a:schemeClr val="tx1"/>
                </a:solidFill>
                <a:latin typeface="+mn-lt"/>
                <a:ea typeface="+mn-ea"/>
                <a:cs typeface="+mn-cs"/>
              </a:rPr>
              <a:t>8</a:t>
            </a:r>
            <a:r>
              <a:rPr kumimoji="1" lang="ja-JP" altLang="en-US" sz="1200" kern="1200" dirty="0" smtClean="0">
                <a:solidFill>
                  <a:schemeClr val="tx1"/>
                </a:solidFill>
                <a:latin typeface="+mn-lt"/>
                <a:ea typeface="+mn-ea"/>
                <a:cs typeface="+mn-cs"/>
              </a:rPr>
              <a:t>項目を水質計などを利用して調査しました．</a:t>
            </a:r>
          </a:p>
          <a:p>
            <a:r>
              <a:rPr kumimoji="1" lang="ja-JP" altLang="en-US" sz="1200" kern="1200" dirty="0" smtClean="0">
                <a:solidFill>
                  <a:schemeClr val="tx1"/>
                </a:solidFill>
                <a:latin typeface="+mn-lt"/>
                <a:ea typeface="+mn-ea"/>
                <a:cs typeface="+mn-cs"/>
              </a:rPr>
              <a:t>次に，にプランクトン調査です．各採水地で採水して研究室に持ち帰り，プランクトン計数板を用いてプランクトンの識別と，個体数のカウントを行いました．個体数は</a:t>
            </a:r>
            <a:r>
              <a:rPr kumimoji="1" lang="en-US" sz="1200" kern="1200" dirty="0" smtClean="0">
                <a:solidFill>
                  <a:schemeClr val="tx1"/>
                </a:solidFill>
                <a:latin typeface="+mn-lt"/>
                <a:ea typeface="+mn-ea"/>
                <a:cs typeface="+mn-cs"/>
              </a:rPr>
              <a:t>1L</a:t>
            </a:r>
            <a:r>
              <a:rPr kumimoji="1" lang="ja-JP" altLang="en-US" sz="1200" kern="1200" dirty="0" smtClean="0">
                <a:solidFill>
                  <a:schemeClr val="tx1"/>
                </a:solidFill>
                <a:latin typeface="+mn-lt"/>
                <a:ea typeface="+mn-ea"/>
                <a:cs typeface="+mn-cs"/>
              </a:rPr>
              <a:t>当たりに換算し，識別は属レベルで行いました． </a:t>
            </a:r>
            <a:endParaRPr kumimoji="1" lang="en-US" altLang="ja-JP" sz="1200" kern="1200" dirty="0" smtClean="0">
              <a:solidFill>
                <a:schemeClr val="tx1"/>
              </a:solidFill>
              <a:latin typeface="+mn-lt"/>
              <a:ea typeface="+mn-ea"/>
              <a:cs typeface="+mn-cs"/>
            </a:endParaRPr>
          </a:p>
          <a:p>
            <a:endParaRPr kumimoji="1" lang="en-US" altLang="ja-JP" sz="1200" kern="1200" dirty="0" smtClean="0">
              <a:solidFill>
                <a:schemeClr val="tx1"/>
              </a:solidFill>
              <a:latin typeface="+mn-lt"/>
              <a:ea typeface="+mn-ea"/>
              <a:cs typeface="+mn-cs"/>
            </a:endParaRPr>
          </a:p>
          <a:p>
            <a:r>
              <a:rPr kumimoji="1" lang="ja-JP" altLang="en-US" sz="1200" kern="1200" dirty="0" smtClean="0">
                <a:solidFill>
                  <a:schemeClr val="tx1"/>
                </a:solidFill>
                <a:latin typeface="+mn-lt"/>
                <a:ea typeface="+mn-ea"/>
                <a:cs typeface="+mn-cs"/>
              </a:rPr>
              <a:t>それではまず，出水域の結果をみてみます．</a:t>
            </a:r>
            <a:endParaRPr kumimoji="1" lang="ja-JP" altLang="en-US" dirty="0"/>
          </a:p>
        </p:txBody>
      </p:sp>
      <p:sp>
        <p:nvSpPr>
          <p:cNvPr id="4" name="スライド番号プレースホルダ 3"/>
          <p:cNvSpPr>
            <a:spLocks noGrp="1"/>
          </p:cNvSpPr>
          <p:nvPr>
            <p:ph type="sldNum" sz="quarter" idx="10"/>
          </p:nvPr>
        </p:nvSpPr>
        <p:spPr/>
        <p:txBody>
          <a:bodyPr/>
          <a:lstStyle/>
          <a:p>
            <a:fld id="{523B3D8D-2DF4-4A2C-853C-DCA96BCF2FFC}" type="slidenum">
              <a:rPr kumimoji="1" lang="ja-JP" altLang="en-US" smtClean="0"/>
              <a:pPr/>
              <a:t>4</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smtClean="0">
                <a:solidFill>
                  <a:schemeClr val="tx1"/>
                </a:solidFill>
                <a:latin typeface="+mn-lt"/>
                <a:ea typeface="+mn-ea"/>
                <a:cs typeface="+mn-cs"/>
              </a:rPr>
              <a:t>出水域の水温と気温の比較です．出水域の水温は気温と連動した変化をしているのがわかります．</a:t>
            </a:r>
          </a:p>
          <a:p>
            <a:r>
              <a:rPr kumimoji="1" lang="ja-JP" altLang="en-US" sz="1200" kern="1200" dirty="0" smtClean="0">
                <a:solidFill>
                  <a:schemeClr val="tx1"/>
                </a:solidFill>
                <a:latin typeface="+mn-lt"/>
                <a:ea typeface="+mn-ea"/>
                <a:cs typeface="+mn-cs"/>
              </a:rPr>
              <a:t>植物プランクトンの増殖に適した水温は</a:t>
            </a:r>
            <a:r>
              <a:rPr kumimoji="1" lang="en-US" sz="1200" kern="1200" dirty="0" smtClean="0">
                <a:solidFill>
                  <a:schemeClr val="tx1"/>
                </a:solidFill>
                <a:latin typeface="+mn-lt"/>
                <a:ea typeface="+mn-ea"/>
                <a:cs typeface="+mn-cs"/>
              </a:rPr>
              <a:t>18</a:t>
            </a:r>
            <a:r>
              <a:rPr kumimoji="1" lang="ja-JP" altLang="en-US" sz="1200" kern="1200" dirty="0" smtClean="0">
                <a:solidFill>
                  <a:schemeClr val="tx1"/>
                </a:solidFill>
                <a:latin typeface="+mn-lt"/>
                <a:ea typeface="+mn-ea"/>
                <a:cs typeface="+mn-cs"/>
              </a:rPr>
              <a:t>～</a:t>
            </a:r>
            <a:r>
              <a:rPr kumimoji="1" lang="en-US" sz="1200" kern="1200" dirty="0" smtClean="0">
                <a:solidFill>
                  <a:schemeClr val="tx1"/>
                </a:solidFill>
                <a:latin typeface="+mn-lt"/>
                <a:ea typeface="+mn-ea"/>
                <a:cs typeface="+mn-cs"/>
              </a:rPr>
              <a:t>25</a:t>
            </a:r>
            <a:r>
              <a:rPr kumimoji="1" lang="ja-JP" altLang="en-US" sz="1200" kern="1200" dirty="0" smtClean="0">
                <a:solidFill>
                  <a:schemeClr val="tx1"/>
                </a:solidFill>
                <a:latin typeface="+mn-lt"/>
                <a:ea typeface="+mn-ea"/>
                <a:cs typeface="+mn-cs"/>
              </a:rPr>
              <a:t>℃の範囲であると言われています．この水温範囲を当てはめると，出水域では春と秋がおおむね適温範囲に入り，植物プランクトンに適した水温の環境を作り，夏の時期は</a:t>
            </a:r>
            <a:r>
              <a:rPr kumimoji="1" lang="en-US" altLang="ja-JP" sz="1200" kern="1200" dirty="0" smtClean="0">
                <a:solidFill>
                  <a:schemeClr val="tx1"/>
                </a:solidFill>
                <a:latin typeface="+mn-lt"/>
                <a:ea typeface="+mn-ea"/>
                <a:cs typeface="+mn-cs"/>
              </a:rPr>
              <a:t>25</a:t>
            </a:r>
            <a:r>
              <a:rPr kumimoji="1" lang="ja-JP" altLang="en-US" sz="1200" kern="1200" dirty="0" smtClean="0">
                <a:solidFill>
                  <a:schemeClr val="tx1"/>
                </a:solidFill>
                <a:latin typeface="+mn-lt"/>
                <a:ea typeface="+mn-ea"/>
                <a:cs typeface="+mn-cs"/>
              </a:rPr>
              <a:t>℃を大きく超え，高水温の期間であるといえます．</a:t>
            </a:r>
            <a:endParaRPr kumimoji="1" lang="ja-JP" altLang="en-US" dirty="0"/>
          </a:p>
        </p:txBody>
      </p:sp>
      <p:sp>
        <p:nvSpPr>
          <p:cNvPr id="4" name="スライド番号プレースホルダ 3"/>
          <p:cNvSpPr>
            <a:spLocks noGrp="1"/>
          </p:cNvSpPr>
          <p:nvPr>
            <p:ph type="sldNum" sz="quarter" idx="10"/>
          </p:nvPr>
        </p:nvSpPr>
        <p:spPr/>
        <p:txBody>
          <a:bodyPr/>
          <a:lstStyle/>
          <a:p>
            <a:fld id="{523B3D8D-2DF4-4A2C-853C-DCA96BCF2FFC}" type="slidenum">
              <a:rPr kumimoji="1" lang="ja-JP" altLang="en-US" smtClean="0"/>
              <a:pPr/>
              <a:t>5</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プランクトンの個体数の結果です．</a:t>
            </a:r>
            <a:endParaRPr kumimoji="1" lang="en-US" altLang="ja-JP" dirty="0" smtClean="0"/>
          </a:p>
          <a:p>
            <a:r>
              <a:rPr kumimoji="1" lang="ja-JP" altLang="en-US" dirty="0" smtClean="0"/>
              <a:t>適温範囲で調査期間と区分すると珪藻が春に大増殖を示し，秋にも増殖しているのがわかりました．さらに夏の時期では珪藻の個体数が大きく減少しています．また，出水域では，植物プランクトンが多く，動物プランクトンが少ないことがわかりました．</a:t>
            </a:r>
            <a:endParaRPr kumimoji="1" lang="en-US" altLang="ja-JP" dirty="0" smtClean="0"/>
          </a:p>
        </p:txBody>
      </p:sp>
      <p:sp>
        <p:nvSpPr>
          <p:cNvPr id="4" name="スライド番号プレースホルダ 3"/>
          <p:cNvSpPr>
            <a:spLocks noGrp="1"/>
          </p:cNvSpPr>
          <p:nvPr>
            <p:ph type="sldNum" sz="quarter" idx="10"/>
          </p:nvPr>
        </p:nvSpPr>
        <p:spPr/>
        <p:txBody>
          <a:bodyPr/>
          <a:lstStyle/>
          <a:p>
            <a:fld id="{523B3D8D-2DF4-4A2C-853C-DCA96BCF2FFC}"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次に，構成比です．グラフは各月のプランクトン構成比を示します．</a:t>
            </a:r>
            <a:endParaRPr kumimoji="1" lang="en-US" altLang="ja-JP"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t>適温範囲で調査期間と区分すると</a:t>
            </a:r>
            <a:r>
              <a:rPr lang="ja-JP" altLang="en-US" dirty="0" smtClean="0"/>
              <a:t>春の適温範囲では青色で示した緑藻が優占し，その，後赤色で示した珪藻が優占します．</a:t>
            </a:r>
            <a:r>
              <a:rPr kumimoji="1" lang="ja-JP" altLang="en-US" dirty="0" smtClean="0"/>
              <a:t>夏の時期では構成比の分割が分散し様々なプランクトンが出現しているのがわかります．</a:t>
            </a:r>
            <a:r>
              <a:rPr lang="ja-JP" altLang="en-US" dirty="0" smtClean="0"/>
              <a:t>秋の適温範囲では再び珪藻が優占しています．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523B3D8D-2DF4-4A2C-853C-DCA96BCF2FFC}"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ビオトープ水田内にはそれぞれ環境の異なる出水域，耕作域，澱み域の</a:t>
            </a:r>
            <a:r>
              <a:rPr kumimoji="1" lang="en-US" altLang="ja-JP" dirty="0" smtClean="0"/>
              <a:t>3</a:t>
            </a:r>
            <a:r>
              <a:rPr kumimoji="1" lang="ja-JP" altLang="en-US" dirty="0" smtClean="0"/>
              <a:t>か所の採水地がありますが，水温変化に連動した個体数変化をしたこと，構成比の変動パターンが同じであること，動物プランクトンが少ないとことなどが，他の</a:t>
            </a:r>
            <a:r>
              <a:rPr kumimoji="1" lang="en-US" altLang="ja-JP" dirty="0" smtClean="0"/>
              <a:t>2</a:t>
            </a:r>
            <a:r>
              <a:rPr kumimoji="1" lang="ja-JP" altLang="en-US" dirty="0" smtClean="0"/>
              <a:t>カ所にも通していました．そのため，この出水域の結果をビオトープ水田の代表値とし，以降の出水域の結果をビオトープ水田と称します．</a:t>
            </a:r>
            <a:endParaRPr kumimoji="1" lang="en-US" altLang="ja-JP" dirty="0" smtClean="0"/>
          </a:p>
          <a:p>
            <a:endParaRPr kumimoji="1" lang="en-US" altLang="ja-JP" dirty="0" smtClean="0"/>
          </a:p>
          <a:p>
            <a:r>
              <a:rPr kumimoji="1" lang="ja-JP" altLang="en-US" dirty="0" smtClean="0"/>
              <a:t>では，このビオトープ水田と他の水域を比較します．始めにビオトープ水田内へ給水している排水路です．</a:t>
            </a:r>
            <a:endParaRPr kumimoji="1" lang="ja-JP" altLang="en-US" dirty="0"/>
          </a:p>
        </p:txBody>
      </p:sp>
      <p:sp>
        <p:nvSpPr>
          <p:cNvPr id="4" name="スライド番号プレースホルダ 3"/>
          <p:cNvSpPr>
            <a:spLocks noGrp="1"/>
          </p:cNvSpPr>
          <p:nvPr>
            <p:ph type="sldNum" sz="quarter" idx="10"/>
          </p:nvPr>
        </p:nvSpPr>
        <p:spPr/>
        <p:txBody>
          <a:bodyPr/>
          <a:lstStyle/>
          <a:p>
            <a:fld id="{523B3D8D-2DF4-4A2C-853C-DCA96BCF2FFC}"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dirty="0" smtClean="0"/>
              <a:t>まず，ビオトープ水田と排水路を比較します．各月のプランクトン構成比の結果です．上のグラフはビオトープ水田，下のグラフは排水路となっています．</a:t>
            </a:r>
            <a:endParaRPr kumimoji="1" lang="en-US" altLang="ja-JP" dirty="0" smtClean="0"/>
          </a:p>
          <a:p>
            <a:r>
              <a:rPr kumimoji="1" lang="ja-JP" altLang="en-US" dirty="0" smtClean="0"/>
              <a:t>排水路はビオトープ水田と同様，動物プランクトンが少なく，植物プランクトンが多い水域であり，ビオトープ水田で求めた適温範囲で調査期間と分けても，排水路はビオトープ水田とよく似たプランクトン構成をしているのがわかります．しかし，ビオトープ水田と排水路で違いが見られたのは夏の時期でした．排水路では鞭毛藻の増殖がビオトープ水田よりも顕著に表れています．</a:t>
            </a:r>
            <a:endParaRPr kumimoji="1" lang="en-US" altLang="ja-JP" dirty="0" smtClean="0"/>
          </a:p>
          <a:p>
            <a:r>
              <a:rPr kumimoji="1" lang="ja-JP" altLang="en-US" dirty="0" smtClean="0"/>
              <a:t>この変化には水草の影響があったと考えられます．</a:t>
            </a:r>
            <a:endParaRPr kumimoji="1" lang="en-US" altLang="ja-JP" dirty="0" smtClean="0"/>
          </a:p>
        </p:txBody>
      </p:sp>
      <p:sp>
        <p:nvSpPr>
          <p:cNvPr id="4" name="スライド番号プレースホルダ 3"/>
          <p:cNvSpPr>
            <a:spLocks noGrp="1"/>
          </p:cNvSpPr>
          <p:nvPr>
            <p:ph type="sldNum" sz="quarter" idx="10"/>
          </p:nvPr>
        </p:nvSpPr>
        <p:spPr/>
        <p:txBody>
          <a:bodyPr/>
          <a:lstStyle/>
          <a:p>
            <a:fld id="{523B3D8D-2DF4-4A2C-853C-DCA96BCF2FFC}"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8" name="タイトル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a:xfrm>
            <a:off x="6400800" y="6355080"/>
            <a:ext cx="2286000" cy="365760"/>
          </a:xfrm>
        </p:spPr>
        <p:txBody>
          <a:bodyPr/>
          <a:lstStyle>
            <a:lvl1pPr>
              <a:defRPr sz="1400"/>
            </a:lvl1pPr>
          </a:lstStyle>
          <a:p>
            <a:fld id="{E8CAE974-BAF5-4A91-B590-9FA0D146E8C5}" type="datetimeFigureOut">
              <a:rPr kumimoji="1" lang="ja-JP" altLang="en-US" smtClean="0"/>
              <a:pPr/>
              <a:t>2009/2/17</a:t>
            </a:fld>
            <a:endParaRPr kumimoji="1" lang="ja-JP" altLang="en-US"/>
          </a:p>
        </p:txBody>
      </p:sp>
      <p:sp>
        <p:nvSpPr>
          <p:cNvPr id="17" name="フッター プレースホルダ 16"/>
          <p:cNvSpPr>
            <a:spLocks noGrp="1"/>
          </p:cNvSpPr>
          <p:nvPr>
            <p:ph type="ftr" sz="quarter" idx="11"/>
          </p:nvPr>
        </p:nvSpPr>
        <p:spPr>
          <a:xfrm>
            <a:off x="2898648" y="6355080"/>
            <a:ext cx="3474720" cy="365760"/>
          </a:xfrm>
        </p:spPr>
        <p:txBody>
          <a:bodyPr/>
          <a:lstStyle/>
          <a:p>
            <a:endParaRPr kumimoji="1" lang="ja-JP" altLang="en-US"/>
          </a:p>
        </p:txBody>
      </p:sp>
      <p:sp>
        <p:nvSpPr>
          <p:cNvPr id="29" name="スライド番号プレースホルダ 28"/>
          <p:cNvSpPr>
            <a:spLocks noGrp="1"/>
          </p:cNvSpPr>
          <p:nvPr>
            <p:ph type="sldNum" sz="quarter" idx="12"/>
          </p:nvPr>
        </p:nvSpPr>
        <p:spPr>
          <a:xfrm>
            <a:off x="1216152" y="6355080"/>
            <a:ext cx="1219200" cy="365760"/>
          </a:xfrm>
        </p:spPr>
        <p:txBody>
          <a:bodyPr/>
          <a:lstStyle/>
          <a:p>
            <a:fld id="{D9F49E88-0F09-4A65-8569-00089D4BE489}" type="slidenum">
              <a:rPr kumimoji="1" lang="ja-JP" altLang="en-US" smtClean="0"/>
              <a:pPr/>
              <a:t>&lt;#&gt;</a:t>
            </a:fld>
            <a:endParaRPr kumimoji="1" lang="ja-JP" altLang="en-US"/>
          </a:p>
        </p:txBody>
      </p:sp>
      <p:sp>
        <p:nvSpPr>
          <p:cNvPr id="21" name="正方形/長方形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正方形/長方形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正方形/長方形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正方形/長方形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E8CAE974-BAF5-4A91-B590-9FA0D146E8C5}" type="datetimeFigureOut">
              <a:rPr kumimoji="1" lang="ja-JP" altLang="en-US" smtClean="0"/>
              <a:pPr/>
              <a:t>2009/2/17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9F49E88-0F09-4A65-8569-00089D4BE489}"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E8CAE974-BAF5-4A91-B590-9FA0D146E8C5}" type="datetimeFigureOut">
              <a:rPr kumimoji="1" lang="ja-JP" altLang="en-US" smtClean="0"/>
              <a:pPr/>
              <a:t>2009/2/17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9F49E88-0F09-4A65-8569-00089D4BE489}" type="slidenum">
              <a:rPr kumimoji="1" lang="ja-JP" altLang="en-US" smtClean="0"/>
              <a:pPr/>
              <a:t>&lt;#&gt;</a:t>
            </a:fld>
            <a:endParaRPr kumimoji="1" lang="ja-JP" altLang="en-US"/>
          </a:p>
        </p:txBody>
      </p:sp>
      <p:sp>
        <p:nvSpPr>
          <p:cNvPr id="7" name="直線コネクタ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二等辺三角形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直線コネクタ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4" name="日付プレースホルダ 3"/>
          <p:cNvSpPr>
            <a:spLocks noGrp="1"/>
          </p:cNvSpPr>
          <p:nvPr>
            <p:ph type="dt" sz="half" idx="10"/>
          </p:nvPr>
        </p:nvSpPr>
        <p:spPr/>
        <p:txBody>
          <a:bodyPr/>
          <a:lstStyle/>
          <a:p>
            <a:fld id="{E8CAE974-BAF5-4A91-B590-9FA0D146E8C5}" type="datetimeFigureOut">
              <a:rPr kumimoji="1" lang="ja-JP" altLang="en-US" smtClean="0"/>
              <a:pPr/>
              <a:t>2009/2/17</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D9F49E88-0F09-4A65-8569-00089D4BE489}" type="slidenum">
              <a:rPr kumimoji="1" lang="ja-JP" altLang="en-US" smtClean="0"/>
              <a:pPr/>
              <a:t>&lt;#&gt;</a:t>
            </a:fld>
            <a:endParaRPr kumimoji="1" lang="ja-JP" altLang="en-US"/>
          </a:p>
        </p:txBody>
      </p:sp>
      <p:sp>
        <p:nvSpPr>
          <p:cNvPr id="8" name="コンテンツ プレースホルダ 7"/>
          <p:cNvSpPr>
            <a:spLocks noGrp="1"/>
          </p:cNvSpPr>
          <p:nvPr>
            <p:ph sz="quarter" idx="1"/>
          </p:nvPr>
        </p:nvSpPr>
        <p:spPr>
          <a:xfrm>
            <a:off x="457200" y="1219200"/>
            <a:ext cx="8229600"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
        <p:nvSpPr>
          <p:cNvPr id="4" name="日付プレースホルダ 3"/>
          <p:cNvSpPr>
            <a:spLocks noGrp="1"/>
          </p:cNvSpPr>
          <p:nvPr>
            <p:ph type="dt" sz="half" idx="10"/>
          </p:nvPr>
        </p:nvSpPr>
        <p:spPr>
          <a:xfrm>
            <a:off x="6400800" y="6355080"/>
            <a:ext cx="2286000" cy="365760"/>
          </a:xfrm>
        </p:spPr>
        <p:txBody>
          <a:bodyPr/>
          <a:lstStyle/>
          <a:p>
            <a:fld id="{E8CAE974-BAF5-4A91-B590-9FA0D146E8C5}" type="datetimeFigureOut">
              <a:rPr kumimoji="1" lang="ja-JP" altLang="en-US" smtClean="0"/>
              <a:pPr/>
              <a:t>2009/2/17</a:t>
            </a:fld>
            <a:endParaRPr kumimoji="1" lang="ja-JP" altLang="en-US"/>
          </a:p>
        </p:txBody>
      </p:sp>
      <p:sp>
        <p:nvSpPr>
          <p:cNvPr id="5" name="フッター プレースホルダ 4"/>
          <p:cNvSpPr>
            <a:spLocks noGrp="1"/>
          </p:cNvSpPr>
          <p:nvPr>
            <p:ph type="ftr" sz="quarter" idx="11"/>
          </p:nvPr>
        </p:nvSpPr>
        <p:spPr>
          <a:xfrm>
            <a:off x="2898648" y="6355080"/>
            <a:ext cx="3474720" cy="365760"/>
          </a:xfrm>
        </p:spPr>
        <p:txBody>
          <a:bodyPr/>
          <a:lstStyle/>
          <a:p>
            <a:endParaRPr kumimoji="1" lang="ja-JP" altLang="en-US"/>
          </a:p>
        </p:txBody>
      </p:sp>
      <p:sp>
        <p:nvSpPr>
          <p:cNvPr id="6" name="スライド番号プレースホルダ 5"/>
          <p:cNvSpPr>
            <a:spLocks noGrp="1"/>
          </p:cNvSpPr>
          <p:nvPr>
            <p:ph type="sldNum" sz="quarter" idx="12"/>
          </p:nvPr>
        </p:nvSpPr>
        <p:spPr>
          <a:xfrm>
            <a:off x="1069848" y="6355080"/>
            <a:ext cx="1520952" cy="365760"/>
          </a:xfrm>
        </p:spPr>
        <p:txBody>
          <a:bodyPr/>
          <a:lstStyle/>
          <a:p>
            <a:fld id="{D9F49E88-0F09-4A65-8569-00089D4BE489}" type="slidenum">
              <a:rPr kumimoji="1" lang="ja-JP" altLang="en-US" smtClean="0"/>
              <a:pPr/>
              <a:t>&lt;#&gt;</a:t>
            </a:fld>
            <a:endParaRPr kumimoji="1" lang="ja-JP" altLang="en-US"/>
          </a:p>
        </p:txBody>
      </p:sp>
      <p:sp>
        <p:nvSpPr>
          <p:cNvPr id="7" name="正方形/長方形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正方形/長方形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 タイトルの書式設定</a:t>
            </a:r>
            <a:endParaRPr kumimoji="0" lang="en-US"/>
          </a:p>
        </p:txBody>
      </p:sp>
      <p:sp>
        <p:nvSpPr>
          <p:cNvPr id="5" name="日付プレースホルダ 4"/>
          <p:cNvSpPr>
            <a:spLocks noGrp="1"/>
          </p:cNvSpPr>
          <p:nvPr>
            <p:ph type="dt" sz="half" idx="10"/>
          </p:nvPr>
        </p:nvSpPr>
        <p:spPr/>
        <p:txBody>
          <a:bodyPr/>
          <a:lstStyle/>
          <a:p>
            <a:fld id="{E8CAE974-BAF5-4A91-B590-9FA0D146E8C5}" type="datetimeFigureOut">
              <a:rPr kumimoji="1" lang="ja-JP" altLang="en-US" smtClean="0"/>
              <a:pPr/>
              <a:t>2009/2/17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9F49E88-0F09-4A65-8569-00089D4BE489}" type="slidenum">
              <a:rPr kumimoji="1" lang="ja-JP" altLang="en-US" smtClean="0"/>
              <a:pPr/>
              <a:t>&lt;#&gt;</a:t>
            </a:fld>
            <a:endParaRPr kumimoji="1" lang="ja-JP" altLang="en-US"/>
          </a:p>
        </p:txBody>
      </p:sp>
      <p:sp>
        <p:nvSpPr>
          <p:cNvPr id="9" name="コンテンツ プレースホルダ 8"/>
          <p:cNvSpPr>
            <a:spLocks noGrp="1"/>
          </p:cNvSpPr>
          <p:nvPr>
            <p:ph sz="quarter" idx="1"/>
          </p:nvPr>
        </p:nvSpPr>
        <p:spPr>
          <a:xfrm>
            <a:off x="457200" y="1219200"/>
            <a:ext cx="4041648"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1" name="コンテンツ プレースホルダ 10"/>
          <p:cNvSpPr>
            <a:spLocks noGrp="1"/>
          </p:cNvSpPr>
          <p:nvPr>
            <p:ph sz="quarter" idx="2"/>
          </p:nvPr>
        </p:nvSpPr>
        <p:spPr>
          <a:xfrm>
            <a:off x="4632198" y="1216152"/>
            <a:ext cx="4041648" cy="493776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nchor="ctr"/>
          <a:lstStyle>
            <a:lvl1pPr>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7" name="日付プレースホルダ 6"/>
          <p:cNvSpPr>
            <a:spLocks noGrp="1"/>
          </p:cNvSpPr>
          <p:nvPr>
            <p:ph type="dt" sz="half" idx="10"/>
          </p:nvPr>
        </p:nvSpPr>
        <p:spPr/>
        <p:txBody>
          <a:bodyPr/>
          <a:lstStyle/>
          <a:p>
            <a:fld id="{E8CAE974-BAF5-4A91-B590-9FA0D146E8C5}" type="datetimeFigureOut">
              <a:rPr kumimoji="1" lang="ja-JP" altLang="en-US" smtClean="0"/>
              <a:pPr/>
              <a:t>2009/2/17</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D9F49E88-0F09-4A65-8569-00089D4BE489}" type="slidenum">
              <a:rPr kumimoji="1" lang="ja-JP" altLang="en-US" smtClean="0"/>
              <a:pPr/>
              <a:t>&lt;#&gt;</a:t>
            </a:fld>
            <a:endParaRPr kumimoji="1" lang="ja-JP" altLang="en-US"/>
          </a:p>
        </p:txBody>
      </p:sp>
      <p:sp>
        <p:nvSpPr>
          <p:cNvPr id="11" name="コンテンツ プレースホルダ 10"/>
          <p:cNvSpPr>
            <a:spLocks noGrp="1"/>
          </p:cNvSpPr>
          <p:nvPr>
            <p:ph sz="quarter" idx="2"/>
          </p:nvPr>
        </p:nvSpPr>
        <p:spPr>
          <a:xfrm>
            <a:off x="457200" y="2133600"/>
            <a:ext cx="4038600" cy="4038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13" name="コンテンツ プレースホルダ 12"/>
          <p:cNvSpPr>
            <a:spLocks noGrp="1"/>
          </p:cNvSpPr>
          <p:nvPr>
            <p:ph sz="quarter" idx="4"/>
          </p:nvPr>
        </p:nvSpPr>
        <p:spPr>
          <a:xfrm>
            <a:off x="4648200" y="2133600"/>
            <a:ext cx="4038600" cy="40386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28600"/>
            <a:ext cx="8229600" cy="914400"/>
          </a:xfrm>
        </p:spPr>
        <p:txBody>
          <a:body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E8CAE974-BAF5-4A91-B590-9FA0D146E8C5}" type="datetimeFigureOut">
              <a:rPr kumimoji="1" lang="ja-JP" altLang="en-US" smtClean="0"/>
              <a:pPr/>
              <a:t>2009/2/17</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D9F49E88-0F09-4A65-8569-00089D4BE489}" type="slidenum">
              <a:rPr kumimoji="1" lang="ja-JP" altLang="en-US" smtClean="0"/>
              <a:pPr/>
              <a:t>&lt;#&gt;</a:t>
            </a:fld>
            <a:endParaRPr kumimoji="1" lang="ja-JP" alt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E8CAE974-BAF5-4A91-B590-9FA0D146E8C5}" type="datetimeFigureOut">
              <a:rPr kumimoji="1" lang="ja-JP" altLang="en-US" smtClean="0"/>
              <a:pPr/>
              <a:t>2009/2/17</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D9F49E88-0F09-4A65-8569-00089D4BE489}" type="slidenum">
              <a:rPr kumimoji="1" lang="ja-JP" altLang="en-US" smtClean="0"/>
              <a:pPr/>
              <a:t>&lt;#&gt;</a:t>
            </a:fld>
            <a:endParaRPr kumimoji="1" lang="ja-JP" altLang="en-US"/>
          </a:p>
        </p:txBody>
      </p:sp>
      <p:sp>
        <p:nvSpPr>
          <p:cNvPr id="5" name="直線コネクタ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二等辺三角形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E8CAE974-BAF5-4A91-B590-9FA0D146E8C5}" type="datetimeFigureOut">
              <a:rPr kumimoji="1" lang="ja-JP" altLang="en-US" smtClean="0"/>
              <a:pPr/>
              <a:t>2009/2/17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9F49E88-0F09-4A65-8569-00089D4BE489}" type="slidenum">
              <a:rPr kumimoji="1" lang="ja-JP" altLang="en-US" smtClean="0"/>
              <a:pPr/>
              <a:t>&lt;#&gt;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直線コネクタ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コンテンツ プレースホルダ 11"/>
          <p:cNvSpPr>
            <a:spLocks noGrp="1"/>
          </p:cNvSpPr>
          <p:nvPr>
            <p:ph sz="quarter" idx="1"/>
          </p:nvPr>
        </p:nvSpPr>
        <p:spPr>
          <a:xfrm>
            <a:off x="304800" y="304800"/>
            <a:ext cx="5715000" cy="5715000"/>
          </a:xfrm>
        </p:spPr>
        <p:txBody>
          <a:body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1">
        <a:schemeClr val="bg2"/>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p:txBody>
          <a:bodyPr/>
          <a:lstStyle/>
          <a:p>
            <a:fld id="{E8CAE974-BAF5-4A91-B590-9FA0D146E8C5}" type="datetimeFigureOut">
              <a:rPr kumimoji="1" lang="ja-JP" altLang="en-US" smtClean="0"/>
              <a:pPr/>
              <a:t>2009/2/17</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D9F49E88-0F09-4A65-8569-00089D4BE489}" type="slidenum">
              <a:rPr kumimoji="1" lang="ja-JP" altLang="en-US" smtClean="0"/>
              <a:pPr/>
              <a:t>&lt;#&gt;</a:t>
            </a:fld>
            <a:endParaRPr kumimoji="1" lang="ja-JP" altLang="en-US"/>
          </a:p>
        </p:txBody>
      </p:sp>
      <p:sp>
        <p:nvSpPr>
          <p:cNvPr id="8" name="直線コネクタ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二等辺三角形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正方形/長方形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タイトル プレースホルダ 21"/>
          <p:cNvSpPr>
            <a:spLocks noGrp="1"/>
          </p:cNvSpPr>
          <p:nvPr>
            <p:ph type="title"/>
          </p:nvPr>
        </p:nvSpPr>
        <p:spPr>
          <a:xfrm>
            <a:off x="457200" y="152400"/>
            <a:ext cx="8229600" cy="990600"/>
          </a:xfrm>
          <a:prstGeom prst="rect">
            <a:avLst/>
          </a:prstGeom>
        </p:spPr>
        <p:txBody>
          <a:bodyPr vert="horz" anchor="b" anchorCtr="0">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8CAE974-BAF5-4A91-B590-9FA0D146E8C5}" type="datetimeFigureOut">
              <a:rPr kumimoji="1" lang="ja-JP" altLang="en-US" smtClean="0"/>
              <a:pPr/>
              <a:t>2009/2/17</a:t>
            </a:fld>
            <a:endParaRPr kumimoji="1" lang="ja-JP" altLang="en-US"/>
          </a:p>
        </p:txBody>
      </p:sp>
      <p:sp>
        <p:nvSpPr>
          <p:cNvPr id="3" name="フッター プレースホルダ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kumimoji="1" lang="ja-JP" altLang="en-US"/>
          </a:p>
        </p:txBody>
      </p:sp>
      <p:sp>
        <p:nvSpPr>
          <p:cNvPr id="23" name="スライド番号プレースホルダ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D9F49E88-0F09-4A65-8569-00089D4BE489}" type="slidenum">
              <a:rPr kumimoji="1" lang="ja-JP" altLang="en-US" smtClean="0"/>
              <a:pPr/>
              <a:t>&lt;#&gt;</a:t>
            </a:fld>
            <a:endParaRPr kumimoji="1" lang="ja-JP" altLang="en-US"/>
          </a:p>
        </p:txBody>
      </p:sp>
      <p:sp>
        <p:nvSpPr>
          <p:cNvPr id="28" name="直線コネクタ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直線コネクタ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二等辺三角形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1"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1"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1"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1"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1"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1"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1"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1"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1"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1" lang="en-US" sz="1200" kern="1200" smtClean="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11.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0.xml"/><Relationship Id="rId5" Type="http://schemas.openxmlformats.org/officeDocument/2006/relationships/chart" Target="../charts/chart8.xml"/><Relationship Id="rId4" Type="http://schemas.openxmlformats.org/officeDocument/2006/relationships/chart" Target="../charts/chart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1.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emf"/><Relationship Id="rId3" Type="http://schemas.openxmlformats.org/officeDocument/2006/relationships/image" Target="../media/image13.emf"/><Relationship Id="rId7" Type="http://schemas.openxmlformats.org/officeDocument/2006/relationships/image" Target="../media/image17.png"/><Relationship Id="rId12" Type="http://schemas.openxmlformats.org/officeDocument/2006/relationships/image" Target="../media/image22.jpeg"/><Relationship Id="rId2"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emf"/><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emf"/><Relationship Id="rId9" Type="http://schemas.openxmlformats.org/officeDocument/2006/relationships/image" Target="../media/image19.jpeg"/></Relationships>
</file>

<file path=ppt/slides/_rels/slide1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emf"/><Relationship Id="rId7" Type="http://schemas.openxmlformats.org/officeDocument/2006/relationships/image" Target="../media/image29.png"/><Relationship Id="rId2" Type="http://schemas.openxmlformats.org/officeDocument/2006/relationships/image" Target="../media/image24.emf"/><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emf"/><Relationship Id="rId9" Type="http://schemas.openxmlformats.org/officeDocument/2006/relationships/image" Target="../media/image31.emf"/></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3.xml"/><Relationship Id="rId5" Type="http://schemas.openxmlformats.org/officeDocument/2006/relationships/image" Target="../media/image6.emf"/><Relationship Id="rId4" Type="http://schemas.openxmlformats.org/officeDocument/2006/relationships/image" Target="../media/image5.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4.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5.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8" Type="http://schemas.openxmlformats.org/officeDocument/2006/relationships/chart" Target="../charts/chart4.xml"/><Relationship Id="rId3" Type="http://schemas.openxmlformats.org/officeDocument/2006/relationships/notesSlide" Target="../notesSlides/notesSlide7.xml"/><Relationship Id="rId7" Type="http://schemas.openxmlformats.org/officeDocument/2006/relationships/image" Target="../media/image9.emf"/><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10.emf"/><Relationship Id="rId5" Type="http://schemas.openxmlformats.org/officeDocument/2006/relationships/chart" Target="../charts/chart6.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rmAutofit fontScale="90000"/>
          </a:bodyPr>
          <a:lstStyle/>
          <a:p>
            <a:r>
              <a:rPr lang="ja-JP" altLang="en-US" dirty="0" smtClean="0"/>
              <a:t>ビオトープ水田における</a:t>
            </a:r>
            <a:r>
              <a:rPr lang="en-US" altLang="ja-JP" dirty="0" smtClean="0"/>
              <a:t/>
            </a:r>
            <a:br>
              <a:rPr lang="en-US" altLang="ja-JP" dirty="0" smtClean="0"/>
            </a:br>
            <a:r>
              <a:rPr lang="ja-JP" altLang="en-US" dirty="0" smtClean="0"/>
              <a:t>プランクトン相の特徴</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水利環境学研究室　松下飛鳥</a:t>
            </a:r>
            <a:endParaRPr kumimoji="1" lang="ja-JP" altLang="en-US" dirty="0"/>
          </a:p>
        </p:txBody>
      </p:sp>
    </p:spTree>
  </p:cSld>
  <p:clrMapOvr>
    <a:masterClrMapping/>
  </p:clrMapOvr>
  <p:transition advTm="7953"/>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p:cNvSpPr/>
          <p:nvPr/>
        </p:nvSpPr>
        <p:spPr>
          <a:xfrm>
            <a:off x="357158" y="6429420"/>
            <a:ext cx="428628"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dirty="0" smtClean="0"/>
              <a:t>水草の影響</a:t>
            </a:r>
            <a:endParaRPr kumimoji="1" lang="ja-JP" altLang="en-US" dirty="0"/>
          </a:p>
        </p:txBody>
      </p:sp>
      <p:grpSp>
        <p:nvGrpSpPr>
          <p:cNvPr id="13" name="グループ化 12"/>
          <p:cNvGrpSpPr/>
          <p:nvPr/>
        </p:nvGrpSpPr>
        <p:grpSpPr>
          <a:xfrm>
            <a:off x="642910" y="4786322"/>
            <a:ext cx="7858148" cy="1428760"/>
            <a:chOff x="1285852" y="5500702"/>
            <a:chExt cx="7858148" cy="1071570"/>
          </a:xfrm>
        </p:grpSpPr>
        <p:sp>
          <p:nvSpPr>
            <p:cNvPr id="12" name="角丸四角形 11"/>
            <p:cNvSpPr/>
            <p:nvPr/>
          </p:nvSpPr>
          <p:spPr>
            <a:xfrm>
              <a:off x="1285852" y="5500702"/>
              <a:ext cx="7858148" cy="1071570"/>
            </a:xfrm>
            <a:prstGeom prst="roundRect">
              <a:avLst/>
            </a:prstGeom>
            <a:solidFill>
              <a:schemeClr val="accent1">
                <a:alpha val="5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1643042" y="5679297"/>
              <a:ext cx="7250703" cy="732239"/>
            </a:xfrm>
            <a:prstGeom prst="rect">
              <a:avLst/>
            </a:prstGeom>
            <a:noFill/>
          </p:spPr>
          <p:txBody>
            <a:bodyPr wrap="square" rtlCol="0">
              <a:spAutoFit/>
            </a:bodyPr>
            <a:lstStyle/>
            <a:p>
              <a:pPr algn="ctr"/>
              <a:r>
                <a:rPr kumimoji="1" lang="ja-JP" altLang="en-US" sz="2800" dirty="0" smtClean="0"/>
                <a:t>排水路の環境は水草があることで</a:t>
              </a:r>
              <a:endParaRPr kumimoji="1" lang="en-US" altLang="ja-JP" sz="2800" dirty="0" smtClean="0"/>
            </a:p>
            <a:p>
              <a:pPr algn="ctr"/>
              <a:r>
                <a:rPr kumimoji="1" lang="ja-JP" altLang="en-US" sz="2800" dirty="0" smtClean="0"/>
                <a:t>植物プランクトンの構成種が異なっていた</a:t>
              </a:r>
              <a:endParaRPr kumimoji="1" lang="en-US" altLang="ja-JP" sz="2800" dirty="0" smtClean="0"/>
            </a:p>
          </p:txBody>
        </p:sp>
      </p:grpSp>
      <p:sp>
        <p:nvSpPr>
          <p:cNvPr id="8" name="コンテンツ プレースホルダ 36"/>
          <p:cNvSpPr txBox="1">
            <a:spLocks/>
          </p:cNvSpPr>
          <p:nvPr/>
        </p:nvSpPr>
        <p:spPr>
          <a:xfrm>
            <a:off x="428596" y="1442052"/>
            <a:ext cx="4041648" cy="2442208"/>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排水路では</a:t>
            </a: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　カナダモ類の繁茂</a:t>
            </a: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
            </a:r>
            <a:b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b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1" lang="ja-JP" altLang="en-US" sz="2600" b="0" i="0" u="none" strike="noStrike" kern="1200" cap="none" spc="0" normalizeH="0" baseline="0" noProof="0" dirty="0" smtClean="0">
                <a:ln>
                  <a:noFill/>
                </a:ln>
                <a:solidFill>
                  <a:schemeClr val="tx1"/>
                </a:solidFill>
                <a:effectLst/>
                <a:uLnTx/>
                <a:uFillTx/>
                <a:latin typeface="+mn-lt"/>
                <a:ea typeface="+mn-ea"/>
                <a:cs typeface="+mn-cs"/>
              </a:rPr>
              <a:t>　</a:t>
            </a:r>
            <a:endParaRPr kumimoji="1" lang="ja-JP" altLang="en-US" sz="2600" b="0" i="0" u="none" strike="noStrike" kern="1200" cap="none" spc="0" normalizeH="0" baseline="0" noProof="0" dirty="0">
              <a:ln>
                <a:noFill/>
              </a:ln>
              <a:solidFill>
                <a:schemeClr val="tx1"/>
              </a:solidFill>
              <a:effectLst/>
              <a:uLnTx/>
              <a:uFillTx/>
              <a:latin typeface="+mn-lt"/>
              <a:ea typeface="+mn-ea"/>
              <a:cs typeface="+mn-cs"/>
            </a:endParaRPr>
          </a:p>
        </p:txBody>
      </p:sp>
      <p:sp>
        <p:nvSpPr>
          <p:cNvPr id="9" name="右矢印 8"/>
          <p:cNvSpPr/>
          <p:nvPr/>
        </p:nvSpPr>
        <p:spPr>
          <a:xfrm>
            <a:off x="3857620" y="1442052"/>
            <a:ext cx="928694" cy="627508"/>
          </a:xfrm>
          <a:prstGeom prst="rightArrow">
            <a:avLst>
              <a:gd name="adj1" fmla="val 50000"/>
              <a:gd name="adj2" fmla="val 630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コンテンツ プレースホルダ 36"/>
          <p:cNvSpPr txBox="1">
            <a:spLocks/>
          </p:cNvSpPr>
          <p:nvPr/>
        </p:nvSpPr>
        <p:spPr>
          <a:xfrm>
            <a:off x="4959508" y="1357298"/>
            <a:ext cx="4041648" cy="1870704"/>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珪藻・緑藻の減少</a:t>
            </a:r>
            <a:endParaRPr kumimoji="1" lang="en-US" altLang="ja-JP" sz="28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1" lang="ja-JP" altLang="en-US" sz="2800" b="0" i="0" u="none" strike="noStrike" kern="1200" cap="none" spc="0" normalizeH="0" baseline="0" noProof="0" dirty="0" smtClean="0">
                <a:ln>
                  <a:noFill/>
                </a:ln>
                <a:solidFill>
                  <a:schemeClr val="tx1"/>
                </a:solidFill>
                <a:effectLst/>
                <a:uLnTx/>
                <a:uFillTx/>
                <a:latin typeface="+mn-lt"/>
                <a:ea typeface="+mn-ea"/>
                <a:cs typeface="+mn-cs"/>
              </a:rPr>
              <a:t>鞭毛藻の</a:t>
            </a:r>
            <a:r>
              <a:rPr lang="ja-JP" altLang="en-US" sz="2800" dirty="0" smtClean="0"/>
              <a:t>増加</a:t>
            </a:r>
            <a:endParaRPr kumimoji="1" lang="ja-JP" alt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四角形吹き出し 10"/>
          <p:cNvSpPr/>
          <p:nvPr/>
        </p:nvSpPr>
        <p:spPr>
          <a:xfrm>
            <a:off x="3500430" y="2955566"/>
            <a:ext cx="3143272" cy="1214446"/>
          </a:xfrm>
          <a:prstGeom prst="wedgeRectCallout">
            <a:avLst>
              <a:gd name="adj1" fmla="val -29436"/>
              <a:gd name="adj2" fmla="val -126620"/>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solidFill>
                  <a:sysClr val="windowText" lastClr="000000"/>
                </a:solidFill>
              </a:rPr>
              <a:t>光・栄養塩の競合</a:t>
            </a:r>
            <a:endParaRPr kumimoji="1" lang="ja-JP" altLang="en-US" sz="2800" dirty="0">
              <a:solidFill>
                <a:sysClr val="windowText" lastClr="000000"/>
              </a:solidFill>
            </a:endParaRPr>
          </a:p>
        </p:txBody>
      </p:sp>
      <p:pic>
        <p:nvPicPr>
          <p:cNvPr id="2052" name="Picture 4"/>
          <p:cNvPicPr>
            <a:picLocks noChangeAspect="1" noChangeArrowheads="1"/>
          </p:cNvPicPr>
          <p:nvPr/>
        </p:nvPicPr>
        <p:blipFill>
          <a:blip r:embed="rId4"/>
          <a:srcRect/>
          <a:stretch>
            <a:fillRect/>
          </a:stretch>
        </p:blipFill>
        <p:spPr bwMode="auto">
          <a:xfrm>
            <a:off x="642910" y="2542543"/>
            <a:ext cx="2571768" cy="2056097"/>
          </a:xfrm>
          <a:prstGeom prst="rect">
            <a:avLst/>
          </a:prstGeom>
          <a:noFill/>
          <a:ln w="9525">
            <a:noFill/>
            <a:miter lim="800000"/>
            <a:headEnd/>
            <a:tailEnd/>
          </a:ln>
          <a:effectLst/>
        </p:spPr>
      </p:pic>
    </p:spTree>
    <p:custDataLst>
      <p:tags r:id="rId1"/>
    </p:custDataLst>
  </p:cSld>
  <p:clrMapOvr>
    <a:masterClrMapping/>
  </p:clrMapOvr>
  <p:transition advTm="367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Left)">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strips(downLeft)">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 5"/>
          <p:cNvGraphicFramePr>
            <a:graphicFrameLocks/>
          </p:cNvGraphicFramePr>
          <p:nvPr/>
        </p:nvGraphicFramePr>
        <p:xfrm>
          <a:off x="-32" y="4219598"/>
          <a:ext cx="9144000" cy="2566988"/>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p:cNvSpPr txBox="1"/>
          <p:nvPr/>
        </p:nvSpPr>
        <p:spPr>
          <a:xfrm>
            <a:off x="6286512" y="6172162"/>
            <a:ext cx="840503" cy="400110"/>
          </a:xfrm>
          <a:prstGeom prst="rect">
            <a:avLst/>
          </a:prstGeom>
          <a:solidFill>
            <a:schemeClr val="bg1"/>
          </a:solidFill>
        </p:spPr>
        <p:txBody>
          <a:bodyPr wrap="square" rtlCol="0">
            <a:spAutoFit/>
          </a:bodyPr>
          <a:lstStyle/>
          <a:p>
            <a:pPr algn="ctr"/>
            <a:r>
              <a:rPr kumimoji="1" lang="ja-JP" altLang="en-US" sz="2000" dirty="0" smtClean="0"/>
              <a:t>１１月</a:t>
            </a:r>
            <a:endParaRPr kumimoji="1" lang="ja-JP" altLang="en-US" sz="2000" dirty="0"/>
          </a:p>
        </p:txBody>
      </p:sp>
      <p:sp>
        <p:nvSpPr>
          <p:cNvPr id="7" name="テキスト ボックス 6"/>
          <p:cNvSpPr txBox="1"/>
          <p:nvPr/>
        </p:nvSpPr>
        <p:spPr>
          <a:xfrm>
            <a:off x="5427628" y="6172162"/>
            <a:ext cx="790601" cy="400110"/>
          </a:xfrm>
          <a:prstGeom prst="rect">
            <a:avLst/>
          </a:prstGeom>
          <a:solidFill>
            <a:schemeClr val="bg1"/>
          </a:solidFill>
        </p:spPr>
        <p:txBody>
          <a:bodyPr wrap="none" rtlCol="0">
            <a:spAutoFit/>
          </a:bodyPr>
          <a:lstStyle/>
          <a:p>
            <a:r>
              <a:rPr kumimoji="1" lang="ja-JP" altLang="en-US" sz="2000" dirty="0" smtClean="0"/>
              <a:t>１０月</a:t>
            </a:r>
            <a:endParaRPr kumimoji="1" lang="ja-JP" altLang="en-US" sz="2000" dirty="0"/>
          </a:p>
        </p:txBody>
      </p:sp>
      <p:sp>
        <p:nvSpPr>
          <p:cNvPr id="8" name="テキスト ボックス 7"/>
          <p:cNvSpPr txBox="1"/>
          <p:nvPr/>
        </p:nvSpPr>
        <p:spPr>
          <a:xfrm>
            <a:off x="4644965" y="6172162"/>
            <a:ext cx="714380" cy="400110"/>
          </a:xfrm>
          <a:prstGeom prst="rect">
            <a:avLst/>
          </a:prstGeom>
          <a:solidFill>
            <a:schemeClr val="bg1"/>
          </a:solidFill>
        </p:spPr>
        <p:txBody>
          <a:bodyPr wrap="square" rtlCol="0">
            <a:spAutoFit/>
          </a:bodyPr>
          <a:lstStyle/>
          <a:p>
            <a:r>
              <a:rPr lang="ja-JP" altLang="en-US" sz="2000" dirty="0" smtClean="0"/>
              <a:t>９</a:t>
            </a:r>
            <a:r>
              <a:rPr kumimoji="1" lang="ja-JP" altLang="en-US" sz="2000" dirty="0" smtClean="0"/>
              <a:t>月</a:t>
            </a:r>
            <a:endParaRPr kumimoji="1" lang="ja-JP" altLang="en-US" sz="2000" dirty="0"/>
          </a:p>
        </p:txBody>
      </p:sp>
      <p:sp>
        <p:nvSpPr>
          <p:cNvPr id="9" name="テキスト ボックス 8"/>
          <p:cNvSpPr txBox="1"/>
          <p:nvPr/>
        </p:nvSpPr>
        <p:spPr>
          <a:xfrm>
            <a:off x="3862302" y="6172162"/>
            <a:ext cx="714380" cy="400110"/>
          </a:xfrm>
          <a:prstGeom prst="rect">
            <a:avLst/>
          </a:prstGeom>
          <a:solidFill>
            <a:schemeClr val="bg1"/>
          </a:solidFill>
        </p:spPr>
        <p:txBody>
          <a:bodyPr wrap="square" rtlCol="0">
            <a:spAutoFit/>
          </a:bodyPr>
          <a:lstStyle/>
          <a:p>
            <a:pPr algn="ctr"/>
            <a:r>
              <a:rPr lang="ja-JP" altLang="en-US" sz="2000" dirty="0" smtClean="0"/>
              <a:t>８</a:t>
            </a:r>
            <a:r>
              <a:rPr kumimoji="1" lang="ja-JP" altLang="en-US" sz="2000" dirty="0" smtClean="0"/>
              <a:t>月</a:t>
            </a:r>
            <a:endParaRPr kumimoji="1" lang="ja-JP" altLang="en-US" sz="2000" dirty="0"/>
          </a:p>
        </p:txBody>
      </p:sp>
      <p:sp>
        <p:nvSpPr>
          <p:cNvPr id="10" name="テキスト ボックス 9"/>
          <p:cNvSpPr txBox="1"/>
          <p:nvPr/>
        </p:nvSpPr>
        <p:spPr>
          <a:xfrm>
            <a:off x="1000100" y="6172162"/>
            <a:ext cx="642942" cy="400110"/>
          </a:xfrm>
          <a:prstGeom prst="rect">
            <a:avLst/>
          </a:prstGeom>
          <a:solidFill>
            <a:schemeClr val="bg1"/>
          </a:solidFill>
        </p:spPr>
        <p:txBody>
          <a:bodyPr wrap="square" rtlCol="0">
            <a:spAutoFit/>
          </a:bodyPr>
          <a:lstStyle/>
          <a:p>
            <a:r>
              <a:rPr kumimoji="1" lang="ja-JP" altLang="en-US" sz="2000" dirty="0" smtClean="0"/>
              <a:t>４月</a:t>
            </a:r>
            <a:endParaRPr kumimoji="1" lang="ja-JP" altLang="en-US" sz="2000" dirty="0"/>
          </a:p>
        </p:txBody>
      </p:sp>
      <p:sp>
        <p:nvSpPr>
          <p:cNvPr id="11" name="テキスト ボックス 10"/>
          <p:cNvSpPr txBox="1"/>
          <p:nvPr/>
        </p:nvSpPr>
        <p:spPr>
          <a:xfrm>
            <a:off x="3178145" y="6172162"/>
            <a:ext cx="615874" cy="400110"/>
          </a:xfrm>
          <a:prstGeom prst="rect">
            <a:avLst/>
          </a:prstGeom>
          <a:solidFill>
            <a:schemeClr val="bg1"/>
          </a:solidFill>
        </p:spPr>
        <p:txBody>
          <a:bodyPr wrap="none" rtlCol="0">
            <a:spAutoFit/>
          </a:bodyPr>
          <a:lstStyle/>
          <a:p>
            <a:r>
              <a:rPr lang="ja-JP" altLang="en-US" sz="2000" dirty="0" smtClean="0"/>
              <a:t>７</a:t>
            </a:r>
            <a:r>
              <a:rPr kumimoji="1" lang="ja-JP" altLang="en-US" sz="2000" dirty="0" smtClean="0"/>
              <a:t>月</a:t>
            </a:r>
            <a:endParaRPr kumimoji="1" lang="ja-JP" altLang="en-US" sz="2000" dirty="0"/>
          </a:p>
        </p:txBody>
      </p:sp>
      <p:sp>
        <p:nvSpPr>
          <p:cNvPr id="12" name="テキスト ボックス 11"/>
          <p:cNvSpPr txBox="1"/>
          <p:nvPr/>
        </p:nvSpPr>
        <p:spPr>
          <a:xfrm>
            <a:off x="2493988" y="6172162"/>
            <a:ext cx="615874" cy="400110"/>
          </a:xfrm>
          <a:prstGeom prst="rect">
            <a:avLst/>
          </a:prstGeom>
          <a:solidFill>
            <a:schemeClr val="bg1"/>
          </a:solidFill>
        </p:spPr>
        <p:txBody>
          <a:bodyPr wrap="none" rtlCol="0">
            <a:spAutoFit/>
          </a:bodyPr>
          <a:lstStyle/>
          <a:p>
            <a:r>
              <a:rPr kumimoji="1" lang="ja-JP" altLang="en-US" sz="2000" dirty="0" smtClean="0"/>
              <a:t>６月</a:t>
            </a:r>
            <a:endParaRPr kumimoji="1" lang="ja-JP" altLang="en-US" sz="2000" dirty="0"/>
          </a:p>
        </p:txBody>
      </p:sp>
      <p:sp>
        <p:nvSpPr>
          <p:cNvPr id="13" name="テキスト ボックス 12"/>
          <p:cNvSpPr txBox="1"/>
          <p:nvPr/>
        </p:nvSpPr>
        <p:spPr>
          <a:xfrm>
            <a:off x="1711325" y="6172162"/>
            <a:ext cx="714380" cy="400110"/>
          </a:xfrm>
          <a:prstGeom prst="rect">
            <a:avLst/>
          </a:prstGeom>
          <a:solidFill>
            <a:schemeClr val="bg1"/>
          </a:solidFill>
        </p:spPr>
        <p:txBody>
          <a:bodyPr wrap="square" rtlCol="0">
            <a:spAutoFit/>
          </a:bodyPr>
          <a:lstStyle/>
          <a:p>
            <a:r>
              <a:rPr kumimoji="1" lang="ja-JP" altLang="en-US" sz="2000" dirty="0" smtClean="0"/>
              <a:t>５月</a:t>
            </a:r>
            <a:endParaRPr kumimoji="1" lang="ja-JP" altLang="en-US" sz="2000" dirty="0"/>
          </a:p>
        </p:txBody>
      </p:sp>
      <p:sp>
        <p:nvSpPr>
          <p:cNvPr id="14" name="円/楕円 13"/>
          <p:cNvSpPr/>
          <p:nvPr/>
        </p:nvSpPr>
        <p:spPr>
          <a:xfrm>
            <a:off x="1928794" y="4005284"/>
            <a:ext cx="1000132" cy="18573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513581" y="3886146"/>
            <a:ext cx="700833" cy="400110"/>
          </a:xfrm>
          <a:prstGeom prst="rect">
            <a:avLst/>
          </a:prstGeom>
          <a:noFill/>
        </p:spPr>
        <p:txBody>
          <a:bodyPr wrap="square" rtlCol="0">
            <a:spAutoFit/>
          </a:bodyPr>
          <a:lstStyle/>
          <a:p>
            <a:r>
              <a:rPr kumimoji="1" lang="ja-JP" altLang="en-US" sz="2000" b="1" dirty="0" smtClean="0"/>
              <a:t>水田</a:t>
            </a:r>
            <a:endParaRPr kumimoji="1" lang="ja-JP" altLang="en-US" sz="2000" b="1" dirty="0"/>
          </a:p>
        </p:txBody>
      </p:sp>
      <p:sp>
        <p:nvSpPr>
          <p:cNvPr id="30" name="テキスト ボックス 29"/>
          <p:cNvSpPr txBox="1"/>
          <p:nvPr/>
        </p:nvSpPr>
        <p:spPr>
          <a:xfrm>
            <a:off x="469811" y="1214422"/>
            <a:ext cx="960519" cy="400110"/>
          </a:xfrm>
          <a:prstGeom prst="rect">
            <a:avLst/>
          </a:prstGeom>
          <a:solidFill>
            <a:schemeClr val="bg1"/>
          </a:solidFill>
        </p:spPr>
        <p:txBody>
          <a:bodyPr wrap="none" rtlCol="0">
            <a:spAutoFit/>
          </a:bodyPr>
          <a:lstStyle/>
          <a:p>
            <a:r>
              <a:rPr kumimoji="1" lang="en-US" altLang="ja-JP" sz="2000" b="1" dirty="0" smtClean="0"/>
              <a:t>BT</a:t>
            </a:r>
            <a:r>
              <a:rPr kumimoji="1" lang="ja-JP" altLang="en-US" sz="2000" b="1" dirty="0" smtClean="0"/>
              <a:t>水田</a:t>
            </a:r>
            <a:endParaRPr kumimoji="1" lang="ja-JP" altLang="en-US" sz="2000" b="1" dirty="0"/>
          </a:p>
        </p:txBody>
      </p:sp>
      <p:sp>
        <p:nvSpPr>
          <p:cNvPr id="41" name="タイトル 1"/>
          <p:cNvSpPr>
            <a:spLocks noGrp="1"/>
          </p:cNvSpPr>
          <p:nvPr>
            <p:ph type="title"/>
          </p:nvPr>
        </p:nvSpPr>
        <p:spPr>
          <a:xfrm>
            <a:off x="457200" y="152400"/>
            <a:ext cx="8229600" cy="990600"/>
          </a:xfrm>
        </p:spPr>
        <p:txBody>
          <a:bodyPr>
            <a:normAutofit/>
          </a:bodyPr>
          <a:lstStyle/>
          <a:p>
            <a:r>
              <a:rPr lang="ja-JP" altLang="en-US" dirty="0" smtClean="0"/>
              <a:t>構成比（</a:t>
            </a:r>
            <a:r>
              <a:rPr lang="en-US" altLang="ja-JP" dirty="0" smtClean="0"/>
              <a:t>BT</a:t>
            </a:r>
            <a:r>
              <a:rPr lang="ja-JP" altLang="en-US" dirty="0" smtClean="0"/>
              <a:t>水田・水田）</a:t>
            </a:r>
            <a:endParaRPr kumimoji="1" lang="ja-JP" altLang="en-US" dirty="0"/>
          </a:p>
        </p:txBody>
      </p:sp>
      <p:graphicFrame>
        <p:nvGraphicFramePr>
          <p:cNvPr id="42" name="コンテンツ プレースホルダ 5"/>
          <p:cNvGraphicFramePr>
            <a:graphicFrameLocks noGrp="1"/>
          </p:cNvGraphicFramePr>
          <p:nvPr>
            <p:ph sz="quarter" idx="1"/>
          </p:nvPr>
        </p:nvGraphicFramePr>
        <p:xfrm>
          <a:off x="0" y="1500174"/>
          <a:ext cx="9144000" cy="2490825"/>
        </p:xfrm>
        <a:graphic>
          <a:graphicData uri="http://schemas.openxmlformats.org/drawingml/2006/chart">
            <c:chart xmlns:c="http://schemas.openxmlformats.org/drawingml/2006/chart" xmlns:r="http://schemas.openxmlformats.org/officeDocument/2006/relationships" r:id="rId5"/>
          </a:graphicData>
        </a:graphic>
      </p:graphicFrame>
      <p:sp>
        <p:nvSpPr>
          <p:cNvPr id="40" name="円/楕円 39"/>
          <p:cNvSpPr/>
          <p:nvPr/>
        </p:nvSpPr>
        <p:spPr>
          <a:xfrm>
            <a:off x="1928794" y="1357298"/>
            <a:ext cx="1000132" cy="1857388"/>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 name="グループ化 14"/>
          <p:cNvGrpSpPr/>
          <p:nvPr/>
        </p:nvGrpSpPr>
        <p:grpSpPr>
          <a:xfrm>
            <a:off x="3000364" y="4143380"/>
            <a:ext cx="5000660" cy="2071702"/>
            <a:chOff x="2500330" y="2643182"/>
            <a:chExt cx="5000660" cy="2071702"/>
          </a:xfrm>
        </p:grpSpPr>
        <p:cxnSp>
          <p:nvCxnSpPr>
            <p:cNvPr id="18" name="直線矢印コネクタ 17"/>
            <p:cNvCxnSpPr/>
            <p:nvPr/>
          </p:nvCxnSpPr>
          <p:spPr>
            <a:xfrm rot="10800000">
              <a:off x="2500330" y="3286124"/>
              <a:ext cx="2071702" cy="7143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角丸四角形 15"/>
            <p:cNvSpPr/>
            <p:nvPr/>
          </p:nvSpPr>
          <p:spPr>
            <a:xfrm>
              <a:off x="3714776" y="2643182"/>
              <a:ext cx="3786214" cy="2071702"/>
            </a:xfrm>
            <a:prstGeom prst="round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600" b="1" dirty="0" smtClean="0">
                  <a:solidFill>
                    <a:schemeClr val="tx1"/>
                  </a:solidFill>
                </a:rPr>
                <a:t>動物プランクトンの</a:t>
              </a:r>
              <a:endParaRPr kumimoji="1" lang="en-US" altLang="ja-JP" sz="2600" b="1" dirty="0" smtClean="0">
                <a:solidFill>
                  <a:schemeClr val="tx1"/>
                </a:solidFill>
              </a:endParaRPr>
            </a:p>
            <a:p>
              <a:pPr algn="ctr"/>
              <a:r>
                <a:rPr kumimoji="1" lang="ja-JP" altLang="en-US" sz="2600" b="1" dirty="0" smtClean="0">
                  <a:solidFill>
                    <a:schemeClr val="tx1"/>
                  </a:solidFill>
                </a:rPr>
                <a:t>ミジンコ類が優占</a:t>
              </a:r>
              <a:endParaRPr kumimoji="1" lang="en-US" altLang="ja-JP" sz="2600" b="1" dirty="0" smtClean="0">
                <a:solidFill>
                  <a:schemeClr val="tx1"/>
                </a:solidFill>
              </a:endParaRPr>
            </a:p>
          </p:txBody>
        </p:sp>
      </p:grpSp>
      <p:sp>
        <p:nvSpPr>
          <p:cNvPr id="20" name="正方形/長方形 19"/>
          <p:cNvSpPr/>
          <p:nvPr/>
        </p:nvSpPr>
        <p:spPr>
          <a:xfrm>
            <a:off x="357158" y="6429420"/>
            <a:ext cx="428628"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cSld>
  <p:clrMapOvr>
    <a:masterClrMapping/>
  </p:clrMapOvr>
  <p:transition advTm="51656"/>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strips(downLeft)">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strips(downLeft)">
                                      <p:cBhvr>
                                        <p:cTn id="1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42928" y="228600"/>
            <a:ext cx="8229600" cy="914400"/>
          </a:xfrm>
        </p:spPr>
        <p:txBody>
          <a:bodyPr>
            <a:normAutofit/>
          </a:bodyPr>
          <a:lstStyle/>
          <a:p>
            <a:r>
              <a:rPr lang="ja-JP" altLang="en-US" dirty="0" smtClean="0"/>
              <a:t>検討</a:t>
            </a:r>
            <a:r>
              <a:rPr kumimoji="1" lang="ja-JP" altLang="en-US" dirty="0" smtClean="0"/>
              <a:t>①水温</a:t>
            </a:r>
            <a:endParaRPr kumimoji="1" lang="ja-JP" altLang="en-US" dirty="0"/>
          </a:p>
        </p:txBody>
      </p:sp>
      <p:graphicFrame>
        <p:nvGraphicFramePr>
          <p:cNvPr id="6" name="コンテンツ プレースホルダ 5"/>
          <p:cNvGraphicFramePr>
            <a:graphicFrameLocks noGrp="1"/>
          </p:cNvGraphicFramePr>
          <p:nvPr>
            <p:ph sz="quarter" idx="1"/>
          </p:nvPr>
        </p:nvGraphicFramePr>
        <p:xfrm>
          <a:off x="285720" y="1147762"/>
          <a:ext cx="8429655" cy="2495550"/>
        </p:xfrm>
        <a:graphic>
          <a:graphicData uri="http://schemas.openxmlformats.org/drawingml/2006/chart">
            <c:chart xmlns:c="http://schemas.openxmlformats.org/drawingml/2006/chart" xmlns:r="http://schemas.openxmlformats.org/officeDocument/2006/relationships" r:id="rId4"/>
          </a:graphicData>
        </a:graphic>
      </p:graphicFrame>
      <p:sp>
        <p:nvSpPr>
          <p:cNvPr id="7" name="テキスト ボックス 6"/>
          <p:cNvSpPr txBox="1"/>
          <p:nvPr/>
        </p:nvSpPr>
        <p:spPr>
          <a:xfrm>
            <a:off x="1500166" y="3171766"/>
            <a:ext cx="642942" cy="400110"/>
          </a:xfrm>
          <a:prstGeom prst="rect">
            <a:avLst/>
          </a:prstGeom>
          <a:solidFill>
            <a:schemeClr val="bg1"/>
          </a:solidFill>
        </p:spPr>
        <p:txBody>
          <a:bodyPr wrap="square" rtlCol="0">
            <a:spAutoFit/>
          </a:bodyPr>
          <a:lstStyle/>
          <a:p>
            <a:r>
              <a:rPr kumimoji="1" lang="ja-JP" altLang="en-US" sz="2000" dirty="0" smtClean="0"/>
              <a:t>４月</a:t>
            </a:r>
            <a:endParaRPr kumimoji="1" lang="ja-JP" altLang="en-US" sz="2000" dirty="0"/>
          </a:p>
        </p:txBody>
      </p:sp>
      <p:sp>
        <p:nvSpPr>
          <p:cNvPr id="8" name="テキスト ボックス 7"/>
          <p:cNvSpPr txBox="1"/>
          <p:nvPr/>
        </p:nvSpPr>
        <p:spPr>
          <a:xfrm>
            <a:off x="6429388" y="3171766"/>
            <a:ext cx="857254" cy="400110"/>
          </a:xfrm>
          <a:prstGeom prst="rect">
            <a:avLst/>
          </a:prstGeom>
          <a:solidFill>
            <a:schemeClr val="bg1"/>
          </a:solidFill>
        </p:spPr>
        <p:txBody>
          <a:bodyPr wrap="square" rtlCol="0">
            <a:spAutoFit/>
          </a:bodyPr>
          <a:lstStyle/>
          <a:p>
            <a:pPr algn="ctr"/>
            <a:r>
              <a:rPr kumimoji="1" lang="ja-JP" altLang="en-US" sz="2000" dirty="0" smtClean="0"/>
              <a:t>１１月</a:t>
            </a:r>
            <a:endParaRPr kumimoji="1" lang="ja-JP" altLang="en-US" sz="2000" dirty="0"/>
          </a:p>
        </p:txBody>
      </p:sp>
      <p:sp>
        <p:nvSpPr>
          <p:cNvPr id="9" name="テキスト ボックス 8"/>
          <p:cNvSpPr txBox="1"/>
          <p:nvPr/>
        </p:nvSpPr>
        <p:spPr>
          <a:xfrm>
            <a:off x="5715008" y="3171766"/>
            <a:ext cx="785818" cy="400110"/>
          </a:xfrm>
          <a:prstGeom prst="rect">
            <a:avLst/>
          </a:prstGeom>
          <a:solidFill>
            <a:schemeClr val="bg1"/>
          </a:solidFill>
        </p:spPr>
        <p:txBody>
          <a:bodyPr wrap="square" rtlCol="0">
            <a:spAutoFit/>
          </a:bodyPr>
          <a:lstStyle/>
          <a:p>
            <a:r>
              <a:rPr kumimoji="1" lang="ja-JP" altLang="en-US" sz="2000" dirty="0" smtClean="0"/>
              <a:t>１０月</a:t>
            </a:r>
            <a:endParaRPr kumimoji="1" lang="ja-JP" altLang="en-US" sz="2000" dirty="0"/>
          </a:p>
        </p:txBody>
      </p:sp>
      <p:sp>
        <p:nvSpPr>
          <p:cNvPr id="10" name="テキスト ボックス 9"/>
          <p:cNvSpPr txBox="1"/>
          <p:nvPr/>
        </p:nvSpPr>
        <p:spPr>
          <a:xfrm>
            <a:off x="5072066" y="3171766"/>
            <a:ext cx="687312" cy="400110"/>
          </a:xfrm>
          <a:prstGeom prst="rect">
            <a:avLst/>
          </a:prstGeom>
          <a:solidFill>
            <a:schemeClr val="bg1"/>
          </a:solidFill>
        </p:spPr>
        <p:txBody>
          <a:bodyPr wrap="square" rtlCol="0">
            <a:spAutoFit/>
          </a:bodyPr>
          <a:lstStyle/>
          <a:p>
            <a:r>
              <a:rPr lang="ja-JP" altLang="en-US" sz="2000" dirty="0" smtClean="0"/>
              <a:t>９</a:t>
            </a:r>
            <a:r>
              <a:rPr kumimoji="1" lang="ja-JP" altLang="en-US" sz="2000" dirty="0" smtClean="0"/>
              <a:t>月</a:t>
            </a:r>
            <a:endParaRPr kumimoji="1" lang="ja-JP" altLang="en-US" sz="2000" dirty="0"/>
          </a:p>
        </p:txBody>
      </p:sp>
      <p:sp>
        <p:nvSpPr>
          <p:cNvPr id="11" name="テキスト ボックス 10"/>
          <p:cNvSpPr txBox="1"/>
          <p:nvPr/>
        </p:nvSpPr>
        <p:spPr>
          <a:xfrm>
            <a:off x="4286248" y="3171766"/>
            <a:ext cx="785818" cy="400110"/>
          </a:xfrm>
          <a:prstGeom prst="rect">
            <a:avLst/>
          </a:prstGeom>
          <a:solidFill>
            <a:schemeClr val="bg1"/>
          </a:solidFill>
        </p:spPr>
        <p:txBody>
          <a:bodyPr wrap="square" rtlCol="0">
            <a:spAutoFit/>
          </a:bodyPr>
          <a:lstStyle/>
          <a:p>
            <a:pPr algn="ctr"/>
            <a:r>
              <a:rPr lang="ja-JP" altLang="en-US" sz="2000" dirty="0" smtClean="0"/>
              <a:t>８</a:t>
            </a:r>
            <a:r>
              <a:rPr kumimoji="1" lang="ja-JP" altLang="en-US" sz="2000" dirty="0" smtClean="0"/>
              <a:t>月</a:t>
            </a:r>
            <a:endParaRPr kumimoji="1" lang="ja-JP" altLang="en-US" sz="2000" dirty="0"/>
          </a:p>
        </p:txBody>
      </p:sp>
      <p:sp>
        <p:nvSpPr>
          <p:cNvPr id="12" name="テキスト ボックス 11"/>
          <p:cNvSpPr txBox="1"/>
          <p:nvPr/>
        </p:nvSpPr>
        <p:spPr>
          <a:xfrm>
            <a:off x="3643306" y="3171766"/>
            <a:ext cx="758750" cy="400110"/>
          </a:xfrm>
          <a:prstGeom prst="rect">
            <a:avLst/>
          </a:prstGeom>
          <a:solidFill>
            <a:schemeClr val="bg1"/>
          </a:solidFill>
        </p:spPr>
        <p:txBody>
          <a:bodyPr wrap="square" rtlCol="0">
            <a:spAutoFit/>
          </a:bodyPr>
          <a:lstStyle/>
          <a:p>
            <a:r>
              <a:rPr lang="ja-JP" altLang="en-US" sz="2000" dirty="0" smtClean="0"/>
              <a:t>７</a:t>
            </a:r>
            <a:r>
              <a:rPr kumimoji="1" lang="ja-JP" altLang="en-US" sz="2000" dirty="0" smtClean="0"/>
              <a:t>月</a:t>
            </a:r>
            <a:endParaRPr kumimoji="1" lang="ja-JP" altLang="en-US" sz="2000" dirty="0"/>
          </a:p>
        </p:txBody>
      </p:sp>
      <p:sp>
        <p:nvSpPr>
          <p:cNvPr id="13" name="テキスト ボックス 12"/>
          <p:cNvSpPr txBox="1"/>
          <p:nvPr/>
        </p:nvSpPr>
        <p:spPr>
          <a:xfrm>
            <a:off x="2955994" y="3171766"/>
            <a:ext cx="615874" cy="400110"/>
          </a:xfrm>
          <a:prstGeom prst="rect">
            <a:avLst/>
          </a:prstGeom>
          <a:solidFill>
            <a:schemeClr val="bg1"/>
          </a:solidFill>
        </p:spPr>
        <p:txBody>
          <a:bodyPr wrap="none" rtlCol="0">
            <a:spAutoFit/>
          </a:bodyPr>
          <a:lstStyle/>
          <a:p>
            <a:r>
              <a:rPr kumimoji="1" lang="ja-JP" altLang="en-US" sz="2000" dirty="0" smtClean="0"/>
              <a:t>６月</a:t>
            </a:r>
            <a:endParaRPr kumimoji="1" lang="ja-JP" altLang="en-US" sz="2000" dirty="0"/>
          </a:p>
        </p:txBody>
      </p:sp>
      <p:sp>
        <p:nvSpPr>
          <p:cNvPr id="14" name="テキスト ボックス 13"/>
          <p:cNvSpPr txBox="1"/>
          <p:nvPr/>
        </p:nvSpPr>
        <p:spPr>
          <a:xfrm>
            <a:off x="2170176" y="3171766"/>
            <a:ext cx="615874" cy="400110"/>
          </a:xfrm>
          <a:prstGeom prst="rect">
            <a:avLst/>
          </a:prstGeom>
          <a:solidFill>
            <a:schemeClr val="bg1"/>
          </a:solidFill>
        </p:spPr>
        <p:txBody>
          <a:bodyPr wrap="none" rtlCol="0">
            <a:spAutoFit/>
          </a:bodyPr>
          <a:lstStyle/>
          <a:p>
            <a:r>
              <a:rPr kumimoji="1" lang="ja-JP" altLang="en-US" sz="2000" dirty="0" smtClean="0"/>
              <a:t>５月</a:t>
            </a:r>
            <a:endParaRPr kumimoji="1" lang="ja-JP" altLang="en-US" sz="2000" dirty="0"/>
          </a:p>
        </p:txBody>
      </p:sp>
      <p:grpSp>
        <p:nvGrpSpPr>
          <p:cNvPr id="27" name="グループ化 26"/>
          <p:cNvGrpSpPr/>
          <p:nvPr/>
        </p:nvGrpSpPr>
        <p:grpSpPr>
          <a:xfrm>
            <a:off x="1285852" y="3571876"/>
            <a:ext cx="6215106" cy="523220"/>
            <a:chOff x="1285852" y="3571876"/>
            <a:chExt cx="6215106" cy="523220"/>
          </a:xfrm>
        </p:grpSpPr>
        <p:sp>
          <p:nvSpPr>
            <p:cNvPr id="15" name="右矢印 14"/>
            <p:cNvSpPr/>
            <p:nvPr/>
          </p:nvSpPr>
          <p:spPr>
            <a:xfrm>
              <a:off x="1285852" y="3643314"/>
              <a:ext cx="764094" cy="341756"/>
            </a:xfrm>
            <a:prstGeom prst="rightArrow">
              <a:avLst>
                <a:gd name="adj1" fmla="val 50000"/>
                <a:gd name="adj2" fmla="val 640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2223551" y="3571876"/>
              <a:ext cx="5277407" cy="523220"/>
            </a:xfrm>
            <a:prstGeom prst="rect">
              <a:avLst/>
            </a:prstGeom>
            <a:noFill/>
          </p:spPr>
          <p:txBody>
            <a:bodyPr wrap="none" rtlCol="0">
              <a:spAutoFit/>
            </a:bodyPr>
            <a:lstStyle/>
            <a:p>
              <a:r>
                <a:rPr kumimoji="1" lang="ja-JP" altLang="en-US" sz="2800" dirty="0" smtClean="0"/>
                <a:t>水温からは違いが見られなかった</a:t>
              </a:r>
              <a:endParaRPr kumimoji="1" lang="ja-JP" altLang="en-US" sz="2800" dirty="0"/>
            </a:p>
          </p:txBody>
        </p:sp>
      </p:grpSp>
      <p:sp>
        <p:nvSpPr>
          <p:cNvPr id="18" name="テキスト ボックス 17"/>
          <p:cNvSpPr txBox="1"/>
          <p:nvPr/>
        </p:nvSpPr>
        <p:spPr>
          <a:xfrm>
            <a:off x="7664277" y="2071678"/>
            <a:ext cx="1107996" cy="461665"/>
          </a:xfrm>
          <a:prstGeom prst="rect">
            <a:avLst/>
          </a:prstGeom>
          <a:solidFill>
            <a:schemeClr val="bg1"/>
          </a:solidFill>
        </p:spPr>
        <p:txBody>
          <a:bodyPr wrap="none" rtlCol="0">
            <a:spAutoFit/>
          </a:bodyPr>
          <a:lstStyle/>
          <a:p>
            <a:r>
              <a:rPr kumimoji="1" lang="en-US" altLang="ja-JP" sz="2400" dirty="0" smtClean="0"/>
              <a:t>BT</a:t>
            </a:r>
            <a:r>
              <a:rPr kumimoji="1" lang="ja-JP" altLang="en-US" sz="2400" dirty="0" smtClean="0"/>
              <a:t>水田</a:t>
            </a:r>
            <a:endParaRPr kumimoji="1" lang="ja-JP" altLang="en-US" sz="2400" dirty="0"/>
          </a:p>
        </p:txBody>
      </p:sp>
      <p:sp>
        <p:nvSpPr>
          <p:cNvPr id="23" name="円/楕円 22"/>
          <p:cNvSpPr/>
          <p:nvPr/>
        </p:nvSpPr>
        <p:spPr>
          <a:xfrm>
            <a:off x="1928794" y="1357298"/>
            <a:ext cx="1785950" cy="128588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357158" y="6429420"/>
            <a:ext cx="428628"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タイトル 1"/>
          <p:cNvSpPr txBox="1">
            <a:spLocks/>
          </p:cNvSpPr>
          <p:nvPr/>
        </p:nvSpPr>
        <p:spPr>
          <a:xfrm>
            <a:off x="342928" y="5263234"/>
            <a:ext cx="8643966" cy="642942"/>
          </a:xfrm>
          <a:prstGeom prst="rect">
            <a:avLst/>
          </a:prstGeom>
        </p:spPr>
        <p:txBody>
          <a:bodyPr vert="horz"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ja-JP" altLang="en-US" sz="3200" b="0" i="0" u="none" strike="noStrike" kern="1200" cap="none" spc="0" normalizeH="0" baseline="0" noProof="0" dirty="0" smtClean="0">
                <a:ln>
                  <a:noFill/>
                </a:ln>
                <a:solidFill>
                  <a:schemeClr val="tx2"/>
                </a:solidFill>
                <a:effectLst/>
                <a:uLnTx/>
                <a:uFillTx/>
                <a:latin typeface="+mj-lt"/>
                <a:ea typeface="+mj-ea"/>
                <a:cs typeface="+mj-cs"/>
              </a:rPr>
              <a:t>検討③植物プランクトン量</a:t>
            </a:r>
            <a:endParaRPr kumimoji="1" lang="ja-JP" altLang="en-US" sz="3200" b="0" i="0" u="none" strike="noStrike" kern="1200" cap="none" spc="0" normalizeH="0" baseline="0" noProof="0" dirty="0">
              <a:ln>
                <a:noFill/>
              </a:ln>
              <a:solidFill>
                <a:schemeClr val="tx2"/>
              </a:solidFill>
              <a:effectLst/>
              <a:uLnTx/>
              <a:uFillTx/>
              <a:latin typeface="+mj-lt"/>
              <a:ea typeface="+mj-ea"/>
              <a:cs typeface="+mj-cs"/>
            </a:endParaRPr>
          </a:p>
        </p:txBody>
      </p:sp>
      <p:sp>
        <p:nvSpPr>
          <p:cNvPr id="21" name="タイトル 1"/>
          <p:cNvSpPr txBox="1">
            <a:spLocks/>
          </p:cNvSpPr>
          <p:nvPr/>
        </p:nvSpPr>
        <p:spPr>
          <a:xfrm>
            <a:off x="342928" y="3763036"/>
            <a:ext cx="8229600" cy="914400"/>
          </a:xfrm>
          <a:prstGeom prst="rect">
            <a:avLst/>
          </a:prstGeom>
        </p:spPr>
        <p:txBody>
          <a:bodyPr vert="horz" anchor="b" anchorCtr="0">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ja-JP" altLang="en-US" sz="3200" dirty="0" smtClean="0">
                <a:solidFill>
                  <a:schemeClr val="tx2"/>
                </a:solidFill>
                <a:latin typeface="+mj-lt"/>
                <a:ea typeface="+mj-ea"/>
                <a:cs typeface="+mj-cs"/>
              </a:rPr>
              <a:t>検討②</a:t>
            </a:r>
            <a:r>
              <a:rPr kumimoji="1" lang="ja-JP" altLang="en-US" sz="3200" b="0" i="0" u="none" strike="noStrike" kern="1200" cap="none" spc="0" normalizeH="0" baseline="0" noProof="0" dirty="0" smtClean="0">
                <a:ln>
                  <a:noFill/>
                </a:ln>
                <a:solidFill>
                  <a:schemeClr val="tx2"/>
                </a:solidFill>
                <a:effectLst/>
                <a:uLnTx/>
                <a:uFillTx/>
                <a:latin typeface="+mj-lt"/>
                <a:ea typeface="+mj-ea"/>
                <a:cs typeface="+mj-cs"/>
              </a:rPr>
              <a:t>水流</a:t>
            </a:r>
            <a:endParaRPr kumimoji="1" lang="ja-JP" altLang="en-US" sz="3200" b="0" i="0" u="none" strike="noStrike" kern="1200" cap="none" spc="0" normalizeH="0" baseline="0" noProof="0" dirty="0">
              <a:ln>
                <a:noFill/>
              </a:ln>
              <a:solidFill>
                <a:schemeClr val="tx2"/>
              </a:solidFill>
              <a:effectLst/>
              <a:uLnTx/>
              <a:uFillTx/>
              <a:latin typeface="+mj-lt"/>
              <a:ea typeface="+mj-ea"/>
              <a:cs typeface="+mj-cs"/>
            </a:endParaRPr>
          </a:p>
        </p:txBody>
      </p:sp>
      <p:grpSp>
        <p:nvGrpSpPr>
          <p:cNvPr id="28" name="グループ化 27"/>
          <p:cNvGrpSpPr/>
          <p:nvPr/>
        </p:nvGrpSpPr>
        <p:grpSpPr>
          <a:xfrm>
            <a:off x="1285852" y="4620292"/>
            <a:ext cx="7072362" cy="523220"/>
            <a:chOff x="1285852" y="4620292"/>
            <a:chExt cx="7072362" cy="523220"/>
          </a:xfrm>
        </p:grpSpPr>
        <p:sp>
          <p:nvSpPr>
            <p:cNvPr id="22" name="テキスト ボックス 21"/>
            <p:cNvSpPr txBox="1"/>
            <p:nvPr/>
          </p:nvSpPr>
          <p:spPr>
            <a:xfrm>
              <a:off x="2406223" y="4620292"/>
              <a:ext cx="5951991" cy="523220"/>
            </a:xfrm>
            <a:prstGeom prst="rect">
              <a:avLst/>
            </a:prstGeom>
            <a:noFill/>
          </p:spPr>
          <p:txBody>
            <a:bodyPr wrap="square" rtlCol="0">
              <a:spAutoFit/>
            </a:bodyPr>
            <a:lstStyle/>
            <a:p>
              <a:r>
                <a:rPr kumimoji="1" lang="en-US" altLang="ja-JP" sz="2800" dirty="0" smtClean="0"/>
                <a:t>BT</a:t>
              </a:r>
              <a:r>
                <a:rPr kumimoji="1" lang="ja-JP" altLang="en-US" sz="2800" dirty="0" smtClean="0"/>
                <a:t>水田，水田ともに止水に近い環境</a:t>
              </a:r>
              <a:endParaRPr kumimoji="1" lang="ja-JP" altLang="en-US" sz="2800" dirty="0"/>
            </a:p>
          </p:txBody>
        </p:sp>
        <p:sp>
          <p:nvSpPr>
            <p:cNvPr id="25" name="右矢印 24"/>
            <p:cNvSpPr/>
            <p:nvPr/>
          </p:nvSpPr>
          <p:spPr>
            <a:xfrm>
              <a:off x="1285852" y="4730318"/>
              <a:ext cx="764094" cy="341756"/>
            </a:xfrm>
            <a:prstGeom prst="rightArrow">
              <a:avLst>
                <a:gd name="adj1" fmla="val 50000"/>
                <a:gd name="adj2" fmla="val 640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9" name="グループ化 28"/>
          <p:cNvGrpSpPr/>
          <p:nvPr/>
        </p:nvGrpSpPr>
        <p:grpSpPr>
          <a:xfrm>
            <a:off x="1285852" y="5906176"/>
            <a:ext cx="3937168" cy="523220"/>
            <a:chOff x="1285852" y="5906176"/>
            <a:chExt cx="3937168" cy="523220"/>
          </a:xfrm>
        </p:grpSpPr>
        <p:sp>
          <p:nvSpPr>
            <p:cNvPr id="24" name="テキスト ボックス 23"/>
            <p:cNvSpPr txBox="1"/>
            <p:nvPr/>
          </p:nvSpPr>
          <p:spPr>
            <a:xfrm>
              <a:off x="2406223" y="5906176"/>
              <a:ext cx="2816797" cy="523220"/>
            </a:xfrm>
            <a:prstGeom prst="rect">
              <a:avLst/>
            </a:prstGeom>
            <a:noFill/>
          </p:spPr>
          <p:txBody>
            <a:bodyPr wrap="none" rtlCol="0">
              <a:spAutoFit/>
            </a:bodyPr>
            <a:lstStyle/>
            <a:p>
              <a:r>
                <a:rPr kumimoji="1" lang="en-US" altLang="ja-JP" sz="2800" dirty="0" smtClean="0"/>
                <a:t>BT</a:t>
              </a:r>
              <a:r>
                <a:rPr kumimoji="1" lang="ja-JP" altLang="en-US" sz="2800" dirty="0" smtClean="0"/>
                <a:t>水田　＞　水田</a:t>
              </a:r>
              <a:endParaRPr kumimoji="1" lang="ja-JP" altLang="en-US" sz="2800" dirty="0"/>
            </a:p>
          </p:txBody>
        </p:sp>
        <p:sp>
          <p:nvSpPr>
            <p:cNvPr id="26" name="右矢印 25"/>
            <p:cNvSpPr/>
            <p:nvPr/>
          </p:nvSpPr>
          <p:spPr>
            <a:xfrm>
              <a:off x="1285852" y="6000768"/>
              <a:ext cx="764094" cy="341756"/>
            </a:xfrm>
            <a:prstGeom prst="rightArrow">
              <a:avLst>
                <a:gd name="adj1" fmla="val 50000"/>
                <a:gd name="adj2" fmla="val 6408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ustDataLst>
      <p:tags r:id="rId1"/>
    </p:custDataLst>
  </p:cSld>
  <p:clrMapOvr>
    <a:masterClrMapping/>
  </p:clrMapOvr>
  <p:transition advTm="4764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strips(down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trips(downRight)">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strips(downRight)">
                                      <p:cBhvr>
                                        <p:cTn id="17" dur="5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6" fill="hold"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strips(downRight)">
                                      <p:cBhvr>
                                        <p:cTn id="2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57158" y="6429420"/>
            <a:ext cx="428628"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コンテンツ プレースホルダ 5"/>
          <p:cNvSpPr>
            <a:spLocks noGrp="1"/>
          </p:cNvSpPr>
          <p:nvPr>
            <p:ph sz="quarter" idx="1"/>
          </p:nvPr>
        </p:nvSpPr>
        <p:spPr>
          <a:xfrm>
            <a:off x="214314" y="1219200"/>
            <a:ext cx="8858280" cy="1281106"/>
          </a:xfrm>
        </p:spPr>
        <p:txBody>
          <a:bodyPr>
            <a:normAutofit/>
          </a:bodyPr>
          <a:lstStyle/>
          <a:p>
            <a:pPr>
              <a:buNone/>
            </a:pPr>
            <a:r>
              <a:rPr lang="ja-JP" altLang="en-US" dirty="0" smtClean="0"/>
              <a:t>　検討①～③より，</a:t>
            </a:r>
            <a:endParaRPr lang="en-US" altLang="ja-JP" dirty="0" smtClean="0"/>
          </a:p>
          <a:p>
            <a:pPr>
              <a:buNone/>
            </a:pPr>
            <a:r>
              <a:rPr lang="ja-JP" altLang="en-US" dirty="0" smtClean="0"/>
              <a:t>　</a:t>
            </a:r>
            <a:r>
              <a:rPr lang="en-US" altLang="ja-JP" dirty="0" smtClean="0"/>
              <a:t>BT</a:t>
            </a:r>
            <a:r>
              <a:rPr lang="ja-JP" altLang="en-US" dirty="0" smtClean="0"/>
              <a:t>水田は水田よりもミジンコ類が生息するのに適した環境</a:t>
            </a:r>
            <a:endParaRPr kumimoji="1" lang="en-US" altLang="ja-JP" dirty="0" smtClean="0"/>
          </a:p>
        </p:txBody>
      </p:sp>
      <p:sp>
        <p:nvSpPr>
          <p:cNvPr id="5" name="角丸四角形 4"/>
          <p:cNvSpPr/>
          <p:nvPr/>
        </p:nvSpPr>
        <p:spPr>
          <a:xfrm>
            <a:off x="428596" y="5300682"/>
            <a:ext cx="821537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dirty="0" smtClean="0"/>
              <a:t>ミジンコ類の増殖には非湛水期間が影響？</a:t>
            </a:r>
            <a:endParaRPr kumimoji="1" lang="ja-JP" altLang="en-US" sz="2800" dirty="0"/>
          </a:p>
        </p:txBody>
      </p:sp>
      <p:sp>
        <p:nvSpPr>
          <p:cNvPr id="13" name="テキスト ボックス 12"/>
          <p:cNvSpPr txBox="1"/>
          <p:nvPr/>
        </p:nvSpPr>
        <p:spPr>
          <a:xfrm>
            <a:off x="654766" y="4179522"/>
            <a:ext cx="7417695" cy="892552"/>
          </a:xfrm>
          <a:prstGeom prst="rect">
            <a:avLst/>
          </a:prstGeom>
          <a:noFill/>
        </p:spPr>
        <p:txBody>
          <a:bodyPr wrap="square" rtlCol="0">
            <a:spAutoFit/>
          </a:bodyPr>
          <a:lstStyle/>
          <a:p>
            <a:r>
              <a:rPr kumimoji="1" lang="en-US" altLang="ja-JP" sz="2600" dirty="0" smtClean="0"/>
              <a:t>BT</a:t>
            </a:r>
            <a:r>
              <a:rPr kumimoji="1" lang="ja-JP" altLang="en-US" sz="2600" dirty="0" smtClean="0"/>
              <a:t>水田と水田に水管理の違い</a:t>
            </a:r>
            <a:endParaRPr kumimoji="1" lang="en-US" altLang="ja-JP" sz="2600" dirty="0" smtClean="0"/>
          </a:p>
          <a:p>
            <a:r>
              <a:rPr kumimoji="1" lang="en-US" altLang="ja-JP" sz="2600" dirty="0" smtClean="0"/>
              <a:t>BT</a:t>
            </a:r>
            <a:r>
              <a:rPr kumimoji="1" lang="ja-JP" altLang="en-US" sz="2600" dirty="0" smtClean="0"/>
              <a:t>水田は常時湛水，水田は非湛水期間がある</a:t>
            </a:r>
            <a:endParaRPr kumimoji="1" lang="ja-JP" altLang="en-US" sz="2600" dirty="0"/>
          </a:p>
        </p:txBody>
      </p:sp>
      <p:sp>
        <p:nvSpPr>
          <p:cNvPr id="15" name="下矢印 14"/>
          <p:cNvSpPr/>
          <p:nvPr/>
        </p:nvSpPr>
        <p:spPr>
          <a:xfrm>
            <a:off x="1428728" y="2714620"/>
            <a:ext cx="1143008" cy="11212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3500430" y="2714620"/>
            <a:ext cx="4429156" cy="892552"/>
          </a:xfrm>
          <a:prstGeom prst="rect">
            <a:avLst/>
          </a:prstGeom>
          <a:noFill/>
        </p:spPr>
        <p:txBody>
          <a:bodyPr wrap="square" rtlCol="0">
            <a:spAutoFit/>
          </a:bodyPr>
          <a:lstStyle/>
          <a:p>
            <a:r>
              <a:rPr kumimoji="1" lang="en-US" altLang="ja-JP" sz="2600" dirty="0" smtClean="0"/>
              <a:t>BT</a:t>
            </a:r>
            <a:r>
              <a:rPr kumimoji="1" lang="ja-JP" altLang="en-US" sz="2600" dirty="0" smtClean="0"/>
              <a:t>水田ではミジンコ類が</a:t>
            </a:r>
            <a:endParaRPr kumimoji="1" lang="en-US" altLang="ja-JP" sz="2600" dirty="0" smtClean="0"/>
          </a:p>
          <a:p>
            <a:r>
              <a:rPr kumimoji="1" lang="ja-JP" altLang="en-US" sz="2600" dirty="0" smtClean="0"/>
              <a:t>ほとんど確認されなかった</a:t>
            </a:r>
            <a:endParaRPr kumimoji="1" lang="ja-JP" altLang="en-US" sz="2600" dirty="0"/>
          </a:p>
        </p:txBody>
      </p:sp>
    </p:spTree>
    <p:custDataLst>
      <p:tags r:id="rId1"/>
    </p:custDataLst>
  </p:cSld>
  <p:clrMapOvr>
    <a:masterClrMapping/>
  </p:clrMapOvr>
  <p:transition advTm="5098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strips(downRigh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strips(downRigh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strips(downRight)">
                                      <p:cBhvr>
                                        <p:cTn id="17" dur="500"/>
                                        <p:tgtEl>
                                          <p:spTgt spid="13">
                                            <p:txEl>
                                              <p:pRg st="0" end="0"/>
                                            </p:txEl>
                                          </p:spTgt>
                                        </p:tgtEl>
                                      </p:cBhvr>
                                    </p:animEffect>
                                  </p:childTnLst>
                                </p:cTn>
                              </p:par>
                              <p:par>
                                <p:cTn id="18" presetID="18" presetClass="entr" presetSubtype="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strips(downRight)">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6" fill="hold" nodeType="clickEffect">
                                  <p:stCondLst>
                                    <p:cond delay="0"/>
                                  </p:stCondLst>
                                  <p:childTnLst>
                                    <p:set>
                                      <p:cBhvr>
                                        <p:cTn id="24" dur="1" fill="hold">
                                          <p:stCondLst>
                                            <p:cond delay="0"/>
                                          </p:stCondLst>
                                        </p:cTn>
                                        <p:tgtEl>
                                          <p:spTgt spid="13">
                                            <p:txEl>
                                              <p:pRg st="1" end="1"/>
                                            </p:txEl>
                                          </p:spTgt>
                                        </p:tgtEl>
                                        <p:attrNameLst>
                                          <p:attrName>style.visibility</p:attrName>
                                        </p:attrNameLst>
                                      </p:cBhvr>
                                      <p:to>
                                        <p:strVal val="visible"/>
                                      </p:to>
                                    </p:set>
                                    <p:animEffect transition="in" filter="strips(downRight)">
                                      <p:cBhvr>
                                        <p:cTn id="25" dur="500"/>
                                        <p:tgtEl>
                                          <p:spTgt spid="13">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1"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ppt_x"/>
                                          </p:val>
                                        </p:tav>
                                        <p:tav tm="100000">
                                          <p:val>
                                            <p:strVal val="#ppt_x"/>
                                          </p:val>
                                        </p:tav>
                                      </p:tavLst>
                                    </p:anim>
                                    <p:anim calcmode="lin" valueType="num">
                                      <p:cBhvr additive="base">
                                        <p:cTn id="3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15" grpId="0" animBg="1"/>
      <p:bldP spid="1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14282" y="6429396"/>
            <a:ext cx="428628"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en-US" altLang="ja-JP" dirty="0" smtClean="0"/>
              <a:t>BT</a:t>
            </a:r>
            <a:r>
              <a:rPr kumimoji="1" lang="ja-JP" altLang="en-US" dirty="0" smtClean="0"/>
              <a:t>水田の特徴</a:t>
            </a:r>
            <a:endParaRPr kumimoji="1" lang="ja-JP" altLang="en-US" dirty="0"/>
          </a:p>
        </p:txBody>
      </p:sp>
      <p:sp>
        <p:nvSpPr>
          <p:cNvPr id="3" name="コンテンツ プレースホルダ 2"/>
          <p:cNvSpPr>
            <a:spLocks noGrp="1"/>
          </p:cNvSpPr>
          <p:nvPr>
            <p:ph sz="quarter" idx="1"/>
          </p:nvPr>
        </p:nvSpPr>
        <p:spPr>
          <a:xfrm>
            <a:off x="285720" y="1219200"/>
            <a:ext cx="8686800" cy="2709866"/>
          </a:xfrm>
        </p:spPr>
        <p:txBody>
          <a:bodyPr>
            <a:normAutofit/>
          </a:bodyPr>
          <a:lstStyle/>
          <a:p>
            <a:r>
              <a:rPr lang="ja-JP" altLang="en-US" dirty="0" smtClean="0"/>
              <a:t>春は緑藻，珪藻が増殖し，優占する</a:t>
            </a:r>
            <a:endParaRPr lang="en-US" altLang="ja-JP" dirty="0" smtClean="0"/>
          </a:p>
          <a:p>
            <a:r>
              <a:rPr lang="ja-JP" altLang="en-US" dirty="0" smtClean="0"/>
              <a:t>高水温になる夏は様々な植物プランクトンが出現する</a:t>
            </a:r>
            <a:endParaRPr lang="en-US" altLang="ja-JP" dirty="0" smtClean="0"/>
          </a:p>
          <a:p>
            <a:r>
              <a:rPr lang="ja-JP" altLang="en-US" dirty="0" smtClean="0"/>
              <a:t>秋は再び珪藻が優占する</a:t>
            </a:r>
            <a:endParaRPr kumimoji="1" lang="ja-JP" altLang="en-US" dirty="0"/>
          </a:p>
        </p:txBody>
      </p:sp>
      <p:grpSp>
        <p:nvGrpSpPr>
          <p:cNvPr id="18" name="グループ化 17"/>
          <p:cNvGrpSpPr/>
          <p:nvPr/>
        </p:nvGrpSpPr>
        <p:grpSpPr>
          <a:xfrm>
            <a:off x="878948" y="2722243"/>
            <a:ext cx="7765018" cy="492443"/>
            <a:chOff x="878948" y="2786058"/>
            <a:chExt cx="7765018" cy="492443"/>
          </a:xfrm>
        </p:grpSpPr>
        <p:sp>
          <p:nvSpPr>
            <p:cNvPr id="10" name="右矢印 9"/>
            <p:cNvSpPr/>
            <p:nvPr/>
          </p:nvSpPr>
          <p:spPr>
            <a:xfrm>
              <a:off x="878948" y="2857496"/>
              <a:ext cx="621218" cy="3417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1643042" y="2786058"/>
              <a:ext cx="7000924" cy="492443"/>
            </a:xfrm>
            <a:prstGeom prst="rect">
              <a:avLst/>
            </a:prstGeom>
            <a:noFill/>
          </p:spPr>
          <p:txBody>
            <a:bodyPr wrap="square" rtlCol="0">
              <a:spAutoFit/>
            </a:bodyPr>
            <a:lstStyle/>
            <a:p>
              <a:r>
                <a:rPr lang="ja-JP" altLang="en-US" sz="2600" dirty="0" smtClean="0"/>
                <a:t>植物プランクトンの季節遷移から</a:t>
              </a:r>
              <a:endParaRPr lang="en-US" altLang="ja-JP" sz="2600" dirty="0" smtClean="0"/>
            </a:p>
          </p:txBody>
        </p:sp>
      </p:grpSp>
      <p:sp>
        <p:nvSpPr>
          <p:cNvPr id="16" name="コンテンツ プレースホルダ 2"/>
          <p:cNvSpPr>
            <a:spLocks noGrp="1"/>
          </p:cNvSpPr>
          <p:nvPr>
            <p:ph sz="quarter" idx="1"/>
          </p:nvPr>
        </p:nvSpPr>
        <p:spPr>
          <a:xfrm>
            <a:off x="285720" y="4357694"/>
            <a:ext cx="8686800" cy="1071570"/>
          </a:xfrm>
        </p:spPr>
        <p:txBody>
          <a:bodyPr>
            <a:normAutofit/>
          </a:bodyPr>
          <a:lstStyle/>
          <a:p>
            <a:r>
              <a:rPr kumimoji="1" lang="ja-JP" altLang="en-US" dirty="0" smtClean="0"/>
              <a:t>ただし，</a:t>
            </a:r>
            <a:r>
              <a:rPr kumimoji="1" lang="en-US" altLang="ja-JP" dirty="0" smtClean="0"/>
              <a:t>BT</a:t>
            </a:r>
            <a:r>
              <a:rPr kumimoji="1" lang="ja-JP" altLang="en-US" dirty="0" smtClean="0"/>
              <a:t>水田は休耕田を利用し，流速・水深など共通点があるものの</a:t>
            </a:r>
            <a:endParaRPr kumimoji="1" lang="ja-JP" altLang="en-US" dirty="0"/>
          </a:p>
        </p:txBody>
      </p:sp>
      <p:sp>
        <p:nvSpPr>
          <p:cNvPr id="17" name="角丸四角形 16"/>
          <p:cNvSpPr/>
          <p:nvPr/>
        </p:nvSpPr>
        <p:spPr>
          <a:xfrm>
            <a:off x="1214414" y="3300418"/>
            <a:ext cx="6715172"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smtClean="0"/>
              <a:t>BT</a:t>
            </a:r>
            <a:r>
              <a:rPr lang="ja-JP" altLang="en-US" sz="2800" dirty="0" smtClean="0"/>
              <a:t>水田は一般的な温帯の水域</a:t>
            </a:r>
            <a:endParaRPr kumimoji="1" lang="ja-JP" altLang="en-US" sz="2800" dirty="0"/>
          </a:p>
        </p:txBody>
      </p:sp>
      <p:sp>
        <p:nvSpPr>
          <p:cNvPr id="19" name="角丸四角形 18"/>
          <p:cNvSpPr/>
          <p:nvPr/>
        </p:nvSpPr>
        <p:spPr>
          <a:xfrm>
            <a:off x="1142976" y="5286388"/>
            <a:ext cx="6715172" cy="10001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dirty="0" smtClean="0"/>
              <a:t>動物プランクトンが少ない水域</a:t>
            </a:r>
            <a:endParaRPr lang="en-US" altLang="ja-JP" sz="2800" dirty="0" smtClean="0"/>
          </a:p>
        </p:txBody>
      </p:sp>
    </p:spTree>
    <p:custDataLst>
      <p:tags r:id="rId1"/>
    </p:custDataLst>
  </p:cSld>
  <p:clrMapOvr>
    <a:masterClrMapping/>
  </p:clrMapOvr>
  <p:transition advTm="5815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strips(downRight)">
                                      <p:cBhvr>
                                        <p:cTn id="7" dur="500"/>
                                        <p:tgtEl>
                                          <p:spTgt spid="18"/>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strips(downRight)">
                                      <p:cBhvr>
                                        <p:cTn id="11" dur="5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6" fill="hold" grpId="0"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strips(downRight)">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asuka\My Documents\卒論用写真\調査地域\DSCN0235.JPG"/>
          <p:cNvPicPr>
            <a:picLocks noChangeAspect="1" noChangeArrowheads="1"/>
          </p:cNvPicPr>
          <p:nvPr/>
        </p:nvPicPr>
        <p:blipFill>
          <a:blip r:embed="rId2" cstate="screen">
            <a:lum bright="30000" contrast="-30000"/>
          </a:blip>
          <a:srcRect/>
          <a:stretch>
            <a:fillRect/>
          </a:stretch>
        </p:blipFill>
        <p:spPr bwMode="auto">
          <a:xfrm>
            <a:off x="0" y="0"/>
            <a:ext cx="9144000" cy="6858001"/>
          </a:xfrm>
          <a:prstGeom prst="rect">
            <a:avLst/>
          </a:prstGeom>
          <a:noFill/>
        </p:spPr>
      </p:pic>
      <p:sp>
        <p:nvSpPr>
          <p:cNvPr id="7" name="円/楕円 6"/>
          <p:cNvSpPr/>
          <p:nvPr/>
        </p:nvSpPr>
        <p:spPr>
          <a:xfrm>
            <a:off x="3643306" y="5514996"/>
            <a:ext cx="5286412" cy="914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コンテンツ プレースホルダ 2"/>
          <p:cNvSpPr>
            <a:spLocks noGrp="1"/>
          </p:cNvSpPr>
          <p:nvPr>
            <p:ph sz="quarter" idx="1"/>
          </p:nvPr>
        </p:nvSpPr>
        <p:spPr>
          <a:xfrm>
            <a:off x="3957662" y="5715016"/>
            <a:ext cx="4900618" cy="441944"/>
          </a:xfrm>
        </p:spPr>
        <p:txBody>
          <a:bodyPr>
            <a:noAutofit/>
          </a:bodyPr>
          <a:lstStyle/>
          <a:p>
            <a:pPr>
              <a:buNone/>
            </a:pPr>
            <a:r>
              <a:rPr kumimoji="1" lang="ja-JP" altLang="en-US" sz="2800" b="1" dirty="0" smtClean="0"/>
              <a:t>ご清聴ありがとうございました．</a:t>
            </a:r>
            <a:endParaRPr kumimoji="1" lang="ja-JP" altLang="en-US" sz="2800" b="1" dirty="0"/>
          </a:p>
        </p:txBody>
      </p:sp>
    </p:spTree>
  </p:cSld>
  <p:clrMapOvr>
    <a:masterClrMapping/>
  </p:clrMapOvr>
  <p:transition advTm="2343"/>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採取したプランクトン（１）</a:t>
            </a:r>
            <a:endParaRPr kumimoji="1" lang="ja-JP" altLang="en-US" dirty="0"/>
          </a:p>
        </p:txBody>
      </p:sp>
      <p:pic>
        <p:nvPicPr>
          <p:cNvPr id="5" name="Picture 6"/>
          <p:cNvPicPr>
            <a:picLocks noChangeAspect="1" noChangeArrowheads="1"/>
          </p:cNvPicPr>
          <p:nvPr/>
        </p:nvPicPr>
        <p:blipFill>
          <a:blip r:embed="rId2"/>
          <a:srcRect l="4000" t="15220" r="4694" b="16294"/>
          <a:stretch>
            <a:fillRect/>
          </a:stretch>
        </p:blipFill>
        <p:spPr bwMode="auto">
          <a:xfrm>
            <a:off x="2043556" y="1162029"/>
            <a:ext cx="1630672" cy="128588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486" t="8696" r="55820" b="8696"/>
          <a:stretch>
            <a:fillRect/>
          </a:stretch>
        </p:blipFill>
        <p:spPr bwMode="auto">
          <a:xfrm>
            <a:off x="2000232" y="5429264"/>
            <a:ext cx="1588907" cy="1357322"/>
          </a:xfrm>
          <a:prstGeom prst="rect">
            <a:avLst/>
          </a:prstGeom>
          <a:noFill/>
          <a:ln w="9525">
            <a:noFill/>
            <a:miter lim="800000"/>
            <a:headEnd/>
            <a:tailEnd/>
          </a:ln>
          <a:effectLst/>
        </p:spPr>
      </p:pic>
      <p:pic>
        <p:nvPicPr>
          <p:cNvPr id="7" name="Picture 3"/>
          <p:cNvPicPr>
            <a:picLocks noChangeAspect="1" noChangeArrowheads="1"/>
          </p:cNvPicPr>
          <p:nvPr/>
        </p:nvPicPr>
        <p:blipFill>
          <a:blip r:embed="rId3"/>
          <a:srcRect l="58237" t="13044" b="4348"/>
          <a:stretch>
            <a:fillRect/>
          </a:stretch>
        </p:blipFill>
        <p:spPr bwMode="auto">
          <a:xfrm>
            <a:off x="3607430" y="3929066"/>
            <a:ext cx="1485671" cy="1357322"/>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l="3544" t="8000" r="9466" b="20000"/>
          <a:stretch>
            <a:fillRect/>
          </a:stretch>
        </p:blipFill>
        <p:spPr bwMode="auto">
          <a:xfrm>
            <a:off x="3646114" y="1162029"/>
            <a:ext cx="1753655" cy="1285884"/>
          </a:xfrm>
          <a:prstGeom prst="rect">
            <a:avLst/>
          </a:prstGeom>
          <a:noFill/>
          <a:ln w="9525">
            <a:noFill/>
            <a:miter lim="800000"/>
            <a:headEnd/>
            <a:tailEnd/>
          </a:ln>
          <a:effectLst/>
        </p:spPr>
      </p:pic>
      <p:pic>
        <p:nvPicPr>
          <p:cNvPr id="11" name="図 10"/>
          <p:cNvPicPr/>
          <p:nvPr/>
        </p:nvPicPr>
        <p:blipFill>
          <a:blip r:embed="rId5" cstate="screen"/>
          <a:srcRect/>
          <a:stretch>
            <a:fillRect/>
          </a:stretch>
        </p:blipFill>
        <p:spPr bwMode="auto">
          <a:xfrm>
            <a:off x="7000892" y="1142984"/>
            <a:ext cx="1763733" cy="1323975"/>
          </a:xfrm>
          <a:prstGeom prst="rect">
            <a:avLst/>
          </a:prstGeom>
          <a:noFill/>
          <a:ln w="9525">
            <a:noFill/>
            <a:miter lim="800000"/>
            <a:headEnd/>
            <a:tailEnd/>
          </a:ln>
        </p:spPr>
      </p:pic>
      <p:pic>
        <p:nvPicPr>
          <p:cNvPr id="12" name="図 11"/>
          <p:cNvPicPr/>
          <p:nvPr/>
        </p:nvPicPr>
        <p:blipFill>
          <a:blip r:embed="rId6" cstate="screen"/>
          <a:srcRect/>
          <a:stretch>
            <a:fillRect/>
          </a:stretch>
        </p:blipFill>
        <p:spPr bwMode="auto">
          <a:xfrm>
            <a:off x="5371655" y="1142984"/>
            <a:ext cx="1657350" cy="1323975"/>
          </a:xfrm>
          <a:prstGeom prst="rect">
            <a:avLst/>
          </a:prstGeom>
          <a:noFill/>
          <a:ln w="9525">
            <a:noFill/>
            <a:miter lim="800000"/>
            <a:headEnd/>
            <a:tailEnd/>
          </a:ln>
        </p:spPr>
      </p:pic>
      <p:pic>
        <p:nvPicPr>
          <p:cNvPr id="13" name="図 12"/>
          <p:cNvPicPr/>
          <p:nvPr/>
        </p:nvPicPr>
        <p:blipFill>
          <a:blip r:embed="rId7" cstate="screen"/>
          <a:srcRect/>
          <a:stretch>
            <a:fillRect/>
          </a:stretch>
        </p:blipFill>
        <p:spPr bwMode="auto">
          <a:xfrm>
            <a:off x="2071095" y="3929066"/>
            <a:ext cx="1485900" cy="1357322"/>
          </a:xfrm>
          <a:prstGeom prst="rect">
            <a:avLst/>
          </a:prstGeom>
          <a:noFill/>
          <a:ln w="9525">
            <a:noFill/>
            <a:miter lim="800000"/>
            <a:headEnd/>
            <a:tailEnd/>
          </a:ln>
        </p:spPr>
      </p:pic>
      <p:pic>
        <p:nvPicPr>
          <p:cNvPr id="14" name="図 13"/>
          <p:cNvPicPr/>
          <p:nvPr/>
        </p:nvPicPr>
        <p:blipFill>
          <a:blip r:embed="rId8" cstate="screen"/>
          <a:srcRect/>
          <a:stretch>
            <a:fillRect/>
          </a:stretch>
        </p:blipFill>
        <p:spPr bwMode="auto">
          <a:xfrm>
            <a:off x="5143536" y="3929066"/>
            <a:ext cx="1500166" cy="1357322"/>
          </a:xfrm>
          <a:prstGeom prst="rect">
            <a:avLst/>
          </a:prstGeom>
          <a:noFill/>
          <a:ln w="9525">
            <a:noFill/>
            <a:miter lim="800000"/>
            <a:headEnd/>
            <a:tailEnd/>
          </a:ln>
        </p:spPr>
      </p:pic>
      <p:pic>
        <p:nvPicPr>
          <p:cNvPr id="18" name="図 17"/>
          <p:cNvPicPr/>
          <p:nvPr/>
        </p:nvPicPr>
        <p:blipFill>
          <a:blip r:embed="rId9" cstate="screen"/>
          <a:srcRect/>
          <a:stretch>
            <a:fillRect/>
          </a:stretch>
        </p:blipFill>
        <p:spPr bwMode="auto">
          <a:xfrm>
            <a:off x="5286380" y="2500306"/>
            <a:ext cx="1500198" cy="1285884"/>
          </a:xfrm>
          <a:prstGeom prst="rect">
            <a:avLst/>
          </a:prstGeom>
          <a:noFill/>
          <a:ln w="9525">
            <a:noFill/>
            <a:miter lim="800000"/>
            <a:headEnd/>
            <a:tailEnd/>
          </a:ln>
        </p:spPr>
      </p:pic>
      <p:pic>
        <p:nvPicPr>
          <p:cNvPr id="19" name="図 18"/>
          <p:cNvPicPr/>
          <p:nvPr/>
        </p:nvPicPr>
        <p:blipFill>
          <a:blip r:embed="rId10" cstate="screen"/>
          <a:srcRect/>
          <a:stretch>
            <a:fillRect/>
          </a:stretch>
        </p:blipFill>
        <p:spPr bwMode="auto">
          <a:xfrm>
            <a:off x="6715140" y="3929066"/>
            <a:ext cx="1755942" cy="1352550"/>
          </a:xfrm>
          <a:prstGeom prst="rect">
            <a:avLst/>
          </a:prstGeom>
          <a:noFill/>
          <a:ln w="9525">
            <a:noFill/>
            <a:miter lim="800000"/>
            <a:headEnd/>
            <a:tailEnd/>
          </a:ln>
        </p:spPr>
      </p:pic>
      <p:pic>
        <p:nvPicPr>
          <p:cNvPr id="20" name="Picture 2"/>
          <p:cNvPicPr>
            <a:picLocks noChangeAspect="1" noChangeArrowheads="1"/>
          </p:cNvPicPr>
          <p:nvPr/>
        </p:nvPicPr>
        <p:blipFill>
          <a:blip r:embed="rId11"/>
          <a:srcRect t="8696" r="9572" b="13044"/>
          <a:stretch>
            <a:fillRect/>
          </a:stretch>
        </p:blipFill>
        <p:spPr bwMode="auto">
          <a:xfrm>
            <a:off x="2000232" y="2500306"/>
            <a:ext cx="1785950" cy="1285884"/>
          </a:xfrm>
          <a:prstGeom prst="rect">
            <a:avLst/>
          </a:prstGeom>
          <a:noFill/>
          <a:ln w="9525">
            <a:noFill/>
            <a:miter lim="800000"/>
            <a:headEnd/>
            <a:tailEnd/>
          </a:ln>
          <a:effectLst/>
        </p:spPr>
      </p:pic>
      <p:pic>
        <p:nvPicPr>
          <p:cNvPr id="10" name="図 9"/>
          <p:cNvPicPr/>
          <p:nvPr/>
        </p:nvPicPr>
        <p:blipFill>
          <a:blip r:embed="rId12" cstate="screen"/>
          <a:srcRect/>
          <a:stretch>
            <a:fillRect/>
          </a:stretch>
        </p:blipFill>
        <p:spPr bwMode="auto">
          <a:xfrm>
            <a:off x="3821901" y="2500306"/>
            <a:ext cx="1428760" cy="1285884"/>
          </a:xfrm>
          <a:prstGeom prst="rect">
            <a:avLst/>
          </a:prstGeom>
          <a:noFill/>
          <a:ln w="9525">
            <a:noFill/>
            <a:miter lim="800000"/>
            <a:headEnd/>
            <a:tailEnd/>
          </a:ln>
        </p:spPr>
      </p:pic>
      <p:sp>
        <p:nvSpPr>
          <p:cNvPr id="63" name="角丸四角形 62"/>
          <p:cNvSpPr/>
          <p:nvPr/>
        </p:nvSpPr>
        <p:spPr>
          <a:xfrm>
            <a:off x="428596" y="1228716"/>
            <a:ext cx="1500198" cy="914400"/>
          </a:xfrm>
          <a:prstGeom prst="roundRect">
            <a:avLst>
              <a:gd name="adj" fmla="val 50000"/>
            </a:avLst>
          </a:prstGeom>
          <a:solidFill>
            <a:schemeClr val="accent2">
              <a:lumMod val="40000"/>
              <a:lumOff val="60000"/>
            </a:schemeClr>
          </a:solid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1" dirty="0" smtClean="0">
                <a:solidFill>
                  <a:sysClr val="windowText" lastClr="000000"/>
                </a:solidFill>
              </a:rPr>
              <a:t>緑藻類</a:t>
            </a:r>
            <a:endParaRPr kumimoji="1" lang="ja-JP" altLang="en-US" sz="2200" b="1" dirty="0">
              <a:solidFill>
                <a:sysClr val="windowText" lastClr="000000"/>
              </a:solidFill>
            </a:endParaRPr>
          </a:p>
        </p:txBody>
      </p:sp>
      <p:sp>
        <p:nvSpPr>
          <p:cNvPr id="64" name="角丸四角形 63"/>
          <p:cNvSpPr/>
          <p:nvPr/>
        </p:nvSpPr>
        <p:spPr>
          <a:xfrm>
            <a:off x="428596" y="4000504"/>
            <a:ext cx="1500198" cy="914400"/>
          </a:xfrm>
          <a:prstGeom prst="roundRect">
            <a:avLst>
              <a:gd name="adj" fmla="val 50000"/>
            </a:avLst>
          </a:prstGeom>
          <a:solidFill>
            <a:srgbClr val="FFCC99"/>
          </a:solidFill>
          <a:ln w="5715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dirty="0" smtClean="0">
                <a:solidFill>
                  <a:sysClr val="windowText" lastClr="000000"/>
                </a:solidFill>
              </a:rPr>
              <a:t>珪藻</a:t>
            </a:r>
            <a:r>
              <a:rPr kumimoji="1" lang="ja-JP" altLang="en-US" sz="2200" b="1" dirty="0" smtClean="0">
                <a:solidFill>
                  <a:sysClr val="windowText" lastClr="000000"/>
                </a:solidFill>
              </a:rPr>
              <a:t>類</a:t>
            </a:r>
            <a:endParaRPr kumimoji="1" lang="ja-JP" altLang="en-US" sz="2200" b="1" dirty="0">
              <a:solidFill>
                <a:sysClr val="windowText" lastClr="000000"/>
              </a:solidFill>
            </a:endParaRPr>
          </a:p>
        </p:txBody>
      </p:sp>
      <p:pic>
        <p:nvPicPr>
          <p:cNvPr id="67" name="Picture 2"/>
          <p:cNvPicPr>
            <a:picLocks noChangeAspect="1" noChangeArrowheads="1"/>
          </p:cNvPicPr>
          <p:nvPr/>
        </p:nvPicPr>
        <p:blipFill>
          <a:blip r:embed="rId13"/>
          <a:srcRect/>
          <a:stretch>
            <a:fillRect/>
          </a:stretch>
        </p:blipFill>
        <p:spPr bwMode="auto">
          <a:xfrm>
            <a:off x="6842156" y="2500306"/>
            <a:ext cx="1301744" cy="1363657"/>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採取したプランクトン（２）</a:t>
            </a:r>
            <a:endParaRPr kumimoji="1" lang="ja-JP" altLang="en-US" dirty="0"/>
          </a:p>
        </p:txBody>
      </p:sp>
      <p:pic>
        <p:nvPicPr>
          <p:cNvPr id="4" name="Picture 6"/>
          <p:cNvPicPr>
            <a:picLocks noChangeAspect="1" noChangeArrowheads="1"/>
          </p:cNvPicPr>
          <p:nvPr/>
        </p:nvPicPr>
        <p:blipFill>
          <a:blip r:embed="rId2"/>
          <a:srcRect/>
          <a:stretch>
            <a:fillRect/>
          </a:stretch>
        </p:blipFill>
        <p:spPr bwMode="auto">
          <a:xfrm>
            <a:off x="5715008" y="5290193"/>
            <a:ext cx="1643074" cy="1710707"/>
          </a:xfrm>
          <a:prstGeom prst="rect">
            <a:avLst/>
          </a:prstGeom>
          <a:noFill/>
          <a:ln w="9525">
            <a:noFill/>
            <a:miter lim="800000"/>
            <a:headEnd/>
            <a:tailEnd/>
          </a:ln>
          <a:effectLst/>
        </p:spPr>
      </p:pic>
      <p:pic>
        <p:nvPicPr>
          <p:cNvPr id="5" name="Picture 5"/>
          <p:cNvPicPr>
            <a:picLocks noChangeAspect="1" noChangeArrowheads="1"/>
          </p:cNvPicPr>
          <p:nvPr/>
        </p:nvPicPr>
        <p:blipFill>
          <a:blip r:embed="rId3"/>
          <a:srcRect/>
          <a:stretch>
            <a:fillRect/>
          </a:stretch>
        </p:blipFill>
        <p:spPr bwMode="auto">
          <a:xfrm>
            <a:off x="3716194" y="5431166"/>
            <a:ext cx="1927363" cy="1428760"/>
          </a:xfrm>
          <a:prstGeom prst="rect">
            <a:avLst/>
          </a:prstGeom>
          <a:noFill/>
          <a:ln w="9525">
            <a:noFill/>
            <a:miter lim="800000"/>
            <a:headEnd/>
            <a:tailEnd/>
          </a:ln>
          <a:effectLst/>
        </p:spPr>
      </p:pic>
      <p:pic>
        <p:nvPicPr>
          <p:cNvPr id="6" name="Picture 7"/>
          <p:cNvPicPr>
            <a:picLocks noChangeAspect="1" noChangeArrowheads="1"/>
          </p:cNvPicPr>
          <p:nvPr/>
        </p:nvPicPr>
        <p:blipFill>
          <a:blip r:embed="rId4"/>
          <a:srcRect/>
          <a:stretch>
            <a:fillRect/>
          </a:stretch>
        </p:blipFill>
        <p:spPr bwMode="auto">
          <a:xfrm>
            <a:off x="1928794" y="5462920"/>
            <a:ext cx="1715950" cy="1365252"/>
          </a:xfrm>
          <a:prstGeom prst="rect">
            <a:avLst/>
          </a:prstGeom>
          <a:noFill/>
          <a:ln w="9525">
            <a:noFill/>
            <a:miter lim="800000"/>
            <a:headEnd/>
            <a:tailEnd/>
          </a:ln>
          <a:effectLst/>
        </p:spPr>
      </p:pic>
      <p:pic>
        <p:nvPicPr>
          <p:cNvPr id="7" name="図 6"/>
          <p:cNvPicPr/>
          <p:nvPr/>
        </p:nvPicPr>
        <p:blipFill>
          <a:blip r:embed="rId5" cstate="screen"/>
          <a:srcRect r="-193"/>
          <a:stretch>
            <a:fillRect/>
          </a:stretch>
        </p:blipFill>
        <p:spPr bwMode="auto">
          <a:xfrm>
            <a:off x="1928794" y="4000504"/>
            <a:ext cx="1571636" cy="1285884"/>
          </a:xfrm>
          <a:prstGeom prst="rect">
            <a:avLst/>
          </a:prstGeom>
          <a:noFill/>
          <a:ln w="9525">
            <a:noFill/>
            <a:miter lim="800000"/>
            <a:headEnd/>
            <a:tailEnd/>
          </a:ln>
        </p:spPr>
      </p:pic>
      <p:pic>
        <p:nvPicPr>
          <p:cNvPr id="8" name="図 7"/>
          <p:cNvPicPr/>
          <p:nvPr/>
        </p:nvPicPr>
        <p:blipFill>
          <a:blip r:embed="rId6" cstate="screen"/>
          <a:srcRect/>
          <a:stretch>
            <a:fillRect/>
          </a:stretch>
        </p:blipFill>
        <p:spPr bwMode="auto">
          <a:xfrm>
            <a:off x="3436350" y="2531263"/>
            <a:ext cx="1768462" cy="1362075"/>
          </a:xfrm>
          <a:prstGeom prst="rect">
            <a:avLst/>
          </a:prstGeom>
          <a:noFill/>
          <a:ln w="9525">
            <a:noFill/>
            <a:miter lim="800000"/>
            <a:headEnd/>
            <a:tailEnd/>
          </a:ln>
        </p:spPr>
      </p:pic>
      <p:pic>
        <p:nvPicPr>
          <p:cNvPr id="9" name="図 8"/>
          <p:cNvPicPr/>
          <p:nvPr/>
        </p:nvPicPr>
        <p:blipFill>
          <a:blip r:embed="rId7" cstate="screen"/>
          <a:srcRect/>
          <a:stretch>
            <a:fillRect/>
          </a:stretch>
        </p:blipFill>
        <p:spPr bwMode="auto">
          <a:xfrm>
            <a:off x="5210641" y="2542390"/>
            <a:ext cx="1784421" cy="1339821"/>
          </a:xfrm>
          <a:prstGeom prst="rect">
            <a:avLst/>
          </a:prstGeom>
          <a:noFill/>
          <a:ln w="9525">
            <a:noFill/>
            <a:miter lim="800000"/>
            <a:headEnd/>
            <a:tailEnd/>
          </a:ln>
        </p:spPr>
      </p:pic>
      <p:pic>
        <p:nvPicPr>
          <p:cNvPr id="10" name="図 9"/>
          <p:cNvPicPr/>
          <p:nvPr/>
        </p:nvPicPr>
        <p:blipFill>
          <a:blip r:embed="rId8" cstate="screen"/>
          <a:srcRect r="-315"/>
          <a:stretch>
            <a:fillRect/>
          </a:stretch>
        </p:blipFill>
        <p:spPr bwMode="auto">
          <a:xfrm>
            <a:off x="1892151" y="2536025"/>
            <a:ext cx="1538370" cy="1352550"/>
          </a:xfrm>
          <a:prstGeom prst="rect">
            <a:avLst/>
          </a:prstGeom>
          <a:noFill/>
          <a:ln w="9525">
            <a:noFill/>
            <a:miter lim="800000"/>
            <a:headEnd/>
            <a:tailEnd/>
          </a:ln>
        </p:spPr>
      </p:pic>
      <p:pic>
        <p:nvPicPr>
          <p:cNvPr id="11" name="Picture 8"/>
          <p:cNvPicPr>
            <a:picLocks noChangeAspect="1" noChangeArrowheads="1"/>
          </p:cNvPicPr>
          <p:nvPr/>
        </p:nvPicPr>
        <p:blipFill>
          <a:blip r:embed="rId9"/>
          <a:srcRect/>
          <a:stretch>
            <a:fillRect/>
          </a:stretch>
        </p:blipFill>
        <p:spPr bwMode="auto">
          <a:xfrm>
            <a:off x="7000892" y="2562219"/>
            <a:ext cx="1300163" cy="1300163"/>
          </a:xfrm>
          <a:prstGeom prst="rect">
            <a:avLst/>
          </a:prstGeom>
          <a:noFill/>
          <a:ln w="9525">
            <a:noFill/>
            <a:miter lim="800000"/>
            <a:headEnd/>
            <a:tailEnd/>
          </a:ln>
          <a:effectLst/>
        </p:spPr>
      </p:pic>
      <p:sp>
        <p:nvSpPr>
          <p:cNvPr id="12" name="角丸四角形 11"/>
          <p:cNvSpPr/>
          <p:nvPr/>
        </p:nvSpPr>
        <p:spPr>
          <a:xfrm>
            <a:off x="285720" y="1285860"/>
            <a:ext cx="1500198" cy="914400"/>
          </a:xfrm>
          <a:prstGeom prst="roundRect">
            <a:avLst>
              <a:gd name="adj" fmla="val 50000"/>
            </a:avLst>
          </a:prstGeom>
          <a:solidFill>
            <a:schemeClr val="accent3">
              <a:lumMod val="40000"/>
              <a:lumOff val="6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1" dirty="0" smtClean="0">
                <a:solidFill>
                  <a:sysClr val="windowText" lastClr="000000"/>
                </a:solidFill>
              </a:rPr>
              <a:t>藍藻類</a:t>
            </a:r>
            <a:endParaRPr kumimoji="1" lang="ja-JP" altLang="en-US" sz="2200" b="1" dirty="0">
              <a:solidFill>
                <a:sysClr val="windowText" lastClr="000000"/>
              </a:solidFill>
            </a:endParaRPr>
          </a:p>
        </p:txBody>
      </p:sp>
      <p:pic>
        <p:nvPicPr>
          <p:cNvPr id="13" name="図 12"/>
          <p:cNvPicPr/>
          <p:nvPr/>
        </p:nvPicPr>
        <p:blipFill>
          <a:blip r:embed="rId10" cstate="screen"/>
          <a:srcRect/>
          <a:stretch>
            <a:fillRect/>
          </a:stretch>
        </p:blipFill>
        <p:spPr bwMode="auto">
          <a:xfrm>
            <a:off x="1928794" y="1142984"/>
            <a:ext cx="1392646" cy="1285884"/>
          </a:xfrm>
          <a:prstGeom prst="rect">
            <a:avLst/>
          </a:prstGeom>
          <a:noFill/>
          <a:ln w="9525">
            <a:noFill/>
            <a:miter lim="800000"/>
            <a:headEnd/>
            <a:tailEnd/>
          </a:ln>
        </p:spPr>
      </p:pic>
      <p:sp>
        <p:nvSpPr>
          <p:cNvPr id="15" name="角丸四角形 14"/>
          <p:cNvSpPr/>
          <p:nvPr/>
        </p:nvSpPr>
        <p:spPr>
          <a:xfrm>
            <a:off x="152368" y="5715040"/>
            <a:ext cx="1704988" cy="914400"/>
          </a:xfrm>
          <a:prstGeom prst="roundRect">
            <a:avLst>
              <a:gd name="adj" fmla="val 50000"/>
            </a:avLst>
          </a:prstGeom>
          <a:solidFill>
            <a:schemeClr val="accent4">
              <a:lumMod val="40000"/>
              <a:lumOff val="60000"/>
            </a:schemeClr>
          </a:solidFill>
          <a:ln w="5715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1" dirty="0" smtClean="0">
                <a:solidFill>
                  <a:sysClr val="windowText" lastClr="000000"/>
                </a:solidFill>
              </a:rPr>
              <a:t>動物</a:t>
            </a:r>
            <a:r>
              <a:rPr kumimoji="1" lang="en-US" altLang="ja-JP" sz="2200" b="1" dirty="0" err="1" smtClean="0">
                <a:solidFill>
                  <a:sysClr val="windowText" lastClr="000000"/>
                </a:solidFill>
              </a:rPr>
              <a:t>pla</a:t>
            </a:r>
            <a:r>
              <a:rPr kumimoji="1" lang="en-US" altLang="ja-JP" sz="2200" b="1" dirty="0" smtClean="0">
                <a:solidFill>
                  <a:sysClr val="windowText" lastClr="000000"/>
                </a:solidFill>
              </a:rPr>
              <a:t>.</a:t>
            </a:r>
            <a:endParaRPr kumimoji="1" lang="ja-JP" altLang="en-US" sz="2200" b="1" dirty="0">
              <a:solidFill>
                <a:sysClr val="windowText" lastClr="000000"/>
              </a:solidFill>
            </a:endParaRPr>
          </a:p>
        </p:txBody>
      </p:sp>
      <p:sp>
        <p:nvSpPr>
          <p:cNvPr id="16" name="角丸四角形 15"/>
          <p:cNvSpPr/>
          <p:nvPr/>
        </p:nvSpPr>
        <p:spPr>
          <a:xfrm>
            <a:off x="285720" y="2586038"/>
            <a:ext cx="1500198" cy="914400"/>
          </a:xfrm>
          <a:prstGeom prst="roundRect">
            <a:avLst>
              <a:gd name="adj" fmla="val 50000"/>
            </a:avLst>
          </a:prstGeom>
          <a:solidFill>
            <a:schemeClr val="accent6">
              <a:lumMod val="20000"/>
              <a:lumOff val="80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200" b="1" dirty="0" smtClean="0">
                <a:solidFill>
                  <a:sysClr val="windowText" lastClr="000000"/>
                </a:solidFill>
              </a:rPr>
              <a:t>鞭毛藻</a:t>
            </a:r>
            <a:endParaRPr kumimoji="1" lang="ja-JP" altLang="en-US" sz="2200" b="1" dirty="0">
              <a:solidFill>
                <a:sysClr val="windowText" lastClr="000000"/>
              </a:solidFill>
            </a:endParaRPr>
          </a:p>
        </p:txBody>
      </p:sp>
      <p:sp>
        <p:nvSpPr>
          <p:cNvPr id="23" name="角丸四角形 22"/>
          <p:cNvSpPr/>
          <p:nvPr/>
        </p:nvSpPr>
        <p:spPr>
          <a:xfrm>
            <a:off x="285720" y="4086236"/>
            <a:ext cx="1500198" cy="914400"/>
          </a:xfrm>
          <a:prstGeom prst="roundRect">
            <a:avLst>
              <a:gd name="adj" fmla="val 50000"/>
            </a:avLst>
          </a:prstGeom>
          <a:solidFill>
            <a:schemeClr val="bg2">
              <a:lumMod val="90000"/>
            </a:schemeClr>
          </a:solidFill>
          <a:ln w="5715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200" b="1" dirty="0" smtClean="0">
                <a:solidFill>
                  <a:sysClr val="windowText" lastClr="000000"/>
                </a:solidFill>
              </a:rPr>
              <a:t>その他</a:t>
            </a:r>
            <a:r>
              <a:rPr kumimoji="1" lang="ja-JP" altLang="en-US" sz="2200" b="1" dirty="0" smtClean="0">
                <a:solidFill>
                  <a:sysClr val="windowText" lastClr="000000"/>
                </a:solidFill>
              </a:rPr>
              <a:t>藻類</a:t>
            </a:r>
            <a:endParaRPr kumimoji="1" lang="ja-JP" altLang="en-US" sz="2200" b="1" dirty="0">
              <a:solidFill>
                <a:sysClr val="windowText" lastClr="000000"/>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プランクトンとは</a:t>
            </a:r>
            <a:endParaRPr kumimoji="1" lang="ja-JP" altLang="en-US" dirty="0"/>
          </a:p>
        </p:txBody>
      </p:sp>
      <p:sp>
        <p:nvSpPr>
          <p:cNvPr id="3" name="コンテンツ プレースホルダ 2"/>
          <p:cNvSpPr>
            <a:spLocks noGrp="1"/>
          </p:cNvSpPr>
          <p:nvPr>
            <p:ph sz="quarter" idx="1"/>
          </p:nvPr>
        </p:nvSpPr>
        <p:spPr>
          <a:xfrm>
            <a:off x="457200" y="1071546"/>
            <a:ext cx="8186766" cy="1852610"/>
          </a:xfrm>
        </p:spPr>
        <p:txBody>
          <a:bodyPr/>
          <a:lstStyle/>
          <a:p>
            <a:r>
              <a:rPr kumimoji="1" lang="ja-JP" altLang="en-US" dirty="0" smtClean="0"/>
              <a:t>植物プランクトン　</a:t>
            </a:r>
            <a:r>
              <a:rPr kumimoji="1" lang="ja-JP" altLang="en-US" sz="2400" dirty="0" smtClean="0"/>
              <a:t>～藍藻・緑藻・珪藻・鞭毛藻</a:t>
            </a:r>
            <a:r>
              <a:rPr kumimoji="1" lang="en-US" altLang="ja-JP" sz="2400" dirty="0" smtClean="0"/>
              <a:t>etc.</a:t>
            </a:r>
            <a:r>
              <a:rPr kumimoji="1" lang="ja-JP" altLang="en-US" sz="2400" dirty="0" smtClean="0"/>
              <a:t>～</a:t>
            </a:r>
            <a:r>
              <a:rPr kumimoji="1" lang="en-US" altLang="ja-JP" sz="2400" dirty="0" smtClean="0"/>
              <a:t/>
            </a:r>
            <a:br>
              <a:rPr kumimoji="1" lang="en-US" altLang="ja-JP" sz="2400" dirty="0" smtClean="0"/>
            </a:br>
            <a:r>
              <a:rPr kumimoji="1" lang="ja-JP" altLang="en-US" dirty="0" smtClean="0"/>
              <a:t>　</a:t>
            </a:r>
            <a:r>
              <a:rPr kumimoji="1" lang="ja-JP" altLang="en-US" sz="2400" dirty="0" smtClean="0"/>
              <a:t>無機的化合物を吸収して光合成を行う，生産者．</a:t>
            </a:r>
            <a:endParaRPr kumimoji="1" lang="en-US" altLang="ja-JP" sz="2400" dirty="0" smtClean="0"/>
          </a:p>
          <a:p>
            <a:r>
              <a:rPr lang="ja-JP" altLang="en-US" dirty="0" smtClean="0"/>
              <a:t>動物プランクトン　</a:t>
            </a:r>
            <a:r>
              <a:rPr lang="ja-JP" altLang="en-US" sz="2400" dirty="0" smtClean="0"/>
              <a:t>～原生動物・ワムシ類・節足動物～</a:t>
            </a:r>
            <a:r>
              <a:rPr lang="en-US" altLang="ja-JP" dirty="0" smtClean="0"/>
              <a:t/>
            </a:r>
            <a:br>
              <a:rPr lang="en-US" altLang="ja-JP" dirty="0" smtClean="0"/>
            </a:br>
            <a:r>
              <a:rPr lang="ja-JP" altLang="en-US" dirty="0" smtClean="0"/>
              <a:t>　</a:t>
            </a:r>
            <a:r>
              <a:rPr lang="ja-JP" altLang="en-US" sz="2400" dirty="0" smtClean="0"/>
              <a:t>有機的化合物を吸収して生活する，消費者．</a:t>
            </a:r>
            <a:endParaRPr kumimoji="1" lang="ja-JP" altLang="en-US" sz="2400" dirty="0"/>
          </a:p>
        </p:txBody>
      </p:sp>
      <p:sp>
        <p:nvSpPr>
          <p:cNvPr id="4" name="コンテンツ プレースホルダ 3"/>
          <p:cNvSpPr>
            <a:spLocks noGrp="1"/>
          </p:cNvSpPr>
          <p:nvPr>
            <p:ph sz="quarter" idx="2"/>
          </p:nvPr>
        </p:nvSpPr>
        <p:spPr>
          <a:xfrm>
            <a:off x="500034" y="2928934"/>
            <a:ext cx="8173813" cy="571504"/>
          </a:xfrm>
        </p:spPr>
        <p:txBody>
          <a:bodyPr/>
          <a:lstStyle/>
          <a:p>
            <a:r>
              <a:rPr kumimoji="1" lang="ja-JP" altLang="en-US" dirty="0" smtClean="0"/>
              <a:t>食物連鎖・生態系ピラミッド</a:t>
            </a:r>
            <a:endParaRPr kumimoji="1" lang="ja-JP" altLang="en-US" dirty="0"/>
          </a:p>
        </p:txBody>
      </p:sp>
      <p:graphicFrame>
        <p:nvGraphicFramePr>
          <p:cNvPr id="5" name="図表 4"/>
          <p:cNvGraphicFramePr/>
          <p:nvPr/>
        </p:nvGraphicFramePr>
        <p:xfrm>
          <a:off x="142844" y="3786190"/>
          <a:ext cx="4000528" cy="2746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円/楕円 5"/>
          <p:cNvSpPr/>
          <p:nvPr/>
        </p:nvSpPr>
        <p:spPr>
          <a:xfrm>
            <a:off x="857224" y="5072074"/>
            <a:ext cx="2500330" cy="1500198"/>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曲折矢印 9"/>
          <p:cNvSpPr/>
          <p:nvPr/>
        </p:nvSpPr>
        <p:spPr>
          <a:xfrm>
            <a:off x="2928926" y="3857628"/>
            <a:ext cx="928694" cy="1357322"/>
          </a:xfrm>
          <a:prstGeom prst="bentArrow">
            <a:avLst>
              <a:gd name="adj1" fmla="val 17942"/>
              <a:gd name="adj2" fmla="val 21863"/>
              <a:gd name="adj3" fmla="val 37631"/>
              <a:gd name="adj4" fmla="val 62369"/>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円/楕円 12"/>
          <p:cNvSpPr/>
          <p:nvPr/>
        </p:nvSpPr>
        <p:spPr>
          <a:xfrm>
            <a:off x="4143372" y="3357562"/>
            <a:ext cx="1571636" cy="785818"/>
          </a:xfrm>
          <a:prstGeom prst="ellipse">
            <a:avLst/>
          </a:prstGeom>
          <a:solidFill>
            <a:schemeClr val="accent4">
              <a:lumMod val="7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甲殻類</a:t>
            </a:r>
            <a:endParaRPr kumimoji="1" lang="en-US" altLang="ja-JP" dirty="0" smtClean="0">
              <a:solidFill>
                <a:schemeClr val="tx1"/>
              </a:solidFill>
            </a:endParaRPr>
          </a:p>
        </p:txBody>
      </p:sp>
      <p:sp>
        <p:nvSpPr>
          <p:cNvPr id="14" name="円/楕円 13"/>
          <p:cNvSpPr/>
          <p:nvPr/>
        </p:nvSpPr>
        <p:spPr>
          <a:xfrm>
            <a:off x="6715140" y="3357562"/>
            <a:ext cx="1500198" cy="78581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ワムシ類</a:t>
            </a:r>
            <a:endParaRPr kumimoji="1" lang="ja-JP" altLang="en-US" dirty="0">
              <a:solidFill>
                <a:schemeClr val="tx1"/>
              </a:solidFill>
            </a:endParaRPr>
          </a:p>
        </p:txBody>
      </p:sp>
      <p:sp>
        <p:nvSpPr>
          <p:cNvPr id="16" name="円/楕円 15"/>
          <p:cNvSpPr/>
          <p:nvPr/>
        </p:nvSpPr>
        <p:spPr>
          <a:xfrm>
            <a:off x="5500694" y="4643446"/>
            <a:ext cx="1571636" cy="714380"/>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原生動物</a:t>
            </a:r>
            <a:endParaRPr kumimoji="1" lang="ja-JP" altLang="en-US" dirty="0">
              <a:solidFill>
                <a:schemeClr val="tx1"/>
              </a:solidFill>
            </a:endParaRPr>
          </a:p>
        </p:txBody>
      </p:sp>
      <p:sp>
        <p:nvSpPr>
          <p:cNvPr id="15" name="円/楕円 14"/>
          <p:cNvSpPr/>
          <p:nvPr/>
        </p:nvSpPr>
        <p:spPr>
          <a:xfrm>
            <a:off x="7643834" y="4429132"/>
            <a:ext cx="1285884" cy="785818"/>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鞭毛藻</a:t>
            </a:r>
            <a:endParaRPr kumimoji="1" lang="ja-JP" altLang="en-US" dirty="0">
              <a:solidFill>
                <a:schemeClr val="tx1"/>
              </a:solidFill>
            </a:endParaRPr>
          </a:p>
        </p:txBody>
      </p:sp>
      <p:grpSp>
        <p:nvGrpSpPr>
          <p:cNvPr id="7" name="グループ化 29"/>
          <p:cNvGrpSpPr/>
          <p:nvPr/>
        </p:nvGrpSpPr>
        <p:grpSpPr>
          <a:xfrm>
            <a:off x="5062568" y="5857892"/>
            <a:ext cx="3867150" cy="928694"/>
            <a:chOff x="4829175" y="5857892"/>
            <a:chExt cx="3867150" cy="928694"/>
          </a:xfrm>
        </p:grpSpPr>
        <p:sp>
          <p:nvSpPr>
            <p:cNvPr id="25" name="フリーフォーム 24"/>
            <p:cNvSpPr/>
            <p:nvPr/>
          </p:nvSpPr>
          <p:spPr>
            <a:xfrm>
              <a:off x="4829175" y="6119813"/>
              <a:ext cx="3867150" cy="438150"/>
            </a:xfrm>
            <a:custGeom>
              <a:avLst/>
              <a:gdLst>
                <a:gd name="connsiteX0" fmla="*/ 0 w 3867150"/>
                <a:gd name="connsiteY0" fmla="*/ 38100 h 438150"/>
                <a:gd name="connsiteX1" fmla="*/ 0 w 3867150"/>
                <a:gd name="connsiteY1" fmla="*/ 438150 h 438150"/>
                <a:gd name="connsiteX2" fmla="*/ 3867150 w 3867150"/>
                <a:gd name="connsiteY2" fmla="*/ 400050 h 438150"/>
                <a:gd name="connsiteX3" fmla="*/ 3867150 w 3867150"/>
                <a:gd name="connsiteY3" fmla="*/ 0 h 438150"/>
                <a:gd name="connsiteX4" fmla="*/ 0 w 3867150"/>
                <a:gd name="connsiteY4" fmla="*/ 38100 h 438150"/>
                <a:gd name="connsiteX0" fmla="*/ 0 w 3867150"/>
                <a:gd name="connsiteY0" fmla="*/ 38100 h 438150"/>
                <a:gd name="connsiteX1" fmla="*/ 0 w 3867150"/>
                <a:gd name="connsiteY1" fmla="*/ 438150 h 438150"/>
                <a:gd name="connsiteX2" fmla="*/ 3867150 w 3867150"/>
                <a:gd name="connsiteY2" fmla="*/ 400050 h 438150"/>
                <a:gd name="connsiteX3" fmla="*/ 3867150 w 3867150"/>
                <a:gd name="connsiteY3" fmla="*/ 0 h 438150"/>
                <a:gd name="connsiteX4" fmla="*/ 0 w 3867150"/>
                <a:gd name="connsiteY4" fmla="*/ 38100 h 438150"/>
                <a:gd name="connsiteX0" fmla="*/ 0 w 3867150"/>
                <a:gd name="connsiteY0" fmla="*/ 38100 h 438150"/>
                <a:gd name="connsiteX1" fmla="*/ 0 w 3867150"/>
                <a:gd name="connsiteY1" fmla="*/ 438150 h 438150"/>
                <a:gd name="connsiteX2" fmla="*/ 3867150 w 3867150"/>
                <a:gd name="connsiteY2" fmla="*/ 400050 h 438150"/>
                <a:gd name="connsiteX3" fmla="*/ 3867150 w 3867150"/>
                <a:gd name="connsiteY3" fmla="*/ 0 h 438150"/>
                <a:gd name="connsiteX4" fmla="*/ 0 w 3867150"/>
                <a:gd name="connsiteY4" fmla="*/ 38100 h 43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7150" h="438150">
                  <a:moveTo>
                    <a:pt x="0" y="38100"/>
                  </a:moveTo>
                  <a:lnTo>
                    <a:pt x="0" y="438150"/>
                  </a:lnTo>
                  <a:lnTo>
                    <a:pt x="3867150" y="400050"/>
                  </a:lnTo>
                  <a:lnTo>
                    <a:pt x="3867150" y="0"/>
                  </a:lnTo>
                  <a:lnTo>
                    <a:pt x="0" y="38100"/>
                  </a:lnTo>
                  <a:close/>
                </a:path>
              </a:pathLst>
            </a:cu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22"/>
            <p:cNvGrpSpPr/>
            <p:nvPr/>
          </p:nvGrpSpPr>
          <p:grpSpPr>
            <a:xfrm>
              <a:off x="4929190" y="5857892"/>
              <a:ext cx="3714776" cy="928694"/>
              <a:chOff x="4929190" y="5786454"/>
              <a:chExt cx="3714776" cy="928694"/>
            </a:xfrm>
          </p:grpSpPr>
          <p:sp>
            <p:nvSpPr>
              <p:cNvPr id="17" name="円/楕円 16"/>
              <p:cNvSpPr/>
              <p:nvPr/>
            </p:nvSpPr>
            <p:spPr>
              <a:xfrm>
                <a:off x="4929190" y="5786454"/>
                <a:ext cx="1143008" cy="92869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珪藻</a:t>
                </a:r>
                <a:endParaRPr kumimoji="1" lang="ja-JP" altLang="en-US" dirty="0">
                  <a:solidFill>
                    <a:schemeClr val="tx1"/>
                  </a:solidFill>
                </a:endParaRPr>
              </a:p>
            </p:txBody>
          </p:sp>
          <p:sp>
            <p:nvSpPr>
              <p:cNvPr id="18" name="円/楕円 17"/>
              <p:cNvSpPr/>
              <p:nvPr/>
            </p:nvSpPr>
            <p:spPr>
              <a:xfrm>
                <a:off x="6215074" y="5786454"/>
                <a:ext cx="1143008" cy="92869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緑藻</a:t>
                </a:r>
                <a:endParaRPr kumimoji="1" lang="ja-JP" altLang="en-US" dirty="0">
                  <a:solidFill>
                    <a:schemeClr val="tx1"/>
                  </a:solidFill>
                </a:endParaRPr>
              </a:p>
            </p:txBody>
          </p:sp>
          <p:sp>
            <p:nvSpPr>
              <p:cNvPr id="19" name="円/楕円 18"/>
              <p:cNvSpPr/>
              <p:nvPr/>
            </p:nvSpPr>
            <p:spPr>
              <a:xfrm>
                <a:off x="7500958" y="5786454"/>
                <a:ext cx="1143008" cy="928694"/>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藍藻</a:t>
                </a:r>
                <a:endParaRPr kumimoji="1" lang="ja-JP" altLang="en-US" dirty="0">
                  <a:solidFill>
                    <a:schemeClr val="tx1"/>
                  </a:solidFill>
                </a:endParaRPr>
              </a:p>
            </p:txBody>
          </p:sp>
        </p:grpSp>
      </p:grpSp>
      <p:sp>
        <p:nvSpPr>
          <p:cNvPr id="20" name="右矢印 19"/>
          <p:cNvSpPr/>
          <p:nvPr/>
        </p:nvSpPr>
        <p:spPr>
          <a:xfrm rot="5400000">
            <a:off x="8108181" y="5179231"/>
            <a:ext cx="500066" cy="714380"/>
          </a:xfrm>
          <a:prstGeom prst="rightArrow">
            <a:avLst>
              <a:gd name="adj1" fmla="val 77962"/>
              <a:gd name="adj2" fmla="val 46072"/>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右矢印 21"/>
          <p:cNvSpPr/>
          <p:nvPr/>
        </p:nvSpPr>
        <p:spPr>
          <a:xfrm rot="3213351">
            <a:off x="5140316" y="4093307"/>
            <a:ext cx="634791" cy="727163"/>
          </a:xfrm>
          <a:prstGeom prst="rightArrow">
            <a:avLst>
              <a:gd name="adj1" fmla="val 64020"/>
              <a:gd name="adj2" fmla="val 35913"/>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右矢印 25"/>
          <p:cNvSpPr/>
          <p:nvPr/>
        </p:nvSpPr>
        <p:spPr>
          <a:xfrm rot="2768383">
            <a:off x="6944406" y="5228416"/>
            <a:ext cx="714380" cy="659100"/>
          </a:xfrm>
          <a:prstGeom prst="rightArrow">
            <a:avLst>
              <a:gd name="adj1" fmla="val 64853"/>
              <a:gd name="adj2" fmla="val 6110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右矢印 27"/>
          <p:cNvSpPr/>
          <p:nvPr/>
        </p:nvSpPr>
        <p:spPr>
          <a:xfrm>
            <a:off x="5786446" y="3357562"/>
            <a:ext cx="861336" cy="600274"/>
          </a:xfrm>
          <a:prstGeom prst="leftRightArrow">
            <a:avLst>
              <a:gd name="adj1" fmla="val 60768"/>
              <a:gd name="adj2" fmla="val 32545"/>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テキスト ボックス 34"/>
          <p:cNvSpPr txBox="1"/>
          <p:nvPr/>
        </p:nvSpPr>
        <p:spPr>
          <a:xfrm>
            <a:off x="5929322" y="3457518"/>
            <a:ext cx="697627" cy="400110"/>
          </a:xfrm>
          <a:prstGeom prst="rect">
            <a:avLst/>
          </a:prstGeom>
          <a:noFill/>
        </p:spPr>
        <p:txBody>
          <a:bodyPr wrap="square" rtlCol="0">
            <a:spAutoFit/>
          </a:bodyPr>
          <a:lstStyle/>
          <a:p>
            <a:r>
              <a:rPr kumimoji="1" lang="ja-JP" altLang="en-US" sz="2000" dirty="0" smtClean="0">
                <a:solidFill>
                  <a:schemeClr val="bg1"/>
                </a:solidFill>
              </a:rPr>
              <a:t>競争</a:t>
            </a:r>
            <a:endParaRPr kumimoji="1" lang="ja-JP" altLang="en-US" sz="2000" dirty="0">
              <a:solidFill>
                <a:schemeClr val="bg1"/>
              </a:solidFill>
            </a:endParaRPr>
          </a:p>
        </p:txBody>
      </p:sp>
      <p:sp>
        <p:nvSpPr>
          <p:cNvPr id="36" name="テキスト ボックス 35"/>
          <p:cNvSpPr txBox="1"/>
          <p:nvPr/>
        </p:nvSpPr>
        <p:spPr>
          <a:xfrm>
            <a:off x="5072066" y="4214818"/>
            <a:ext cx="697627" cy="400110"/>
          </a:xfrm>
          <a:prstGeom prst="rect">
            <a:avLst/>
          </a:prstGeom>
          <a:noFill/>
        </p:spPr>
        <p:txBody>
          <a:bodyPr wrap="none" rtlCol="0">
            <a:spAutoFit/>
          </a:bodyPr>
          <a:lstStyle/>
          <a:p>
            <a:r>
              <a:rPr kumimoji="1" lang="ja-JP" altLang="en-US" sz="2000" dirty="0" smtClean="0">
                <a:solidFill>
                  <a:schemeClr val="bg1"/>
                </a:solidFill>
              </a:rPr>
              <a:t>捕食</a:t>
            </a:r>
            <a:endParaRPr kumimoji="1" lang="ja-JP" altLang="en-US" sz="2000" dirty="0">
              <a:solidFill>
                <a:schemeClr val="bg1"/>
              </a:solidFill>
            </a:endParaRPr>
          </a:p>
        </p:txBody>
      </p:sp>
      <p:sp>
        <p:nvSpPr>
          <p:cNvPr id="37" name="テキスト ボックス 36"/>
          <p:cNvSpPr txBox="1"/>
          <p:nvPr/>
        </p:nvSpPr>
        <p:spPr>
          <a:xfrm>
            <a:off x="6929454" y="5286388"/>
            <a:ext cx="646331" cy="369332"/>
          </a:xfrm>
          <a:prstGeom prst="rect">
            <a:avLst/>
          </a:prstGeom>
          <a:noFill/>
        </p:spPr>
        <p:txBody>
          <a:bodyPr wrap="none" rtlCol="0">
            <a:spAutoFit/>
          </a:bodyPr>
          <a:lstStyle/>
          <a:p>
            <a:r>
              <a:rPr kumimoji="1" lang="ja-JP" altLang="en-US" dirty="0" smtClean="0">
                <a:solidFill>
                  <a:schemeClr val="bg1"/>
                </a:solidFill>
              </a:rPr>
              <a:t>捕食</a:t>
            </a:r>
            <a:endParaRPr kumimoji="1" lang="ja-JP" altLang="en-US" dirty="0">
              <a:solidFill>
                <a:schemeClr val="bg1"/>
              </a:solidFill>
            </a:endParaRPr>
          </a:p>
        </p:txBody>
      </p:sp>
      <p:sp>
        <p:nvSpPr>
          <p:cNvPr id="38" name="テキスト ボックス 37"/>
          <p:cNvSpPr txBox="1"/>
          <p:nvPr/>
        </p:nvSpPr>
        <p:spPr>
          <a:xfrm>
            <a:off x="8069073" y="5286388"/>
            <a:ext cx="646331" cy="369332"/>
          </a:xfrm>
          <a:prstGeom prst="rect">
            <a:avLst/>
          </a:prstGeom>
          <a:noFill/>
        </p:spPr>
        <p:txBody>
          <a:bodyPr wrap="none" rtlCol="0">
            <a:spAutoFit/>
          </a:bodyPr>
          <a:lstStyle/>
          <a:p>
            <a:r>
              <a:rPr kumimoji="1" lang="ja-JP" altLang="en-US" dirty="0" smtClean="0">
                <a:solidFill>
                  <a:schemeClr val="bg1"/>
                </a:solidFill>
              </a:rPr>
              <a:t>捕食</a:t>
            </a:r>
            <a:endParaRPr kumimoji="1" lang="ja-JP" altLang="en-US"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downRight)">
                                      <p:cBhvr>
                                        <p:cTn id="7" dur="500"/>
                                        <p:tgtEl>
                                          <p:spTgt spid="6"/>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strips(upRight)">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strips(downLeft)">
                                      <p:cBhvr>
                                        <p:cTn id="15" dur="500"/>
                                        <p:tgtEl>
                                          <p:spTgt spid="14"/>
                                        </p:tgtEl>
                                      </p:cBhvr>
                                    </p:animEffect>
                                  </p:childTnLst>
                                </p:cTn>
                              </p:par>
                              <p:par>
                                <p:cTn id="16" presetID="18" presetClass="entr" presetSubtype="12"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strips(downLeft)">
                                      <p:cBhvr>
                                        <p:cTn id="18" dur="500"/>
                                        <p:tgtEl>
                                          <p:spTgt spid="16"/>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strips(downLeft)">
                                      <p:cBhvr>
                                        <p:cTn id="21" dur="500"/>
                                        <p:tgtEl>
                                          <p:spTgt spid="13"/>
                                        </p:tgtEl>
                                      </p:cBhvr>
                                    </p:animEffect>
                                  </p:childTnLst>
                                </p:cTn>
                              </p:par>
                              <p:par>
                                <p:cTn id="22" presetID="18" presetClass="entr" presetSubtype="12"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strips(downLeft)">
                                      <p:cBhvr>
                                        <p:cTn id="24" dur="500"/>
                                        <p:tgtEl>
                                          <p:spTgt spid="7"/>
                                        </p:tgtEl>
                                      </p:cBhvr>
                                    </p:animEffect>
                                  </p:childTnLst>
                                </p:cTn>
                              </p:par>
                              <p:par>
                                <p:cTn id="25" presetID="18" presetClass="entr" presetSubtype="12"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strips(downLeft)">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strips(downLeft)">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strips(downLeft)">
                                      <p:cBhvr>
                                        <p:cTn id="37" dur="500"/>
                                        <p:tgtEl>
                                          <p:spTgt spid="28"/>
                                        </p:tgtEl>
                                      </p:cBhvr>
                                    </p:animEffect>
                                  </p:childTnLst>
                                </p:cTn>
                              </p:par>
                              <p:par>
                                <p:cTn id="38" presetID="18" presetClass="entr" presetSubtype="12"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strips(downLeft)">
                                      <p:cBhvr>
                                        <p:cTn id="40" dur="500"/>
                                        <p:tgtEl>
                                          <p:spTgt spid="22"/>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strips(downLeft)">
                                      <p:cBhvr>
                                        <p:cTn id="4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3" grpId="0" animBg="1"/>
      <p:bldP spid="14" grpId="0" animBg="1"/>
      <p:bldP spid="16" grpId="0" animBg="1"/>
      <p:bldP spid="15" grpId="0" animBg="1"/>
      <p:bldP spid="20" grpId="0" animBg="1"/>
      <p:bldP spid="22"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357158" y="6429420"/>
            <a:ext cx="428628"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rmAutofit/>
          </a:bodyPr>
          <a:lstStyle/>
          <a:p>
            <a:pPr algn="l"/>
            <a:r>
              <a:rPr lang="ja-JP" altLang="en-US" dirty="0" smtClean="0"/>
              <a:t>目的</a:t>
            </a:r>
            <a:endParaRPr kumimoji="1" lang="ja-JP" altLang="en-US" dirty="0"/>
          </a:p>
        </p:txBody>
      </p:sp>
      <p:sp>
        <p:nvSpPr>
          <p:cNvPr id="3" name="コンテンツ プレースホルダ 2"/>
          <p:cNvSpPr>
            <a:spLocks noGrp="1"/>
          </p:cNvSpPr>
          <p:nvPr>
            <p:ph sz="quarter" idx="1"/>
          </p:nvPr>
        </p:nvSpPr>
        <p:spPr/>
        <p:txBody>
          <a:bodyPr>
            <a:normAutofit/>
          </a:bodyPr>
          <a:lstStyle/>
          <a:p>
            <a:pPr>
              <a:lnSpc>
                <a:spcPct val="80000"/>
              </a:lnSpc>
              <a:buNone/>
            </a:pPr>
            <a:r>
              <a:rPr lang="ja-JP" altLang="en-US" sz="2400" dirty="0" smtClean="0"/>
              <a:t>　　</a:t>
            </a:r>
            <a:endParaRPr kumimoji="1" lang="ja-JP" altLang="en-US" dirty="0"/>
          </a:p>
        </p:txBody>
      </p:sp>
      <p:sp>
        <p:nvSpPr>
          <p:cNvPr id="4" name="角丸四角形 3"/>
          <p:cNvSpPr/>
          <p:nvPr/>
        </p:nvSpPr>
        <p:spPr>
          <a:xfrm>
            <a:off x="428596" y="2285992"/>
            <a:ext cx="8215370" cy="107157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600" dirty="0" smtClean="0">
                <a:solidFill>
                  <a:schemeClr val="tx1"/>
                </a:solidFill>
              </a:rPr>
              <a:t>プランクトンについては調査されてこなかった</a:t>
            </a:r>
            <a:endParaRPr kumimoji="1" lang="ja-JP" altLang="en-US" sz="2600" dirty="0">
              <a:solidFill>
                <a:schemeClr val="tx1"/>
              </a:solidFill>
            </a:endParaRPr>
          </a:p>
        </p:txBody>
      </p:sp>
      <p:sp>
        <p:nvSpPr>
          <p:cNvPr id="9" name="角丸四角形 8"/>
          <p:cNvSpPr/>
          <p:nvPr/>
        </p:nvSpPr>
        <p:spPr>
          <a:xfrm>
            <a:off x="428596" y="5286388"/>
            <a:ext cx="8429684" cy="1285884"/>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smtClean="0">
                <a:solidFill>
                  <a:schemeClr val="tx1"/>
                </a:solidFill>
              </a:rPr>
              <a:t>ビオトープ水田におけるプランクトン相の特徴を検討する．</a:t>
            </a:r>
          </a:p>
        </p:txBody>
      </p:sp>
      <p:sp>
        <p:nvSpPr>
          <p:cNvPr id="10" name="右矢印 9"/>
          <p:cNvSpPr/>
          <p:nvPr/>
        </p:nvSpPr>
        <p:spPr>
          <a:xfrm rot="5400000">
            <a:off x="1014101" y="3772189"/>
            <a:ext cx="928694" cy="1099572"/>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285784" y="1285860"/>
            <a:ext cx="9644130" cy="892552"/>
          </a:xfrm>
          <a:prstGeom prst="rect">
            <a:avLst/>
          </a:prstGeom>
          <a:noFill/>
        </p:spPr>
        <p:txBody>
          <a:bodyPr wrap="square" rtlCol="0">
            <a:spAutoFit/>
          </a:bodyPr>
          <a:lstStyle/>
          <a:p>
            <a:pPr algn="ctr"/>
            <a:r>
              <a:rPr kumimoji="1" lang="ja-JP" altLang="en-US" sz="2600" dirty="0" smtClean="0"/>
              <a:t>ビオトープ水田では</a:t>
            </a:r>
            <a:r>
              <a:rPr lang="ja-JP" altLang="en-US" sz="2600" dirty="0" smtClean="0"/>
              <a:t>，魚類，淡水二枚貝が確認され</a:t>
            </a:r>
            <a:endParaRPr lang="en-US" altLang="ja-JP" sz="2600" dirty="0" smtClean="0"/>
          </a:p>
          <a:p>
            <a:pPr algn="ctr"/>
            <a:r>
              <a:rPr lang="ja-JP" altLang="en-US" sz="2600" dirty="0" smtClean="0"/>
              <a:t>これ</a:t>
            </a:r>
            <a:r>
              <a:rPr kumimoji="1" lang="ja-JP" altLang="en-US" sz="2600" dirty="0" smtClean="0"/>
              <a:t>までに水田生態系の調査が行われてきた．</a:t>
            </a:r>
            <a:endParaRPr kumimoji="1" lang="ja-JP" altLang="en-US" sz="2600" dirty="0"/>
          </a:p>
        </p:txBody>
      </p:sp>
      <p:grpSp>
        <p:nvGrpSpPr>
          <p:cNvPr id="15" name="グループ化 14"/>
          <p:cNvGrpSpPr/>
          <p:nvPr/>
        </p:nvGrpSpPr>
        <p:grpSpPr>
          <a:xfrm>
            <a:off x="2428860" y="3643314"/>
            <a:ext cx="5715040" cy="1357322"/>
            <a:chOff x="2357422" y="3571876"/>
            <a:chExt cx="5715040" cy="1357322"/>
          </a:xfrm>
        </p:grpSpPr>
        <p:sp>
          <p:nvSpPr>
            <p:cNvPr id="14" name="円/楕円 13"/>
            <p:cNvSpPr/>
            <p:nvPr/>
          </p:nvSpPr>
          <p:spPr>
            <a:xfrm>
              <a:off x="2357422" y="3571876"/>
              <a:ext cx="5715040" cy="135732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928926" y="3714752"/>
              <a:ext cx="4857784" cy="969496"/>
            </a:xfrm>
            <a:prstGeom prst="rect">
              <a:avLst/>
            </a:prstGeom>
            <a:noFill/>
          </p:spPr>
          <p:txBody>
            <a:bodyPr wrap="square" rtlCol="0">
              <a:spAutoFit/>
            </a:bodyPr>
            <a:lstStyle/>
            <a:p>
              <a:pPr marL="274320" lvl="0" indent="-274320">
                <a:spcBef>
                  <a:spcPts val="600"/>
                </a:spcBef>
                <a:buClr>
                  <a:schemeClr val="accent1"/>
                </a:buClr>
                <a:buSzPct val="76000"/>
                <a:defRPr/>
              </a:pPr>
              <a:r>
                <a:rPr lang="ja-JP" altLang="en-US" sz="2600" dirty="0" smtClean="0">
                  <a:solidFill>
                    <a:schemeClr val="bg1"/>
                  </a:solidFill>
                </a:rPr>
                <a:t>プランクトンは</a:t>
              </a:r>
              <a:endParaRPr lang="en-US" altLang="ja-JP" sz="2600" dirty="0" smtClean="0">
                <a:solidFill>
                  <a:schemeClr val="bg1"/>
                </a:solidFill>
              </a:endParaRPr>
            </a:p>
            <a:p>
              <a:pPr marL="274320" lvl="0" indent="-274320">
                <a:spcBef>
                  <a:spcPts val="600"/>
                </a:spcBef>
                <a:buClr>
                  <a:schemeClr val="accent1"/>
                </a:buClr>
                <a:buSzPct val="76000"/>
                <a:defRPr/>
              </a:pPr>
              <a:r>
                <a:rPr lang="ja-JP" altLang="en-US" sz="2600" dirty="0" smtClean="0">
                  <a:solidFill>
                    <a:schemeClr val="bg1"/>
                  </a:solidFill>
                </a:rPr>
                <a:t>生態系の基礎を築く重要な生物</a:t>
              </a:r>
            </a:p>
          </p:txBody>
        </p:sp>
      </p:grpSp>
    </p:spTree>
    <p:custDataLst>
      <p:tags r:id="rId1"/>
    </p:custDataLst>
  </p:cSld>
  <p:clrMapOvr>
    <a:masterClrMapping/>
  </p:clrMapOvr>
  <p:transition advTm="2970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strips(downLeft)">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strips(downLeft)">
                                      <p:cBhvr>
                                        <p:cTn id="12" dur="500"/>
                                        <p:tgtEl>
                                          <p:spTgt spid="10"/>
                                        </p:tgtEl>
                                      </p:cBhvr>
                                    </p:animEffect>
                                  </p:childTnLst>
                                </p:cTn>
                              </p:par>
                            </p:childTnLst>
                          </p:cTn>
                        </p:par>
                        <p:par>
                          <p:cTn id="13" fill="hold">
                            <p:stCondLst>
                              <p:cond delay="500"/>
                            </p:stCondLst>
                            <p:childTnLst>
                              <p:par>
                                <p:cTn id="14" presetID="18" presetClass="entr" presetSubtype="1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strips(downLeft)">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正方形/長方形 58"/>
          <p:cNvSpPr/>
          <p:nvPr/>
        </p:nvSpPr>
        <p:spPr>
          <a:xfrm>
            <a:off x="714348" y="1714488"/>
            <a:ext cx="7929618" cy="5000660"/>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タイトル 8"/>
          <p:cNvSpPr>
            <a:spLocks noGrp="1"/>
          </p:cNvSpPr>
          <p:nvPr>
            <p:ph type="title"/>
          </p:nvPr>
        </p:nvSpPr>
        <p:spPr/>
        <p:txBody>
          <a:bodyPr>
            <a:normAutofit/>
          </a:bodyPr>
          <a:lstStyle/>
          <a:p>
            <a:pPr algn="l"/>
            <a:r>
              <a:rPr kumimoji="1" lang="ja-JP" altLang="en-US" dirty="0" smtClean="0"/>
              <a:t>調査場所</a:t>
            </a:r>
            <a:endParaRPr kumimoji="1" lang="ja-JP" altLang="en-US" dirty="0"/>
          </a:p>
        </p:txBody>
      </p:sp>
      <p:grpSp>
        <p:nvGrpSpPr>
          <p:cNvPr id="80" name="グループ化 79"/>
          <p:cNvGrpSpPr/>
          <p:nvPr/>
        </p:nvGrpSpPr>
        <p:grpSpPr>
          <a:xfrm>
            <a:off x="2428860" y="1928802"/>
            <a:ext cx="4071966" cy="4000528"/>
            <a:chOff x="1714480" y="1928802"/>
            <a:chExt cx="4643470" cy="4286280"/>
          </a:xfrm>
        </p:grpSpPr>
        <p:sp>
          <p:nvSpPr>
            <p:cNvPr id="40" name="正方形/長方形 39"/>
            <p:cNvSpPr/>
            <p:nvPr/>
          </p:nvSpPr>
          <p:spPr>
            <a:xfrm>
              <a:off x="1714480" y="5643578"/>
              <a:ext cx="4643470" cy="571504"/>
            </a:xfrm>
            <a:prstGeom prst="rect">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Freeform 3"/>
            <p:cNvSpPr>
              <a:spLocks/>
            </p:cNvSpPr>
            <p:nvPr/>
          </p:nvSpPr>
          <p:spPr bwMode="auto">
            <a:xfrm>
              <a:off x="3857620" y="2000240"/>
              <a:ext cx="2357454" cy="3429023"/>
            </a:xfrm>
            <a:custGeom>
              <a:avLst/>
              <a:gdLst>
                <a:gd name="T0" fmla="*/ 0 w 2037"/>
                <a:gd name="T1" fmla="*/ 425 h 3103"/>
                <a:gd name="T2" fmla="*/ 0 w 2037"/>
                <a:gd name="T3" fmla="*/ 3103 h 3103"/>
                <a:gd name="T4" fmla="*/ 1188 w 2037"/>
                <a:gd name="T5" fmla="*/ 3103 h 3103"/>
                <a:gd name="T6" fmla="*/ 1375 w 2037"/>
                <a:gd name="T7" fmla="*/ 3103 h 3103"/>
                <a:gd name="T8" fmla="*/ 1375 w 2037"/>
                <a:gd name="T9" fmla="*/ 2923 h 3103"/>
                <a:gd name="T10" fmla="*/ 1173 w 2037"/>
                <a:gd name="T11" fmla="*/ 2923 h 3103"/>
                <a:gd name="T12" fmla="*/ 1173 w 2037"/>
                <a:gd name="T13" fmla="*/ 2318 h 3103"/>
                <a:gd name="T14" fmla="*/ 2037 w 2037"/>
                <a:gd name="T15" fmla="*/ 2318 h 3103"/>
                <a:gd name="T16" fmla="*/ 2037 w 2037"/>
                <a:gd name="T17" fmla="*/ 0 h 3103"/>
                <a:gd name="T18" fmla="*/ 864 w 2037"/>
                <a:gd name="T19" fmla="*/ 0 h 3103"/>
                <a:gd name="T20" fmla="*/ 864 w 2037"/>
                <a:gd name="T21" fmla="*/ 425 h 3103"/>
                <a:gd name="T22" fmla="*/ 108 w 2037"/>
                <a:gd name="T23" fmla="*/ 425 h 3103"/>
                <a:gd name="T24" fmla="*/ 108 w 2037"/>
                <a:gd name="T25" fmla="*/ 331 h 3103"/>
                <a:gd name="T26" fmla="*/ 0 w 2037"/>
                <a:gd name="T27" fmla="*/ 331 h 3103"/>
                <a:gd name="T28" fmla="*/ 0 w 2037"/>
                <a:gd name="T29" fmla="*/ 425 h 31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37"/>
                <a:gd name="T46" fmla="*/ 0 h 3103"/>
                <a:gd name="T47" fmla="*/ 2037 w 2037"/>
                <a:gd name="T48" fmla="*/ 3103 h 31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37" h="3103">
                  <a:moveTo>
                    <a:pt x="0" y="425"/>
                  </a:moveTo>
                  <a:lnTo>
                    <a:pt x="0" y="3103"/>
                  </a:lnTo>
                  <a:lnTo>
                    <a:pt x="1188" y="3103"/>
                  </a:lnTo>
                  <a:lnTo>
                    <a:pt x="1375" y="3103"/>
                  </a:lnTo>
                  <a:lnTo>
                    <a:pt x="1375" y="2923"/>
                  </a:lnTo>
                  <a:lnTo>
                    <a:pt x="1173" y="2923"/>
                  </a:lnTo>
                  <a:lnTo>
                    <a:pt x="1173" y="2318"/>
                  </a:lnTo>
                  <a:lnTo>
                    <a:pt x="2037" y="2318"/>
                  </a:lnTo>
                  <a:lnTo>
                    <a:pt x="2037" y="0"/>
                  </a:lnTo>
                  <a:lnTo>
                    <a:pt x="864" y="0"/>
                  </a:lnTo>
                  <a:lnTo>
                    <a:pt x="864" y="425"/>
                  </a:lnTo>
                  <a:lnTo>
                    <a:pt x="108" y="425"/>
                  </a:lnTo>
                  <a:lnTo>
                    <a:pt x="108" y="331"/>
                  </a:lnTo>
                  <a:lnTo>
                    <a:pt x="0" y="331"/>
                  </a:lnTo>
                  <a:lnTo>
                    <a:pt x="0" y="425"/>
                  </a:lnTo>
                  <a:close/>
                </a:path>
              </a:pathLst>
            </a:custGeom>
            <a:solidFill>
              <a:schemeClr val="accent2">
                <a:lumMod val="40000"/>
                <a:lumOff val="60000"/>
              </a:schemeClr>
            </a:solidFill>
            <a:ln w="9525">
              <a:solidFill>
                <a:schemeClr val="tx1"/>
              </a:solidFill>
              <a:round/>
              <a:headEnd/>
              <a:tailEnd/>
            </a:ln>
          </p:spPr>
          <p:txBody>
            <a:bodyPr/>
            <a:lstStyle/>
            <a:p>
              <a:endParaRPr lang="ja-JP" altLang="en-US" dirty="0"/>
            </a:p>
          </p:txBody>
        </p:sp>
        <p:grpSp>
          <p:nvGrpSpPr>
            <p:cNvPr id="3" name="Group 52"/>
            <p:cNvGrpSpPr>
              <a:grpSpLocks/>
            </p:cNvGrpSpPr>
            <p:nvPr/>
          </p:nvGrpSpPr>
          <p:grpSpPr bwMode="auto">
            <a:xfrm>
              <a:off x="4222177" y="2530672"/>
              <a:ext cx="1499883" cy="2436674"/>
              <a:chOff x="-201" y="456"/>
              <a:chExt cx="1296" cy="2205"/>
            </a:xfrm>
          </p:grpSpPr>
          <p:sp>
            <p:nvSpPr>
              <p:cNvPr id="27" name="Rectangle 7"/>
              <p:cNvSpPr>
                <a:spLocks noChangeArrowheads="1"/>
              </p:cNvSpPr>
              <p:nvPr/>
            </p:nvSpPr>
            <p:spPr bwMode="auto">
              <a:xfrm>
                <a:off x="-201" y="456"/>
                <a:ext cx="336" cy="384"/>
              </a:xfrm>
              <a:prstGeom prst="rect">
                <a:avLst/>
              </a:prstGeom>
              <a:solidFill>
                <a:schemeClr val="accent2">
                  <a:lumMod val="75000"/>
                </a:schemeClr>
              </a:solidFill>
              <a:ln w="9525">
                <a:solidFill>
                  <a:schemeClr val="tx1"/>
                </a:solidFill>
                <a:miter lim="800000"/>
                <a:headEnd/>
                <a:tailEnd/>
              </a:ln>
            </p:spPr>
            <p:txBody>
              <a:bodyPr wrap="none" anchor="ctr"/>
              <a:lstStyle/>
              <a:p>
                <a:endParaRPr lang="ja-JP" altLang="en-US"/>
              </a:p>
            </p:txBody>
          </p:sp>
          <p:sp>
            <p:nvSpPr>
              <p:cNvPr id="28" name="Rectangle 8"/>
              <p:cNvSpPr>
                <a:spLocks noChangeArrowheads="1"/>
              </p:cNvSpPr>
              <p:nvPr/>
            </p:nvSpPr>
            <p:spPr bwMode="auto">
              <a:xfrm>
                <a:off x="474" y="951"/>
                <a:ext cx="528" cy="480"/>
              </a:xfrm>
              <a:prstGeom prst="rect">
                <a:avLst/>
              </a:prstGeom>
              <a:solidFill>
                <a:schemeClr val="accent2">
                  <a:lumMod val="75000"/>
                </a:schemeClr>
              </a:solidFill>
              <a:ln w="9525">
                <a:solidFill>
                  <a:schemeClr val="tx1"/>
                </a:solidFill>
                <a:miter lim="800000"/>
                <a:headEnd/>
                <a:tailEnd/>
              </a:ln>
            </p:spPr>
            <p:txBody>
              <a:bodyPr wrap="none" anchor="ctr"/>
              <a:lstStyle/>
              <a:p>
                <a:endParaRPr lang="ja-JP" altLang="en-US"/>
              </a:p>
            </p:txBody>
          </p:sp>
          <p:sp>
            <p:nvSpPr>
              <p:cNvPr id="31" name="Rectangle 4"/>
              <p:cNvSpPr>
                <a:spLocks noChangeArrowheads="1"/>
              </p:cNvSpPr>
              <p:nvPr/>
            </p:nvSpPr>
            <p:spPr bwMode="auto">
              <a:xfrm>
                <a:off x="519" y="501"/>
                <a:ext cx="576" cy="336"/>
              </a:xfrm>
              <a:prstGeom prst="rect">
                <a:avLst/>
              </a:prstGeom>
              <a:solidFill>
                <a:srgbClr val="00B050"/>
              </a:solidFill>
              <a:ln w="9525">
                <a:solidFill>
                  <a:schemeClr val="tx1"/>
                </a:solidFill>
                <a:miter lim="800000"/>
                <a:headEnd/>
                <a:tailEnd/>
              </a:ln>
            </p:spPr>
            <p:txBody>
              <a:bodyPr wrap="none" anchor="ctr"/>
              <a:lstStyle/>
              <a:p>
                <a:endParaRPr lang="ja-JP" altLang="en-US"/>
              </a:p>
            </p:txBody>
          </p:sp>
          <p:sp>
            <p:nvSpPr>
              <p:cNvPr id="30" name="Rectangle 5"/>
              <p:cNvSpPr>
                <a:spLocks noChangeArrowheads="1"/>
              </p:cNvSpPr>
              <p:nvPr/>
            </p:nvSpPr>
            <p:spPr bwMode="auto">
              <a:xfrm>
                <a:off x="-66" y="2256"/>
                <a:ext cx="360" cy="405"/>
              </a:xfrm>
              <a:prstGeom prst="rect">
                <a:avLst/>
              </a:prstGeom>
              <a:solidFill>
                <a:srgbClr val="00B050"/>
              </a:solidFill>
              <a:ln w="9525">
                <a:solidFill>
                  <a:schemeClr val="tx1"/>
                </a:solidFill>
                <a:miter lim="800000"/>
                <a:headEnd/>
                <a:tailEnd/>
              </a:ln>
            </p:spPr>
            <p:txBody>
              <a:bodyPr wrap="none" anchor="ctr"/>
              <a:lstStyle/>
              <a:p>
                <a:endParaRPr lang="ja-JP" altLang="en-US"/>
              </a:p>
            </p:txBody>
          </p:sp>
        </p:grpSp>
        <p:grpSp>
          <p:nvGrpSpPr>
            <p:cNvPr id="7" name="Group 53"/>
            <p:cNvGrpSpPr>
              <a:grpSpLocks/>
            </p:cNvGrpSpPr>
            <p:nvPr/>
          </p:nvGrpSpPr>
          <p:grpSpPr bwMode="auto">
            <a:xfrm>
              <a:off x="4013860" y="2209098"/>
              <a:ext cx="1381836" cy="2645531"/>
              <a:chOff x="1494" y="480"/>
              <a:chExt cx="1194" cy="2394"/>
            </a:xfrm>
          </p:grpSpPr>
          <p:grpSp>
            <p:nvGrpSpPr>
              <p:cNvPr id="8" name="Group 51"/>
              <p:cNvGrpSpPr>
                <a:grpSpLocks/>
              </p:cNvGrpSpPr>
              <p:nvPr/>
            </p:nvGrpSpPr>
            <p:grpSpPr bwMode="auto">
              <a:xfrm>
                <a:off x="1494" y="2586"/>
                <a:ext cx="138" cy="288"/>
                <a:chOff x="1494" y="2586"/>
                <a:chExt cx="138" cy="288"/>
              </a:xfrm>
            </p:grpSpPr>
            <p:sp>
              <p:nvSpPr>
                <p:cNvPr id="25" name="Rectangle 9"/>
                <p:cNvSpPr>
                  <a:spLocks noChangeArrowheads="1"/>
                </p:cNvSpPr>
                <p:nvPr/>
              </p:nvSpPr>
              <p:spPr bwMode="auto">
                <a:xfrm>
                  <a:off x="1494" y="2586"/>
                  <a:ext cx="47" cy="288"/>
                </a:xfrm>
                <a:prstGeom prst="rect">
                  <a:avLst/>
                </a:prstGeom>
                <a:solidFill>
                  <a:srgbClr val="FFFF00"/>
                </a:solidFill>
                <a:ln w="9525">
                  <a:solidFill>
                    <a:schemeClr val="tx1"/>
                  </a:solidFill>
                  <a:miter lim="800000"/>
                  <a:headEnd/>
                  <a:tailEnd/>
                </a:ln>
              </p:spPr>
              <p:txBody>
                <a:bodyPr wrap="none" anchor="ctr"/>
                <a:lstStyle/>
                <a:p>
                  <a:endParaRPr lang="ja-JP" altLang="en-US"/>
                </a:p>
              </p:txBody>
            </p:sp>
            <p:sp>
              <p:nvSpPr>
                <p:cNvPr id="26" name="Rectangle 13"/>
                <p:cNvSpPr>
                  <a:spLocks noChangeArrowheads="1"/>
                </p:cNvSpPr>
                <p:nvPr/>
              </p:nvSpPr>
              <p:spPr bwMode="auto">
                <a:xfrm flipH="1">
                  <a:off x="1584" y="2586"/>
                  <a:ext cx="48" cy="288"/>
                </a:xfrm>
                <a:prstGeom prst="rect">
                  <a:avLst/>
                </a:prstGeom>
                <a:solidFill>
                  <a:srgbClr val="808000"/>
                </a:solidFill>
                <a:ln w="9525">
                  <a:solidFill>
                    <a:schemeClr val="tx1"/>
                  </a:solidFill>
                  <a:miter lim="800000"/>
                  <a:headEnd/>
                  <a:tailEnd/>
                </a:ln>
              </p:spPr>
              <p:txBody>
                <a:bodyPr wrap="none" anchor="ctr"/>
                <a:lstStyle/>
                <a:p>
                  <a:endParaRPr lang="ja-JP" altLang="en-US"/>
                </a:p>
              </p:txBody>
            </p:sp>
          </p:grpSp>
          <p:grpSp>
            <p:nvGrpSpPr>
              <p:cNvPr id="11" name="Group 50"/>
              <p:cNvGrpSpPr>
                <a:grpSpLocks/>
              </p:cNvGrpSpPr>
              <p:nvPr/>
            </p:nvGrpSpPr>
            <p:grpSpPr bwMode="auto">
              <a:xfrm>
                <a:off x="1674" y="1371"/>
                <a:ext cx="138" cy="288"/>
                <a:chOff x="1674" y="1371"/>
                <a:chExt cx="138" cy="288"/>
              </a:xfrm>
            </p:grpSpPr>
            <p:sp>
              <p:nvSpPr>
                <p:cNvPr id="23" name="Rectangle 10"/>
                <p:cNvSpPr>
                  <a:spLocks noChangeArrowheads="1"/>
                </p:cNvSpPr>
                <p:nvPr/>
              </p:nvSpPr>
              <p:spPr bwMode="auto">
                <a:xfrm>
                  <a:off x="1674" y="1371"/>
                  <a:ext cx="47" cy="288"/>
                </a:xfrm>
                <a:prstGeom prst="rect">
                  <a:avLst/>
                </a:prstGeom>
                <a:solidFill>
                  <a:srgbClr val="FFFF00"/>
                </a:solidFill>
                <a:ln w="9525">
                  <a:solidFill>
                    <a:schemeClr val="tx1"/>
                  </a:solidFill>
                  <a:miter lim="800000"/>
                  <a:headEnd/>
                  <a:tailEnd/>
                </a:ln>
              </p:spPr>
              <p:txBody>
                <a:bodyPr wrap="none" anchor="ctr"/>
                <a:lstStyle/>
                <a:p>
                  <a:endParaRPr lang="ja-JP" altLang="en-US"/>
                </a:p>
              </p:txBody>
            </p:sp>
            <p:sp>
              <p:nvSpPr>
                <p:cNvPr id="24" name="Rectangle 12"/>
                <p:cNvSpPr>
                  <a:spLocks noChangeArrowheads="1"/>
                </p:cNvSpPr>
                <p:nvPr/>
              </p:nvSpPr>
              <p:spPr bwMode="auto">
                <a:xfrm flipH="1">
                  <a:off x="1764" y="1371"/>
                  <a:ext cx="48" cy="288"/>
                </a:xfrm>
                <a:prstGeom prst="rect">
                  <a:avLst/>
                </a:prstGeom>
                <a:solidFill>
                  <a:srgbClr val="808000"/>
                </a:solidFill>
                <a:ln w="9525">
                  <a:solidFill>
                    <a:schemeClr val="tx1"/>
                  </a:solidFill>
                  <a:miter lim="800000"/>
                  <a:headEnd/>
                  <a:tailEnd/>
                </a:ln>
              </p:spPr>
              <p:txBody>
                <a:bodyPr wrap="none" anchor="ctr"/>
                <a:lstStyle/>
                <a:p>
                  <a:endParaRPr lang="ja-JP" altLang="en-US"/>
                </a:p>
              </p:txBody>
            </p:sp>
          </p:grpSp>
          <p:grpSp>
            <p:nvGrpSpPr>
              <p:cNvPr id="12" name="Group 49"/>
              <p:cNvGrpSpPr>
                <a:grpSpLocks/>
              </p:cNvGrpSpPr>
              <p:nvPr/>
            </p:nvGrpSpPr>
            <p:grpSpPr bwMode="auto">
              <a:xfrm>
                <a:off x="2544" y="480"/>
                <a:ext cx="144" cy="288"/>
                <a:chOff x="2544" y="480"/>
                <a:chExt cx="144" cy="288"/>
              </a:xfrm>
            </p:grpSpPr>
            <p:sp>
              <p:nvSpPr>
                <p:cNvPr id="18" name="Rectangle 11"/>
                <p:cNvSpPr>
                  <a:spLocks noChangeArrowheads="1"/>
                </p:cNvSpPr>
                <p:nvPr/>
              </p:nvSpPr>
              <p:spPr bwMode="auto">
                <a:xfrm>
                  <a:off x="2544" y="480"/>
                  <a:ext cx="48" cy="288"/>
                </a:xfrm>
                <a:prstGeom prst="rect">
                  <a:avLst/>
                </a:prstGeom>
                <a:solidFill>
                  <a:srgbClr val="FFFF00"/>
                </a:solidFill>
                <a:ln w="9525">
                  <a:solidFill>
                    <a:schemeClr val="tx1"/>
                  </a:solidFill>
                  <a:miter lim="800000"/>
                  <a:headEnd/>
                  <a:tailEnd/>
                </a:ln>
              </p:spPr>
              <p:txBody>
                <a:bodyPr wrap="none" anchor="ctr"/>
                <a:lstStyle/>
                <a:p>
                  <a:endParaRPr lang="ja-JP" altLang="en-US"/>
                </a:p>
              </p:txBody>
            </p:sp>
            <p:sp>
              <p:nvSpPr>
                <p:cNvPr id="19" name="Rectangle 14"/>
                <p:cNvSpPr>
                  <a:spLocks noChangeArrowheads="1"/>
                </p:cNvSpPr>
                <p:nvPr/>
              </p:nvSpPr>
              <p:spPr bwMode="auto">
                <a:xfrm flipH="1">
                  <a:off x="2640" y="480"/>
                  <a:ext cx="48" cy="288"/>
                </a:xfrm>
                <a:prstGeom prst="rect">
                  <a:avLst/>
                </a:prstGeom>
                <a:solidFill>
                  <a:srgbClr val="808000"/>
                </a:solidFill>
                <a:ln w="9525">
                  <a:solidFill>
                    <a:schemeClr val="tx1"/>
                  </a:solidFill>
                  <a:miter lim="800000"/>
                  <a:headEnd/>
                  <a:tailEnd/>
                </a:ln>
              </p:spPr>
              <p:txBody>
                <a:bodyPr wrap="none" anchor="ctr"/>
                <a:lstStyle/>
                <a:p>
                  <a:endParaRPr lang="ja-JP" altLang="en-US"/>
                </a:p>
              </p:txBody>
            </p:sp>
          </p:grpSp>
        </p:grpSp>
        <p:sp>
          <p:nvSpPr>
            <p:cNvPr id="49" name="正方形/長方形 48"/>
            <p:cNvSpPr/>
            <p:nvPr/>
          </p:nvSpPr>
          <p:spPr>
            <a:xfrm>
              <a:off x="1928794" y="1928802"/>
              <a:ext cx="1857388" cy="3500462"/>
            </a:xfrm>
            <a:prstGeom prst="rect">
              <a:avLst/>
            </a:prstGeom>
            <a:solidFill>
              <a:schemeClr val="accent2">
                <a:lumMod val="40000"/>
                <a:lumOff val="60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下矢印 52"/>
          <p:cNvSpPr/>
          <p:nvPr/>
        </p:nvSpPr>
        <p:spPr>
          <a:xfrm rot="10800000" flipV="1">
            <a:off x="2928927" y="4857760"/>
            <a:ext cx="285751" cy="714380"/>
          </a:xfrm>
          <a:prstGeom prst="downArrow">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テキスト ボックス 37"/>
          <p:cNvSpPr txBox="1"/>
          <p:nvPr/>
        </p:nvSpPr>
        <p:spPr>
          <a:xfrm>
            <a:off x="428596" y="1214422"/>
            <a:ext cx="8294258" cy="461665"/>
          </a:xfrm>
          <a:prstGeom prst="rect">
            <a:avLst/>
          </a:prstGeom>
          <a:noFill/>
        </p:spPr>
        <p:txBody>
          <a:bodyPr wrap="none" rtlCol="0">
            <a:spAutoFit/>
          </a:bodyPr>
          <a:lstStyle/>
          <a:p>
            <a:r>
              <a:rPr kumimoji="1" lang="ja-JP" altLang="en-US" sz="2400" dirty="0" smtClean="0"/>
              <a:t>岐阜県旧谷汲村：ビオトープ水田（</a:t>
            </a:r>
            <a:r>
              <a:rPr kumimoji="1" lang="en-US" altLang="ja-JP" sz="2400" dirty="0" smtClean="0"/>
              <a:t>BT</a:t>
            </a:r>
            <a:r>
              <a:rPr kumimoji="1" lang="ja-JP" altLang="en-US" sz="2400" dirty="0" smtClean="0"/>
              <a:t>水田）及びその周辺水域</a:t>
            </a:r>
            <a:endParaRPr kumimoji="1" lang="ja-JP" altLang="en-US" sz="2400" dirty="0"/>
          </a:p>
        </p:txBody>
      </p:sp>
      <p:sp>
        <p:nvSpPr>
          <p:cNvPr id="66" name="テキスト ボックス 65"/>
          <p:cNvSpPr txBox="1"/>
          <p:nvPr/>
        </p:nvSpPr>
        <p:spPr>
          <a:xfrm>
            <a:off x="4714876" y="3500438"/>
            <a:ext cx="960519" cy="400110"/>
          </a:xfrm>
          <a:prstGeom prst="rect">
            <a:avLst/>
          </a:prstGeom>
          <a:noFill/>
        </p:spPr>
        <p:txBody>
          <a:bodyPr wrap="none" rtlCol="0">
            <a:spAutoFit/>
          </a:bodyPr>
          <a:lstStyle/>
          <a:p>
            <a:r>
              <a:rPr lang="en-US" altLang="ja-JP" sz="2000" b="1" dirty="0" smtClean="0"/>
              <a:t>BT</a:t>
            </a:r>
            <a:r>
              <a:rPr kumimoji="1" lang="ja-JP" altLang="en-US" sz="2000" b="1" dirty="0" smtClean="0"/>
              <a:t>水田</a:t>
            </a:r>
            <a:endParaRPr kumimoji="1" lang="ja-JP" altLang="en-US" sz="2000" b="1" dirty="0"/>
          </a:p>
        </p:txBody>
      </p:sp>
      <p:sp>
        <p:nvSpPr>
          <p:cNvPr id="67" name="テキスト ボックス 66"/>
          <p:cNvSpPr txBox="1"/>
          <p:nvPr/>
        </p:nvSpPr>
        <p:spPr>
          <a:xfrm>
            <a:off x="3159993" y="3857628"/>
            <a:ext cx="697627" cy="400110"/>
          </a:xfrm>
          <a:prstGeom prst="rect">
            <a:avLst/>
          </a:prstGeom>
          <a:noFill/>
        </p:spPr>
        <p:txBody>
          <a:bodyPr wrap="none" rtlCol="0">
            <a:spAutoFit/>
          </a:bodyPr>
          <a:lstStyle/>
          <a:p>
            <a:r>
              <a:rPr kumimoji="1" lang="ja-JP" altLang="en-US" sz="2000" b="1" dirty="0" smtClean="0"/>
              <a:t>水田</a:t>
            </a:r>
            <a:endParaRPr kumimoji="1" lang="ja-JP" altLang="en-US" sz="2000" b="1" dirty="0"/>
          </a:p>
        </p:txBody>
      </p:sp>
      <p:sp>
        <p:nvSpPr>
          <p:cNvPr id="69" name="テキスト ボックス 68"/>
          <p:cNvSpPr txBox="1"/>
          <p:nvPr/>
        </p:nvSpPr>
        <p:spPr>
          <a:xfrm>
            <a:off x="3898835" y="6029286"/>
            <a:ext cx="958917" cy="400110"/>
          </a:xfrm>
          <a:prstGeom prst="rect">
            <a:avLst/>
          </a:prstGeom>
          <a:noFill/>
        </p:spPr>
        <p:txBody>
          <a:bodyPr wrap="none" rtlCol="0">
            <a:spAutoFit/>
          </a:bodyPr>
          <a:lstStyle/>
          <a:p>
            <a:r>
              <a:rPr kumimoji="1" lang="ja-JP" altLang="en-US" sz="2000" b="1" dirty="0" smtClean="0"/>
              <a:t>排水路</a:t>
            </a:r>
            <a:endParaRPr kumimoji="1" lang="ja-JP" altLang="en-US" sz="2000" b="1" dirty="0"/>
          </a:p>
        </p:txBody>
      </p:sp>
      <p:sp>
        <p:nvSpPr>
          <p:cNvPr id="37" name="下矢印 36"/>
          <p:cNvSpPr/>
          <p:nvPr/>
        </p:nvSpPr>
        <p:spPr>
          <a:xfrm flipV="1">
            <a:off x="4500562" y="4714884"/>
            <a:ext cx="285752" cy="785818"/>
          </a:xfrm>
          <a:prstGeom prst="downArrow">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下矢印 38"/>
          <p:cNvSpPr/>
          <p:nvPr/>
        </p:nvSpPr>
        <p:spPr>
          <a:xfrm rot="10800000" flipV="1">
            <a:off x="5929323" y="4071942"/>
            <a:ext cx="285751" cy="1500198"/>
          </a:xfrm>
          <a:prstGeom prst="downArrow">
            <a:avLst/>
          </a:prstGeom>
          <a:solidFill>
            <a:srgbClr val="0070C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5000628" y="1643050"/>
            <a:ext cx="1500198" cy="571504"/>
          </a:xfrm>
          <a:prstGeom prst="rect">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BT</a:t>
            </a:r>
            <a:r>
              <a:rPr kumimoji="1" lang="ja-JP" altLang="en-US" sz="2400" dirty="0" smtClean="0">
                <a:solidFill>
                  <a:schemeClr val="tx1"/>
                </a:solidFill>
              </a:rPr>
              <a:t>澱み域</a:t>
            </a:r>
            <a:endParaRPr kumimoji="1" lang="ja-JP" altLang="en-US" sz="2400" dirty="0">
              <a:solidFill>
                <a:schemeClr val="tx1"/>
              </a:solidFill>
            </a:endParaRPr>
          </a:p>
        </p:txBody>
      </p:sp>
      <p:sp>
        <p:nvSpPr>
          <p:cNvPr id="52" name="正方形/長方形 51"/>
          <p:cNvSpPr/>
          <p:nvPr/>
        </p:nvSpPr>
        <p:spPr>
          <a:xfrm>
            <a:off x="5000628" y="2500306"/>
            <a:ext cx="1500198" cy="571504"/>
          </a:xfrm>
          <a:prstGeom prst="rect">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BT</a:t>
            </a:r>
            <a:r>
              <a:rPr kumimoji="1" lang="ja-JP" altLang="en-US" sz="2400" dirty="0" smtClean="0">
                <a:solidFill>
                  <a:schemeClr val="tx1"/>
                </a:solidFill>
              </a:rPr>
              <a:t>耕作域</a:t>
            </a:r>
            <a:endParaRPr kumimoji="1" lang="ja-JP" altLang="en-US" sz="2400" dirty="0">
              <a:solidFill>
                <a:schemeClr val="tx1"/>
              </a:solidFill>
            </a:endParaRPr>
          </a:p>
        </p:txBody>
      </p:sp>
      <p:sp>
        <p:nvSpPr>
          <p:cNvPr id="55" name="正方形/長方形 54"/>
          <p:cNvSpPr/>
          <p:nvPr/>
        </p:nvSpPr>
        <p:spPr>
          <a:xfrm>
            <a:off x="3071802" y="3857628"/>
            <a:ext cx="1000132" cy="571504"/>
          </a:xfrm>
          <a:prstGeom prst="rect">
            <a:avLst/>
          </a:prstGeom>
          <a:solidFill>
            <a:schemeClr val="accent3">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水田</a:t>
            </a:r>
            <a:endParaRPr kumimoji="1" lang="ja-JP" altLang="en-US" sz="2400" dirty="0">
              <a:solidFill>
                <a:schemeClr val="tx1"/>
              </a:solidFill>
            </a:endParaRPr>
          </a:p>
        </p:txBody>
      </p:sp>
      <p:sp>
        <p:nvSpPr>
          <p:cNvPr id="56" name="正方形/長方形 55"/>
          <p:cNvSpPr/>
          <p:nvPr/>
        </p:nvSpPr>
        <p:spPr>
          <a:xfrm>
            <a:off x="3786182" y="6000768"/>
            <a:ext cx="1357322" cy="571504"/>
          </a:xfrm>
          <a:prstGeom prst="rect">
            <a:avLst/>
          </a:prstGeom>
          <a:solidFill>
            <a:schemeClr val="accent3">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排水路</a:t>
            </a:r>
            <a:endParaRPr kumimoji="1" lang="ja-JP" altLang="en-US" sz="2400" dirty="0">
              <a:solidFill>
                <a:schemeClr val="tx1"/>
              </a:solidFill>
            </a:endParaRPr>
          </a:p>
        </p:txBody>
      </p:sp>
      <p:cxnSp>
        <p:nvCxnSpPr>
          <p:cNvPr id="61" name="直線矢印コネクタ 60"/>
          <p:cNvCxnSpPr/>
          <p:nvPr/>
        </p:nvCxnSpPr>
        <p:spPr>
          <a:xfrm>
            <a:off x="1500166" y="5357826"/>
            <a:ext cx="2000264" cy="42862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p:nvPr/>
        </p:nvCxnSpPr>
        <p:spPr>
          <a:xfrm rot="10800000" flipV="1">
            <a:off x="5643570" y="3214686"/>
            <a:ext cx="1285884" cy="428628"/>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8" name="直線矢印コネクタ 87"/>
          <p:cNvCxnSpPr/>
          <p:nvPr/>
        </p:nvCxnSpPr>
        <p:spPr>
          <a:xfrm>
            <a:off x="1857356" y="3071810"/>
            <a:ext cx="1285884" cy="71438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65" name="Picture 5"/>
          <p:cNvPicPr>
            <a:picLocks noChangeAspect="1" noChangeArrowheads="1"/>
          </p:cNvPicPr>
          <p:nvPr/>
        </p:nvPicPr>
        <p:blipFill>
          <a:blip r:embed="rId4" cstate="screen"/>
          <a:srcRect/>
          <a:stretch>
            <a:fillRect/>
          </a:stretch>
        </p:blipFill>
        <p:spPr bwMode="auto">
          <a:xfrm>
            <a:off x="-357222" y="1785926"/>
            <a:ext cx="2643174" cy="1984644"/>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screen"/>
          <a:srcRect/>
          <a:stretch>
            <a:fillRect/>
          </a:stretch>
        </p:blipFill>
        <p:spPr bwMode="auto">
          <a:xfrm>
            <a:off x="-32" y="3857628"/>
            <a:ext cx="2252660" cy="3000806"/>
          </a:xfrm>
          <a:prstGeom prst="rect">
            <a:avLst/>
          </a:prstGeom>
          <a:noFill/>
          <a:ln w="9525">
            <a:noFill/>
            <a:miter lim="800000"/>
            <a:headEnd/>
            <a:tailEnd/>
          </a:ln>
          <a:effectLst/>
        </p:spPr>
      </p:pic>
      <p:pic>
        <p:nvPicPr>
          <p:cNvPr id="1026" name="Picture 2"/>
          <p:cNvPicPr>
            <a:picLocks noChangeAspect="1" noChangeArrowheads="1"/>
          </p:cNvPicPr>
          <p:nvPr/>
        </p:nvPicPr>
        <p:blipFill>
          <a:blip r:embed="rId6" cstate="screen"/>
          <a:srcRect/>
          <a:stretch>
            <a:fillRect/>
          </a:stretch>
        </p:blipFill>
        <p:spPr bwMode="auto">
          <a:xfrm>
            <a:off x="6572264" y="2143116"/>
            <a:ext cx="2857519" cy="2145351"/>
          </a:xfrm>
          <a:prstGeom prst="rect">
            <a:avLst/>
          </a:prstGeom>
          <a:noFill/>
          <a:ln w="9525">
            <a:noFill/>
            <a:miter lim="800000"/>
            <a:headEnd/>
            <a:tailEnd/>
          </a:ln>
          <a:effectLst/>
        </p:spPr>
      </p:pic>
      <p:sp>
        <p:nvSpPr>
          <p:cNvPr id="46" name="右矢印 45"/>
          <p:cNvSpPr/>
          <p:nvPr/>
        </p:nvSpPr>
        <p:spPr>
          <a:xfrm>
            <a:off x="3643306" y="5643578"/>
            <a:ext cx="1643074" cy="285752"/>
          </a:xfrm>
          <a:prstGeom prst="rightArrow">
            <a:avLst/>
          </a:prstGeom>
          <a:solidFill>
            <a:srgbClr val="0070C0"/>
          </a:solidFill>
          <a:ln w="95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3" name="テキスト ボックス 132"/>
          <p:cNvSpPr txBox="1"/>
          <p:nvPr/>
        </p:nvSpPr>
        <p:spPr>
          <a:xfrm>
            <a:off x="5715008" y="4572008"/>
            <a:ext cx="642942" cy="369332"/>
          </a:xfrm>
          <a:prstGeom prst="rect">
            <a:avLst/>
          </a:prstGeom>
          <a:solidFill>
            <a:srgbClr val="0070C0"/>
          </a:solidFill>
        </p:spPr>
        <p:txBody>
          <a:bodyPr wrap="square" rtlCol="0">
            <a:spAutoFit/>
          </a:bodyPr>
          <a:lstStyle/>
          <a:p>
            <a:r>
              <a:rPr kumimoji="1" lang="ja-JP" altLang="en-US" dirty="0" smtClean="0">
                <a:solidFill>
                  <a:schemeClr val="bg1"/>
                </a:solidFill>
              </a:rPr>
              <a:t>魚道</a:t>
            </a:r>
            <a:endParaRPr kumimoji="1" lang="ja-JP" altLang="en-US" dirty="0">
              <a:solidFill>
                <a:schemeClr val="bg1"/>
              </a:solidFill>
            </a:endParaRPr>
          </a:p>
        </p:txBody>
      </p:sp>
      <p:sp>
        <p:nvSpPr>
          <p:cNvPr id="43" name="正方形/長方形 42"/>
          <p:cNvSpPr/>
          <p:nvPr/>
        </p:nvSpPr>
        <p:spPr>
          <a:xfrm>
            <a:off x="5000628" y="4000504"/>
            <a:ext cx="1500198" cy="571504"/>
          </a:xfrm>
          <a:prstGeom prst="rect">
            <a:avLst/>
          </a:prstGeom>
          <a:solidFill>
            <a:srgbClr val="FFC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dirty="0" smtClean="0">
                <a:solidFill>
                  <a:schemeClr val="tx1"/>
                </a:solidFill>
              </a:rPr>
              <a:t>BT</a:t>
            </a:r>
            <a:r>
              <a:rPr kumimoji="1" lang="ja-JP" altLang="en-US" sz="2400" dirty="0" smtClean="0">
                <a:solidFill>
                  <a:schemeClr val="tx1"/>
                </a:solidFill>
              </a:rPr>
              <a:t>出水域</a:t>
            </a:r>
            <a:endParaRPr kumimoji="1" lang="ja-JP" altLang="en-US" sz="2400" dirty="0">
              <a:solidFill>
                <a:schemeClr val="tx1"/>
              </a:solidFill>
            </a:endParaRPr>
          </a:p>
        </p:txBody>
      </p:sp>
    </p:spTree>
    <p:custDataLst>
      <p:tags r:id="rId1"/>
    </p:custDataLst>
  </p:cSld>
  <p:clrMapOvr>
    <a:masterClrMapping/>
  </p:clrMapOvr>
  <p:transition advTm="6771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strips(downRight)">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strips(downLeft)">
                                      <p:cBhvr>
                                        <p:cTn id="12" dur="500"/>
                                        <p:tgtEl>
                                          <p:spTgt spid="53"/>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3" fill="hold" grpId="0" nodeType="clickEffect">
                                  <p:stCondLst>
                                    <p:cond delay="0"/>
                                  </p:stCondLst>
                                  <p:childTnLst>
                                    <p:set>
                                      <p:cBhvr>
                                        <p:cTn id="16" dur="1" fill="hold">
                                          <p:stCondLst>
                                            <p:cond delay="0"/>
                                          </p:stCondLst>
                                        </p:cTn>
                                        <p:tgtEl>
                                          <p:spTgt spid="37"/>
                                        </p:tgtEl>
                                        <p:attrNameLst>
                                          <p:attrName>style.visibility</p:attrName>
                                        </p:attrNameLst>
                                      </p:cBhvr>
                                      <p:to>
                                        <p:strVal val="visible"/>
                                      </p:to>
                                    </p:set>
                                    <p:animEffect transition="in" filter="strips(upRight)">
                                      <p:cBhvr>
                                        <p:cTn id="17" dur="500"/>
                                        <p:tgtEl>
                                          <p:spTgt spid="37"/>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strips(downLeft)">
                                      <p:cBhvr>
                                        <p:cTn id="22" dur="500"/>
                                        <p:tgtEl>
                                          <p:spTgt spid="39"/>
                                        </p:tgtEl>
                                      </p:cBhvr>
                                    </p:animEffect>
                                  </p:childTnLst>
                                </p:cTn>
                              </p:par>
                              <p:par>
                                <p:cTn id="23" presetID="18" presetClass="entr" presetSubtype="12" fill="hold" grpId="0" nodeType="withEffect">
                                  <p:stCondLst>
                                    <p:cond delay="0"/>
                                  </p:stCondLst>
                                  <p:childTnLst>
                                    <p:set>
                                      <p:cBhvr>
                                        <p:cTn id="24" dur="1" fill="hold">
                                          <p:stCondLst>
                                            <p:cond delay="0"/>
                                          </p:stCondLst>
                                        </p:cTn>
                                        <p:tgtEl>
                                          <p:spTgt spid="133"/>
                                        </p:tgtEl>
                                        <p:attrNameLst>
                                          <p:attrName>style.visibility</p:attrName>
                                        </p:attrNameLst>
                                      </p:cBhvr>
                                      <p:to>
                                        <p:strVal val="visible"/>
                                      </p:to>
                                    </p:set>
                                    <p:animEffect transition="in" filter="strips(downLeft)">
                                      <p:cBhvr>
                                        <p:cTn id="25" dur="500"/>
                                        <p:tgtEl>
                                          <p:spTgt spid="133"/>
                                        </p:tgtEl>
                                      </p:cBhvr>
                                    </p:animEffect>
                                  </p:childTnLst>
                                </p:cTn>
                              </p:par>
                            </p:childTnLst>
                          </p:cTn>
                        </p:par>
                      </p:childTnLst>
                    </p:cTn>
                  </p:par>
                  <p:par>
                    <p:cTn id="26" fill="hold">
                      <p:stCondLst>
                        <p:cond delay="indefinite"/>
                      </p:stCondLst>
                      <p:childTnLst>
                        <p:par>
                          <p:cTn id="27" fill="hold">
                            <p:stCondLst>
                              <p:cond delay="0"/>
                            </p:stCondLst>
                            <p:childTnLst>
                              <p:par>
                                <p:cTn id="28" presetID="18" presetClass="entr" presetSubtype="12" fill="hold" grpId="0" nodeType="click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strips(downLeft)">
                                      <p:cBhvr>
                                        <p:cTn id="30" dur="500"/>
                                        <p:tgtEl>
                                          <p:spTgt spid="52"/>
                                        </p:tgtEl>
                                      </p:cBhvr>
                                    </p:animEffect>
                                  </p:childTnLst>
                                </p:cTn>
                              </p:par>
                              <p:par>
                                <p:cTn id="31" presetID="18" presetClass="entr" presetSubtype="12"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strips(downLeft)">
                                      <p:cBhvr>
                                        <p:cTn id="33" dur="500"/>
                                        <p:tgtEl>
                                          <p:spTgt spid="50"/>
                                        </p:tgtEl>
                                      </p:cBhvr>
                                    </p:animEffect>
                                  </p:childTnLst>
                                </p:cTn>
                              </p:par>
                              <p:par>
                                <p:cTn id="34" presetID="18" presetClass="entr" presetSubtype="12" fill="hold" grpId="0" nodeType="withEffect">
                                  <p:stCondLst>
                                    <p:cond delay="0"/>
                                  </p:stCondLst>
                                  <p:childTnLst>
                                    <p:set>
                                      <p:cBhvr>
                                        <p:cTn id="35" dur="1" fill="hold">
                                          <p:stCondLst>
                                            <p:cond delay="0"/>
                                          </p:stCondLst>
                                        </p:cTn>
                                        <p:tgtEl>
                                          <p:spTgt spid="43"/>
                                        </p:tgtEl>
                                        <p:attrNameLst>
                                          <p:attrName>style.visibility</p:attrName>
                                        </p:attrNameLst>
                                      </p:cBhvr>
                                      <p:to>
                                        <p:strVal val="visible"/>
                                      </p:to>
                                    </p:set>
                                    <p:animEffect transition="in" filter="strips(downLeft)">
                                      <p:cBhvr>
                                        <p:cTn id="36" dur="500"/>
                                        <p:tgtEl>
                                          <p:spTgt spid="43"/>
                                        </p:tgtEl>
                                      </p:cBhvr>
                                    </p:animEffect>
                                  </p:childTnLst>
                                </p:cTn>
                              </p:par>
                              <p:par>
                                <p:cTn id="37" presetID="18" presetClass="entr" presetSubtype="12"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strips(downLeft)">
                                      <p:cBhvr>
                                        <p:cTn id="39" dur="500"/>
                                        <p:tgtEl>
                                          <p:spTgt spid="64"/>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grpId="0" nodeType="clickEffect">
                                  <p:stCondLst>
                                    <p:cond delay="0"/>
                                  </p:stCondLst>
                                  <p:childTnLst>
                                    <p:set>
                                      <p:cBhvr>
                                        <p:cTn id="43" dur="1" fill="hold">
                                          <p:stCondLst>
                                            <p:cond delay="0"/>
                                          </p:stCondLst>
                                        </p:cTn>
                                        <p:tgtEl>
                                          <p:spTgt spid="56"/>
                                        </p:tgtEl>
                                        <p:attrNameLst>
                                          <p:attrName>style.visibility</p:attrName>
                                        </p:attrNameLst>
                                      </p:cBhvr>
                                      <p:to>
                                        <p:strVal val="visible"/>
                                      </p:to>
                                    </p:set>
                                    <p:animEffect transition="in" filter="strips(downRight)">
                                      <p:cBhvr>
                                        <p:cTn id="44" dur="500"/>
                                        <p:tgtEl>
                                          <p:spTgt spid="56"/>
                                        </p:tgtEl>
                                      </p:cBhvr>
                                    </p:animEffect>
                                  </p:childTnLst>
                                </p:cTn>
                              </p:par>
                              <p:par>
                                <p:cTn id="45" presetID="18" presetClass="entr" presetSubtype="6" fill="hold" nodeType="with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strips(downRight)">
                                      <p:cBhvr>
                                        <p:cTn id="47" dur="500"/>
                                        <p:tgtEl>
                                          <p:spTgt spid="61"/>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6" fill="hold" grpId="0"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strips(downRight)">
                                      <p:cBhvr>
                                        <p:cTn id="52" dur="500"/>
                                        <p:tgtEl>
                                          <p:spTgt spid="55"/>
                                        </p:tgtEl>
                                      </p:cBhvr>
                                    </p:animEffect>
                                  </p:childTnLst>
                                </p:cTn>
                              </p:par>
                              <p:par>
                                <p:cTn id="53" presetID="18" presetClass="entr" presetSubtype="6" fill="hold" nodeType="withEffect">
                                  <p:stCondLst>
                                    <p:cond delay="0"/>
                                  </p:stCondLst>
                                  <p:childTnLst>
                                    <p:set>
                                      <p:cBhvr>
                                        <p:cTn id="54" dur="1" fill="hold">
                                          <p:stCondLst>
                                            <p:cond delay="0"/>
                                          </p:stCondLst>
                                        </p:cTn>
                                        <p:tgtEl>
                                          <p:spTgt spid="88"/>
                                        </p:tgtEl>
                                        <p:attrNameLst>
                                          <p:attrName>style.visibility</p:attrName>
                                        </p:attrNameLst>
                                      </p:cBhvr>
                                      <p:to>
                                        <p:strVal val="visible"/>
                                      </p:to>
                                    </p:set>
                                    <p:animEffect transition="in" filter="strips(downRight)">
                                      <p:cBhvr>
                                        <p:cTn id="55"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37" grpId="0" animBg="1"/>
      <p:bldP spid="39" grpId="0" animBg="1"/>
      <p:bldP spid="50" grpId="0" animBg="1"/>
      <p:bldP spid="52" grpId="0" animBg="1"/>
      <p:bldP spid="55" grpId="0" animBg="1"/>
      <p:bldP spid="56" grpId="0" animBg="1"/>
      <p:bldP spid="46" grpId="0" animBg="1"/>
      <p:bldP spid="133"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5208134" y="6029286"/>
            <a:ext cx="2149948" cy="400110"/>
          </a:xfrm>
          <a:prstGeom prst="rect">
            <a:avLst/>
          </a:prstGeom>
          <a:noFill/>
        </p:spPr>
        <p:txBody>
          <a:bodyPr wrap="none" rtlCol="0">
            <a:spAutoFit/>
          </a:bodyPr>
          <a:lstStyle/>
          <a:p>
            <a:r>
              <a:rPr kumimoji="1" lang="ja-JP" altLang="en-US" sz="2000" dirty="0" smtClean="0"/>
              <a:t>図．多項目水質計</a:t>
            </a:r>
            <a:endParaRPr kumimoji="1" lang="ja-JP" altLang="en-US" sz="2000" dirty="0"/>
          </a:p>
        </p:txBody>
      </p:sp>
      <p:sp>
        <p:nvSpPr>
          <p:cNvPr id="2" name="タイトル 1"/>
          <p:cNvSpPr>
            <a:spLocks noGrp="1"/>
          </p:cNvSpPr>
          <p:nvPr>
            <p:ph type="title"/>
          </p:nvPr>
        </p:nvSpPr>
        <p:spPr/>
        <p:txBody>
          <a:bodyPr>
            <a:normAutofit/>
          </a:bodyPr>
          <a:lstStyle/>
          <a:p>
            <a:pPr algn="l"/>
            <a:r>
              <a:rPr kumimoji="1" lang="ja-JP" altLang="en-US" dirty="0" smtClean="0"/>
              <a:t>調査内容</a:t>
            </a:r>
            <a:endParaRPr kumimoji="1" lang="ja-JP" altLang="en-US" dirty="0"/>
          </a:p>
        </p:txBody>
      </p:sp>
      <p:sp>
        <p:nvSpPr>
          <p:cNvPr id="3" name="テキスト プレースホルダ 2"/>
          <p:cNvSpPr>
            <a:spLocks noGrp="1"/>
          </p:cNvSpPr>
          <p:nvPr>
            <p:ph type="body" idx="1"/>
          </p:nvPr>
        </p:nvSpPr>
        <p:spPr/>
        <p:txBody>
          <a:bodyPr/>
          <a:lstStyle/>
          <a:p>
            <a:r>
              <a:rPr kumimoji="1" lang="ja-JP" altLang="en-US" sz="2800" dirty="0" smtClean="0">
                <a:solidFill>
                  <a:schemeClr val="accent2">
                    <a:lumMod val="50000"/>
                  </a:schemeClr>
                </a:solidFill>
              </a:rPr>
              <a:t>環境調査</a:t>
            </a:r>
            <a:endParaRPr kumimoji="1" lang="ja-JP" altLang="en-US" sz="2800" dirty="0">
              <a:solidFill>
                <a:schemeClr val="accent2">
                  <a:lumMod val="50000"/>
                </a:schemeClr>
              </a:solidFill>
            </a:endParaRPr>
          </a:p>
        </p:txBody>
      </p:sp>
      <p:sp>
        <p:nvSpPr>
          <p:cNvPr id="4" name="テキスト プレースホルダ 3"/>
          <p:cNvSpPr>
            <a:spLocks noGrp="1"/>
          </p:cNvSpPr>
          <p:nvPr>
            <p:ph type="body" sz="half" idx="3"/>
          </p:nvPr>
        </p:nvSpPr>
        <p:spPr/>
        <p:txBody>
          <a:bodyPr>
            <a:normAutofit/>
          </a:bodyPr>
          <a:lstStyle/>
          <a:p>
            <a:r>
              <a:rPr kumimoji="1" lang="ja-JP" altLang="en-US" sz="2800" dirty="0" smtClean="0">
                <a:solidFill>
                  <a:schemeClr val="accent2">
                    <a:lumMod val="50000"/>
                  </a:schemeClr>
                </a:solidFill>
              </a:rPr>
              <a:t>プランクトン調査</a:t>
            </a:r>
            <a:endParaRPr kumimoji="1" lang="ja-JP" altLang="en-US" sz="2800" dirty="0">
              <a:solidFill>
                <a:schemeClr val="accent2">
                  <a:lumMod val="50000"/>
                </a:schemeClr>
              </a:solidFill>
            </a:endParaRPr>
          </a:p>
        </p:txBody>
      </p:sp>
      <p:sp>
        <p:nvSpPr>
          <p:cNvPr id="5" name="コンテンツ プレースホルダ 4"/>
          <p:cNvSpPr>
            <a:spLocks noGrp="1"/>
          </p:cNvSpPr>
          <p:nvPr>
            <p:ph sz="quarter" idx="2"/>
          </p:nvPr>
        </p:nvSpPr>
        <p:spPr/>
        <p:txBody>
          <a:bodyPr/>
          <a:lstStyle/>
          <a:p>
            <a:r>
              <a:rPr kumimoji="1" lang="ja-JP" altLang="en-US" dirty="0" smtClean="0"/>
              <a:t>水深</a:t>
            </a:r>
            <a:endParaRPr kumimoji="1" lang="en-US" altLang="ja-JP" dirty="0" smtClean="0"/>
          </a:p>
          <a:p>
            <a:r>
              <a:rPr lang="ja-JP" altLang="en-US" dirty="0" smtClean="0"/>
              <a:t>水温</a:t>
            </a:r>
            <a:endParaRPr kumimoji="1" lang="en-US" altLang="ja-JP" dirty="0" smtClean="0"/>
          </a:p>
          <a:p>
            <a:r>
              <a:rPr lang="en-US" altLang="ja-JP" dirty="0" smtClean="0"/>
              <a:t>pH</a:t>
            </a:r>
          </a:p>
          <a:p>
            <a:r>
              <a:rPr kumimoji="1" lang="ja-JP" altLang="en-US" dirty="0" smtClean="0"/>
              <a:t>溶存酸素量</a:t>
            </a:r>
            <a:endParaRPr kumimoji="1" lang="en-US" altLang="ja-JP" dirty="0" smtClean="0"/>
          </a:p>
          <a:p>
            <a:r>
              <a:rPr lang="ja-JP" altLang="en-US" dirty="0" smtClean="0"/>
              <a:t>電気伝導度</a:t>
            </a:r>
            <a:endParaRPr kumimoji="1" lang="en-US" altLang="ja-JP" dirty="0" smtClean="0"/>
          </a:p>
          <a:p>
            <a:r>
              <a:rPr kumimoji="1" lang="ja-JP" altLang="en-US" dirty="0" smtClean="0"/>
              <a:t>濁度</a:t>
            </a:r>
            <a:endParaRPr kumimoji="1" lang="en-US" altLang="ja-JP" dirty="0" smtClean="0"/>
          </a:p>
          <a:p>
            <a:r>
              <a:rPr kumimoji="1" lang="ja-JP" altLang="en-US" dirty="0" smtClean="0"/>
              <a:t>硝酸イオン濃度</a:t>
            </a:r>
            <a:endParaRPr kumimoji="1" lang="en-US" altLang="ja-JP" dirty="0" smtClean="0"/>
          </a:p>
          <a:p>
            <a:r>
              <a:rPr kumimoji="1" lang="ja-JP" altLang="en-US" dirty="0" smtClean="0"/>
              <a:t>リン酸イオン濃度</a:t>
            </a:r>
            <a:endParaRPr kumimoji="1" lang="en-US" altLang="ja-JP" dirty="0" smtClean="0"/>
          </a:p>
          <a:p>
            <a:endParaRPr kumimoji="1" lang="ja-JP" altLang="en-US" dirty="0"/>
          </a:p>
        </p:txBody>
      </p:sp>
      <p:sp>
        <p:nvSpPr>
          <p:cNvPr id="6" name="コンテンツ プレースホルダ 5"/>
          <p:cNvSpPr>
            <a:spLocks noGrp="1"/>
          </p:cNvSpPr>
          <p:nvPr>
            <p:ph sz="quarter" idx="4"/>
          </p:nvPr>
        </p:nvSpPr>
        <p:spPr/>
        <p:txBody>
          <a:bodyPr/>
          <a:lstStyle/>
          <a:p>
            <a:r>
              <a:rPr kumimoji="1" lang="ja-JP" altLang="en-US" dirty="0" smtClean="0"/>
              <a:t>プランクトンの識別</a:t>
            </a:r>
            <a:endParaRPr kumimoji="1" lang="en-US" altLang="ja-JP" dirty="0" smtClean="0"/>
          </a:p>
          <a:p>
            <a:r>
              <a:rPr lang="ja-JP" altLang="en-US" dirty="0" smtClean="0"/>
              <a:t>個体数のカウント</a:t>
            </a:r>
            <a:endParaRPr kumimoji="1" lang="en-US" altLang="ja-JP" dirty="0" smtClean="0"/>
          </a:p>
        </p:txBody>
      </p:sp>
      <p:pic>
        <p:nvPicPr>
          <p:cNvPr id="7" name="Picture 2"/>
          <p:cNvPicPr>
            <a:picLocks noChangeAspect="1" noChangeArrowheads="1"/>
          </p:cNvPicPr>
          <p:nvPr/>
        </p:nvPicPr>
        <p:blipFill>
          <a:blip r:embed="rId4"/>
          <a:srcRect/>
          <a:stretch>
            <a:fillRect/>
          </a:stretch>
        </p:blipFill>
        <p:spPr bwMode="auto">
          <a:xfrm>
            <a:off x="4786314" y="3671832"/>
            <a:ext cx="2928958" cy="2343165"/>
          </a:xfrm>
          <a:prstGeom prst="rect">
            <a:avLst/>
          </a:prstGeom>
          <a:noFill/>
          <a:ln w="9525">
            <a:noFill/>
            <a:miter lim="800000"/>
            <a:headEnd/>
            <a:tailEnd/>
          </a:ln>
          <a:effectLst/>
        </p:spPr>
      </p:pic>
      <p:sp>
        <p:nvSpPr>
          <p:cNvPr id="9" name="正方形/長方形 8"/>
          <p:cNvSpPr/>
          <p:nvPr/>
        </p:nvSpPr>
        <p:spPr>
          <a:xfrm>
            <a:off x="357158" y="6429420"/>
            <a:ext cx="428628"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a:off x="4714876" y="3643314"/>
            <a:ext cx="3143272" cy="2857520"/>
            <a:chOff x="5286380" y="3786190"/>
            <a:chExt cx="3143272" cy="2857520"/>
          </a:xfrm>
        </p:grpSpPr>
        <p:pic>
          <p:nvPicPr>
            <p:cNvPr id="8" name="Picture 2"/>
            <p:cNvPicPr>
              <a:picLocks noChangeAspect="1" noChangeArrowheads="1"/>
            </p:cNvPicPr>
            <p:nvPr/>
          </p:nvPicPr>
          <p:blipFill>
            <a:blip r:embed="rId5"/>
            <a:srcRect l="22049" t="23267" r="16678" b="19289"/>
            <a:stretch>
              <a:fillRect/>
            </a:stretch>
          </p:blipFill>
          <p:spPr bwMode="auto">
            <a:xfrm>
              <a:off x="5286380" y="3786190"/>
              <a:ext cx="3143272" cy="2357454"/>
            </a:xfrm>
            <a:prstGeom prst="rect">
              <a:avLst/>
            </a:prstGeom>
            <a:noFill/>
            <a:ln w="9525">
              <a:noFill/>
              <a:miter lim="800000"/>
              <a:headEnd/>
              <a:tailEnd/>
            </a:ln>
            <a:effectLst/>
          </p:spPr>
        </p:pic>
        <p:sp>
          <p:nvSpPr>
            <p:cNvPr id="11" name="テキスト ボックス 10"/>
            <p:cNvSpPr txBox="1"/>
            <p:nvPr/>
          </p:nvSpPr>
          <p:spPr>
            <a:xfrm>
              <a:off x="5500694" y="6243600"/>
              <a:ext cx="2714644" cy="400110"/>
            </a:xfrm>
            <a:prstGeom prst="rect">
              <a:avLst/>
            </a:prstGeom>
            <a:solidFill>
              <a:schemeClr val="bg1"/>
            </a:solidFill>
          </p:spPr>
          <p:txBody>
            <a:bodyPr wrap="square" rtlCol="0">
              <a:spAutoFit/>
            </a:bodyPr>
            <a:lstStyle/>
            <a:p>
              <a:r>
                <a:rPr kumimoji="1" lang="ja-JP" altLang="en-US" sz="2000" dirty="0" smtClean="0"/>
                <a:t>図．プランクトン計数板</a:t>
              </a:r>
              <a:endParaRPr kumimoji="1" lang="ja-JP" altLang="en-US" sz="2000" dirty="0"/>
            </a:p>
          </p:txBody>
        </p:sp>
      </p:grpSp>
    </p:spTree>
    <p:custDataLst>
      <p:tags r:id="rId1"/>
    </p:custDataLst>
  </p:cSld>
  <p:clrMapOvr>
    <a:masterClrMapping/>
  </p:clrMapOvr>
  <p:transition advTm="31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テキスト ボックス 23"/>
          <p:cNvSpPr txBox="1"/>
          <p:nvPr/>
        </p:nvSpPr>
        <p:spPr>
          <a:xfrm>
            <a:off x="928662" y="3786190"/>
            <a:ext cx="6357982" cy="430887"/>
          </a:xfrm>
          <a:prstGeom prst="rect">
            <a:avLst/>
          </a:prstGeom>
          <a:noFill/>
        </p:spPr>
        <p:txBody>
          <a:bodyPr wrap="square" rtlCol="0">
            <a:spAutoFit/>
          </a:bodyPr>
          <a:lstStyle/>
          <a:p>
            <a:r>
              <a:rPr kumimoji="1" lang="ja-JP" altLang="en-US" sz="2200" dirty="0" smtClean="0"/>
              <a:t> ４月 　５月　６月　 ７月　 ８月　９月　１０月　１１月</a:t>
            </a:r>
            <a:endParaRPr kumimoji="1" lang="ja-JP" altLang="en-US" sz="2200" dirty="0"/>
          </a:p>
        </p:txBody>
      </p:sp>
      <p:sp>
        <p:nvSpPr>
          <p:cNvPr id="2" name="タイトル 1"/>
          <p:cNvSpPr>
            <a:spLocks noGrp="1"/>
          </p:cNvSpPr>
          <p:nvPr>
            <p:ph type="title"/>
          </p:nvPr>
        </p:nvSpPr>
        <p:spPr>
          <a:xfrm>
            <a:off x="457200" y="-71462"/>
            <a:ext cx="8229600" cy="1143000"/>
          </a:xfrm>
        </p:spPr>
        <p:txBody>
          <a:bodyPr>
            <a:normAutofit/>
          </a:bodyPr>
          <a:lstStyle/>
          <a:p>
            <a:pPr algn="l"/>
            <a:r>
              <a:rPr lang="en-US" altLang="ja-JP" dirty="0" smtClean="0"/>
              <a:t>BT</a:t>
            </a:r>
            <a:r>
              <a:rPr lang="ja-JP" altLang="en-US" dirty="0" smtClean="0"/>
              <a:t>出水域の水温と気温の比較</a:t>
            </a:r>
            <a:endParaRPr kumimoji="1" lang="ja-JP" altLang="en-US" dirty="0"/>
          </a:p>
        </p:txBody>
      </p:sp>
      <p:sp>
        <p:nvSpPr>
          <p:cNvPr id="37" name="コンテンツ プレースホルダ 36"/>
          <p:cNvSpPr>
            <a:spLocks noGrp="1"/>
          </p:cNvSpPr>
          <p:nvPr>
            <p:ph sz="quarter" idx="1"/>
          </p:nvPr>
        </p:nvSpPr>
        <p:spPr>
          <a:xfrm>
            <a:off x="970220" y="4500570"/>
            <a:ext cx="8173812" cy="1643074"/>
          </a:xfrm>
        </p:spPr>
        <p:txBody>
          <a:bodyPr/>
          <a:lstStyle/>
          <a:p>
            <a:r>
              <a:rPr lang="ja-JP" altLang="en-US" dirty="0" smtClean="0"/>
              <a:t>気温と連動して，水温が変化</a:t>
            </a:r>
            <a:endParaRPr lang="en-US" altLang="ja-JP" dirty="0" smtClean="0"/>
          </a:p>
          <a:p>
            <a:r>
              <a:rPr lang="ja-JP" altLang="en-US" dirty="0" smtClean="0"/>
              <a:t>春・秋が植物プランクトンの増殖に適した期間</a:t>
            </a:r>
            <a:endParaRPr lang="en-US" altLang="ja-JP" dirty="0" smtClean="0"/>
          </a:p>
          <a:p>
            <a:r>
              <a:rPr kumimoji="1" lang="ja-JP" altLang="en-US" dirty="0" smtClean="0"/>
              <a:t>夏は</a:t>
            </a:r>
            <a:r>
              <a:rPr kumimoji="1" lang="en-US" altLang="ja-JP" dirty="0" smtClean="0"/>
              <a:t>25</a:t>
            </a:r>
            <a:r>
              <a:rPr kumimoji="1" lang="ja-JP" altLang="en-US" dirty="0" smtClean="0"/>
              <a:t>℃を超え高水温の期間</a:t>
            </a:r>
            <a:endParaRPr kumimoji="1" lang="ja-JP" altLang="en-US" dirty="0"/>
          </a:p>
        </p:txBody>
      </p:sp>
      <p:graphicFrame>
        <p:nvGraphicFramePr>
          <p:cNvPr id="55" name="グラフ 54"/>
          <p:cNvGraphicFramePr/>
          <p:nvPr/>
        </p:nvGraphicFramePr>
        <p:xfrm>
          <a:off x="-285784" y="1357298"/>
          <a:ext cx="9001156" cy="2786082"/>
        </p:xfrm>
        <a:graphic>
          <a:graphicData uri="http://schemas.openxmlformats.org/drawingml/2006/chart">
            <c:chart xmlns:c="http://schemas.openxmlformats.org/drawingml/2006/chart" xmlns:r="http://schemas.openxmlformats.org/officeDocument/2006/relationships" r:id="rId4"/>
          </a:graphicData>
        </a:graphic>
      </p:graphicFrame>
      <p:sp>
        <p:nvSpPr>
          <p:cNvPr id="10" name="正方形/長方形 9"/>
          <p:cNvSpPr/>
          <p:nvPr/>
        </p:nvSpPr>
        <p:spPr>
          <a:xfrm>
            <a:off x="500002" y="2571744"/>
            <a:ext cx="6429420" cy="571504"/>
          </a:xfrm>
          <a:prstGeom prst="rect">
            <a:avLst/>
          </a:prstGeom>
          <a:solidFill>
            <a:srgbClr val="FF0000">
              <a:alpha val="40000"/>
            </a:srgbClr>
          </a:solidFill>
          <a:ln>
            <a:solidFill>
              <a:srgbClr val="FF0000">
                <a:alpha val="4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1000068" y="1285860"/>
            <a:ext cx="1857388" cy="2857520"/>
          </a:xfrm>
          <a:prstGeom prst="rect">
            <a:avLst/>
          </a:prstGeom>
          <a:no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5500662" y="1285860"/>
            <a:ext cx="1071570" cy="2857520"/>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p:cNvSpPr/>
          <p:nvPr/>
        </p:nvSpPr>
        <p:spPr>
          <a:xfrm>
            <a:off x="2928894" y="1285860"/>
            <a:ext cx="2500330" cy="2857520"/>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57158" y="6429420"/>
            <a:ext cx="428628"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p:cNvSpPr txBox="1"/>
          <p:nvPr/>
        </p:nvSpPr>
        <p:spPr>
          <a:xfrm>
            <a:off x="7235441" y="2285992"/>
            <a:ext cx="2008883" cy="400110"/>
          </a:xfrm>
          <a:prstGeom prst="rect">
            <a:avLst/>
          </a:prstGeom>
          <a:solidFill>
            <a:schemeClr val="bg1"/>
          </a:solidFill>
        </p:spPr>
        <p:txBody>
          <a:bodyPr wrap="none" rtlCol="0">
            <a:spAutoFit/>
          </a:bodyPr>
          <a:lstStyle/>
          <a:p>
            <a:r>
              <a:rPr kumimoji="1" lang="en-US" altLang="ja-JP" sz="2000" dirty="0" smtClean="0"/>
              <a:t>BT</a:t>
            </a:r>
            <a:r>
              <a:rPr kumimoji="1" lang="ja-JP" altLang="en-US" sz="2000" dirty="0" smtClean="0"/>
              <a:t>出水域（</a:t>
            </a:r>
            <a:r>
              <a:rPr kumimoji="1" lang="en-US" altLang="ja-JP" sz="2000" dirty="0" smtClean="0">
                <a:latin typeface="Century" pitchFamily="18" charset="0"/>
              </a:rPr>
              <a:t>14</a:t>
            </a:r>
            <a:r>
              <a:rPr lang="ja-JP" altLang="en-US" sz="2000" dirty="0" smtClean="0">
                <a:latin typeface="Century" pitchFamily="18" charset="0"/>
              </a:rPr>
              <a:t>時</a:t>
            </a:r>
            <a:r>
              <a:rPr lang="ja-JP" altLang="en-US" sz="2000" dirty="0" smtClean="0"/>
              <a:t>）</a:t>
            </a:r>
            <a:endParaRPr kumimoji="1" lang="ja-JP" altLang="en-US" sz="2000" dirty="0"/>
          </a:p>
        </p:txBody>
      </p:sp>
    </p:spTree>
    <p:custDataLst>
      <p:tags r:id="rId1"/>
    </p:custDataLst>
  </p:cSld>
  <p:clrMapOvr>
    <a:masterClrMapping/>
  </p:clrMapOvr>
  <p:transition advTm="3309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strips(downLeft)">
                                      <p:cBhvr>
                                        <p:cTn id="23" dur="500"/>
                                        <p:tgtEl>
                                          <p:spTgt spid="22"/>
                                        </p:tgtEl>
                                      </p:cBhvr>
                                    </p:animEffect>
                                  </p:childTnLst>
                                </p:cTn>
                              </p:par>
                              <p:par>
                                <p:cTn id="24" presetID="5" presetClass="exit" presetSubtype="10" fill="hold" grpId="1" nodeType="withEffect">
                                  <p:stCondLst>
                                    <p:cond delay="0"/>
                                  </p:stCondLst>
                                  <p:childTnLst>
                                    <p:animEffect transition="out" filter="checkerboard(across)">
                                      <p:cBhvr>
                                        <p:cTn id="25" dur="500"/>
                                        <p:tgtEl>
                                          <p:spTgt spid="6"/>
                                        </p:tgtEl>
                                      </p:cBhvr>
                                    </p:animEffect>
                                    <p:set>
                                      <p:cBhvr>
                                        <p:cTn id="26" dur="1" fill="hold">
                                          <p:stCondLst>
                                            <p:cond delay="499"/>
                                          </p:stCondLst>
                                        </p:cTn>
                                        <p:tgtEl>
                                          <p:spTgt spid="6"/>
                                        </p:tgtEl>
                                        <p:attrNameLst>
                                          <p:attrName>style.visibility</p:attrName>
                                        </p:attrNameLst>
                                      </p:cBhvr>
                                      <p:to>
                                        <p:strVal val="hidden"/>
                                      </p:to>
                                    </p:set>
                                  </p:childTnLst>
                                </p:cTn>
                              </p:par>
                              <p:par>
                                <p:cTn id="27" presetID="5" presetClass="exit" presetSubtype="10" fill="hold" grpId="1" nodeType="withEffect">
                                  <p:stCondLst>
                                    <p:cond delay="0"/>
                                  </p:stCondLst>
                                  <p:childTnLst>
                                    <p:animEffect transition="out" filter="checkerboard(across)">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6" grpId="1" animBg="1"/>
      <p:bldP spid="8" grpId="0" animBg="1"/>
      <p:bldP spid="8" grpId="1" animBg="1"/>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BT</a:t>
            </a:r>
            <a:r>
              <a:rPr kumimoji="1" lang="ja-JP" altLang="en-US" dirty="0" smtClean="0"/>
              <a:t>出水域の個体数</a:t>
            </a:r>
            <a:endParaRPr kumimoji="1" lang="ja-JP" altLang="en-US" dirty="0"/>
          </a:p>
        </p:txBody>
      </p:sp>
      <p:sp>
        <p:nvSpPr>
          <p:cNvPr id="4" name="コンテンツ プレースホルダ 3"/>
          <p:cNvSpPr>
            <a:spLocks noGrp="1"/>
          </p:cNvSpPr>
          <p:nvPr>
            <p:ph sz="quarter" idx="2"/>
          </p:nvPr>
        </p:nvSpPr>
        <p:spPr>
          <a:xfrm>
            <a:off x="571472" y="4572008"/>
            <a:ext cx="8245250" cy="2428892"/>
          </a:xfrm>
        </p:spPr>
        <p:txBody>
          <a:bodyPr/>
          <a:lstStyle/>
          <a:p>
            <a:r>
              <a:rPr kumimoji="1" lang="ja-JP" altLang="en-US" dirty="0" smtClean="0"/>
              <a:t>春</a:t>
            </a:r>
            <a:r>
              <a:rPr lang="ja-JP" altLang="en-US" dirty="0" smtClean="0"/>
              <a:t>に珪藻の大増殖，秋にも増加</a:t>
            </a:r>
            <a:endParaRPr lang="en-US" altLang="ja-JP" dirty="0" smtClean="0"/>
          </a:p>
          <a:p>
            <a:r>
              <a:rPr lang="ja-JP" altLang="en-US" dirty="0" smtClean="0"/>
              <a:t>夏の時期は珪藻の個体数が減少</a:t>
            </a:r>
            <a:endParaRPr lang="en-US" altLang="ja-JP" dirty="0" smtClean="0"/>
          </a:p>
          <a:p>
            <a:r>
              <a:rPr lang="ja-JP" altLang="en-US" dirty="0" smtClean="0"/>
              <a:t>植物プランクトンが多く，動物プランクトンが少ない</a:t>
            </a:r>
            <a:endParaRPr lang="en-US" altLang="ja-JP" dirty="0" smtClean="0"/>
          </a:p>
          <a:p>
            <a:endParaRPr lang="en-US" altLang="ja-JP" dirty="0" smtClean="0"/>
          </a:p>
          <a:p>
            <a:endParaRPr kumimoji="1" lang="ja-JP" altLang="en-US" dirty="0"/>
          </a:p>
        </p:txBody>
      </p:sp>
      <p:graphicFrame>
        <p:nvGraphicFramePr>
          <p:cNvPr id="5" name="コンテンツ プレースホルダ 43"/>
          <p:cNvGraphicFramePr>
            <a:graphicFrameLocks/>
          </p:cNvGraphicFramePr>
          <p:nvPr/>
        </p:nvGraphicFramePr>
        <p:xfrm>
          <a:off x="0" y="1428736"/>
          <a:ext cx="9144000" cy="2781302"/>
        </p:xfrm>
        <a:graphic>
          <a:graphicData uri="http://schemas.openxmlformats.org/drawingml/2006/chart">
            <c:chart xmlns:c="http://schemas.openxmlformats.org/drawingml/2006/chart" xmlns:r="http://schemas.openxmlformats.org/officeDocument/2006/relationships" r:id="rId4"/>
          </a:graphicData>
        </a:graphic>
      </p:graphicFrame>
      <p:sp>
        <p:nvSpPr>
          <p:cNvPr id="6" name="テキスト ボックス 5"/>
          <p:cNvSpPr txBox="1"/>
          <p:nvPr/>
        </p:nvSpPr>
        <p:spPr>
          <a:xfrm>
            <a:off x="2143108" y="1357298"/>
            <a:ext cx="530915" cy="369332"/>
          </a:xfrm>
          <a:prstGeom prst="rect">
            <a:avLst/>
          </a:prstGeom>
          <a:noFill/>
        </p:spPr>
        <p:txBody>
          <a:bodyPr wrap="none" rtlCol="0">
            <a:spAutoFit/>
          </a:bodyPr>
          <a:lstStyle/>
          <a:p>
            <a:r>
              <a:rPr kumimoji="1" lang="en-US" altLang="ja-JP" dirty="0" smtClean="0"/>
              <a:t>517</a:t>
            </a:r>
            <a:endParaRPr kumimoji="1" lang="ja-JP" altLang="en-US" dirty="0"/>
          </a:p>
        </p:txBody>
      </p:sp>
      <p:sp>
        <p:nvSpPr>
          <p:cNvPr id="7" name="テキスト ボックス 6"/>
          <p:cNvSpPr txBox="1"/>
          <p:nvPr/>
        </p:nvSpPr>
        <p:spPr>
          <a:xfrm>
            <a:off x="1214414" y="3814708"/>
            <a:ext cx="642942" cy="400110"/>
          </a:xfrm>
          <a:prstGeom prst="rect">
            <a:avLst/>
          </a:prstGeom>
          <a:solidFill>
            <a:schemeClr val="bg1"/>
          </a:solidFill>
        </p:spPr>
        <p:txBody>
          <a:bodyPr wrap="square" rtlCol="0">
            <a:spAutoFit/>
          </a:bodyPr>
          <a:lstStyle/>
          <a:p>
            <a:r>
              <a:rPr kumimoji="1" lang="ja-JP" altLang="en-US" sz="2000" dirty="0" smtClean="0"/>
              <a:t>４月</a:t>
            </a:r>
            <a:endParaRPr kumimoji="1" lang="ja-JP" altLang="en-US" sz="2000" dirty="0"/>
          </a:p>
        </p:txBody>
      </p:sp>
      <p:sp>
        <p:nvSpPr>
          <p:cNvPr id="8" name="テキスト ボックス 7"/>
          <p:cNvSpPr txBox="1"/>
          <p:nvPr/>
        </p:nvSpPr>
        <p:spPr>
          <a:xfrm>
            <a:off x="6286512" y="3814708"/>
            <a:ext cx="857256" cy="400110"/>
          </a:xfrm>
          <a:prstGeom prst="rect">
            <a:avLst/>
          </a:prstGeom>
          <a:solidFill>
            <a:schemeClr val="bg1"/>
          </a:solidFill>
        </p:spPr>
        <p:txBody>
          <a:bodyPr wrap="square" rtlCol="0">
            <a:spAutoFit/>
          </a:bodyPr>
          <a:lstStyle/>
          <a:p>
            <a:pPr algn="ctr"/>
            <a:r>
              <a:rPr kumimoji="1" lang="ja-JP" altLang="en-US" sz="2000" dirty="0" smtClean="0"/>
              <a:t>１１月</a:t>
            </a:r>
            <a:endParaRPr kumimoji="1" lang="ja-JP" altLang="en-US" sz="2000" dirty="0"/>
          </a:p>
        </p:txBody>
      </p:sp>
      <p:sp>
        <p:nvSpPr>
          <p:cNvPr id="9" name="テキスト ボックス 8"/>
          <p:cNvSpPr txBox="1"/>
          <p:nvPr/>
        </p:nvSpPr>
        <p:spPr>
          <a:xfrm>
            <a:off x="5500694" y="3814708"/>
            <a:ext cx="857257" cy="400110"/>
          </a:xfrm>
          <a:prstGeom prst="rect">
            <a:avLst/>
          </a:prstGeom>
          <a:solidFill>
            <a:schemeClr val="bg1"/>
          </a:solidFill>
        </p:spPr>
        <p:txBody>
          <a:bodyPr wrap="square" rtlCol="0">
            <a:spAutoFit/>
          </a:bodyPr>
          <a:lstStyle/>
          <a:p>
            <a:r>
              <a:rPr kumimoji="1" lang="ja-JP" altLang="en-US" sz="2000" dirty="0" smtClean="0"/>
              <a:t>１０月</a:t>
            </a:r>
            <a:endParaRPr kumimoji="1" lang="ja-JP" altLang="en-US" sz="2000" dirty="0"/>
          </a:p>
        </p:txBody>
      </p:sp>
      <p:sp>
        <p:nvSpPr>
          <p:cNvPr id="10" name="テキスト ボックス 9"/>
          <p:cNvSpPr txBox="1"/>
          <p:nvPr/>
        </p:nvSpPr>
        <p:spPr>
          <a:xfrm>
            <a:off x="4884820" y="3814708"/>
            <a:ext cx="687312" cy="400110"/>
          </a:xfrm>
          <a:prstGeom prst="rect">
            <a:avLst/>
          </a:prstGeom>
          <a:solidFill>
            <a:schemeClr val="bg1"/>
          </a:solidFill>
        </p:spPr>
        <p:txBody>
          <a:bodyPr wrap="square" rtlCol="0">
            <a:spAutoFit/>
          </a:bodyPr>
          <a:lstStyle/>
          <a:p>
            <a:r>
              <a:rPr lang="ja-JP" altLang="en-US" sz="2000" dirty="0" smtClean="0"/>
              <a:t>９</a:t>
            </a:r>
            <a:r>
              <a:rPr kumimoji="1" lang="ja-JP" altLang="en-US" sz="2000" dirty="0" smtClean="0"/>
              <a:t>月</a:t>
            </a:r>
            <a:endParaRPr kumimoji="1" lang="ja-JP" altLang="en-US" sz="2000" dirty="0"/>
          </a:p>
        </p:txBody>
      </p:sp>
      <p:sp>
        <p:nvSpPr>
          <p:cNvPr id="11" name="テキスト ボックス 10"/>
          <p:cNvSpPr txBox="1"/>
          <p:nvPr/>
        </p:nvSpPr>
        <p:spPr>
          <a:xfrm>
            <a:off x="4143372" y="3814708"/>
            <a:ext cx="642943" cy="400110"/>
          </a:xfrm>
          <a:prstGeom prst="rect">
            <a:avLst/>
          </a:prstGeom>
          <a:solidFill>
            <a:schemeClr val="bg1"/>
          </a:solidFill>
        </p:spPr>
        <p:txBody>
          <a:bodyPr wrap="square" rtlCol="0">
            <a:spAutoFit/>
          </a:bodyPr>
          <a:lstStyle/>
          <a:p>
            <a:pPr algn="ctr"/>
            <a:r>
              <a:rPr lang="ja-JP" altLang="en-US" sz="2000" dirty="0" smtClean="0"/>
              <a:t>８</a:t>
            </a:r>
            <a:r>
              <a:rPr kumimoji="1" lang="ja-JP" altLang="en-US" sz="2000" dirty="0" smtClean="0"/>
              <a:t>月</a:t>
            </a:r>
            <a:endParaRPr kumimoji="1" lang="ja-JP" altLang="en-US" sz="2000" dirty="0"/>
          </a:p>
        </p:txBody>
      </p:sp>
      <p:sp>
        <p:nvSpPr>
          <p:cNvPr id="12" name="テキスト ボックス 11"/>
          <p:cNvSpPr txBox="1"/>
          <p:nvPr/>
        </p:nvSpPr>
        <p:spPr>
          <a:xfrm>
            <a:off x="3456059" y="3814708"/>
            <a:ext cx="615875" cy="400110"/>
          </a:xfrm>
          <a:prstGeom prst="rect">
            <a:avLst/>
          </a:prstGeom>
          <a:solidFill>
            <a:schemeClr val="bg1"/>
          </a:solidFill>
        </p:spPr>
        <p:txBody>
          <a:bodyPr wrap="square" rtlCol="0">
            <a:spAutoFit/>
          </a:bodyPr>
          <a:lstStyle/>
          <a:p>
            <a:r>
              <a:rPr lang="ja-JP" altLang="en-US" sz="2000" dirty="0" smtClean="0"/>
              <a:t>７</a:t>
            </a:r>
            <a:r>
              <a:rPr kumimoji="1" lang="ja-JP" altLang="en-US" sz="2000" dirty="0" smtClean="0"/>
              <a:t>月</a:t>
            </a:r>
            <a:endParaRPr kumimoji="1" lang="ja-JP" altLang="en-US" sz="2000" dirty="0"/>
          </a:p>
        </p:txBody>
      </p:sp>
      <p:sp>
        <p:nvSpPr>
          <p:cNvPr id="13" name="テキスト ボックス 12"/>
          <p:cNvSpPr txBox="1"/>
          <p:nvPr/>
        </p:nvSpPr>
        <p:spPr>
          <a:xfrm>
            <a:off x="2714612" y="3814708"/>
            <a:ext cx="615874" cy="400110"/>
          </a:xfrm>
          <a:prstGeom prst="rect">
            <a:avLst/>
          </a:prstGeom>
          <a:solidFill>
            <a:schemeClr val="bg1"/>
          </a:solidFill>
        </p:spPr>
        <p:txBody>
          <a:bodyPr wrap="none" rtlCol="0">
            <a:spAutoFit/>
          </a:bodyPr>
          <a:lstStyle/>
          <a:p>
            <a:r>
              <a:rPr kumimoji="1" lang="ja-JP" altLang="en-US" sz="2000" dirty="0" smtClean="0"/>
              <a:t>６月</a:t>
            </a:r>
            <a:endParaRPr kumimoji="1" lang="ja-JP" altLang="en-US" sz="2000" dirty="0"/>
          </a:p>
        </p:txBody>
      </p:sp>
      <p:sp>
        <p:nvSpPr>
          <p:cNvPr id="14" name="テキスト ボックス 13"/>
          <p:cNvSpPr txBox="1"/>
          <p:nvPr/>
        </p:nvSpPr>
        <p:spPr>
          <a:xfrm>
            <a:off x="1955862" y="3814708"/>
            <a:ext cx="615874" cy="400110"/>
          </a:xfrm>
          <a:prstGeom prst="rect">
            <a:avLst/>
          </a:prstGeom>
          <a:solidFill>
            <a:schemeClr val="bg1"/>
          </a:solidFill>
        </p:spPr>
        <p:txBody>
          <a:bodyPr wrap="none" rtlCol="0">
            <a:spAutoFit/>
          </a:bodyPr>
          <a:lstStyle/>
          <a:p>
            <a:r>
              <a:rPr kumimoji="1" lang="ja-JP" altLang="en-US" sz="2000" dirty="0" smtClean="0"/>
              <a:t>５月</a:t>
            </a:r>
            <a:endParaRPr kumimoji="1" lang="ja-JP" altLang="en-US" sz="2000" dirty="0"/>
          </a:p>
        </p:txBody>
      </p:sp>
      <p:sp>
        <p:nvSpPr>
          <p:cNvPr id="17" name="正方形/長方形 16"/>
          <p:cNvSpPr/>
          <p:nvPr/>
        </p:nvSpPr>
        <p:spPr>
          <a:xfrm>
            <a:off x="1214414" y="1357298"/>
            <a:ext cx="1714512" cy="2928958"/>
          </a:xfrm>
          <a:prstGeom prst="rect">
            <a:avLst/>
          </a:prstGeom>
          <a:no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3000364" y="1357298"/>
            <a:ext cx="2500330" cy="2928958"/>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5572132" y="1357298"/>
            <a:ext cx="1071570" cy="292895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p:cNvSpPr txBox="1"/>
          <p:nvPr/>
        </p:nvSpPr>
        <p:spPr>
          <a:xfrm>
            <a:off x="0" y="1285860"/>
            <a:ext cx="492443" cy="2357454"/>
          </a:xfrm>
          <a:prstGeom prst="rect">
            <a:avLst/>
          </a:prstGeom>
          <a:noFill/>
        </p:spPr>
        <p:txBody>
          <a:bodyPr vert="vert270" wrap="square" rtlCol="0">
            <a:spAutoFit/>
          </a:bodyPr>
          <a:lstStyle/>
          <a:p>
            <a:r>
              <a:rPr lang="ja-JP" altLang="en-US" sz="2000" dirty="0" smtClean="0"/>
              <a:t>個体数（</a:t>
            </a:r>
            <a:r>
              <a:rPr kumimoji="1" lang="ja-JP" altLang="en-US" sz="2000" dirty="0" smtClean="0"/>
              <a:t>万個体</a:t>
            </a:r>
            <a:r>
              <a:rPr kumimoji="1" lang="en-US" altLang="ja-JP" sz="2000" dirty="0" smtClean="0"/>
              <a:t>/L</a:t>
            </a:r>
            <a:r>
              <a:rPr kumimoji="1" lang="ja-JP" altLang="en-US" sz="2000" dirty="0" smtClean="0"/>
              <a:t>）</a:t>
            </a:r>
            <a:endParaRPr kumimoji="1" lang="ja-JP" altLang="en-US" sz="2000" dirty="0"/>
          </a:p>
        </p:txBody>
      </p:sp>
      <p:sp>
        <p:nvSpPr>
          <p:cNvPr id="21" name="正方形/長方形 20"/>
          <p:cNvSpPr/>
          <p:nvPr/>
        </p:nvSpPr>
        <p:spPr>
          <a:xfrm>
            <a:off x="357158" y="6429420"/>
            <a:ext cx="428628"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cSld>
  <p:clrMapOvr>
    <a:masterClrMapping/>
  </p:clrMapOvr>
  <p:transition advTm="3098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strips(downLeft)">
                                      <p:cBhvr>
                                        <p:cTn id="7" dur="500"/>
                                        <p:tgtEl>
                                          <p:spTgt spid="1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trips(downLeft)">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12"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trips(downLeft)">
                                      <p:cBhvr>
                                        <p:cTn id="15" dur="500"/>
                                        <p:tgtEl>
                                          <p:spTgt spid="18"/>
                                        </p:tgtEl>
                                      </p:cBhvr>
                                    </p:animEffect>
                                  </p:childTnLst>
                                </p:cTn>
                              </p:par>
                              <p:par>
                                <p:cTn id="16" presetID="5" presetClass="exit" presetSubtype="10" fill="hold" grpId="1" nodeType="withEffect">
                                  <p:stCondLst>
                                    <p:cond delay="0"/>
                                  </p:stCondLst>
                                  <p:childTnLst>
                                    <p:animEffect transition="out" filter="checkerboard(across)">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par>
                                <p:cTn id="19" presetID="5" presetClass="exit" presetSubtype="10" fill="hold" grpId="1" nodeType="withEffect">
                                  <p:stCondLst>
                                    <p:cond delay="0"/>
                                  </p:stCondLst>
                                  <p:childTnLst>
                                    <p:animEffect transition="out" filter="checkerboard(across)">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9" grpId="0" animBg="1"/>
      <p:bldP spid="1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kumimoji="1" lang="en-US" altLang="ja-JP" dirty="0" smtClean="0"/>
              <a:t>BT</a:t>
            </a:r>
            <a:r>
              <a:rPr kumimoji="1" lang="ja-JP" altLang="en-US" dirty="0" smtClean="0"/>
              <a:t>出水域における構成比</a:t>
            </a:r>
            <a:endParaRPr kumimoji="1" lang="ja-JP" altLang="en-US" dirty="0"/>
          </a:p>
        </p:txBody>
      </p:sp>
      <p:graphicFrame>
        <p:nvGraphicFramePr>
          <p:cNvPr id="14" name="コンテンツ プレースホルダ 5"/>
          <p:cNvGraphicFramePr>
            <a:graphicFrameLocks/>
          </p:cNvGraphicFramePr>
          <p:nvPr/>
        </p:nvGraphicFramePr>
        <p:xfrm>
          <a:off x="0" y="1214422"/>
          <a:ext cx="9144000" cy="2857519"/>
        </p:xfrm>
        <a:graphic>
          <a:graphicData uri="http://schemas.openxmlformats.org/drawingml/2006/chart">
            <c:chart xmlns:c="http://schemas.openxmlformats.org/drawingml/2006/chart" xmlns:r="http://schemas.openxmlformats.org/officeDocument/2006/relationships" r:id="rId4"/>
          </a:graphicData>
        </a:graphic>
      </p:graphicFrame>
      <p:sp>
        <p:nvSpPr>
          <p:cNvPr id="15" name="テキスト ボックス 14"/>
          <p:cNvSpPr txBox="1"/>
          <p:nvPr/>
        </p:nvSpPr>
        <p:spPr>
          <a:xfrm>
            <a:off x="1285852" y="3429001"/>
            <a:ext cx="642942" cy="400110"/>
          </a:xfrm>
          <a:prstGeom prst="rect">
            <a:avLst/>
          </a:prstGeom>
          <a:solidFill>
            <a:schemeClr val="bg1"/>
          </a:solidFill>
        </p:spPr>
        <p:txBody>
          <a:bodyPr wrap="square" rtlCol="0">
            <a:spAutoFit/>
          </a:bodyPr>
          <a:lstStyle/>
          <a:p>
            <a:r>
              <a:rPr kumimoji="1" lang="ja-JP" altLang="en-US" sz="2000" dirty="0" smtClean="0"/>
              <a:t>４月</a:t>
            </a:r>
            <a:endParaRPr kumimoji="1" lang="ja-JP" altLang="en-US" sz="2000" dirty="0"/>
          </a:p>
        </p:txBody>
      </p:sp>
      <p:sp>
        <p:nvSpPr>
          <p:cNvPr id="17" name="テキスト ボックス 16"/>
          <p:cNvSpPr txBox="1"/>
          <p:nvPr/>
        </p:nvSpPr>
        <p:spPr>
          <a:xfrm>
            <a:off x="5567349" y="3429001"/>
            <a:ext cx="790601" cy="400110"/>
          </a:xfrm>
          <a:prstGeom prst="rect">
            <a:avLst/>
          </a:prstGeom>
          <a:solidFill>
            <a:schemeClr val="bg1"/>
          </a:solidFill>
        </p:spPr>
        <p:txBody>
          <a:bodyPr wrap="none" rtlCol="0">
            <a:spAutoFit/>
          </a:bodyPr>
          <a:lstStyle/>
          <a:p>
            <a:r>
              <a:rPr kumimoji="1" lang="ja-JP" altLang="en-US" sz="2000" dirty="0" smtClean="0"/>
              <a:t>１０月</a:t>
            </a:r>
            <a:endParaRPr kumimoji="1" lang="ja-JP" altLang="en-US" sz="2000" dirty="0"/>
          </a:p>
        </p:txBody>
      </p:sp>
      <p:sp>
        <p:nvSpPr>
          <p:cNvPr id="18" name="テキスト ボックス 17"/>
          <p:cNvSpPr txBox="1"/>
          <p:nvPr/>
        </p:nvSpPr>
        <p:spPr>
          <a:xfrm>
            <a:off x="4884820" y="3429001"/>
            <a:ext cx="687312" cy="400110"/>
          </a:xfrm>
          <a:prstGeom prst="rect">
            <a:avLst/>
          </a:prstGeom>
          <a:solidFill>
            <a:schemeClr val="bg1"/>
          </a:solidFill>
        </p:spPr>
        <p:txBody>
          <a:bodyPr wrap="square" rtlCol="0">
            <a:spAutoFit/>
          </a:bodyPr>
          <a:lstStyle/>
          <a:p>
            <a:pPr algn="ctr"/>
            <a:r>
              <a:rPr lang="ja-JP" altLang="en-US" sz="2000" dirty="0" smtClean="0"/>
              <a:t>９</a:t>
            </a:r>
            <a:r>
              <a:rPr kumimoji="1" lang="ja-JP" altLang="en-US" sz="2000" dirty="0" smtClean="0"/>
              <a:t>月</a:t>
            </a:r>
            <a:endParaRPr kumimoji="1" lang="ja-JP" altLang="en-US" sz="2000" dirty="0"/>
          </a:p>
        </p:txBody>
      </p:sp>
      <p:sp>
        <p:nvSpPr>
          <p:cNvPr id="19" name="テキスト ボックス 18"/>
          <p:cNvSpPr txBox="1"/>
          <p:nvPr/>
        </p:nvSpPr>
        <p:spPr>
          <a:xfrm>
            <a:off x="4143372" y="3429001"/>
            <a:ext cx="714380" cy="400110"/>
          </a:xfrm>
          <a:prstGeom prst="rect">
            <a:avLst/>
          </a:prstGeom>
          <a:solidFill>
            <a:schemeClr val="bg1"/>
          </a:solidFill>
        </p:spPr>
        <p:txBody>
          <a:bodyPr wrap="square" rtlCol="0">
            <a:spAutoFit/>
          </a:bodyPr>
          <a:lstStyle/>
          <a:p>
            <a:pPr algn="ctr"/>
            <a:r>
              <a:rPr lang="ja-JP" altLang="en-US" sz="2000" dirty="0" smtClean="0"/>
              <a:t>８</a:t>
            </a:r>
            <a:r>
              <a:rPr kumimoji="1" lang="ja-JP" altLang="en-US" sz="2000" dirty="0" smtClean="0"/>
              <a:t>月</a:t>
            </a:r>
            <a:endParaRPr kumimoji="1" lang="ja-JP" altLang="en-US" sz="2000" dirty="0"/>
          </a:p>
        </p:txBody>
      </p:sp>
      <p:sp>
        <p:nvSpPr>
          <p:cNvPr id="20" name="テキスト ボックス 19"/>
          <p:cNvSpPr txBox="1"/>
          <p:nvPr/>
        </p:nvSpPr>
        <p:spPr>
          <a:xfrm>
            <a:off x="3428992" y="3429001"/>
            <a:ext cx="687312" cy="400110"/>
          </a:xfrm>
          <a:prstGeom prst="rect">
            <a:avLst/>
          </a:prstGeom>
          <a:solidFill>
            <a:schemeClr val="bg1"/>
          </a:solidFill>
        </p:spPr>
        <p:txBody>
          <a:bodyPr wrap="square" rtlCol="0">
            <a:spAutoFit/>
          </a:bodyPr>
          <a:lstStyle/>
          <a:p>
            <a:pPr algn="ctr"/>
            <a:r>
              <a:rPr lang="ja-JP" altLang="en-US" sz="2000" dirty="0" smtClean="0"/>
              <a:t>７</a:t>
            </a:r>
            <a:r>
              <a:rPr kumimoji="1" lang="ja-JP" altLang="en-US" sz="2000" dirty="0" smtClean="0"/>
              <a:t>月</a:t>
            </a:r>
            <a:endParaRPr kumimoji="1" lang="ja-JP" altLang="en-US" sz="2000" dirty="0"/>
          </a:p>
        </p:txBody>
      </p:sp>
      <p:sp>
        <p:nvSpPr>
          <p:cNvPr id="21" name="テキスト ボックス 20"/>
          <p:cNvSpPr txBox="1"/>
          <p:nvPr/>
        </p:nvSpPr>
        <p:spPr>
          <a:xfrm>
            <a:off x="2714612" y="3429001"/>
            <a:ext cx="615874" cy="400110"/>
          </a:xfrm>
          <a:prstGeom prst="rect">
            <a:avLst/>
          </a:prstGeom>
          <a:solidFill>
            <a:schemeClr val="bg1"/>
          </a:solidFill>
        </p:spPr>
        <p:txBody>
          <a:bodyPr wrap="none" rtlCol="0">
            <a:spAutoFit/>
          </a:bodyPr>
          <a:lstStyle/>
          <a:p>
            <a:r>
              <a:rPr kumimoji="1" lang="ja-JP" altLang="en-US" sz="2000" dirty="0" smtClean="0"/>
              <a:t>６月</a:t>
            </a:r>
            <a:endParaRPr kumimoji="1" lang="ja-JP" altLang="en-US" sz="2000" dirty="0"/>
          </a:p>
        </p:txBody>
      </p:sp>
      <p:sp>
        <p:nvSpPr>
          <p:cNvPr id="22" name="テキスト ボックス 21"/>
          <p:cNvSpPr txBox="1"/>
          <p:nvPr/>
        </p:nvSpPr>
        <p:spPr>
          <a:xfrm>
            <a:off x="1955862" y="3429001"/>
            <a:ext cx="687312" cy="400110"/>
          </a:xfrm>
          <a:prstGeom prst="rect">
            <a:avLst/>
          </a:prstGeom>
          <a:solidFill>
            <a:schemeClr val="bg1"/>
          </a:solidFill>
        </p:spPr>
        <p:txBody>
          <a:bodyPr wrap="square" rtlCol="0">
            <a:spAutoFit/>
          </a:bodyPr>
          <a:lstStyle/>
          <a:p>
            <a:pPr algn="ctr"/>
            <a:r>
              <a:rPr kumimoji="1" lang="ja-JP" altLang="en-US" sz="2000" dirty="0" smtClean="0"/>
              <a:t>５月</a:t>
            </a:r>
            <a:endParaRPr kumimoji="1" lang="ja-JP" altLang="en-US" sz="2000" dirty="0"/>
          </a:p>
        </p:txBody>
      </p:sp>
      <p:sp>
        <p:nvSpPr>
          <p:cNvPr id="23" name="正方形/長方形 22"/>
          <p:cNvSpPr/>
          <p:nvPr/>
        </p:nvSpPr>
        <p:spPr>
          <a:xfrm>
            <a:off x="1142976" y="1214422"/>
            <a:ext cx="1857388" cy="2643207"/>
          </a:xfrm>
          <a:prstGeom prst="rect">
            <a:avLst/>
          </a:prstGeom>
          <a:no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3071802" y="1214422"/>
            <a:ext cx="2500330" cy="2643207"/>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4" name="グループ化 43"/>
          <p:cNvGrpSpPr/>
          <p:nvPr/>
        </p:nvGrpSpPr>
        <p:grpSpPr>
          <a:xfrm>
            <a:off x="2571736" y="4500570"/>
            <a:ext cx="6143668" cy="2143140"/>
            <a:chOff x="2571736" y="4786322"/>
            <a:chExt cx="6143668" cy="2143140"/>
          </a:xfrm>
        </p:grpSpPr>
        <p:grpSp>
          <p:nvGrpSpPr>
            <p:cNvPr id="41" name="グループ化 40"/>
            <p:cNvGrpSpPr/>
            <p:nvPr/>
          </p:nvGrpSpPr>
          <p:grpSpPr>
            <a:xfrm>
              <a:off x="4643438" y="4786322"/>
              <a:ext cx="4071966" cy="2143140"/>
              <a:chOff x="4786314" y="4857760"/>
              <a:chExt cx="4071966" cy="2143140"/>
            </a:xfrm>
          </p:grpSpPr>
          <p:sp>
            <p:nvSpPr>
              <p:cNvPr id="37" name="正方形/長方形 36"/>
              <p:cNvSpPr/>
              <p:nvPr/>
            </p:nvSpPr>
            <p:spPr>
              <a:xfrm>
                <a:off x="4786314" y="4857760"/>
                <a:ext cx="4071966" cy="2000264"/>
              </a:xfrm>
              <a:prstGeom prst="rect">
                <a:avLst/>
              </a:prstGeom>
              <a:solidFill>
                <a:srgbClr val="FFCC99"/>
              </a:solid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28" name="Picture 4"/>
              <p:cNvPicPr>
                <a:picLocks noChangeAspect="1" noChangeArrowheads="1"/>
              </p:cNvPicPr>
              <p:nvPr/>
            </p:nvPicPr>
            <p:blipFill>
              <a:blip r:embed="rId5"/>
              <a:srcRect/>
              <a:stretch>
                <a:fillRect/>
              </a:stretch>
            </p:blipFill>
            <p:spPr bwMode="auto">
              <a:xfrm>
                <a:off x="6786578" y="4929174"/>
                <a:ext cx="1971731" cy="1857388"/>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a:srcRect/>
              <a:stretch>
                <a:fillRect/>
              </a:stretch>
            </p:blipFill>
            <p:spPr bwMode="auto">
              <a:xfrm>
                <a:off x="4857752" y="4929174"/>
                <a:ext cx="1858187" cy="1857388"/>
              </a:xfrm>
              <a:prstGeom prst="rect">
                <a:avLst/>
              </a:prstGeom>
              <a:noFill/>
              <a:ln w="9525">
                <a:noFill/>
                <a:miter lim="800000"/>
                <a:headEnd/>
                <a:tailEnd/>
              </a:ln>
              <a:effectLst/>
            </p:spPr>
          </p:pic>
          <p:sp>
            <p:nvSpPr>
              <p:cNvPr id="27" name="正方形/長方形 26"/>
              <p:cNvSpPr/>
              <p:nvPr/>
            </p:nvSpPr>
            <p:spPr>
              <a:xfrm>
                <a:off x="6143636" y="6429396"/>
                <a:ext cx="1214478" cy="571504"/>
              </a:xfrm>
              <a:prstGeom prst="rect">
                <a:avLst/>
              </a:prstGeom>
              <a:solidFill>
                <a:srgbClr val="FFCC99"/>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珪藻類</a:t>
                </a:r>
                <a:endParaRPr kumimoji="1" lang="ja-JP" altLang="en-US" sz="2400" dirty="0">
                  <a:solidFill>
                    <a:schemeClr val="tx1"/>
                  </a:solidFill>
                </a:endParaRPr>
              </a:p>
            </p:txBody>
          </p:sp>
        </p:grpSp>
        <p:grpSp>
          <p:nvGrpSpPr>
            <p:cNvPr id="36" name="グループ化 35"/>
            <p:cNvGrpSpPr/>
            <p:nvPr/>
          </p:nvGrpSpPr>
          <p:grpSpPr>
            <a:xfrm>
              <a:off x="2571736" y="4786322"/>
              <a:ext cx="1928826" cy="2143140"/>
              <a:chOff x="2928926" y="4857760"/>
              <a:chExt cx="1928826" cy="2143140"/>
            </a:xfrm>
          </p:grpSpPr>
          <p:sp>
            <p:nvSpPr>
              <p:cNvPr id="35" name="正方形/長方形 34"/>
              <p:cNvSpPr/>
              <p:nvPr/>
            </p:nvSpPr>
            <p:spPr>
              <a:xfrm>
                <a:off x="2928926" y="4857760"/>
                <a:ext cx="1928826" cy="2000240"/>
              </a:xfrm>
              <a:prstGeom prst="rect">
                <a:avLst/>
              </a:prstGeom>
              <a:solidFill>
                <a:schemeClr val="accent2">
                  <a:lumMod val="20000"/>
                  <a:lumOff val="80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30" name="Picture 6"/>
              <p:cNvPicPr>
                <a:picLocks noChangeAspect="1" noChangeArrowheads="1"/>
              </p:cNvPicPr>
              <p:nvPr/>
            </p:nvPicPr>
            <p:blipFill>
              <a:blip r:embed="rId7"/>
              <a:srcRect/>
              <a:stretch>
                <a:fillRect/>
              </a:stretch>
            </p:blipFill>
            <p:spPr bwMode="auto">
              <a:xfrm>
                <a:off x="3000364" y="4909028"/>
                <a:ext cx="1785950" cy="1877558"/>
              </a:xfrm>
              <a:prstGeom prst="rect">
                <a:avLst/>
              </a:prstGeom>
              <a:noFill/>
              <a:ln w="9525">
                <a:noFill/>
                <a:miter lim="800000"/>
                <a:headEnd/>
                <a:tailEnd/>
              </a:ln>
              <a:effectLst/>
            </p:spPr>
          </p:pic>
          <p:sp>
            <p:nvSpPr>
              <p:cNvPr id="29" name="正方形/長方形 28"/>
              <p:cNvSpPr/>
              <p:nvPr/>
            </p:nvSpPr>
            <p:spPr>
              <a:xfrm>
                <a:off x="3286116" y="6429396"/>
                <a:ext cx="1214478" cy="571504"/>
              </a:xfrm>
              <a:prstGeom prst="rect">
                <a:avLst/>
              </a:prstGeom>
              <a:solidFill>
                <a:schemeClr val="accent2">
                  <a:lumMod val="20000"/>
                  <a:lumOff val="80000"/>
                </a:schemeClr>
              </a:solid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dirty="0" smtClean="0">
                    <a:solidFill>
                      <a:schemeClr val="tx1"/>
                    </a:solidFill>
                  </a:rPr>
                  <a:t>緑</a:t>
                </a:r>
                <a:r>
                  <a:rPr kumimoji="1" lang="ja-JP" altLang="en-US" sz="2400" dirty="0" smtClean="0">
                    <a:solidFill>
                      <a:schemeClr val="tx1"/>
                    </a:solidFill>
                  </a:rPr>
                  <a:t>藻類</a:t>
                </a:r>
                <a:endParaRPr kumimoji="1" lang="ja-JP" altLang="en-US" sz="2400" dirty="0">
                  <a:solidFill>
                    <a:schemeClr val="tx1"/>
                  </a:solidFill>
                </a:endParaRPr>
              </a:p>
            </p:txBody>
          </p:sp>
        </p:grpSp>
      </p:grpSp>
      <p:sp>
        <p:nvSpPr>
          <p:cNvPr id="38" name="コンテンツ プレースホルダ 3"/>
          <p:cNvSpPr txBox="1">
            <a:spLocks/>
          </p:cNvSpPr>
          <p:nvPr/>
        </p:nvSpPr>
        <p:spPr>
          <a:xfrm>
            <a:off x="428628" y="4000504"/>
            <a:ext cx="8643966" cy="1071546"/>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1" lang="ja-JP" altLang="en-US" sz="2600" b="0" i="0" u="none" strike="noStrike" kern="1200" cap="none" spc="0" normalizeH="0" baseline="0" noProof="0" dirty="0" smtClean="0">
                <a:ln>
                  <a:noFill/>
                </a:ln>
                <a:solidFill>
                  <a:schemeClr val="tx1"/>
                </a:solidFill>
                <a:effectLst/>
                <a:uLnTx/>
                <a:uFillTx/>
                <a:latin typeface="+mn-lt"/>
                <a:ea typeface="+mn-ea"/>
                <a:cs typeface="+mn-cs"/>
              </a:rPr>
              <a:t>春の適温範囲では緑藻が優占し，その後珪藻が優占する</a:t>
            </a:r>
            <a:endParaRPr kumimoji="1" lang="en-US" altLang="ja-JP"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1" lang="en-US" altLang="ja-JP"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39" name="コンテンツ プレースホルダ 3"/>
          <p:cNvSpPr txBox="1">
            <a:spLocks/>
          </p:cNvSpPr>
          <p:nvPr/>
        </p:nvSpPr>
        <p:spPr>
          <a:xfrm>
            <a:off x="428628" y="4429132"/>
            <a:ext cx="8173812" cy="714380"/>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1" lang="ja-JP" altLang="en-US" sz="2600" b="0" i="0" u="none" strike="noStrike" kern="1200" cap="none" spc="0" normalizeH="0" baseline="0" noProof="0" dirty="0" smtClean="0">
                <a:ln>
                  <a:noFill/>
                </a:ln>
                <a:solidFill>
                  <a:schemeClr val="tx1"/>
                </a:solidFill>
                <a:effectLst/>
                <a:uLnTx/>
                <a:uFillTx/>
                <a:latin typeface="+mn-lt"/>
                <a:ea typeface="+mn-ea"/>
                <a:cs typeface="+mn-cs"/>
              </a:rPr>
              <a:t>夏では様々な植物プランクトンが出現する</a:t>
            </a:r>
            <a:endParaRPr kumimoji="1" lang="en-US" altLang="ja-JP"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1" lang="en-US" altLang="ja-JP"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0" name="コンテンツ プレースホルダ 3"/>
          <p:cNvSpPr txBox="1">
            <a:spLocks/>
          </p:cNvSpPr>
          <p:nvPr/>
        </p:nvSpPr>
        <p:spPr>
          <a:xfrm>
            <a:off x="428628" y="4857760"/>
            <a:ext cx="8173812" cy="1357322"/>
          </a:xfrm>
          <a:prstGeom prst="rect">
            <a:avLst/>
          </a:prstGeom>
        </p:spPr>
        <p:txBody>
          <a:bodyPr vert="horz">
            <a:normAutofit/>
          </a:bodyPr>
          <a:lstStyle/>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r>
              <a:rPr kumimoji="1" lang="ja-JP" altLang="en-US" sz="2600" b="0" i="0" u="none" strike="noStrike" kern="1200" cap="none" spc="0" normalizeH="0" baseline="0" noProof="0" dirty="0" smtClean="0">
                <a:ln>
                  <a:noFill/>
                </a:ln>
                <a:solidFill>
                  <a:schemeClr val="tx1"/>
                </a:solidFill>
                <a:effectLst/>
                <a:uLnTx/>
                <a:uFillTx/>
                <a:latin typeface="+mn-lt"/>
                <a:ea typeface="+mn-ea"/>
                <a:cs typeface="+mn-cs"/>
              </a:rPr>
              <a:t>秋の適温範囲では再び珪藻が優占する</a:t>
            </a:r>
            <a:endParaRPr kumimoji="1" lang="en-US" altLang="ja-JP" sz="2600" b="0" i="0"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ts val="600"/>
              </a:spcBef>
              <a:spcAft>
                <a:spcPts val="0"/>
              </a:spcAft>
              <a:buClr>
                <a:schemeClr val="accent1"/>
              </a:buClr>
              <a:buSzPct val="76000"/>
              <a:buFont typeface="Wingdings 3"/>
              <a:buChar char=""/>
              <a:tabLst/>
              <a:defRPr/>
            </a:pPr>
            <a:endParaRPr kumimoji="1" lang="en-US" altLang="ja-JP" sz="26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6" name="テキスト ボックス 15"/>
          <p:cNvSpPr txBox="1"/>
          <p:nvPr/>
        </p:nvSpPr>
        <p:spPr>
          <a:xfrm>
            <a:off x="6357950" y="3429001"/>
            <a:ext cx="785818" cy="400110"/>
          </a:xfrm>
          <a:prstGeom prst="rect">
            <a:avLst/>
          </a:prstGeom>
          <a:solidFill>
            <a:schemeClr val="bg1"/>
          </a:solidFill>
        </p:spPr>
        <p:txBody>
          <a:bodyPr wrap="square" rtlCol="0">
            <a:spAutoFit/>
          </a:bodyPr>
          <a:lstStyle/>
          <a:p>
            <a:pPr algn="ctr"/>
            <a:r>
              <a:rPr kumimoji="1" lang="ja-JP" altLang="en-US" sz="2000" dirty="0" smtClean="0"/>
              <a:t>１１月</a:t>
            </a:r>
            <a:endParaRPr kumimoji="1" lang="ja-JP" altLang="en-US" sz="2000" dirty="0"/>
          </a:p>
        </p:txBody>
      </p:sp>
      <p:sp>
        <p:nvSpPr>
          <p:cNvPr id="34" name="正方形/長方形 33"/>
          <p:cNvSpPr/>
          <p:nvPr/>
        </p:nvSpPr>
        <p:spPr>
          <a:xfrm>
            <a:off x="357158" y="6429420"/>
            <a:ext cx="428628"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572132" y="1214422"/>
            <a:ext cx="1071570" cy="2643207"/>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a:xfrm rot="16200000">
            <a:off x="-323166" y="1966217"/>
            <a:ext cx="1107996" cy="461665"/>
          </a:xfrm>
          <a:prstGeom prst="rect">
            <a:avLst/>
          </a:prstGeom>
          <a:noFill/>
        </p:spPr>
        <p:txBody>
          <a:bodyPr wrap="none" rtlCol="0">
            <a:spAutoFit/>
          </a:bodyPr>
          <a:lstStyle/>
          <a:p>
            <a:r>
              <a:rPr kumimoji="1" lang="ja-JP" altLang="en-US" sz="2400" dirty="0" smtClean="0"/>
              <a:t>構成比</a:t>
            </a:r>
            <a:endParaRPr kumimoji="1" lang="ja-JP" altLang="en-US" sz="2400" dirty="0"/>
          </a:p>
        </p:txBody>
      </p:sp>
      <p:grpSp>
        <p:nvGrpSpPr>
          <p:cNvPr id="50" name="グループ化 49"/>
          <p:cNvGrpSpPr/>
          <p:nvPr/>
        </p:nvGrpSpPr>
        <p:grpSpPr>
          <a:xfrm>
            <a:off x="285720" y="3429000"/>
            <a:ext cx="8572560" cy="3429000"/>
            <a:chOff x="285720" y="3429000"/>
            <a:chExt cx="8572560" cy="3429000"/>
          </a:xfrm>
        </p:grpSpPr>
        <p:grpSp>
          <p:nvGrpSpPr>
            <p:cNvPr id="48" name="グループ化 47"/>
            <p:cNvGrpSpPr/>
            <p:nvPr/>
          </p:nvGrpSpPr>
          <p:grpSpPr>
            <a:xfrm>
              <a:off x="285720" y="3571876"/>
              <a:ext cx="8572560" cy="3286124"/>
              <a:chOff x="285720" y="3571876"/>
              <a:chExt cx="8572560" cy="3286124"/>
            </a:xfrm>
          </p:grpSpPr>
          <p:graphicFrame>
            <p:nvGraphicFramePr>
              <p:cNvPr id="31" name="グラフ 30"/>
              <p:cNvGraphicFramePr/>
              <p:nvPr/>
            </p:nvGraphicFramePr>
            <p:xfrm>
              <a:off x="285720" y="3571876"/>
              <a:ext cx="6858048" cy="3286124"/>
            </p:xfrm>
            <a:graphic>
              <a:graphicData uri="http://schemas.openxmlformats.org/drawingml/2006/chart">
                <c:chart xmlns:c="http://schemas.openxmlformats.org/drawingml/2006/chart" xmlns:r="http://schemas.openxmlformats.org/officeDocument/2006/relationships" r:id="rId8"/>
              </a:graphicData>
            </a:graphic>
          </p:graphicFrame>
          <p:sp>
            <p:nvSpPr>
              <p:cNvPr id="47" name="正方形/長方形 46"/>
              <p:cNvSpPr/>
              <p:nvPr/>
            </p:nvSpPr>
            <p:spPr>
              <a:xfrm>
                <a:off x="7072330" y="3786190"/>
                <a:ext cx="1785950" cy="628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9" name="正方形/長方形 48"/>
            <p:cNvSpPr/>
            <p:nvPr/>
          </p:nvSpPr>
          <p:spPr>
            <a:xfrm>
              <a:off x="1285852" y="3429000"/>
              <a:ext cx="5715040" cy="214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6" name="正方形/長方形 45"/>
          <p:cNvSpPr/>
          <p:nvPr/>
        </p:nvSpPr>
        <p:spPr>
          <a:xfrm>
            <a:off x="3071802" y="1214422"/>
            <a:ext cx="2500330" cy="5143536"/>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ustDataLst>
      <p:tags r:id="rId1"/>
    </p:custDataLst>
  </p:cSld>
  <p:clrMapOvr>
    <a:masterClrMapping/>
  </p:clrMapOvr>
  <p:transition advTm="287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strips(downLeft)">
                                      <p:cBhvr>
                                        <p:cTn id="7" dur="500"/>
                                        <p:tgtEl>
                                          <p:spTgt spid="38"/>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strips(downLeft)">
                                      <p:cBhvr>
                                        <p:cTn id="10" dur="500"/>
                                        <p:tgtEl>
                                          <p:spTgt spid="23"/>
                                        </p:tgtEl>
                                      </p:cBhvr>
                                    </p:animEffect>
                                  </p:childTnLst>
                                </p:cTn>
                              </p:par>
                              <p:par>
                                <p:cTn id="11" presetID="2" presetClass="entr" presetSubtype="4" fill="hold" nodeType="with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additive="base">
                                        <p:cTn id="13" dur="500" fill="hold"/>
                                        <p:tgtEl>
                                          <p:spTgt spid="44"/>
                                        </p:tgtEl>
                                        <p:attrNameLst>
                                          <p:attrName>ppt_x</p:attrName>
                                        </p:attrNameLst>
                                      </p:cBhvr>
                                      <p:tavLst>
                                        <p:tav tm="0">
                                          <p:val>
                                            <p:strVal val="#ppt_x"/>
                                          </p:val>
                                        </p:tav>
                                        <p:tav tm="100000">
                                          <p:val>
                                            <p:strVal val="#ppt_x"/>
                                          </p:val>
                                        </p:tav>
                                      </p:tavLst>
                                    </p:anim>
                                    <p:anim calcmode="lin" valueType="num">
                                      <p:cBhvr additive="base">
                                        <p:cTn id="14"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12" fill="hold" grpId="0"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strips(downLeft)">
                                      <p:cBhvr>
                                        <p:cTn id="19" dur="500"/>
                                        <p:tgtEl>
                                          <p:spTgt spid="39"/>
                                        </p:tgtEl>
                                      </p:cBhvr>
                                    </p:animEffect>
                                  </p:childTnLst>
                                </p:cTn>
                              </p:par>
                              <p:par>
                                <p:cTn id="20" presetID="18" presetClass="entr" presetSubtype="12"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strips(downLeft)">
                                      <p:cBhvr>
                                        <p:cTn id="22" dur="500"/>
                                        <p:tgtEl>
                                          <p:spTgt spid="24"/>
                                        </p:tgtEl>
                                      </p:cBhvr>
                                    </p:animEffect>
                                  </p:childTnLst>
                                </p:cTn>
                              </p:par>
                              <p:par>
                                <p:cTn id="23" presetID="5" presetClass="exit" presetSubtype="10" fill="hold" grpId="1" nodeType="withEffect">
                                  <p:stCondLst>
                                    <p:cond delay="0"/>
                                  </p:stCondLst>
                                  <p:childTnLst>
                                    <p:animEffect transition="out" filter="checkerboard(across)">
                                      <p:cBhvr>
                                        <p:cTn id="24" dur="500"/>
                                        <p:tgtEl>
                                          <p:spTgt spid="23"/>
                                        </p:tgtEl>
                                      </p:cBhvr>
                                    </p:animEffect>
                                    <p:set>
                                      <p:cBhvr>
                                        <p:cTn id="25" dur="1" fill="hold">
                                          <p:stCondLst>
                                            <p:cond delay="499"/>
                                          </p:stCondLst>
                                        </p:cTn>
                                        <p:tgtEl>
                                          <p:spTgt spid="23"/>
                                        </p:tgtEl>
                                        <p:attrNameLst>
                                          <p:attrName>style.visibility</p:attrName>
                                        </p:attrNameLst>
                                      </p:cBhvr>
                                      <p:to>
                                        <p:strVal val="hidden"/>
                                      </p:to>
                                    </p:set>
                                  </p:childTnLst>
                                </p:cTn>
                              </p:par>
                              <p:par>
                                <p:cTn id="26" presetID="5" presetClass="exit" presetSubtype="10" fill="hold" nodeType="withEffect">
                                  <p:stCondLst>
                                    <p:cond delay="0"/>
                                  </p:stCondLst>
                                  <p:childTnLst>
                                    <p:animEffect transition="out" filter="checkerboard(across)">
                                      <p:cBhvr>
                                        <p:cTn id="27" dur="500"/>
                                        <p:tgtEl>
                                          <p:spTgt spid="44"/>
                                        </p:tgtEl>
                                      </p:cBhvr>
                                    </p:animEffect>
                                    <p:set>
                                      <p:cBhvr>
                                        <p:cTn id="28" dur="1" fill="hold">
                                          <p:stCondLst>
                                            <p:cond delay="499"/>
                                          </p:stCondLst>
                                        </p:cTn>
                                        <p:tgtEl>
                                          <p:spTgt spid="4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8" presetClass="entr" presetSubtype="12" fill="hold" grpId="2"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strips(downLeft)">
                                      <p:cBhvr>
                                        <p:cTn id="33" dur="500"/>
                                        <p:tgtEl>
                                          <p:spTgt spid="46"/>
                                        </p:tgtEl>
                                      </p:cBhvr>
                                    </p:animEffect>
                                  </p:childTnLst>
                                </p:cTn>
                              </p:par>
                              <p:par>
                                <p:cTn id="34" presetID="2" presetClass="entr" presetSubtype="4" fill="hold" nodeType="with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additive="base">
                                        <p:cTn id="36" dur="500" fill="hold"/>
                                        <p:tgtEl>
                                          <p:spTgt spid="50"/>
                                        </p:tgtEl>
                                        <p:attrNameLst>
                                          <p:attrName>ppt_x</p:attrName>
                                        </p:attrNameLst>
                                      </p:cBhvr>
                                      <p:tavLst>
                                        <p:tav tm="0">
                                          <p:val>
                                            <p:strVal val="#ppt_x"/>
                                          </p:val>
                                        </p:tav>
                                        <p:tav tm="100000">
                                          <p:val>
                                            <p:strVal val="#ppt_x"/>
                                          </p:val>
                                        </p:tav>
                                      </p:tavLst>
                                    </p:anim>
                                    <p:anim calcmode="lin" valueType="num">
                                      <p:cBhvr additive="base">
                                        <p:cTn id="37" dur="500" fill="hold"/>
                                        <p:tgtEl>
                                          <p:spTgt spid="50"/>
                                        </p:tgtEl>
                                        <p:attrNameLst>
                                          <p:attrName>ppt_y</p:attrName>
                                        </p:attrNameLst>
                                      </p:cBhvr>
                                      <p:tavLst>
                                        <p:tav tm="0">
                                          <p:val>
                                            <p:strVal val="1+#ppt_h/2"/>
                                          </p:val>
                                        </p:tav>
                                        <p:tav tm="100000">
                                          <p:val>
                                            <p:strVal val="#ppt_y"/>
                                          </p:val>
                                        </p:tav>
                                      </p:tavLst>
                                    </p:anim>
                                  </p:childTnLst>
                                </p:cTn>
                              </p:par>
                              <p:par>
                                <p:cTn id="38" presetID="5" presetClass="exit" presetSubtype="10" fill="hold" grpId="1" nodeType="withEffect">
                                  <p:stCondLst>
                                    <p:cond delay="0"/>
                                  </p:stCondLst>
                                  <p:childTnLst>
                                    <p:animEffect transition="out" filter="checkerboard(across)">
                                      <p:cBhvr>
                                        <p:cTn id="39" dur="500"/>
                                        <p:tgtEl>
                                          <p:spTgt spid="24"/>
                                        </p:tgtEl>
                                      </p:cBhvr>
                                    </p:animEffect>
                                    <p:set>
                                      <p:cBhvr>
                                        <p:cTn id="40" dur="1" fill="hold">
                                          <p:stCondLst>
                                            <p:cond delay="499"/>
                                          </p:stCondLst>
                                        </p:cTn>
                                        <p:tgtEl>
                                          <p:spTgt spid="24"/>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5" presetClass="exit" presetSubtype="10" fill="hold" grpId="3" nodeType="clickEffect">
                                  <p:stCondLst>
                                    <p:cond delay="0"/>
                                  </p:stCondLst>
                                  <p:childTnLst>
                                    <p:animEffect transition="out" filter="checkerboard(across)">
                                      <p:cBhvr>
                                        <p:cTn id="44" dur="500"/>
                                        <p:tgtEl>
                                          <p:spTgt spid="46"/>
                                        </p:tgtEl>
                                      </p:cBhvr>
                                    </p:animEffect>
                                    <p:set>
                                      <p:cBhvr>
                                        <p:cTn id="45" dur="1" fill="hold">
                                          <p:stCondLst>
                                            <p:cond delay="499"/>
                                          </p:stCondLst>
                                        </p:cTn>
                                        <p:tgtEl>
                                          <p:spTgt spid="46"/>
                                        </p:tgtEl>
                                        <p:attrNameLst>
                                          <p:attrName>style.visibility</p:attrName>
                                        </p:attrNameLst>
                                      </p:cBhvr>
                                      <p:to>
                                        <p:strVal val="hidden"/>
                                      </p:to>
                                    </p:set>
                                  </p:childTnLst>
                                </p:cTn>
                              </p:par>
                              <p:par>
                                <p:cTn id="46" presetID="18" presetClass="entr" presetSubtype="12"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strips(downLeft)">
                                      <p:cBhvr>
                                        <p:cTn id="48" dur="500"/>
                                        <p:tgtEl>
                                          <p:spTgt spid="40"/>
                                        </p:tgtEl>
                                      </p:cBhvr>
                                    </p:animEffect>
                                  </p:childTnLst>
                                </p:cTn>
                              </p:par>
                              <p:par>
                                <p:cTn id="49" presetID="18" presetClass="entr" presetSubtype="12"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strips(downLeft)">
                                      <p:cBhvr>
                                        <p:cTn id="51" dur="500"/>
                                        <p:tgtEl>
                                          <p:spTgt spid="25"/>
                                        </p:tgtEl>
                                      </p:cBhvr>
                                    </p:animEffect>
                                  </p:childTnLst>
                                </p:cTn>
                              </p:par>
                              <p:par>
                                <p:cTn id="52" presetID="5" presetClass="exit" presetSubtype="10" fill="hold" grpId="1" nodeType="withEffect">
                                  <p:stCondLst>
                                    <p:cond delay="0"/>
                                  </p:stCondLst>
                                  <p:childTnLst>
                                    <p:animEffect transition="out" filter="checkerboard(across)">
                                      <p:cBhvr>
                                        <p:cTn id="53" dur="500"/>
                                        <p:tgtEl>
                                          <p:spTgt spid="46"/>
                                        </p:tgtEl>
                                      </p:cBhvr>
                                    </p:animEffect>
                                    <p:set>
                                      <p:cBhvr>
                                        <p:cTn id="54" dur="1" fill="hold">
                                          <p:stCondLst>
                                            <p:cond delay="499"/>
                                          </p:stCondLst>
                                        </p:cTn>
                                        <p:tgtEl>
                                          <p:spTgt spid="46"/>
                                        </p:tgtEl>
                                        <p:attrNameLst>
                                          <p:attrName>style.visibility</p:attrName>
                                        </p:attrNameLst>
                                      </p:cBhvr>
                                      <p:to>
                                        <p:strVal val="hidden"/>
                                      </p:to>
                                    </p:set>
                                  </p:childTnLst>
                                </p:cTn>
                              </p:par>
                              <p:par>
                                <p:cTn id="55" presetID="5" presetClass="exit" presetSubtype="10" fill="hold" nodeType="withEffect">
                                  <p:stCondLst>
                                    <p:cond delay="0"/>
                                  </p:stCondLst>
                                  <p:childTnLst>
                                    <p:animEffect transition="out" filter="checkerboard(across)">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3" grpId="1" animBg="1"/>
      <p:bldP spid="24" grpId="0" animBg="1"/>
      <p:bldP spid="24" grpId="1" animBg="1"/>
      <p:bldP spid="38" grpId="0"/>
      <p:bldP spid="39" grpId="0"/>
      <p:bldP spid="40" grpId="0"/>
      <p:bldP spid="25" grpId="0" animBg="1"/>
      <p:bldP spid="46" grpId="1" animBg="1"/>
      <p:bldP spid="46" grpId="2" animBg="1"/>
      <p:bldP spid="46" grpId="3"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sz="quarter" idx="4294967295"/>
          </p:nvPr>
        </p:nvSpPr>
        <p:spPr>
          <a:xfrm>
            <a:off x="428596" y="1519057"/>
            <a:ext cx="8258175" cy="566738"/>
          </a:xfrm>
        </p:spPr>
        <p:txBody>
          <a:bodyPr>
            <a:normAutofit/>
          </a:bodyPr>
          <a:lstStyle/>
          <a:p>
            <a:r>
              <a:rPr kumimoji="1" lang="en-US" altLang="ja-JP" dirty="0" smtClean="0"/>
              <a:t>BT</a:t>
            </a:r>
            <a:r>
              <a:rPr kumimoji="1" lang="ja-JP" altLang="en-US" dirty="0" smtClean="0"/>
              <a:t>水田内には環境の</a:t>
            </a:r>
            <a:r>
              <a:rPr lang="ja-JP" altLang="en-US" dirty="0" smtClean="0"/>
              <a:t>異なる</a:t>
            </a:r>
            <a:r>
              <a:rPr lang="en-US" altLang="ja-JP" dirty="0" smtClean="0"/>
              <a:t>3</a:t>
            </a:r>
            <a:r>
              <a:rPr lang="ja-JP" altLang="en-US" dirty="0" smtClean="0"/>
              <a:t>ヶ所の採水地</a:t>
            </a:r>
            <a:endParaRPr kumimoji="1" lang="en-US" altLang="ja-JP" dirty="0" smtClean="0"/>
          </a:p>
          <a:p>
            <a:pPr>
              <a:buNone/>
            </a:pPr>
            <a:endParaRPr kumimoji="1" lang="en-US" altLang="ja-JP" dirty="0" smtClean="0"/>
          </a:p>
          <a:p>
            <a:endParaRPr kumimoji="1" lang="ja-JP" altLang="en-US" dirty="0"/>
          </a:p>
        </p:txBody>
      </p:sp>
      <p:grpSp>
        <p:nvGrpSpPr>
          <p:cNvPr id="15" name="グループ化 14"/>
          <p:cNvGrpSpPr/>
          <p:nvPr/>
        </p:nvGrpSpPr>
        <p:grpSpPr>
          <a:xfrm>
            <a:off x="428596" y="3786190"/>
            <a:ext cx="2286016" cy="2071702"/>
            <a:chOff x="428596" y="2000240"/>
            <a:chExt cx="2286016" cy="2071702"/>
          </a:xfrm>
        </p:grpSpPr>
        <p:sp>
          <p:nvSpPr>
            <p:cNvPr id="10" name="円/楕円 9"/>
            <p:cNvSpPr/>
            <p:nvPr/>
          </p:nvSpPr>
          <p:spPr>
            <a:xfrm>
              <a:off x="428596" y="2000240"/>
              <a:ext cx="2286016" cy="2071702"/>
            </a:xfrm>
            <a:prstGeom prst="ellips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正方形/長方形 5"/>
            <p:cNvSpPr/>
            <p:nvPr/>
          </p:nvSpPr>
          <p:spPr>
            <a:xfrm>
              <a:off x="642910" y="2339640"/>
              <a:ext cx="1928826" cy="1446550"/>
            </a:xfrm>
            <a:prstGeom prst="rect">
              <a:avLst/>
            </a:prstGeom>
          </p:spPr>
          <p:txBody>
            <a:bodyPr wrap="square">
              <a:spAutoFit/>
            </a:bodyPr>
            <a:lstStyle/>
            <a:p>
              <a:pPr marL="274320" lvl="0" indent="-274320">
                <a:spcBef>
                  <a:spcPts val="600"/>
                </a:spcBef>
                <a:buClr>
                  <a:srgbClr val="727CA3"/>
                </a:buClr>
                <a:buSzPct val="76000"/>
                <a:buFont typeface="Wingdings" pitchFamily="2" charset="2"/>
                <a:buChar char="l"/>
              </a:pPr>
              <a:r>
                <a:rPr lang="en-US" altLang="ja-JP" sz="2600" dirty="0" smtClean="0">
                  <a:solidFill>
                    <a:prstClr val="black"/>
                  </a:solidFill>
                </a:rPr>
                <a:t>BT</a:t>
              </a:r>
              <a:r>
                <a:rPr lang="ja-JP" altLang="en-US" sz="2600" dirty="0" smtClean="0">
                  <a:solidFill>
                    <a:prstClr val="black"/>
                  </a:solidFill>
                </a:rPr>
                <a:t>出水域</a:t>
              </a:r>
              <a:endParaRPr lang="en-US" altLang="ja-JP" sz="2600" dirty="0" smtClean="0">
                <a:solidFill>
                  <a:prstClr val="black"/>
                </a:solidFill>
              </a:endParaRPr>
            </a:p>
            <a:p>
              <a:pPr marL="274320" lvl="0" indent="-274320">
                <a:spcBef>
                  <a:spcPts val="600"/>
                </a:spcBef>
                <a:buClr>
                  <a:srgbClr val="727CA3"/>
                </a:buClr>
                <a:buSzPct val="76000"/>
                <a:buFont typeface="Wingdings" pitchFamily="2" charset="2"/>
                <a:buChar char="l"/>
              </a:pPr>
              <a:r>
                <a:rPr lang="en-US" altLang="ja-JP" sz="2600" dirty="0" smtClean="0">
                  <a:solidFill>
                    <a:prstClr val="black"/>
                  </a:solidFill>
                </a:rPr>
                <a:t>BT</a:t>
              </a:r>
              <a:r>
                <a:rPr lang="ja-JP" altLang="en-US" sz="2600" dirty="0" smtClean="0">
                  <a:solidFill>
                    <a:prstClr val="black"/>
                  </a:solidFill>
                </a:rPr>
                <a:t>耕作域</a:t>
              </a:r>
              <a:endParaRPr lang="en-US" altLang="ja-JP" sz="2600" dirty="0" smtClean="0">
                <a:solidFill>
                  <a:prstClr val="black"/>
                </a:solidFill>
              </a:endParaRPr>
            </a:p>
            <a:p>
              <a:pPr marL="274320" lvl="0" indent="-274320">
                <a:spcBef>
                  <a:spcPts val="600"/>
                </a:spcBef>
                <a:buClr>
                  <a:srgbClr val="727CA3"/>
                </a:buClr>
                <a:buSzPct val="76000"/>
                <a:buFont typeface="Wingdings" pitchFamily="2" charset="2"/>
                <a:buChar char="l"/>
              </a:pPr>
              <a:r>
                <a:rPr lang="en-US" altLang="ja-JP" sz="2600" dirty="0" smtClean="0">
                  <a:solidFill>
                    <a:prstClr val="black"/>
                  </a:solidFill>
                </a:rPr>
                <a:t>BT</a:t>
              </a:r>
              <a:r>
                <a:rPr lang="ja-JP" altLang="en-US" sz="2600" dirty="0" smtClean="0">
                  <a:solidFill>
                    <a:prstClr val="black"/>
                  </a:solidFill>
                </a:rPr>
                <a:t>澱み域</a:t>
              </a:r>
              <a:endParaRPr lang="en-US" altLang="ja-JP" sz="2600" dirty="0" smtClean="0">
                <a:solidFill>
                  <a:prstClr val="black"/>
                </a:solidFill>
              </a:endParaRPr>
            </a:p>
          </p:txBody>
        </p:sp>
      </p:grpSp>
      <p:sp>
        <p:nvSpPr>
          <p:cNvPr id="7" name="右矢印 6"/>
          <p:cNvSpPr/>
          <p:nvPr/>
        </p:nvSpPr>
        <p:spPr>
          <a:xfrm rot="5400000">
            <a:off x="5304959" y="4447711"/>
            <a:ext cx="588644" cy="802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030138" y="3929066"/>
            <a:ext cx="5899580" cy="492443"/>
          </a:xfrm>
          <a:prstGeom prst="rect">
            <a:avLst/>
          </a:prstGeom>
          <a:noFill/>
        </p:spPr>
        <p:txBody>
          <a:bodyPr wrap="square" rtlCol="0">
            <a:spAutoFit/>
          </a:bodyPr>
          <a:lstStyle/>
          <a:p>
            <a:r>
              <a:rPr lang="en-US" altLang="ja-JP" sz="2600" dirty="0" smtClean="0"/>
              <a:t>BT</a:t>
            </a:r>
            <a:r>
              <a:rPr lang="ja-JP" altLang="en-US" sz="2600" dirty="0" smtClean="0"/>
              <a:t>出水域の結果が他</a:t>
            </a:r>
            <a:r>
              <a:rPr lang="en-US" altLang="ja-JP" sz="2600" dirty="0" smtClean="0"/>
              <a:t>2</a:t>
            </a:r>
            <a:r>
              <a:rPr lang="ja-JP" altLang="en-US" sz="2600" dirty="0" smtClean="0"/>
              <a:t>ヶ所にも共通した</a:t>
            </a:r>
            <a:endParaRPr kumimoji="1" lang="ja-JP" altLang="en-US" sz="2600" dirty="0"/>
          </a:p>
        </p:txBody>
      </p:sp>
      <p:sp>
        <p:nvSpPr>
          <p:cNvPr id="9" name="テキスト ボックス 8"/>
          <p:cNvSpPr txBox="1"/>
          <p:nvPr/>
        </p:nvSpPr>
        <p:spPr>
          <a:xfrm>
            <a:off x="3200545" y="5214950"/>
            <a:ext cx="5514859" cy="523220"/>
          </a:xfrm>
          <a:prstGeom prst="rect">
            <a:avLst/>
          </a:prstGeom>
          <a:noFill/>
        </p:spPr>
        <p:txBody>
          <a:bodyPr wrap="square" rtlCol="0">
            <a:spAutoFit/>
          </a:bodyPr>
          <a:lstStyle/>
          <a:p>
            <a:r>
              <a:rPr kumimoji="1" lang="en-US" altLang="ja-JP" sz="2800" dirty="0" smtClean="0"/>
              <a:t>BT</a:t>
            </a:r>
            <a:r>
              <a:rPr kumimoji="1" lang="ja-JP" altLang="en-US" sz="2800" dirty="0" smtClean="0"/>
              <a:t>出水域を</a:t>
            </a:r>
            <a:r>
              <a:rPr kumimoji="1" lang="en-US" altLang="ja-JP" sz="2800" dirty="0" smtClean="0"/>
              <a:t>BT</a:t>
            </a:r>
            <a:r>
              <a:rPr lang="ja-JP" altLang="en-US" sz="2800" dirty="0" smtClean="0"/>
              <a:t>水田の代表値とする</a:t>
            </a:r>
            <a:endParaRPr kumimoji="1" lang="ja-JP" altLang="en-US" sz="2800" dirty="0"/>
          </a:p>
        </p:txBody>
      </p:sp>
      <p:sp>
        <p:nvSpPr>
          <p:cNvPr id="12" name="正方形/長方形 11"/>
          <p:cNvSpPr/>
          <p:nvPr/>
        </p:nvSpPr>
        <p:spPr>
          <a:xfrm>
            <a:off x="357158" y="6429420"/>
            <a:ext cx="428628"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071538" y="2085795"/>
            <a:ext cx="6914072" cy="1200329"/>
          </a:xfrm>
          <a:prstGeom prst="rect">
            <a:avLst/>
          </a:prstGeom>
          <a:noFill/>
        </p:spPr>
        <p:txBody>
          <a:bodyPr wrap="square" rtlCol="0">
            <a:spAutoFit/>
          </a:bodyPr>
          <a:lstStyle/>
          <a:p>
            <a:r>
              <a:rPr kumimoji="1" lang="ja-JP" altLang="en-US" sz="2400" dirty="0" smtClean="0"/>
              <a:t>①水温変化に連動した個体数変化</a:t>
            </a:r>
            <a:endParaRPr kumimoji="1" lang="en-US" altLang="ja-JP" sz="2400" dirty="0" smtClean="0"/>
          </a:p>
          <a:p>
            <a:r>
              <a:rPr lang="ja-JP" altLang="en-US" sz="2400" dirty="0" smtClean="0"/>
              <a:t>②構成比の変動パターンが同じである</a:t>
            </a:r>
            <a:endParaRPr lang="en-US" altLang="ja-JP" sz="2400" dirty="0" smtClean="0"/>
          </a:p>
          <a:p>
            <a:r>
              <a:rPr kumimoji="1" lang="ja-JP" altLang="en-US" sz="2400" dirty="0" smtClean="0"/>
              <a:t>③</a:t>
            </a:r>
            <a:r>
              <a:rPr lang="ja-JP" altLang="en-US" sz="2400" dirty="0" smtClean="0"/>
              <a:t>植物プランクトンが多く，動物プランクトンが少ない</a:t>
            </a:r>
            <a:endParaRPr kumimoji="1" lang="ja-JP" altLang="en-US" sz="2400" dirty="0"/>
          </a:p>
        </p:txBody>
      </p:sp>
    </p:spTree>
    <p:custDataLst>
      <p:tags r:id="rId1"/>
    </p:custDataLst>
  </p:cSld>
  <p:clrMapOvr>
    <a:masterClrMapping/>
  </p:clrMapOvr>
  <p:transition advTm="3379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strips(downLeft)">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正方形/長方形 25"/>
          <p:cNvSpPr/>
          <p:nvPr/>
        </p:nvSpPr>
        <p:spPr>
          <a:xfrm>
            <a:off x="357158" y="6429420"/>
            <a:ext cx="428628" cy="4286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タイトル 3"/>
          <p:cNvSpPr>
            <a:spLocks noGrp="1"/>
          </p:cNvSpPr>
          <p:nvPr>
            <p:ph type="title"/>
          </p:nvPr>
        </p:nvSpPr>
        <p:spPr/>
        <p:txBody>
          <a:bodyPr/>
          <a:lstStyle/>
          <a:p>
            <a:r>
              <a:rPr lang="ja-JP" altLang="en-US" dirty="0" smtClean="0"/>
              <a:t>構成比（</a:t>
            </a:r>
            <a:r>
              <a:rPr lang="en-US" altLang="ja-JP" dirty="0" smtClean="0"/>
              <a:t>BT</a:t>
            </a:r>
            <a:r>
              <a:rPr lang="ja-JP" altLang="en-US" dirty="0" smtClean="0"/>
              <a:t>水田・排水路</a:t>
            </a:r>
            <a:r>
              <a:rPr kumimoji="1" lang="ja-JP" altLang="en-US" dirty="0" smtClean="0"/>
              <a:t>）</a:t>
            </a:r>
            <a:endParaRPr kumimoji="1" lang="ja-JP" altLang="en-US" dirty="0"/>
          </a:p>
        </p:txBody>
      </p:sp>
      <p:graphicFrame>
        <p:nvGraphicFramePr>
          <p:cNvPr id="7" name="コンテンツ プレースホルダ 5"/>
          <p:cNvGraphicFramePr>
            <a:graphicFrameLocks noGrp="1"/>
          </p:cNvGraphicFramePr>
          <p:nvPr>
            <p:ph sz="quarter" idx="1"/>
          </p:nvPr>
        </p:nvGraphicFramePr>
        <p:xfrm>
          <a:off x="0" y="1500174"/>
          <a:ext cx="9144000" cy="24908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コンテンツ プレースホルダ 5"/>
          <p:cNvGraphicFramePr>
            <a:graphicFrameLocks noGrp="1"/>
          </p:cNvGraphicFramePr>
          <p:nvPr>
            <p:ph sz="quarter" idx="2"/>
          </p:nvPr>
        </p:nvGraphicFramePr>
        <p:xfrm>
          <a:off x="0" y="4133873"/>
          <a:ext cx="9143999" cy="2581275"/>
        </p:xfrm>
        <a:graphic>
          <a:graphicData uri="http://schemas.openxmlformats.org/drawingml/2006/chart">
            <c:chart xmlns:c="http://schemas.openxmlformats.org/drawingml/2006/chart" xmlns:r="http://schemas.openxmlformats.org/officeDocument/2006/relationships" r:id="rId5"/>
          </a:graphicData>
        </a:graphic>
      </p:graphicFrame>
      <p:sp>
        <p:nvSpPr>
          <p:cNvPr id="9" name="テキスト ボックス 8"/>
          <p:cNvSpPr txBox="1"/>
          <p:nvPr/>
        </p:nvSpPr>
        <p:spPr>
          <a:xfrm>
            <a:off x="1214414" y="6243600"/>
            <a:ext cx="642942" cy="400110"/>
          </a:xfrm>
          <a:prstGeom prst="rect">
            <a:avLst/>
          </a:prstGeom>
          <a:solidFill>
            <a:schemeClr val="bg1"/>
          </a:solidFill>
        </p:spPr>
        <p:txBody>
          <a:bodyPr wrap="square" rtlCol="0">
            <a:spAutoFit/>
          </a:bodyPr>
          <a:lstStyle/>
          <a:p>
            <a:r>
              <a:rPr kumimoji="1" lang="ja-JP" altLang="en-US" sz="2000" dirty="0" smtClean="0"/>
              <a:t>４月</a:t>
            </a:r>
            <a:endParaRPr kumimoji="1" lang="ja-JP" altLang="en-US" sz="2000" dirty="0"/>
          </a:p>
        </p:txBody>
      </p:sp>
      <p:sp>
        <p:nvSpPr>
          <p:cNvPr id="10" name="テキスト ボックス 9"/>
          <p:cNvSpPr txBox="1"/>
          <p:nvPr/>
        </p:nvSpPr>
        <p:spPr>
          <a:xfrm>
            <a:off x="6429388" y="6243600"/>
            <a:ext cx="785818" cy="400110"/>
          </a:xfrm>
          <a:prstGeom prst="rect">
            <a:avLst/>
          </a:prstGeom>
          <a:solidFill>
            <a:schemeClr val="bg1"/>
          </a:solidFill>
        </p:spPr>
        <p:txBody>
          <a:bodyPr wrap="square" rtlCol="0">
            <a:spAutoFit/>
          </a:bodyPr>
          <a:lstStyle/>
          <a:p>
            <a:pPr algn="ctr"/>
            <a:r>
              <a:rPr kumimoji="1" lang="ja-JP" altLang="en-US" sz="2000" dirty="0" smtClean="0"/>
              <a:t>１１月</a:t>
            </a:r>
            <a:endParaRPr kumimoji="1" lang="ja-JP" altLang="en-US" sz="2000" dirty="0"/>
          </a:p>
        </p:txBody>
      </p:sp>
      <p:sp>
        <p:nvSpPr>
          <p:cNvPr id="11" name="テキスト ボックス 10"/>
          <p:cNvSpPr txBox="1"/>
          <p:nvPr/>
        </p:nvSpPr>
        <p:spPr>
          <a:xfrm>
            <a:off x="5643569" y="6243600"/>
            <a:ext cx="857257" cy="400110"/>
          </a:xfrm>
          <a:prstGeom prst="rect">
            <a:avLst/>
          </a:prstGeom>
          <a:solidFill>
            <a:schemeClr val="bg1"/>
          </a:solidFill>
        </p:spPr>
        <p:txBody>
          <a:bodyPr wrap="square" rtlCol="0">
            <a:spAutoFit/>
          </a:bodyPr>
          <a:lstStyle/>
          <a:p>
            <a:r>
              <a:rPr kumimoji="1" lang="ja-JP" altLang="en-US" sz="2000" dirty="0" smtClean="0"/>
              <a:t>１０月</a:t>
            </a:r>
            <a:endParaRPr kumimoji="1" lang="ja-JP" altLang="en-US" sz="2000" dirty="0"/>
          </a:p>
        </p:txBody>
      </p:sp>
      <p:sp>
        <p:nvSpPr>
          <p:cNvPr id="12" name="テキスト ボックス 11"/>
          <p:cNvSpPr txBox="1"/>
          <p:nvPr/>
        </p:nvSpPr>
        <p:spPr>
          <a:xfrm>
            <a:off x="4929189" y="6243600"/>
            <a:ext cx="642943" cy="400110"/>
          </a:xfrm>
          <a:prstGeom prst="rect">
            <a:avLst/>
          </a:prstGeom>
          <a:solidFill>
            <a:schemeClr val="bg1"/>
          </a:solidFill>
        </p:spPr>
        <p:txBody>
          <a:bodyPr wrap="square" rtlCol="0">
            <a:spAutoFit/>
          </a:bodyPr>
          <a:lstStyle/>
          <a:p>
            <a:pPr algn="ctr"/>
            <a:r>
              <a:rPr lang="ja-JP" altLang="en-US" sz="2000" dirty="0" smtClean="0"/>
              <a:t>９</a:t>
            </a:r>
            <a:r>
              <a:rPr kumimoji="1" lang="ja-JP" altLang="en-US" sz="2000" dirty="0" smtClean="0"/>
              <a:t>月</a:t>
            </a:r>
            <a:endParaRPr kumimoji="1" lang="ja-JP" altLang="en-US" sz="2000" dirty="0"/>
          </a:p>
        </p:txBody>
      </p:sp>
      <p:sp>
        <p:nvSpPr>
          <p:cNvPr id="13" name="テキスト ボックス 12"/>
          <p:cNvSpPr txBox="1"/>
          <p:nvPr/>
        </p:nvSpPr>
        <p:spPr>
          <a:xfrm>
            <a:off x="4143371" y="6243600"/>
            <a:ext cx="642943" cy="400110"/>
          </a:xfrm>
          <a:prstGeom prst="rect">
            <a:avLst/>
          </a:prstGeom>
          <a:solidFill>
            <a:schemeClr val="bg1"/>
          </a:solidFill>
        </p:spPr>
        <p:txBody>
          <a:bodyPr wrap="square" rtlCol="0">
            <a:spAutoFit/>
          </a:bodyPr>
          <a:lstStyle/>
          <a:p>
            <a:pPr algn="ctr"/>
            <a:r>
              <a:rPr lang="ja-JP" altLang="en-US" sz="2000" dirty="0" smtClean="0"/>
              <a:t>８</a:t>
            </a:r>
            <a:r>
              <a:rPr kumimoji="1" lang="ja-JP" altLang="en-US" sz="2000" dirty="0" smtClean="0"/>
              <a:t>月</a:t>
            </a:r>
            <a:endParaRPr kumimoji="1" lang="ja-JP" altLang="en-US" sz="2000" dirty="0"/>
          </a:p>
        </p:txBody>
      </p:sp>
      <p:sp>
        <p:nvSpPr>
          <p:cNvPr id="14" name="テキスト ボックス 13"/>
          <p:cNvSpPr txBox="1"/>
          <p:nvPr/>
        </p:nvSpPr>
        <p:spPr>
          <a:xfrm>
            <a:off x="3428991" y="6243600"/>
            <a:ext cx="642943" cy="400110"/>
          </a:xfrm>
          <a:prstGeom prst="rect">
            <a:avLst/>
          </a:prstGeom>
          <a:solidFill>
            <a:schemeClr val="bg1"/>
          </a:solidFill>
        </p:spPr>
        <p:txBody>
          <a:bodyPr wrap="square" rtlCol="0">
            <a:spAutoFit/>
          </a:bodyPr>
          <a:lstStyle/>
          <a:p>
            <a:pPr algn="ctr"/>
            <a:r>
              <a:rPr lang="ja-JP" altLang="en-US" sz="2000" dirty="0" smtClean="0"/>
              <a:t>７</a:t>
            </a:r>
            <a:r>
              <a:rPr kumimoji="1" lang="ja-JP" altLang="en-US" sz="2000" dirty="0" smtClean="0"/>
              <a:t>月</a:t>
            </a:r>
            <a:endParaRPr kumimoji="1" lang="ja-JP" altLang="en-US" sz="2000" dirty="0"/>
          </a:p>
        </p:txBody>
      </p:sp>
      <p:sp>
        <p:nvSpPr>
          <p:cNvPr id="15" name="テキスト ボックス 14"/>
          <p:cNvSpPr txBox="1"/>
          <p:nvPr/>
        </p:nvSpPr>
        <p:spPr>
          <a:xfrm>
            <a:off x="2714612" y="6243600"/>
            <a:ext cx="642942" cy="400110"/>
          </a:xfrm>
          <a:prstGeom prst="rect">
            <a:avLst/>
          </a:prstGeom>
          <a:solidFill>
            <a:schemeClr val="bg1"/>
          </a:solidFill>
        </p:spPr>
        <p:txBody>
          <a:bodyPr wrap="square" rtlCol="0">
            <a:spAutoFit/>
          </a:bodyPr>
          <a:lstStyle/>
          <a:p>
            <a:r>
              <a:rPr kumimoji="1" lang="ja-JP" altLang="en-US" sz="2000" dirty="0" smtClean="0"/>
              <a:t>６月</a:t>
            </a:r>
            <a:endParaRPr kumimoji="1" lang="ja-JP" altLang="en-US" sz="2000" dirty="0"/>
          </a:p>
        </p:txBody>
      </p:sp>
      <p:sp>
        <p:nvSpPr>
          <p:cNvPr id="16" name="テキスト ボックス 15"/>
          <p:cNvSpPr txBox="1"/>
          <p:nvPr/>
        </p:nvSpPr>
        <p:spPr>
          <a:xfrm>
            <a:off x="1928794" y="6243600"/>
            <a:ext cx="642943" cy="400110"/>
          </a:xfrm>
          <a:prstGeom prst="rect">
            <a:avLst/>
          </a:prstGeom>
          <a:solidFill>
            <a:schemeClr val="bg1"/>
          </a:solidFill>
        </p:spPr>
        <p:txBody>
          <a:bodyPr wrap="square" rtlCol="0">
            <a:spAutoFit/>
          </a:bodyPr>
          <a:lstStyle/>
          <a:p>
            <a:pPr algn="ctr"/>
            <a:r>
              <a:rPr kumimoji="1" lang="ja-JP" altLang="en-US" sz="2000" dirty="0" smtClean="0"/>
              <a:t>５月</a:t>
            </a:r>
            <a:endParaRPr kumimoji="1" lang="ja-JP" altLang="en-US" sz="2000" dirty="0"/>
          </a:p>
        </p:txBody>
      </p:sp>
      <p:sp>
        <p:nvSpPr>
          <p:cNvPr id="17" name="テキスト ボックス 16"/>
          <p:cNvSpPr txBox="1"/>
          <p:nvPr/>
        </p:nvSpPr>
        <p:spPr>
          <a:xfrm>
            <a:off x="357158" y="1142984"/>
            <a:ext cx="960519" cy="400110"/>
          </a:xfrm>
          <a:prstGeom prst="rect">
            <a:avLst/>
          </a:prstGeom>
          <a:noFill/>
        </p:spPr>
        <p:txBody>
          <a:bodyPr wrap="none" rtlCol="0">
            <a:spAutoFit/>
          </a:bodyPr>
          <a:lstStyle/>
          <a:p>
            <a:r>
              <a:rPr lang="en-US" altLang="ja-JP" sz="2000" b="1" dirty="0" smtClean="0"/>
              <a:t>BT</a:t>
            </a:r>
            <a:r>
              <a:rPr lang="ja-JP" altLang="en-US" sz="2000" b="1" dirty="0" smtClean="0"/>
              <a:t>水田</a:t>
            </a:r>
            <a:endParaRPr kumimoji="1" lang="ja-JP" altLang="en-US" sz="2000" b="1" dirty="0"/>
          </a:p>
        </p:txBody>
      </p:sp>
      <p:sp>
        <p:nvSpPr>
          <p:cNvPr id="18" name="テキスト ボックス 17"/>
          <p:cNvSpPr txBox="1"/>
          <p:nvPr/>
        </p:nvSpPr>
        <p:spPr>
          <a:xfrm>
            <a:off x="357158" y="3714752"/>
            <a:ext cx="958917" cy="400110"/>
          </a:xfrm>
          <a:prstGeom prst="rect">
            <a:avLst/>
          </a:prstGeom>
          <a:solidFill>
            <a:schemeClr val="bg1"/>
          </a:solidFill>
        </p:spPr>
        <p:txBody>
          <a:bodyPr wrap="none" rtlCol="0">
            <a:spAutoFit/>
          </a:bodyPr>
          <a:lstStyle/>
          <a:p>
            <a:r>
              <a:rPr kumimoji="1" lang="ja-JP" altLang="en-US" sz="2000" b="1" dirty="0" smtClean="0"/>
              <a:t>排水路</a:t>
            </a:r>
            <a:endParaRPr kumimoji="1" lang="ja-JP" altLang="en-US" sz="2000" b="1" dirty="0"/>
          </a:p>
        </p:txBody>
      </p:sp>
      <p:sp>
        <p:nvSpPr>
          <p:cNvPr id="19" name="正方形/長方形 18"/>
          <p:cNvSpPr/>
          <p:nvPr/>
        </p:nvSpPr>
        <p:spPr>
          <a:xfrm>
            <a:off x="1071538" y="1571612"/>
            <a:ext cx="1857388" cy="5072098"/>
          </a:xfrm>
          <a:prstGeom prst="rect">
            <a:avLst/>
          </a:prstGeom>
          <a:noFill/>
          <a:ln w="57150">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3000364" y="1571612"/>
            <a:ext cx="2571768" cy="5072098"/>
          </a:xfrm>
          <a:prstGeom prst="rect">
            <a:avLst/>
          </a:prstGeom>
          <a:noFill/>
          <a:ln w="5715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5643570" y="1571612"/>
            <a:ext cx="1071570" cy="5072098"/>
          </a:xfrm>
          <a:prstGeom prst="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円/楕円 22"/>
          <p:cNvSpPr/>
          <p:nvPr/>
        </p:nvSpPr>
        <p:spPr>
          <a:xfrm>
            <a:off x="3428992" y="1228716"/>
            <a:ext cx="1714512" cy="1414466"/>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3"/>
          <p:cNvSpPr/>
          <p:nvPr/>
        </p:nvSpPr>
        <p:spPr>
          <a:xfrm>
            <a:off x="3143240" y="4000504"/>
            <a:ext cx="2286016" cy="178595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角丸四角形 24"/>
          <p:cNvSpPr/>
          <p:nvPr/>
        </p:nvSpPr>
        <p:spPr>
          <a:xfrm>
            <a:off x="4786314" y="2500306"/>
            <a:ext cx="4071966" cy="1285884"/>
          </a:xfrm>
          <a:prstGeom prst="roundRect">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600" b="1" dirty="0" smtClean="0">
                <a:solidFill>
                  <a:schemeClr val="tx1"/>
                </a:solidFill>
              </a:rPr>
              <a:t>鞭毛藻の</a:t>
            </a:r>
            <a:r>
              <a:rPr lang="ja-JP" altLang="en-US" sz="2600" b="1" dirty="0" smtClean="0">
                <a:solidFill>
                  <a:schemeClr val="tx1"/>
                </a:solidFill>
              </a:rPr>
              <a:t>構成割合</a:t>
            </a:r>
            <a:r>
              <a:rPr kumimoji="1" lang="ja-JP" altLang="en-US" sz="2600" b="1" dirty="0" smtClean="0">
                <a:solidFill>
                  <a:schemeClr val="tx1"/>
                </a:solidFill>
              </a:rPr>
              <a:t>に違い</a:t>
            </a:r>
            <a:endParaRPr kumimoji="1" lang="ja-JP" altLang="en-US" sz="2600" b="1" dirty="0">
              <a:solidFill>
                <a:schemeClr val="tx1"/>
              </a:solidFill>
            </a:endParaRPr>
          </a:p>
        </p:txBody>
      </p:sp>
      <p:grpSp>
        <p:nvGrpSpPr>
          <p:cNvPr id="31" name="グループ化 30"/>
          <p:cNvGrpSpPr/>
          <p:nvPr/>
        </p:nvGrpSpPr>
        <p:grpSpPr>
          <a:xfrm>
            <a:off x="5643570" y="4000504"/>
            <a:ext cx="2500362" cy="2000264"/>
            <a:chOff x="6715108" y="4071942"/>
            <a:chExt cx="2500362" cy="2000264"/>
          </a:xfrm>
        </p:grpSpPr>
        <p:sp>
          <p:nvSpPr>
            <p:cNvPr id="30" name="正方形/長方形 29"/>
            <p:cNvSpPr/>
            <p:nvPr/>
          </p:nvSpPr>
          <p:spPr>
            <a:xfrm>
              <a:off x="7286676" y="4143380"/>
              <a:ext cx="1928794" cy="1928826"/>
            </a:xfrm>
            <a:prstGeom prst="rect">
              <a:avLst/>
            </a:prstGeom>
            <a:solidFill>
              <a:schemeClr val="accent5">
                <a:lumMod val="20000"/>
                <a:lumOff val="80000"/>
              </a:schemeClr>
            </a:solidFill>
            <a:ln w="571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8" name="Picture 3"/>
            <p:cNvPicPr>
              <a:picLocks noChangeAspect="1" noChangeArrowheads="1"/>
            </p:cNvPicPr>
            <p:nvPr/>
          </p:nvPicPr>
          <p:blipFill>
            <a:blip r:embed="rId6"/>
            <a:srcRect/>
            <a:stretch>
              <a:fillRect/>
            </a:stretch>
          </p:blipFill>
          <p:spPr bwMode="auto">
            <a:xfrm>
              <a:off x="7358050" y="4214818"/>
              <a:ext cx="1785950" cy="1803529"/>
            </a:xfrm>
            <a:prstGeom prst="rect">
              <a:avLst/>
            </a:prstGeom>
            <a:noFill/>
            <a:ln w="9525">
              <a:noFill/>
              <a:miter lim="800000"/>
              <a:headEnd/>
              <a:tailEnd/>
            </a:ln>
            <a:effectLst/>
          </p:spPr>
        </p:pic>
        <p:sp>
          <p:nvSpPr>
            <p:cNvPr id="29" name="正方形/長方形 28"/>
            <p:cNvSpPr/>
            <p:nvPr/>
          </p:nvSpPr>
          <p:spPr>
            <a:xfrm>
              <a:off x="6715108" y="4071942"/>
              <a:ext cx="1428760" cy="571504"/>
            </a:xfrm>
            <a:prstGeom prst="rect">
              <a:avLst/>
            </a:prstGeom>
            <a:solidFill>
              <a:schemeClr val="accent5">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dirty="0" smtClean="0">
                  <a:solidFill>
                    <a:schemeClr val="tx1"/>
                  </a:solidFill>
                </a:rPr>
                <a:t>鞭毛藻類</a:t>
              </a:r>
              <a:endParaRPr kumimoji="1" lang="ja-JP" altLang="en-US" sz="2400" dirty="0">
                <a:solidFill>
                  <a:schemeClr val="tx1"/>
                </a:solidFill>
              </a:endParaRPr>
            </a:p>
          </p:txBody>
        </p:sp>
      </p:grpSp>
    </p:spTree>
    <p:custDataLst>
      <p:tags r:id="rId1"/>
    </p:custDataLst>
  </p:cSld>
  <p:clrMapOvr>
    <a:masterClrMapping/>
  </p:clrMapOvr>
  <p:transition advTm="4126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Left)">
                                      <p:cBhvr>
                                        <p:cTn id="7" dur="500"/>
                                        <p:tgtEl>
                                          <p:spTgt spid="21"/>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strips(downLeft)">
                                      <p:cBhvr>
                                        <p:cTn id="10" dur="500"/>
                                        <p:tgtEl>
                                          <p:spTgt spid="19"/>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strips(downLeft)">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strips(downLeft)">
                                      <p:cBhvr>
                                        <p:cTn id="18" dur="500"/>
                                        <p:tgtEl>
                                          <p:spTgt spid="23"/>
                                        </p:tgtEl>
                                      </p:cBhvr>
                                    </p:animEffect>
                                  </p:childTnLst>
                                </p:cTn>
                              </p:par>
                              <p:par>
                                <p:cTn id="19" presetID="18" presetClass="entr" presetSubtype="12"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strips(downLeft)">
                                      <p:cBhvr>
                                        <p:cTn id="21" dur="500"/>
                                        <p:tgtEl>
                                          <p:spTgt spid="24"/>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strips(downLeft)">
                                      <p:cBhvr>
                                        <p:cTn id="24" dur="500"/>
                                        <p:tgtEl>
                                          <p:spTgt spid="25"/>
                                        </p:tgtEl>
                                      </p:cBhvr>
                                    </p:animEffect>
                                  </p:childTnLst>
                                </p:cTn>
                              </p:par>
                              <p:par>
                                <p:cTn id="25" presetID="5" presetClass="exit" presetSubtype="10" fill="hold" grpId="1" nodeType="withEffect">
                                  <p:stCondLst>
                                    <p:cond delay="0"/>
                                  </p:stCondLst>
                                  <p:childTnLst>
                                    <p:animEffect transition="out" filter="checkerboard(across)">
                                      <p:cBhvr>
                                        <p:cTn id="26" dur="500"/>
                                        <p:tgtEl>
                                          <p:spTgt spid="19"/>
                                        </p:tgtEl>
                                      </p:cBhvr>
                                    </p:animEffect>
                                    <p:set>
                                      <p:cBhvr>
                                        <p:cTn id="27" dur="1" fill="hold">
                                          <p:stCondLst>
                                            <p:cond delay="499"/>
                                          </p:stCondLst>
                                        </p:cTn>
                                        <p:tgtEl>
                                          <p:spTgt spid="19"/>
                                        </p:tgtEl>
                                        <p:attrNameLst>
                                          <p:attrName>style.visibility</p:attrName>
                                        </p:attrNameLst>
                                      </p:cBhvr>
                                      <p:to>
                                        <p:strVal val="hidden"/>
                                      </p:to>
                                    </p:set>
                                  </p:childTnLst>
                                </p:cTn>
                              </p:par>
                              <p:par>
                                <p:cTn id="28" presetID="5" presetClass="exit" presetSubtype="10" fill="hold" grpId="1" nodeType="withEffect">
                                  <p:stCondLst>
                                    <p:cond delay="0"/>
                                  </p:stCondLst>
                                  <p:childTnLst>
                                    <p:animEffect transition="out" filter="checkerboard(across)">
                                      <p:cBhvr>
                                        <p:cTn id="29" dur="500"/>
                                        <p:tgtEl>
                                          <p:spTgt spid="21"/>
                                        </p:tgtEl>
                                      </p:cBhvr>
                                    </p:animEffect>
                                    <p:set>
                                      <p:cBhvr>
                                        <p:cTn id="30" dur="1" fill="hold">
                                          <p:stCondLst>
                                            <p:cond delay="499"/>
                                          </p:stCondLst>
                                        </p:cTn>
                                        <p:tgtEl>
                                          <p:spTgt spid="21"/>
                                        </p:tgtEl>
                                        <p:attrNameLst>
                                          <p:attrName>style.visibility</p:attrName>
                                        </p:attrNameLst>
                                      </p:cBhvr>
                                      <p:to>
                                        <p:strVal val="hidden"/>
                                      </p:to>
                                    </p:set>
                                  </p:childTnLst>
                                </p:cTn>
                              </p:par>
                              <p:par>
                                <p:cTn id="31" presetID="18" presetClass="entr" presetSubtype="12" fill="hold"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strips(downLeft)">
                                      <p:cBhvr>
                                        <p:cTn id="3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9" grpId="1" animBg="1"/>
      <p:bldP spid="20" grpId="0" animBg="1"/>
      <p:bldP spid="21" grpId="0" animBg="1"/>
      <p:bldP spid="21" grpId="1" animBg="1"/>
      <p:bldP spid="23" grpId="0" animBg="1"/>
      <p:bldP spid="24"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3.7|10.3"/>
</p:tagLst>
</file>

<file path=ppt/tags/tag10.xml><?xml version="1.0" encoding="utf-8"?>
<p:tagLst xmlns:a="http://schemas.openxmlformats.org/drawingml/2006/main" xmlns:r="http://schemas.openxmlformats.org/officeDocument/2006/relationships" xmlns:p="http://schemas.openxmlformats.org/presentationml/2006/main">
  <p:tag name="TIMING" val="|27.7|12.9"/>
</p:tagLst>
</file>

<file path=ppt/tags/tag11.xml><?xml version="1.0" encoding="utf-8"?>
<p:tagLst xmlns:a="http://schemas.openxmlformats.org/drawingml/2006/main" xmlns:r="http://schemas.openxmlformats.org/officeDocument/2006/relationships" xmlns:p="http://schemas.openxmlformats.org/presentationml/2006/main">
  <p:tag name="TIMING" val="|11.7|5.6|16.6|12.9"/>
</p:tagLst>
</file>

<file path=ppt/tags/tag12.xml><?xml version="1.0" encoding="utf-8"?>
<p:tagLst xmlns:a="http://schemas.openxmlformats.org/drawingml/2006/main" xmlns:r="http://schemas.openxmlformats.org/officeDocument/2006/relationships" xmlns:p="http://schemas.openxmlformats.org/presentationml/2006/main">
  <p:tag name="TIMING" val="|6.8|7.3|5.5|11|20.6"/>
</p:tagLst>
</file>

<file path=ppt/tags/tag13.xml><?xml version="1.0" encoding="utf-8"?>
<p:tagLst xmlns:a="http://schemas.openxmlformats.org/drawingml/2006/main" xmlns:r="http://schemas.openxmlformats.org/officeDocument/2006/relationships" xmlns:p="http://schemas.openxmlformats.org/presentationml/2006/main">
  <p:tag name="TIMING" val="|12.9|5.4|8.4"/>
</p:tagLst>
</file>

<file path=ppt/tags/tag2.xml><?xml version="1.0" encoding="utf-8"?>
<p:tagLst xmlns:a="http://schemas.openxmlformats.org/drawingml/2006/main" xmlns:r="http://schemas.openxmlformats.org/officeDocument/2006/relationships" xmlns:p="http://schemas.openxmlformats.org/presentationml/2006/main">
  <p:tag name="TIMING" val="|13.5|3.8|5.8|3.1|17.4|14|4.1"/>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ags/tag4.xml><?xml version="1.0" encoding="utf-8"?>
<p:tagLst xmlns:a="http://schemas.openxmlformats.org/drawingml/2006/main" xmlns:r="http://schemas.openxmlformats.org/officeDocument/2006/relationships" xmlns:p="http://schemas.openxmlformats.org/presentationml/2006/main">
  <p:tag name="TIMING" val="|19.2|2.8|7"/>
</p:tagLst>
</file>

<file path=ppt/tags/tag5.xml><?xml version="1.0" encoding="utf-8"?>
<p:tagLst xmlns:a="http://schemas.openxmlformats.org/drawingml/2006/main" xmlns:r="http://schemas.openxmlformats.org/officeDocument/2006/relationships" xmlns:p="http://schemas.openxmlformats.org/presentationml/2006/main">
  <p:tag name="TIMING" val="|8.7|6"/>
</p:tagLst>
</file>

<file path=ppt/tags/tag6.xml><?xml version="1.0" encoding="utf-8"?>
<p:tagLst xmlns:a="http://schemas.openxmlformats.org/drawingml/2006/main" xmlns:r="http://schemas.openxmlformats.org/officeDocument/2006/relationships" xmlns:p="http://schemas.openxmlformats.org/presentationml/2006/main">
  <p:tag name="TIMING" val="|13.5|9.7|7|17.5"/>
</p:tagLst>
</file>

<file path=ppt/tags/tag7.xml><?xml version="1.0" encoding="utf-8"?>
<p:tagLst xmlns:a="http://schemas.openxmlformats.org/drawingml/2006/main" xmlns:r="http://schemas.openxmlformats.org/officeDocument/2006/relationships" xmlns:p="http://schemas.openxmlformats.org/presentationml/2006/main">
  <p:tag name="TIMING" val="|20.4"/>
</p:tagLst>
</file>

<file path=ppt/tags/tag8.xml><?xml version="1.0" encoding="utf-8"?>
<p:tagLst xmlns:a="http://schemas.openxmlformats.org/drawingml/2006/main" xmlns:r="http://schemas.openxmlformats.org/officeDocument/2006/relationships" xmlns:p="http://schemas.openxmlformats.org/presentationml/2006/main">
  <p:tag name="TIMING" val="|23.6|8.5"/>
</p:tagLst>
</file>

<file path=ppt/tags/tag9.xml><?xml version="1.0" encoding="utf-8"?>
<p:tagLst xmlns:a="http://schemas.openxmlformats.org/drawingml/2006/main" xmlns:r="http://schemas.openxmlformats.org/officeDocument/2006/relationships" xmlns:p="http://schemas.openxmlformats.org/presentationml/2006/main">
  <p:tag name="TIMING" val="|8.2|4|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アース">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アース">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アース">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Origin</Template>
  <TotalTime>4073</TotalTime>
  <Words>2205</Words>
  <Application>Microsoft Office PowerPoint</Application>
  <PresentationFormat>画面に合わせる (4:3)</PresentationFormat>
  <Paragraphs>230</Paragraphs>
  <Slides>18</Slides>
  <Notes>15</Notes>
  <HiddenSlides>3</HiddenSlides>
  <MMClips>0</MMClips>
  <ScaleCrop>false</ScaleCrop>
  <HeadingPairs>
    <vt:vector size="4" baseType="variant">
      <vt:variant>
        <vt:lpstr>テーマ</vt:lpstr>
      </vt:variant>
      <vt:variant>
        <vt:i4>1</vt:i4>
      </vt:variant>
      <vt:variant>
        <vt:lpstr>スライド タイトル</vt:lpstr>
      </vt:variant>
      <vt:variant>
        <vt:i4>18</vt:i4>
      </vt:variant>
    </vt:vector>
  </HeadingPairs>
  <TitlesOfParts>
    <vt:vector size="19" baseType="lpstr">
      <vt:lpstr>アース</vt:lpstr>
      <vt:lpstr>ビオトープ水田における プランクトン相の特徴</vt:lpstr>
      <vt:lpstr>目的</vt:lpstr>
      <vt:lpstr>調査場所</vt:lpstr>
      <vt:lpstr>調査内容</vt:lpstr>
      <vt:lpstr>BT出水域の水温と気温の比較</vt:lpstr>
      <vt:lpstr>BT出水域の個体数</vt:lpstr>
      <vt:lpstr>BT出水域における構成比</vt:lpstr>
      <vt:lpstr>スライド 8</vt:lpstr>
      <vt:lpstr>構成比（BT水田・排水路）</vt:lpstr>
      <vt:lpstr>水草の影響</vt:lpstr>
      <vt:lpstr>構成比（BT水田・水田）</vt:lpstr>
      <vt:lpstr>検討①水温</vt:lpstr>
      <vt:lpstr>スライド 13</vt:lpstr>
      <vt:lpstr>BT水田の特徴</vt:lpstr>
      <vt:lpstr>スライド 15</vt:lpstr>
      <vt:lpstr>採取したプランクトン（１）</vt:lpstr>
      <vt:lpstr>採取したプランクトン（２）</vt:lpstr>
      <vt:lpstr>プランクトンとは</vt:lpstr>
    </vt:vector>
  </TitlesOfParts>
  <Company>岐阜大学応用生物科学部</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matsushita asuka</dc:creator>
  <cp:lastModifiedBy>matsushita asuka</cp:lastModifiedBy>
  <cp:revision>519</cp:revision>
  <dcterms:created xsi:type="dcterms:W3CDTF">2009-02-11T13:21:11Z</dcterms:created>
  <dcterms:modified xsi:type="dcterms:W3CDTF">2009-02-16T23:22:50Z</dcterms:modified>
</cp:coreProperties>
</file>