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handoutMasterIdLst>
    <p:handoutMasterId r:id="rId21"/>
  </p:handoutMasterIdLst>
  <p:sldIdLst>
    <p:sldId id="256" r:id="rId2"/>
    <p:sldId id="292" r:id="rId3"/>
    <p:sldId id="291" r:id="rId4"/>
    <p:sldId id="259" r:id="rId5"/>
    <p:sldId id="262" r:id="rId6"/>
    <p:sldId id="299" r:id="rId7"/>
    <p:sldId id="300" r:id="rId8"/>
    <p:sldId id="301" r:id="rId9"/>
    <p:sldId id="293" r:id="rId10"/>
    <p:sldId id="304" r:id="rId11"/>
    <p:sldId id="294" r:id="rId12"/>
    <p:sldId id="278" r:id="rId13"/>
    <p:sldId id="284" r:id="rId14"/>
    <p:sldId id="298" r:id="rId15"/>
    <p:sldId id="290" r:id="rId16"/>
    <p:sldId id="287" r:id="rId17"/>
    <p:sldId id="303" r:id="rId18"/>
    <p:sldId id="263" r:id="rId19"/>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BF5"/>
    <a:srgbClr val="DFF0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24" autoAdjust="0"/>
    <p:restoredTop sz="84587" autoAdjust="0"/>
  </p:normalViewPr>
  <p:slideViewPr>
    <p:cSldViewPr>
      <p:cViewPr>
        <p:scale>
          <a:sx n="82" d="100"/>
          <a:sy n="82" d="100"/>
        </p:scale>
        <p:origin x="-10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513" cy="493872"/>
          </a:xfrm>
          <a:prstGeom prst="rect">
            <a:avLst/>
          </a:prstGeom>
        </p:spPr>
        <p:txBody>
          <a:bodyPr vert="horz" lIns="91458" tIns="45729" rIns="91458" bIns="4572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663" y="0"/>
            <a:ext cx="2918513" cy="493872"/>
          </a:xfrm>
          <a:prstGeom prst="rect">
            <a:avLst/>
          </a:prstGeom>
        </p:spPr>
        <p:txBody>
          <a:bodyPr vert="horz" lIns="91458" tIns="45729" rIns="91458" bIns="45729" rtlCol="0"/>
          <a:lstStyle>
            <a:lvl1pPr algn="r">
              <a:defRPr sz="1200"/>
            </a:lvl1pPr>
          </a:lstStyle>
          <a:p>
            <a:fld id="{3B180A7E-062C-44E2-9262-A023C279A960}" type="datetimeFigureOut">
              <a:rPr kumimoji="1" lang="ja-JP" altLang="en-US" smtClean="0"/>
              <a:pPr/>
              <a:t>2009/2/16</a:t>
            </a:fld>
            <a:endParaRPr kumimoji="1" lang="ja-JP" altLang="en-US"/>
          </a:p>
        </p:txBody>
      </p:sp>
      <p:sp>
        <p:nvSpPr>
          <p:cNvPr id="4" name="フッター プレースホルダ 3"/>
          <p:cNvSpPr>
            <a:spLocks noGrp="1"/>
          </p:cNvSpPr>
          <p:nvPr>
            <p:ph type="ftr" sz="quarter" idx="2"/>
          </p:nvPr>
        </p:nvSpPr>
        <p:spPr>
          <a:xfrm>
            <a:off x="1" y="9374029"/>
            <a:ext cx="2918513" cy="493871"/>
          </a:xfrm>
          <a:prstGeom prst="rect">
            <a:avLst/>
          </a:prstGeom>
        </p:spPr>
        <p:txBody>
          <a:bodyPr vert="horz" lIns="91458" tIns="45729" rIns="91458" bIns="4572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663" y="9374029"/>
            <a:ext cx="2918513" cy="493871"/>
          </a:xfrm>
          <a:prstGeom prst="rect">
            <a:avLst/>
          </a:prstGeom>
        </p:spPr>
        <p:txBody>
          <a:bodyPr vert="horz" lIns="91458" tIns="45729" rIns="91458" bIns="45729" rtlCol="0" anchor="b"/>
          <a:lstStyle>
            <a:lvl1pPr algn="r">
              <a:defRPr sz="1200"/>
            </a:lvl1pPr>
          </a:lstStyle>
          <a:p>
            <a:fld id="{503DC27A-E805-4940-98FB-014BB165926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475"/>
          </a:xfrm>
          <a:prstGeom prst="rect">
            <a:avLst/>
          </a:prstGeom>
        </p:spPr>
        <p:txBody>
          <a:bodyPr vert="horz" lIns="91458" tIns="45729" rIns="91458" bIns="45729"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475"/>
          </a:xfrm>
          <a:prstGeom prst="rect">
            <a:avLst/>
          </a:prstGeom>
        </p:spPr>
        <p:txBody>
          <a:bodyPr vert="horz" lIns="91458" tIns="45729" rIns="91458" bIns="45729" rtlCol="0"/>
          <a:lstStyle>
            <a:lvl1pPr algn="r">
              <a:defRPr sz="1200"/>
            </a:lvl1pPr>
          </a:lstStyle>
          <a:p>
            <a:fld id="{FD63669C-326C-494D-8B91-1C88F0D57F90}" type="datetimeFigureOut">
              <a:rPr kumimoji="1" lang="ja-JP" altLang="en-US" smtClean="0"/>
              <a:pPr/>
              <a:t>2009/2/16</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58" tIns="45729" rIns="91458" bIns="45729" rtlCol="0" anchor="ctr"/>
          <a:lstStyle/>
          <a:p>
            <a:endParaRPr lang="ja-JP" altLang="en-US"/>
          </a:p>
        </p:txBody>
      </p:sp>
      <p:sp>
        <p:nvSpPr>
          <p:cNvPr id="5" name="ノート プレースホルダ 4"/>
          <p:cNvSpPr>
            <a:spLocks noGrp="1"/>
          </p:cNvSpPr>
          <p:nvPr>
            <p:ph type="body" sz="quarter" idx="3"/>
          </p:nvPr>
        </p:nvSpPr>
        <p:spPr>
          <a:xfrm>
            <a:off x="673577" y="4688008"/>
            <a:ext cx="5388610" cy="4441270"/>
          </a:xfrm>
          <a:prstGeom prst="rect">
            <a:avLst/>
          </a:prstGeom>
        </p:spPr>
        <p:txBody>
          <a:bodyPr vert="horz" lIns="91458" tIns="45729" rIns="91458" bIns="4572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4301"/>
            <a:ext cx="2918831" cy="493475"/>
          </a:xfrm>
          <a:prstGeom prst="rect">
            <a:avLst/>
          </a:prstGeom>
        </p:spPr>
        <p:txBody>
          <a:bodyPr vert="horz" lIns="91458" tIns="45729" rIns="91458" bIns="4572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4301"/>
            <a:ext cx="2918831" cy="493475"/>
          </a:xfrm>
          <a:prstGeom prst="rect">
            <a:avLst/>
          </a:prstGeom>
        </p:spPr>
        <p:txBody>
          <a:bodyPr vert="horz" lIns="91458" tIns="45729" rIns="91458" bIns="45729" rtlCol="0" anchor="b"/>
          <a:lstStyle>
            <a:lvl1pPr algn="r">
              <a:defRPr sz="1200"/>
            </a:lvl1pPr>
          </a:lstStyle>
          <a:p>
            <a:fld id="{F922976D-CAED-498E-89F7-5546BD94C21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環境配慮型水田における各種イシガイ類の各魚種に対する寄生割合をグラフに示します。</a:t>
            </a:r>
            <a:endParaRPr kumimoji="1" lang="en-US" altLang="ja-JP" dirty="0" smtClean="0"/>
          </a:p>
          <a:p>
            <a:r>
              <a:rPr kumimoji="1" lang="ja-JP" altLang="en-US" dirty="0" smtClean="0"/>
              <a:t>（★）寄生割合とは、各魚種ごとに寄生幼生数をサンプル数で割ることにより各魚種</a:t>
            </a:r>
            <a:r>
              <a:rPr kumimoji="1" lang="en-US" altLang="ja-JP" dirty="0" smtClean="0"/>
              <a:t>1</a:t>
            </a:r>
            <a:r>
              <a:rPr kumimoji="1" lang="ja-JP" altLang="en-US" dirty="0" smtClean="0"/>
              <a:t>個体あたりの平均寄生数を求め、各種イシガイ類ごとにその比率を百分率に換算したものです。</a:t>
            </a:r>
            <a:endParaRPr kumimoji="1" lang="en-US" altLang="ja-JP" dirty="0" smtClean="0"/>
          </a:p>
          <a:p>
            <a:r>
              <a:rPr kumimoji="1" lang="ja-JP" altLang="en-US" dirty="0" smtClean="0"/>
              <a:t>つまり、（★）寄生割合が高いほどその魚種に幼生が多く寄生していることになります。</a:t>
            </a:r>
            <a:endParaRPr kumimoji="1" lang="en-US" altLang="ja-JP" dirty="0" smtClean="0"/>
          </a:p>
          <a:p>
            <a:r>
              <a:rPr kumimoji="1" lang="ja-JP" altLang="en-US" dirty="0" smtClean="0"/>
              <a:t>寄生割合は、イシガイおよびトンガリササノハガイではオイカワに対する割合が最も高く、次いでヌマムツであり、それ以外の魚種は</a:t>
            </a:r>
            <a:r>
              <a:rPr kumimoji="1" lang="en-US" altLang="ja-JP" dirty="0" smtClean="0"/>
              <a:t>1%</a:t>
            </a:r>
            <a:r>
              <a:rPr kumimoji="1" lang="ja-JP" altLang="en-US" dirty="0" smtClean="0"/>
              <a:t>に満たない非常に低い値となりました。そのため、寄生主として適した魚種はオイカワおよびヌマムツであると考えられました。</a:t>
            </a:r>
            <a:endParaRPr kumimoji="1" lang="en-US" altLang="ja-JP" dirty="0" smtClean="0"/>
          </a:p>
          <a:p>
            <a:r>
              <a:rPr kumimoji="1" lang="ja-JP" altLang="en-US" dirty="0" smtClean="0"/>
              <a:t>ドブガイでは、すべての幼生がヌマムツに寄生していました。</a:t>
            </a:r>
            <a:endParaRPr kumimoji="1" lang="en-US" altLang="ja-JP" dirty="0" smtClean="0"/>
          </a:p>
          <a:p>
            <a:r>
              <a:rPr kumimoji="1" lang="ja-JP" altLang="en-US" dirty="0" smtClean="0"/>
              <a:t>マツカサガイでは、イシガイおよびトンガリササノハガイと比べ寄生割合が分散する結果となりました。</a:t>
            </a:r>
            <a:endParaRPr kumimoji="1" lang="en-US" altLang="ja-JP" dirty="0" smtClean="0"/>
          </a:p>
          <a:p>
            <a:r>
              <a:rPr kumimoji="1" lang="ja-JP" altLang="en-US" dirty="0" smtClean="0"/>
              <a:t>その中でもヌマムツおよびタモロコに対する割合が高かったものの、マツカサガイは魚種に対して強い選択性を持たないことが考えられました。</a:t>
            </a:r>
            <a:endParaRPr kumimoji="1" lang="en-US" altLang="ja-JP" dirty="0" smtClean="0"/>
          </a:p>
          <a:p>
            <a:r>
              <a:rPr kumimoji="1" lang="ja-JP" altLang="en-US" dirty="0" smtClean="0"/>
              <a:t>そのため、ドブガイではヌマムツが、マツカサガイではヌマムツおよびタモロコが寄生主として適している可能性が考えられましたが、（★）確認された幼生数が少なかったために、より多くのサンプルを蓄積して検討する必要があると考えます。</a:t>
            </a:r>
            <a:endParaRPr kumimoji="1" lang="en-US" altLang="ja-JP" dirty="0" smtClean="0"/>
          </a:p>
          <a:p>
            <a:endParaRPr kumimoji="1" lang="en-US" altLang="ja-JP" dirty="0" smtClean="0"/>
          </a:p>
          <a:p>
            <a:r>
              <a:rPr kumimoji="1" lang="ja-JP" altLang="en-US" dirty="0" smtClean="0"/>
              <a:t>以上より、（★）本水田においてイシガイ類の保全を考える上で重要となる魚種はオイカワ、ヌマムツ、タモロコであると考えます。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研究では水田に隣接する排水路のみを対象としてイシガイ類の移動について検討を行いましたが，実際には，寄生主である魚類の移動範囲であればより広範囲にイシガイ幼生が移動している可能性が考えられます．</a:t>
            </a:r>
            <a:endParaRPr kumimoji="1" lang="en-US" altLang="ja-JP" dirty="0" smtClean="0"/>
          </a:p>
          <a:p>
            <a:r>
              <a:rPr kumimoji="1" lang="ja-JP" altLang="en-US" dirty="0" smtClean="0"/>
              <a:t>そのため，今後では寄生主である魚類の行動範囲を把握し，イシガイ類の移動について検討していくことが必要であると考えます．</a:t>
            </a:r>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次に，結果および考察です．</a:t>
            </a:r>
            <a:endParaRPr kumimoji="1" lang="en-US" altLang="ja-JP" dirty="0" smtClean="0"/>
          </a:p>
          <a:p>
            <a:r>
              <a:rPr kumimoji="1" lang="ja-JP" altLang="en-US" dirty="0" smtClean="0"/>
              <a:t>まず，一つ目の目的である，イシガイ類幼生の寄生主となる魚種についてです．</a:t>
            </a:r>
            <a:endParaRPr kumimoji="1" lang="ja-JP" altLang="en-US" dirty="0"/>
          </a:p>
        </p:txBody>
      </p:sp>
      <p:sp>
        <p:nvSpPr>
          <p:cNvPr id="4" name="スライド番号プレースホルダ 3"/>
          <p:cNvSpPr>
            <a:spLocks noGrp="1"/>
          </p:cNvSpPr>
          <p:nvPr>
            <p:ph type="sldNum" sz="quarter" idx="10"/>
          </p:nvPr>
        </p:nvSpPr>
        <p:spPr/>
        <p:txBody>
          <a:bodyPr/>
          <a:lstStyle/>
          <a:p>
            <a:fld id="{F922976D-CAED-498E-89F7-5546BD94C215}"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 29"/>
          <p:cNvSpPr>
            <a:spLocks noGrp="1"/>
          </p:cNvSpPr>
          <p:nvPr>
            <p:ph type="dt" sz="half" idx="10"/>
          </p:nvPr>
        </p:nvSpPr>
        <p:spPr/>
        <p:txBody>
          <a:bodyPr/>
          <a:lstStyle>
            <a:lvl1pPr>
              <a:defRPr>
                <a:solidFill>
                  <a:srgbClr val="FFFFFF"/>
                </a:solidFill>
              </a:defRPr>
            </a:lvl1pPr>
            <a:extLst/>
          </a:lstStyle>
          <a:p>
            <a:fld id="{83401577-6B10-4851-82FC-D933EF6E3455}" type="datetimeFigureOut">
              <a:rPr kumimoji="1" lang="ja-JP" altLang="en-US" smtClean="0"/>
              <a:pPr/>
              <a:t>2009/2/16</a:t>
            </a:fld>
            <a:endParaRPr kumimoji="1" lang="ja-JP" altLang="en-US"/>
          </a:p>
        </p:txBody>
      </p:sp>
      <p:sp>
        <p:nvSpPr>
          <p:cNvPr id="19" name="フッター プレースホルダ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 26"/>
          <p:cNvSpPr>
            <a:spLocks noGrp="1"/>
          </p:cNvSpPr>
          <p:nvPr>
            <p:ph type="sldNum" sz="quarter" idx="12"/>
          </p:nvPr>
        </p:nvSpPr>
        <p:spPr/>
        <p:txBody>
          <a:bodyPr/>
          <a:lstStyle>
            <a:lvl1pPr>
              <a:defRPr>
                <a:solidFill>
                  <a:srgbClr val="FFFFFF"/>
                </a:solidFill>
              </a:defRPr>
            </a:lvl1pPr>
            <a:extLst/>
          </a:lstStyle>
          <a:p>
            <a:fld id="{27D75ECA-8673-4C9B-93F8-81FAFE33C11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
        <p:nvSpPr>
          <p:cNvPr id="7" name="タイトル 6"/>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extLst/>
          </a:lstStyle>
          <a:p>
            <a:fld id="{83401577-6B10-4851-82FC-D933EF6E3455}" type="datetimeFigureOut">
              <a:rPr kumimoji="1" lang="ja-JP" altLang="en-US" smtClean="0"/>
              <a:pPr/>
              <a:t>2009/2/16</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727032" y="6407944"/>
            <a:ext cx="1920240" cy="365760"/>
          </a:xfrm>
        </p:spPr>
        <p:txBody>
          <a:bodyPr/>
          <a:lstStyle>
            <a:extLst/>
          </a:lstStyle>
          <a:p>
            <a:fld id="{83401577-6B10-4851-82FC-D933EF6E3455}" type="datetimeFigureOut">
              <a:rPr kumimoji="1" lang="ja-JP" altLang="en-US" smtClean="0"/>
              <a:pPr/>
              <a:t>2009/2/16</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7D75ECA-8673-4C9B-93F8-81FAFE33C11E}"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sp>
        <p:nvSpPr>
          <p:cNvPr id="3" name="図プレースホル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 4"/>
          <p:cNvSpPr>
            <a:spLocks noGrp="1"/>
          </p:cNvSpPr>
          <p:nvPr>
            <p:ph type="dt" sz="half" idx="10"/>
          </p:nvPr>
        </p:nvSpPr>
        <p:spPr/>
        <p:txBody>
          <a:bodyPr/>
          <a:lstStyle>
            <a:lvl1pPr>
              <a:defRPr>
                <a:solidFill>
                  <a:schemeClr val="tx1"/>
                </a:solidFill>
              </a:defRPr>
            </a:lvl1pPr>
            <a:extLst/>
          </a:lstStyle>
          <a:p>
            <a:fld id="{83401577-6B10-4851-82FC-D933EF6E3455}" type="datetimeFigureOut">
              <a:rPr kumimoji="1" lang="ja-JP" altLang="en-US" smtClean="0"/>
              <a:pPr/>
              <a:t>2009/2/16</a:t>
            </a:fld>
            <a:endParaRPr kumimoji="1" lang="ja-JP" altLang="en-US"/>
          </a:p>
        </p:txBody>
      </p:sp>
      <p:sp>
        <p:nvSpPr>
          <p:cNvPr id="6" name="フッター プレースホル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 6"/>
          <p:cNvSpPr>
            <a:spLocks noGrp="1"/>
          </p:cNvSpPr>
          <p:nvPr>
            <p:ph type="sldNum" sz="quarter" idx="12"/>
          </p:nvPr>
        </p:nvSpPr>
        <p:spPr/>
        <p:txBody>
          <a:bodyPr/>
          <a:lstStyle>
            <a:lvl1pPr>
              <a:defRPr>
                <a:solidFill>
                  <a:schemeClr val="tx1"/>
                </a:solidFill>
              </a:defRPr>
            </a:lvl1pPr>
            <a:extLst/>
          </a:lstStyle>
          <a:p>
            <a:fld id="{27D75ECA-8673-4C9B-93F8-81FAFE33C11E}" type="slidenum">
              <a:rPr kumimoji="1" lang="ja-JP" altLang="en-US" smtClean="0"/>
              <a:pPr/>
              <a:t>&lt;#&gt;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 タイトルの書式設定</a:t>
            </a:r>
            <a:endParaRPr kumimoji="0" lang="en-US"/>
          </a:p>
        </p:txBody>
      </p:sp>
      <p:sp>
        <p:nvSpPr>
          <p:cNvPr id="8" name="フリーフォーム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401577-6B10-4851-82FC-D933EF6E3455}" type="datetimeFigureOut">
              <a:rPr kumimoji="1" lang="ja-JP" altLang="en-US" smtClean="0"/>
              <a:pPr/>
              <a:t>2009/2/16</a:t>
            </a:fld>
            <a:endParaRPr kumimoji="1" lang="ja-JP" altLang="en-US"/>
          </a:p>
        </p:txBody>
      </p:sp>
      <p:sp>
        <p:nvSpPr>
          <p:cNvPr id="22" name="フッター プレースホル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D75ECA-8673-4C9B-93F8-81FAFE33C11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hyperlink" Target="http://www.ginganet.org/mari/fish/Cypriniformes.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7172" y="714356"/>
            <a:ext cx="8672546" cy="1043943"/>
          </a:xfrm>
        </p:spPr>
        <p:txBody>
          <a:bodyPr>
            <a:normAutofit/>
          </a:bodyPr>
          <a:lstStyle/>
          <a:p>
            <a:pPr algn="ctr"/>
            <a:r>
              <a:rPr kumimoji="1" lang="ja-JP" altLang="en-US" sz="4000" dirty="0" smtClean="0"/>
              <a:t>イシガイ類幼生の魚類への寄生</a:t>
            </a:r>
            <a:r>
              <a:rPr kumimoji="1" lang="ja-JP" altLang="en-US" sz="4000" dirty="0" smtClean="0"/>
              <a:t>状況</a:t>
            </a:r>
            <a:endParaRPr kumimoji="1" lang="ja-JP" altLang="en-US" sz="4000" dirty="0"/>
          </a:p>
        </p:txBody>
      </p:sp>
      <p:sp>
        <p:nvSpPr>
          <p:cNvPr id="3" name="サブタイトル 2"/>
          <p:cNvSpPr>
            <a:spLocks noGrp="1"/>
          </p:cNvSpPr>
          <p:nvPr>
            <p:ph type="subTitle" idx="1"/>
          </p:nvPr>
        </p:nvSpPr>
        <p:spPr>
          <a:xfrm>
            <a:off x="2871830" y="4515312"/>
            <a:ext cx="6272202" cy="1199704"/>
          </a:xfrm>
        </p:spPr>
        <p:txBody>
          <a:bodyPr>
            <a:normAutofit/>
          </a:bodyPr>
          <a:lstStyle/>
          <a:p>
            <a:pPr algn="ctr"/>
            <a:r>
              <a:rPr kumimoji="1" lang="ja-JP" altLang="en-US" sz="3200" b="1" dirty="0" smtClean="0"/>
              <a:t>水利環境学</a:t>
            </a:r>
            <a:r>
              <a:rPr kumimoji="1" lang="ja-JP" altLang="en-US" sz="3200" b="1" dirty="0" smtClean="0"/>
              <a:t>研究室　　</a:t>
            </a:r>
            <a:r>
              <a:rPr lang="ja-JP" altLang="en-US" sz="3200" b="1" dirty="0" smtClean="0"/>
              <a:t>近藤</a:t>
            </a:r>
            <a:r>
              <a:rPr lang="ja-JP" altLang="en-US" sz="3200" b="1" dirty="0" smtClean="0"/>
              <a:t>美麻</a:t>
            </a:r>
            <a:endParaRPr kumimoji="1" lang="ja-JP" altLang="en-US" sz="3200" b="1" dirty="0"/>
          </a:p>
        </p:txBody>
      </p:sp>
      <p:sp>
        <p:nvSpPr>
          <p:cNvPr id="5" name="タイトル 1"/>
          <p:cNvSpPr txBox="1">
            <a:spLocks/>
          </p:cNvSpPr>
          <p:nvPr/>
        </p:nvSpPr>
        <p:spPr>
          <a:xfrm>
            <a:off x="257172" y="1428736"/>
            <a:ext cx="8672546" cy="1186819"/>
          </a:xfrm>
          <a:prstGeom prst="rect">
            <a:avLst/>
          </a:prstGeom>
        </p:spPr>
        <p:txBody>
          <a:bodyPr vert="horz" anchor="b">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および</a:t>
            </a:r>
            <a:endParaRPr kumimoji="1" lang="ja-JP" alt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タイトル 1"/>
          <p:cNvSpPr txBox="1">
            <a:spLocks/>
          </p:cNvSpPr>
          <p:nvPr/>
        </p:nvSpPr>
        <p:spPr>
          <a:xfrm>
            <a:off x="185734" y="2472679"/>
            <a:ext cx="8672546" cy="972505"/>
          </a:xfrm>
          <a:prstGeom prst="rect">
            <a:avLst/>
          </a:prstGeom>
        </p:spPr>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1" lang="en-US" altLang="ja-JP"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1" lang="ja-JP" alt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魚類を介した移動に関する研究</a:t>
            </a:r>
            <a:endParaRPr kumimoji="1" lang="ja-JP" alt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642974" y="1214422"/>
            <a:ext cx="10295849" cy="3286148"/>
          </a:xfrm>
          <a:prstGeom prst="rect">
            <a:avLst/>
          </a:prstGeom>
          <a:noFill/>
          <a:ln w="9525">
            <a:noFill/>
            <a:miter lim="800000"/>
            <a:headEnd/>
            <a:tailEnd/>
          </a:ln>
          <a:effectLst/>
        </p:spPr>
      </p:pic>
      <p:sp>
        <p:nvSpPr>
          <p:cNvPr id="36" name="正方形/長方形 35"/>
          <p:cNvSpPr/>
          <p:nvPr/>
        </p:nvSpPr>
        <p:spPr>
          <a:xfrm>
            <a:off x="3143265" y="1803241"/>
            <a:ext cx="2976604" cy="2523510"/>
          </a:xfrm>
          <a:prstGeom prst="rect">
            <a:avLst/>
          </a:prstGeom>
          <a:solidFill>
            <a:schemeClr val="bg1"/>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2" name="コンテンツ プレースホルダ 1"/>
          <p:cNvSpPr>
            <a:spLocks noGrp="1"/>
          </p:cNvSpPr>
          <p:nvPr>
            <p:ph idx="1"/>
          </p:nvPr>
        </p:nvSpPr>
        <p:spPr>
          <a:xfrm>
            <a:off x="457200" y="214290"/>
            <a:ext cx="8329642" cy="5650125"/>
          </a:xfrm>
        </p:spPr>
        <p:txBody>
          <a:bodyPr>
            <a:normAutofit/>
          </a:bodyPr>
          <a:lstStyle/>
          <a:p>
            <a:r>
              <a:rPr kumimoji="1" lang="ja-JP" altLang="en-US" sz="2800" dirty="0" smtClean="0"/>
              <a:t>環境配慮型水田における各種イシガイ類幼生の</a:t>
            </a:r>
            <a:endParaRPr kumimoji="1" lang="en-US" altLang="ja-JP" sz="2800" dirty="0" smtClean="0"/>
          </a:p>
          <a:p>
            <a:pPr>
              <a:buNone/>
            </a:pPr>
            <a:r>
              <a:rPr kumimoji="1" lang="ja-JP" altLang="en-US" sz="2800" dirty="0" smtClean="0"/>
              <a:t>　　　　　　　　　　　　　　　　　各魚種に対する寄生割合</a:t>
            </a:r>
            <a:endParaRPr kumimoji="1" lang="ja-JP" altLang="en-US" sz="2800" dirty="0"/>
          </a:p>
        </p:txBody>
      </p:sp>
      <p:sp>
        <p:nvSpPr>
          <p:cNvPr id="18" name="テキスト ボックス 17"/>
          <p:cNvSpPr txBox="1"/>
          <p:nvPr/>
        </p:nvSpPr>
        <p:spPr>
          <a:xfrm>
            <a:off x="500034" y="4474311"/>
            <a:ext cx="1252266" cy="461665"/>
          </a:xfrm>
          <a:prstGeom prst="rect">
            <a:avLst/>
          </a:prstGeom>
          <a:noFill/>
        </p:spPr>
        <p:txBody>
          <a:bodyPr wrap="none" rtlCol="0">
            <a:spAutoFit/>
          </a:bodyPr>
          <a:lstStyle/>
          <a:p>
            <a:r>
              <a:rPr kumimoji="1" lang="ja-JP" altLang="en-US" sz="2400" dirty="0" smtClean="0"/>
              <a:t>イシガイ</a:t>
            </a:r>
            <a:endParaRPr kumimoji="1" lang="ja-JP" altLang="en-US" sz="2400" dirty="0"/>
          </a:p>
        </p:txBody>
      </p:sp>
      <p:sp>
        <p:nvSpPr>
          <p:cNvPr id="19" name="テキスト ボックス 18"/>
          <p:cNvSpPr txBox="1"/>
          <p:nvPr/>
        </p:nvSpPr>
        <p:spPr>
          <a:xfrm>
            <a:off x="2494675" y="4286256"/>
            <a:ext cx="1863011" cy="830997"/>
          </a:xfrm>
          <a:prstGeom prst="rect">
            <a:avLst/>
          </a:prstGeom>
          <a:noFill/>
        </p:spPr>
        <p:txBody>
          <a:bodyPr wrap="none" rtlCol="0">
            <a:spAutoFit/>
          </a:bodyPr>
          <a:lstStyle/>
          <a:p>
            <a:pPr algn="ctr"/>
            <a:r>
              <a:rPr kumimoji="1" lang="ja-JP" altLang="en-US" sz="2400" dirty="0" smtClean="0"/>
              <a:t>トンガリ</a:t>
            </a:r>
            <a:endParaRPr kumimoji="1" lang="en-US" altLang="ja-JP" sz="2400" dirty="0" smtClean="0"/>
          </a:p>
          <a:p>
            <a:pPr algn="ctr"/>
            <a:r>
              <a:rPr kumimoji="1" lang="ja-JP" altLang="en-US" sz="2400" dirty="0" smtClean="0"/>
              <a:t>ササノハガイ</a:t>
            </a:r>
            <a:endParaRPr kumimoji="1" lang="ja-JP" altLang="en-US" sz="2400" dirty="0"/>
          </a:p>
        </p:txBody>
      </p:sp>
      <p:sp>
        <p:nvSpPr>
          <p:cNvPr id="20" name="テキスト ボックス 19"/>
          <p:cNvSpPr txBox="1"/>
          <p:nvPr/>
        </p:nvSpPr>
        <p:spPr>
          <a:xfrm>
            <a:off x="7103577" y="4512712"/>
            <a:ext cx="1826141" cy="461665"/>
          </a:xfrm>
          <a:prstGeom prst="rect">
            <a:avLst/>
          </a:prstGeom>
          <a:noFill/>
        </p:spPr>
        <p:txBody>
          <a:bodyPr wrap="none" rtlCol="0">
            <a:spAutoFit/>
          </a:bodyPr>
          <a:lstStyle/>
          <a:p>
            <a:r>
              <a:rPr kumimoji="1" lang="ja-JP" altLang="en-US" sz="2400" dirty="0" smtClean="0"/>
              <a:t>マツカサガイ</a:t>
            </a:r>
            <a:endParaRPr kumimoji="1" lang="ja-JP" altLang="en-US" sz="2400" dirty="0"/>
          </a:p>
        </p:txBody>
      </p:sp>
      <p:sp>
        <p:nvSpPr>
          <p:cNvPr id="21" name="テキスト ボックス 20"/>
          <p:cNvSpPr txBox="1"/>
          <p:nvPr/>
        </p:nvSpPr>
        <p:spPr>
          <a:xfrm>
            <a:off x="5074321" y="4512712"/>
            <a:ext cx="1212191" cy="461665"/>
          </a:xfrm>
          <a:prstGeom prst="rect">
            <a:avLst/>
          </a:prstGeom>
          <a:noFill/>
        </p:spPr>
        <p:txBody>
          <a:bodyPr wrap="none" rtlCol="0">
            <a:spAutoFit/>
          </a:bodyPr>
          <a:lstStyle/>
          <a:p>
            <a:r>
              <a:rPr kumimoji="1" lang="ja-JP" altLang="en-US" sz="2400" dirty="0" smtClean="0"/>
              <a:t>ドブガイ</a:t>
            </a:r>
            <a:endParaRPr kumimoji="1" lang="ja-JP" altLang="en-US" sz="2400" dirty="0"/>
          </a:p>
        </p:txBody>
      </p:sp>
      <p:sp>
        <p:nvSpPr>
          <p:cNvPr id="29" name="テキスト ボックス 28"/>
          <p:cNvSpPr txBox="1"/>
          <p:nvPr/>
        </p:nvSpPr>
        <p:spPr>
          <a:xfrm>
            <a:off x="500034" y="5029154"/>
            <a:ext cx="1319592" cy="400110"/>
          </a:xfrm>
          <a:prstGeom prst="rect">
            <a:avLst/>
          </a:prstGeom>
          <a:noFill/>
        </p:spPr>
        <p:txBody>
          <a:bodyPr wrap="none" rtlCol="0">
            <a:spAutoFit/>
          </a:bodyPr>
          <a:lstStyle/>
          <a:p>
            <a:r>
              <a:rPr kumimoji="1" lang="ja-JP" altLang="en-US" sz="2000" dirty="0" smtClean="0"/>
              <a:t>（</a:t>
            </a:r>
            <a:r>
              <a:rPr kumimoji="1" lang="en-US" altLang="ja-JP" sz="2000" dirty="0" smtClean="0"/>
              <a:t>N=548</a:t>
            </a:r>
            <a:r>
              <a:rPr kumimoji="1" lang="ja-JP" altLang="en-US" sz="2000" dirty="0" smtClean="0"/>
              <a:t>）</a:t>
            </a:r>
            <a:endParaRPr kumimoji="1" lang="ja-JP" altLang="en-US" sz="2000" dirty="0"/>
          </a:p>
        </p:txBody>
      </p:sp>
      <p:sp>
        <p:nvSpPr>
          <p:cNvPr id="30" name="テキスト ボックス 29"/>
          <p:cNvSpPr txBox="1"/>
          <p:nvPr/>
        </p:nvSpPr>
        <p:spPr>
          <a:xfrm>
            <a:off x="2714612" y="5029154"/>
            <a:ext cx="1319592" cy="400110"/>
          </a:xfrm>
          <a:prstGeom prst="rect">
            <a:avLst/>
          </a:prstGeom>
          <a:noFill/>
        </p:spPr>
        <p:txBody>
          <a:bodyPr wrap="none" rtlCol="0">
            <a:spAutoFit/>
          </a:bodyPr>
          <a:lstStyle/>
          <a:p>
            <a:r>
              <a:rPr kumimoji="1" lang="ja-JP" altLang="en-US" sz="2000" dirty="0" smtClean="0"/>
              <a:t>（</a:t>
            </a:r>
            <a:r>
              <a:rPr kumimoji="1" lang="en-US" altLang="ja-JP" sz="2000" dirty="0" smtClean="0"/>
              <a:t>N=200</a:t>
            </a:r>
            <a:r>
              <a:rPr kumimoji="1" lang="ja-JP" altLang="en-US" sz="2000" dirty="0" smtClean="0"/>
              <a:t>）</a:t>
            </a:r>
            <a:endParaRPr kumimoji="1" lang="ja-JP" altLang="en-US" sz="2000" dirty="0"/>
          </a:p>
        </p:txBody>
      </p:sp>
      <p:sp>
        <p:nvSpPr>
          <p:cNvPr id="31" name="テキスト ボックス 30"/>
          <p:cNvSpPr txBox="1"/>
          <p:nvPr/>
        </p:nvSpPr>
        <p:spPr>
          <a:xfrm>
            <a:off x="5214942" y="5029154"/>
            <a:ext cx="995785" cy="400110"/>
          </a:xfrm>
          <a:prstGeom prst="rect">
            <a:avLst/>
          </a:prstGeom>
          <a:noFill/>
        </p:spPr>
        <p:txBody>
          <a:bodyPr wrap="none" rtlCol="0">
            <a:spAutoFit/>
          </a:bodyPr>
          <a:lstStyle/>
          <a:p>
            <a:r>
              <a:rPr kumimoji="1" lang="ja-JP" altLang="en-US" sz="2000" dirty="0" smtClean="0"/>
              <a:t>（</a:t>
            </a:r>
            <a:r>
              <a:rPr kumimoji="1" lang="en-US" altLang="ja-JP" sz="2000" dirty="0" smtClean="0"/>
              <a:t>N=4</a:t>
            </a:r>
            <a:r>
              <a:rPr kumimoji="1" lang="ja-JP" altLang="en-US" sz="2000" dirty="0" smtClean="0"/>
              <a:t>）</a:t>
            </a:r>
            <a:endParaRPr kumimoji="1" lang="ja-JP" altLang="en-US" sz="2000" dirty="0"/>
          </a:p>
        </p:txBody>
      </p:sp>
      <p:sp>
        <p:nvSpPr>
          <p:cNvPr id="32" name="テキスト ボックス 31"/>
          <p:cNvSpPr txBox="1"/>
          <p:nvPr/>
        </p:nvSpPr>
        <p:spPr>
          <a:xfrm>
            <a:off x="7358082" y="5029154"/>
            <a:ext cx="1157689" cy="400110"/>
          </a:xfrm>
          <a:prstGeom prst="rect">
            <a:avLst/>
          </a:prstGeom>
          <a:noFill/>
        </p:spPr>
        <p:txBody>
          <a:bodyPr wrap="none" rtlCol="0">
            <a:spAutoFit/>
          </a:bodyPr>
          <a:lstStyle/>
          <a:p>
            <a:r>
              <a:rPr kumimoji="1" lang="ja-JP" altLang="en-US" sz="2000" dirty="0" smtClean="0"/>
              <a:t>（</a:t>
            </a:r>
            <a:r>
              <a:rPr kumimoji="1" lang="en-US" altLang="ja-JP" sz="2000" dirty="0" smtClean="0"/>
              <a:t>N=30</a:t>
            </a:r>
            <a:r>
              <a:rPr kumimoji="1" lang="ja-JP" altLang="en-US" sz="2000" dirty="0" smtClean="0"/>
              <a:t>）</a:t>
            </a:r>
            <a:endParaRPr kumimoji="1" lang="ja-JP" altLang="en-US" sz="2000" dirty="0"/>
          </a:p>
        </p:txBody>
      </p:sp>
      <p:grpSp>
        <p:nvGrpSpPr>
          <p:cNvPr id="3" name="グループ化 37"/>
          <p:cNvGrpSpPr/>
          <p:nvPr/>
        </p:nvGrpSpPr>
        <p:grpSpPr>
          <a:xfrm>
            <a:off x="428596" y="5572140"/>
            <a:ext cx="8143932" cy="1071570"/>
            <a:chOff x="428596" y="5572140"/>
            <a:chExt cx="8143932" cy="1071570"/>
          </a:xfrm>
        </p:grpSpPr>
        <p:sp>
          <p:nvSpPr>
            <p:cNvPr id="37" name="正方形/長方形 36"/>
            <p:cNvSpPr/>
            <p:nvPr/>
          </p:nvSpPr>
          <p:spPr>
            <a:xfrm>
              <a:off x="428596" y="5572140"/>
              <a:ext cx="8143932" cy="1071570"/>
            </a:xfrm>
            <a:prstGeom prst="rect">
              <a:avLst/>
            </a:prstGeom>
            <a:solidFill>
              <a:schemeClr val="bg1"/>
            </a:solidFill>
            <a:ln w="28575">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48" name="テキスト ボックス 47"/>
            <p:cNvSpPr txBox="1"/>
            <p:nvPr/>
          </p:nvSpPr>
          <p:spPr>
            <a:xfrm>
              <a:off x="508196" y="5691862"/>
              <a:ext cx="7992894" cy="461665"/>
            </a:xfrm>
            <a:prstGeom prst="rect">
              <a:avLst/>
            </a:prstGeom>
            <a:noFill/>
          </p:spPr>
          <p:txBody>
            <a:bodyPr wrap="none" rtlCol="0">
              <a:spAutoFit/>
            </a:bodyPr>
            <a:lstStyle/>
            <a:p>
              <a:r>
                <a:rPr lang="ja-JP" altLang="en-US" sz="2400" dirty="0" smtClean="0"/>
                <a:t>寄生割合：</a:t>
              </a:r>
              <a:r>
                <a:rPr lang="ja-JP" altLang="en-US" sz="2400" u="sng" dirty="0" smtClean="0"/>
                <a:t>平均寄生数</a:t>
              </a:r>
              <a:r>
                <a:rPr lang="ja-JP" altLang="en-US" sz="2400" dirty="0" smtClean="0"/>
                <a:t>を各種イシガイ類ごとに百分率に換算</a:t>
              </a:r>
              <a:endParaRPr kumimoji="1" lang="ja-JP" altLang="en-US" sz="2400" dirty="0"/>
            </a:p>
          </p:txBody>
        </p:sp>
        <p:sp>
          <p:nvSpPr>
            <p:cNvPr id="50" name="テキスト ボックス 49"/>
            <p:cNvSpPr txBox="1"/>
            <p:nvPr/>
          </p:nvSpPr>
          <p:spPr>
            <a:xfrm>
              <a:off x="2357422" y="6120490"/>
              <a:ext cx="5416868" cy="461665"/>
            </a:xfrm>
            <a:prstGeom prst="rect">
              <a:avLst/>
            </a:prstGeom>
            <a:noFill/>
          </p:spPr>
          <p:txBody>
            <a:bodyPr wrap="none" rtlCol="0">
              <a:spAutoFit/>
            </a:bodyPr>
            <a:lstStyle/>
            <a:p>
              <a:r>
                <a:rPr kumimoji="1" lang="en-US" altLang="ja-JP" sz="2400" dirty="0" smtClean="0"/>
                <a:t>※</a:t>
              </a:r>
              <a:r>
                <a:rPr kumimoji="1" lang="ja-JP" altLang="en-US" sz="2400" dirty="0" smtClean="0"/>
                <a:t>平均寄生数＝寄生幼生数</a:t>
              </a:r>
              <a:r>
                <a:rPr kumimoji="1" lang="en-US" altLang="ja-JP" sz="2400" dirty="0" smtClean="0"/>
                <a:t>/</a:t>
              </a:r>
              <a:r>
                <a:rPr kumimoji="1" lang="ja-JP" altLang="en-US" sz="2400" dirty="0" smtClean="0"/>
                <a:t>サンプル数</a:t>
              </a:r>
              <a:endParaRPr kumimoji="1" lang="ja-JP" altLang="en-US" sz="2400" dirty="0"/>
            </a:p>
          </p:txBody>
        </p:sp>
      </p:grpSp>
      <p:sp>
        <p:nvSpPr>
          <p:cNvPr id="34" name="正方形/長方形 33"/>
          <p:cNvSpPr/>
          <p:nvPr/>
        </p:nvSpPr>
        <p:spPr>
          <a:xfrm>
            <a:off x="5214942" y="5029154"/>
            <a:ext cx="928694" cy="357190"/>
          </a:xfrm>
          <a:prstGeom prst="rect">
            <a:avLst/>
          </a:prstGeom>
          <a:noFill/>
          <a:ln w="38100">
            <a:solidFill>
              <a:srgbClr val="0070C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5" name="正方形/長方形 34"/>
          <p:cNvSpPr/>
          <p:nvPr/>
        </p:nvSpPr>
        <p:spPr>
          <a:xfrm>
            <a:off x="7429520" y="5029154"/>
            <a:ext cx="1000132" cy="357190"/>
          </a:xfrm>
          <a:prstGeom prst="rect">
            <a:avLst/>
          </a:prstGeom>
          <a:noFill/>
          <a:ln w="38100">
            <a:solidFill>
              <a:srgbClr val="0070C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9" name="テキスト ボックス 38"/>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9/14</a:t>
            </a:r>
            <a:endParaRPr kumimoji="1" lang="ja-JP" altLang="en-US" sz="2400" dirty="0">
              <a:solidFill>
                <a:schemeClr val="tx1">
                  <a:alpha val="40000"/>
                </a:schemeClr>
              </a:solidFill>
            </a:endParaRPr>
          </a:p>
        </p:txBody>
      </p:sp>
      <p:sp>
        <p:nvSpPr>
          <p:cNvPr id="45" name="正方形/長方形 44"/>
          <p:cNvSpPr/>
          <p:nvPr/>
        </p:nvSpPr>
        <p:spPr>
          <a:xfrm>
            <a:off x="357158" y="5572140"/>
            <a:ext cx="8286808" cy="1071570"/>
          </a:xfrm>
          <a:prstGeom prst="rect">
            <a:avLst/>
          </a:prstGeom>
          <a:solidFill>
            <a:schemeClr val="bg1"/>
          </a:solidFill>
          <a:ln w="19050">
            <a:solidFill>
              <a:srgbClr val="FF00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r>
              <a:rPr kumimoji="1" lang="ja-JP" altLang="en-US" sz="3000" dirty="0" smtClean="0"/>
              <a:t>寄生割合が高い魚種＝多くの幼生が寄生していた</a:t>
            </a:r>
          </a:p>
        </p:txBody>
      </p:sp>
      <p:sp>
        <p:nvSpPr>
          <p:cNvPr id="12" name="ストライプ矢印 11"/>
          <p:cNvSpPr/>
          <p:nvPr/>
        </p:nvSpPr>
        <p:spPr>
          <a:xfrm>
            <a:off x="571472" y="5072098"/>
            <a:ext cx="1387485" cy="85725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3" name="角丸四角形 12"/>
          <p:cNvSpPr/>
          <p:nvPr/>
        </p:nvSpPr>
        <p:spPr>
          <a:xfrm>
            <a:off x="2000232" y="4286256"/>
            <a:ext cx="6572296" cy="23574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2400" dirty="0" smtClean="0"/>
              <a:t>本水田においてイシガイ類の保全を考える上で</a:t>
            </a:r>
            <a:endParaRPr lang="en-US" altLang="ja-JP" sz="2400" dirty="0" smtClean="0"/>
          </a:p>
          <a:p>
            <a:pPr algn="ctr">
              <a:lnSpc>
                <a:spcPct val="150000"/>
              </a:lnSpc>
            </a:pPr>
            <a:r>
              <a:rPr lang="ja-JP" altLang="en-US" sz="2400" dirty="0" smtClean="0"/>
              <a:t>重要となる魚種</a:t>
            </a:r>
            <a:endParaRPr lang="en-US" altLang="ja-JP" sz="2400" dirty="0" smtClean="0"/>
          </a:p>
          <a:p>
            <a:pPr algn="ctr">
              <a:lnSpc>
                <a:spcPct val="150000"/>
              </a:lnSpc>
            </a:pPr>
            <a:r>
              <a:rPr lang="ja-JP" altLang="en-US" sz="3200" dirty="0" smtClean="0"/>
              <a:t>オイカワ，ヌマムツ，タモロコ</a:t>
            </a:r>
            <a:endParaRPr lang="en-US" altLang="ja-JP" sz="3200" dirty="0" smtClean="0"/>
          </a:p>
        </p:txBody>
      </p:sp>
      <p:pic>
        <p:nvPicPr>
          <p:cNvPr id="2052" name="Picture 4"/>
          <p:cNvPicPr>
            <a:picLocks noChangeAspect="1" noChangeArrowheads="1"/>
          </p:cNvPicPr>
          <p:nvPr/>
        </p:nvPicPr>
        <p:blipFill>
          <a:blip r:embed="rId4"/>
          <a:srcRect/>
          <a:stretch>
            <a:fillRect/>
          </a:stretch>
        </p:blipFill>
        <p:spPr bwMode="auto">
          <a:xfrm>
            <a:off x="6000760" y="1709745"/>
            <a:ext cx="4010025" cy="27908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1643042" y="1548000"/>
            <a:ext cx="3659974" cy="28575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577781" y="1643050"/>
            <a:ext cx="3506707" cy="2871788"/>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4032000" y="1450760"/>
            <a:ext cx="3752851" cy="3049810"/>
          </a:xfrm>
          <a:prstGeom prst="rect">
            <a:avLst/>
          </a:prstGeom>
          <a:noFill/>
          <a:ln w="9525">
            <a:noFill/>
            <a:miter lim="800000"/>
            <a:headEnd/>
            <a:tailEnd/>
          </a:ln>
          <a:effectLst/>
        </p:spPr>
      </p:pic>
      <p:sp>
        <p:nvSpPr>
          <p:cNvPr id="38" name="正方形/長方形 37"/>
          <p:cNvSpPr/>
          <p:nvPr/>
        </p:nvSpPr>
        <p:spPr>
          <a:xfrm>
            <a:off x="5715008" y="2008800"/>
            <a:ext cx="71438" cy="1143008"/>
          </a:xfrm>
          <a:prstGeom prst="rect">
            <a:avLst/>
          </a:prstGeom>
          <a:solidFill>
            <a:srgbClr val="00B050"/>
          </a:solidFill>
          <a:ln>
            <a:solidFill>
              <a:srgbClr val="00B05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strips(downLeft)">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5"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457200" y="1214422"/>
            <a:ext cx="8229600" cy="4792869"/>
          </a:xfrm>
        </p:spPr>
        <p:txBody>
          <a:bodyPr/>
          <a:lstStyle/>
          <a:p>
            <a:endParaRPr kumimoji="1" lang="ja-JP" altLang="en-US" dirty="0"/>
          </a:p>
        </p:txBody>
      </p:sp>
      <p:sp>
        <p:nvSpPr>
          <p:cNvPr id="3" name="タイトル 2"/>
          <p:cNvSpPr>
            <a:spLocks noGrp="1"/>
          </p:cNvSpPr>
          <p:nvPr>
            <p:ph type="title"/>
          </p:nvPr>
        </p:nvSpPr>
        <p:spPr>
          <a:xfrm>
            <a:off x="457200" y="-24"/>
            <a:ext cx="8229600" cy="1143000"/>
          </a:xfrm>
        </p:spPr>
        <p:txBody>
          <a:bodyPr/>
          <a:lstStyle/>
          <a:p>
            <a:r>
              <a:rPr kumimoji="1" lang="ja-JP" altLang="en-US" u="sng" dirty="0" smtClean="0"/>
              <a:t>結果および考察</a:t>
            </a:r>
            <a:endParaRPr kumimoji="1" lang="ja-JP" altLang="en-US" u="sng" dirty="0"/>
          </a:p>
        </p:txBody>
      </p:sp>
      <p:sp>
        <p:nvSpPr>
          <p:cNvPr id="6" name="テキスト ボックス 5"/>
          <p:cNvSpPr txBox="1"/>
          <p:nvPr/>
        </p:nvSpPr>
        <p:spPr>
          <a:xfrm>
            <a:off x="8001024" y="71414"/>
            <a:ext cx="1122423" cy="461665"/>
          </a:xfrm>
          <a:prstGeom prst="rect">
            <a:avLst/>
          </a:prstGeom>
          <a:noFill/>
        </p:spPr>
        <p:txBody>
          <a:bodyPr wrap="none" rtlCol="0">
            <a:spAutoFit/>
          </a:bodyPr>
          <a:lstStyle/>
          <a:p>
            <a:r>
              <a:rPr kumimoji="1" lang="en-US" altLang="ja-JP" sz="2400" dirty="0" smtClean="0">
                <a:solidFill>
                  <a:schemeClr val="tx1">
                    <a:alpha val="40000"/>
                  </a:schemeClr>
                </a:solidFill>
              </a:rPr>
              <a:t>10/14</a:t>
            </a:r>
            <a:endParaRPr kumimoji="1" lang="ja-JP" altLang="en-US" sz="2400" dirty="0">
              <a:solidFill>
                <a:schemeClr val="tx1">
                  <a:alpha val="40000"/>
                </a:schemeClr>
              </a:solidFill>
            </a:endParaRPr>
          </a:p>
        </p:txBody>
      </p:sp>
      <p:sp>
        <p:nvSpPr>
          <p:cNvPr id="9" name="角丸四角形 8"/>
          <p:cNvSpPr/>
          <p:nvPr/>
        </p:nvSpPr>
        <p:spPr>
          <a:xfrm>
            <a:off x="142844" y="1500174"/>
            <a:ext cx="8858312" cy="17145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en-US" altLang="ja-JP" sz="2800" dirty="0" smtClean="0">
              <a:solidFill>
                <a:schemeClr val="tx1"/>
              </a:solidFill>
            </a:endParaRPr>
          </a:p>
          <a:p>
            <a:pPr algn="ctr">
              <a:lnSpc>
                <a:spcPct val="150000"/>
              </a:lnSpc>
            </a:pPr>
            <a:r>
              <a:rPr lang="ja-JP" altLang="en-US" sz="2800" dirty="0" smtClean="0">
                <a:solidFill>
                  <a:schemeClr val="tx1">
                    <a:alpha val="15000"/>
                  </a:schemeClr>
                </a:solidFill>
              </a:rPr>
              <a:t>①イシガイ類幼生の寄生主となる魚種を明らかにし，</a:t>
            </a:r>
            <a:endParaRPr lang="en-US" altLang="ja-JP" sz="2800" dirty="0" smtClean="0">
              <a:solidFill>
                <a:schemeClr val="tx1">
                  <a:alpha val="15000"/>
                </a:schemeClr>
              </a:solidFill>
            </a:endParaRPr>
          </a:p>
          <a:p>
            <a:pPr algn="ctr">
              <a:lnSpc>
                <a:spcPct val="150000"/>
              </a:lnSpc>
            </a:pPr>
            <a:r>
              <a:rPr lang="ja-JP" altLang="en-US" sz="2800" dirty="0" smtClean="0">
                <a:solidFill>
                  <a:schemeClr val="tx1">
                    <a:alpha val="15000"/>
                  </a:schemeClr>
                </a:solidFill>
              </a:rPr>
              <a:t>イシガイ類の保全において，重要となる魚種を検討する</a:t>
            </a:r>
            <a:endParaRPr lang="en-US" altLang="ja-JP" sz="2800" dirty="0" smtClean="0">
              <a:solidFill>
                <a:schemeClr val="tx1">
                  <a:alpha val="15000"/>
                </a:schemeClr>
              </a:solidFill>
            </a:endParaRPr>
          </a:p>
          <a:p>
            <a:pPr algn="ctr">
              <a:lnSpc>
                <a:spcPct val="150000"/>
              </a:lnSpc>
              <a:buNone/>
            </a:pPr>
            <a:endParaRPr lang="en-US" altLang="ja-JP" sz="2400" dirty="0" smtClean="0">
              <a:solidFill>
                <a:schemeClr val="tx1"/>
              </a:solidFill>
            </a:endParaRPr>
          </a:p>
        </p:txBody>
      </p:sp>
      <p:sp>
        <p:nvSpPr>
          <p:cNvPr id="10" name="角丸四角形 9"/>
          <p:cNvSpPr/>
          <p:nvPr/>
        </p:nvSpPr>
        <p:spPr>
          <a:xfrm>
            <a:off x="142876" y="3571876"/>
            <a:ext cx="8858280"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r>
              <a:rPr lang="ja-JP" altLang="en-US" sz="2800" dirty="0" smtClean="0"/>
              <a:t>②寄生主を介したイシガイ類の移動状況について検討</a:t>
            </a:r>
            <a:endParaRPr lang="en-US" altLang="ja-JP"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0" y="214290"/>
            <a:ext cx="9358346" cy="6215106"/>
          </a:xfrm>
        </p:spPr>
        <p:txBody>
          <a:bodyPr>
            <a:normAutofit/>
          </a:bodyPr>
          <a:lstStyle/>
          <a:p>
            <a:pPr>
              <a:lnSpc>
                <a:spcPct val="150000"/>
              </a:lnSpc>
            </a:pPr>
            <a:r>
              <a:rPr kumimoji="1" lang="ja-JP" altLang="en-US" sz="3200" dirty="0" smtClean="0"/>
              <a:t>遡上・降下魚における寄生状況</a:t>
            </a:r>
            <a:endParaRPr kumimoji="1" lang="en-US" altLang="ja-JP" sz="3200" dirty="0" smtClean="0"/>
          </a:p>
          <a:p>
            <a:pPr>
              <a:lnSpc>
                <a:spcPct val="150000"/>
              </a:lnSpc>
              <a:buNone/>
            </a:pPr>
            <a:r>
              <a:rPr lang="ja-JP" altLang="en-US" sz="3000" dirty="0" smtClean="0"/>
              <a:t>　</a:t>
            </a:r>
            <a:r>
              <a:rPr lang="ja-JP" altLang="en-US" sz="3000" u="sng" dirty="0" smtClean="0"/>
              <a:t>遡上</a:t>
            </a:r>
            <a:endParaRPr lang="en-US" altLang="ja-JP" sz="3000" u="sng" dirty="0" smtClean="0"/>
          </a:p>
          <a:p>
            <a:pPr>
              <a:buNone/>
            </a:pPr>
            <a:r>
              <a:rPr lang="ja-JP" altLang="en-US" sz="2400" dirty="0" smtClean="0"/>
              <a:t>　　オイカワ</a:t>
            </a:r>
            <a:r>
              <a:rPr lang="en-US" altLang="ja-JP" sz="2400" dirty="0" smtClean="0"/>
              <a:t>1</a:t>
            </a:r>
            <a:r>
              <a:rPr lang="ja-JP" altLang="en-US" sz="2400" dirty="0" smtClean="0"/>
              <a:t>個体</a:t>
            </a:r>
            <a:endParaRPr lang="en-US" altLang="ja-JP" sz="2400" dirty="0" smtClean="0"/>
          </a:p>
          <a:p>
            <a:pPr>
              <a:buNone/>
            </a:pPr>
            <a:r>
              <a:rPr lang="ja-JP" altLang="en-US" sz="2400" dirty="0" smtClean="0"/>
              <a:t>　　　</a:t>
            </a:r>
            <a:r>
              <a:rPr lang="ja-JP" altLang="en-US" sz="2200" dirty="0" smtClean="0"/>
              <a:t>（</a:t>
            </a:r>
            <a:r>
              <a:rPr lang="ja-JP" altLang="en-US" sz="2200" dirty="0" smtClean="0"/>
              <a:t>寄生幼生：イシガイ１個体，トンガリササノハガイ</a:t>
            </a:r>
            <a:r>
              <a:rPr lang="en-US" altLang="ja-JP" sz="2200" dirty="0" smtClean="0"/>
              <a:t>5</a:t>
            </a:r>
            <a:r>
              <a:rPr lang="ja-JP" altLang="en-US" sz="2200" dirty="0" smtClean="0"/>
              <a:t>個体</a:t>
            </a:r>
            <a:r>
              <a:rPr lang="ja-JP" altLang="en-US" sz="2200" dirty="0" smtClean="0"/>
              <a:t>，不明</a:t>
            </a:r>
            <a:r>
              <a:rPr lang="en-US" altLang="ja-JP" sz="2200" dirty="0" smtClean="0"/>
              <a:t>4</a:t>
            </a:r>
            <a:r>
              <a:rPr lang="ja-JP" altLang="en-US" sz="2200" dirty="0" smtClean="0"/>
              <a:t>個体）     </a:t>
            </a:r>
            <a:endParaRPr lang="en-US" altLang="ja-JP" sz="2200" dirty="0" smtClean="0"/>
          </a:p>
          <a:p>
            <a:pPr>
              <a:lnSpc>
                <a:spcPct val="150000"/>
              </a:lnSpc>
              <a:buNone/>
            </a:pPr>
            <a:r>
              <a:rPr lang="ja-JP" altLang="en-US" sz="2400" dirty="0" smtClean="0"/>
              <a:t>　　モツゴ</a:t>
            </a:r>
            <a:r>
              <a:rPr lang="en-US" altLang="ja-JP" sz="2400" dirty="0" smtClean="0"/>
              <a:t>2</a:t>
            </a:r>
            <a:r>
              <a:rPr lang="ja-JP" altLang="en-US" sz="2400" dirty="0" smtClean="0"/>
              <a:t>個体</a:t>
            </a:r>
            <a:endParaRPr lang="en-US" altLang="ja-JP" sz="2400" dirty="0" smtClean="0"/>
          </a:p>
          <a:p>
            <a:pPr>
              <a:buNone/>
            </a:pPr>
            <a:r>
              <a:rPr lang="ja-JP" altLang="en-US" sz="2400" dirty="0" smtClean="0"/>
              <a:t>　　　</a:t>
            </a:r>
            <a:r>
              <a:rPr lang="ja-JP" altLang="en-US" sz="2200" dirty="0" smtClean="0"/>
              <a:t>（</a:t>
            </a:r>
            <a:r>
              <a:rPr lang="ja-JP" altLang="en-US" sz="2200" dirty="0" smtClean="0"/>
              <a:t>寄生幼生：イシガイ</a:t>
            </a:r>
            <a:r>
              <a:rPr lang="en-US" altLang="ja-JP" sz="2200" dirty="0" smtClean="0"/>
              <a:t>1</a:t>
            </a:r>
            <a:r>
              <a:rPr lang="ja-JP" altLang="en-US" sz="2200" dirty="0" smtClean="0"/>
              <a:t>個体，不明</a:t>
            </a:r>
            <a:r>
              <a:rPr lang="en-US" altLang="ja-JP" sz="2200" dirty="0" smtClean="0"/>
              <a:t>1</a:t>
            </a:r>
            <a:r>
              <a:rPr lang="ja-JP" altLang="en-US" sz="2200" dirty="0" smtClean="0"/>
              <a:t>個体）</a:t>
            </a:r>
            <a:endParaRPr lang="en-US" altLang="ja-JP" sz="2200" dirty="0" smtClean="0"/>
          </a:p>
          <a:p>
            <a:pPr>
              <a:lnSpc>
                <a:spcPct val="150000"/>
              </a:lnSpc>
              <a:buNone/>
            </a:pPr>
            <a:r>
              <a:rPr lang="ja-JP" altLang="en-US" sz="2400" dirty="0" smtClean="0"/>
              <a:t>　</a:t>
            </a:r>
            <a:r>
              <a:rPr lang="ja-JP" altLang="en-US" sz="3000" u="sng" dirty="0" smtClean="0"/>
              <a:t>降下</a:t>
            </a:r>
            <a:endParaRPr lang="en-US" altLang="ja-JP" sz="3000" u="sng" dirty="0" smtClean="0"/>
          </a:p>
          <a:p>
            <a:pPr>
              <a:buNone/>
            </a:pPr>
            <a:r>
              <a:rPr lang="ja-JP" altLang="en-US" sz="2400" dirty="0" smtClean="0"/>
              <a:t>　　オイカワ</a:t>
            </a:r>
            <a:r>
              <a:rPr lang="en-US" altLang="ja-JP" sz="2400" dirty="0" smtClean="0"/>
              <a:t>1</a:t>
            </a:r>
            <a:r>
              <a:rPr lang="ja-JP" altLang="en-US" sz="2400" dirty="0" smtClean="0"/>
              <a:t>個体</a:t>
            </a:r>
            <a:endParaRPr lang="en-US" altLang="ja-JP" sz="2400" dirty="0" smtClean="0"/>
          </a:p>
          <a:p>
            <a:pPr>
              <a:buNone/>
            </a:pPr>
            <a:r>
              <a:rPr lang="ja-JP" altLang="en-US" sz="2400" dirty="0" smtClean="0"/>
              <a:t>　　　</a:t>
            </a:r>
            <a:r>
              <a:rPr lang="ja-JP" altLang="en-US" sz="2200" dirty="0" smtClean="0"/>
              <a:t>（</a:t>
            </a:r>
            <a:r>
              <a:rPr lang="ja-JP" altLang="en-US" sz="2200" dirty="0" smtClean="0"/>
              <a:t>寄生幼生：イシガイ</a:t>
            </a:r>
            <a:r>
              <a:rPr lang="en-US" altLang="ja-JP" sz="2200" dirty="0" smtClean="0"/>
              <a:t>20</a:t>
            </a:r>
            <a:r>
              <a:rPr lang="ja-JP" altLang="en-US" sz="2200" dirty="0" smtClean="0"/>
              <a:t>個体，トンガリササノハガイ</a:t>
            </a:r>
            <a:r>
              <a:rPr lang="en-US" altLang="ja-JP" sz="2200" dirty="0" smtClean="0"/>
              <a:t>9</a:t>
            </a:r>
            <a:r>
              <a:rPr lang="ja-JP" altLang="en-US" sz="2200" dirty="0" smtClean="0"/>
              <a:t>個体，不明</a:t>
            </a:r>
            <a:r>
              <a:rPr lang="en-US" altLang="ja-JP" sz="2200" dirty="0" smtClean="0"/>
              <a:t>6</a:t>
            </a:r>
            <a:r>
              <a:rPr lang="ja-JP" altLang="en-US" sz="2200" dirty="0" smtClean="0"/>
              <a:t>個体）　</a:t>
            </a:r>
            <a:endParaRPr kumimoji="1" lang="ja-JP" altLang="en-US" sz="2200" dirty="0"/>
          </a:p>
        </p:txBody>
      </p:sp>
      <p:sp>
        <p:nvSpPr>
          <p:cNvPr id="7" name="ストライプ矢印 6"/>
          <p:cNvSpPr/>
          <p:nvPr/>
        </p:nvSpPr>
        <p:spPr>
          <a:xfrm>
            <a:off x="571472" y="5500702"/>
            <a:ext cx="1357322" cy="85725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角丸四角形 7"/>
          <p:cNvSpPr/>
          <p:nvPr/>
        </p:nvSpPr>
        <p:spPr>
          <a:xfrm>
            <a:off x="2143108" y="5143512"/>
            <a:ext cx="6858048"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2800" dirty="0" smtClean="0"/>
              <a:t>環境配慮型水田と排水路間で魚類を介した</a:t>
            </a:r>
            <a:endParaRPr lang="en-US" altLang="ja-JP" sz="2800" dirty="0" smtClean="0"/>
          </a:p>
          <a:p>
            <a:pPr algn="ctr">
              <a:lnSpc>
                <a:spcPct val="150000"/>
              </a:lnSpc>
            </a:pPr>
            <a:r>
              <a:rPr lang="ja-JP" altLang="en-US" sz="2800" dirty="0" smtClean="0"/>
              <a:t>イシガイ類幼生の移動が生じている</a:t>
            </a:r>
            <a:endParaRPr lang="en-US" altLang="ja-JP" sz="2800" dirty="0" smtClean="0"/>
          </a:p>
        </p:txBody>
      </p:sp>
      <p:sp>
        <p:nvSpPr>
          <p:cNvPr id="5" name="テキスト ボックス 4"/>
          <p:cNvSpPr txBox="1"/>
          <p:nvPr/>
        </p:nvSpPr>
        <p:spPr>
          <a:xfrm>
            <a:off x="8001024" y="71414"/>
            <a:ext cx="1122423" cy="461665"/>
          </a:xfrm>
          <a:prstGeom prst="rect">
            <a:avLst/>
          </a:prstGeom>
          <a:noFill/>
        </p:spPr>
        <p:txBody>
          <a:bodyPr wrap="none" rtlCol="0">
            <a:spAutoFit/>
          </a:bodyPr>
          <a:lstStyle/>
          <a:p>
            <a:r>
              <a:rPr kumimoji="1" lang="en-US" altLang="ja-JP" sz="2400" dirty="0" smtClean="0">
                <a:solidFill>
                  <a:schemeClr val="tx1">
                    <a:alpha val="40000"/>
                  </a:schemeClr>
                </a:solidFill>
              </a:rPr>
              <a:t>11/14</a:t>
            </a:r>
            <a:endParaRPr kumimoji="1" lang="ja-JP" altLang="en-US" sz="2400" dirty="0">
              <a:solidFill>
                <a:schemeClr val="tx1">
                  <a:alpha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4066908" y="1285860"/>
            <a:ext cx="5220000" cy="4302973"/>
          </a:xfrm>
          <a:prstGeom prst="rect">
            <a:avLst/>
          </a:prstGeom>
          <a:noFill/>
          <a:ln w="9525">
            <a:noFill/>
            <a:miter lim="800000"/>
            <a:headEnd/>
            <a:tailEnd/>
          </a:ln>
          <a:effectLst/>
        </p:spPr>
      </p:pic>
      <p:pic>
        <p:nvPicPr>
          <p:cNvPr id="2" name="Picture 2"/>
          <p:cNvPicPr>
            <a:picLocks noChangeAspect="1" noChangeArrowheads="1"/>
          </p:cNvPicPr>
          <p:nvPr/>
        </p:nvPicPr>
        <p:blipFill>
          <a:blip r:embed="rId4"/>
          <a:srcRect/>
          <a:stretch>
            <a:fillRect/>
          </a:stretch>
        </p:blipFill>
        <p:spPr bwMode="auto">
          <a:xfrm>
            <a:off x="428596" y="1285860"/>
            <a:ext cx="3429024" cy="4321999"/>
          </a:xfrm>
          <a:prstGeom prst="rect">
            <a:avLst/>
          </a:prstGeom>
          <a:noFill/>
          <a:ln w="9525">
            <a:noFill/>
            <a:miter lim="800000"/>
            <a:headEnd/>
            <a:tailEnd/>
          </a:ln>
          <a:effectLst/>
        </p:spPr>
      </p:pic>
      <p:sp>
        <p:nvSpPr>
          <p:cNvPr id="13" name="テキスト ボックス 12"/>
          <p:cNvSpPr txBox="1"/>
          <p:nvPr/>
        </p:nvSpPr>
        <p:spPr>
          <a:xfrm>
            <a:off x="3192746" y="5896293"/>
            <a:ext cx="2236510" cy="461665"/>
          </a:xfrm>
          <a:prstGeom prst="rect">
            <a:avLst/>
          </a:prstGeom>
          <a:noFill/>
        </p:spPr>
        <p:txBody>
          <a:bodyPr wrap="none" rtlCol="0">
            <a:spAutoFit/>
          </a:bodyPr>
          <a:lstStyle/>
          <a:p>
            <a:r>
              <a:rPr kumimoji="1" lang="ja-JP" altLang="en-US" sz="2400" dirty="0" smtClean="0"/>
              <a:t>図．種構成割合</a:t>
            </a:r>
            <a:endParaRPr kumimoji="1" lang="ja-JP" altLang="en-US" sz="2400" dirty="0"/>
          </a:p>
        </p:txBody>
      </p:sp>
      <p:sp>
        <p:nvSpPr>
          <p:cNvPr id="14" name="テキスト ボックス 13"/>
          <p:cNvSpPr txBox="1"/>
          <p:nvPr/>
        </p:nvSpPr>
        <p:spPr>
          <a:xfrm>
            <a:off x="2214546" y="5472040"/>
            <a:ext cx="857256" cy="400110"/>
          </a:xfrm>
          <a:prstGeom prst="rect">
            <a:avLst/>
          </a:prstGeom>
          <a:noFill/>
        </p:spPr>
        <p:txBody>
          <a:bodyPr wrap="square" rtlCol="0">
            <a:spAutoFit/>
          </a:bodyPr>
          <a:lstStyle/>
          <a:p>
            <a:r>
              <a:rPr kumimoji="1" lang="ja-JP" altLang="en-US" sz="2000" dirty="0" smtClean="0"/>
              <a:t>成貝</a:t>
            </a:r>
            <a:endParaRPr kumimoji="1" lang="ja-JP" altLang="en-US" sz="2000" dirty="0"/>
          </a:p>
        </p:txBody>
      </p:sp>
      <p:sp>
        <p:nvSpPr>
          <p:cNvPr id="15" name="テキスト ボックス 14"/>
          <p:cNvSpPr txBox="1"/>
          <p:nvPr/>
        </p:nvSpPr>
        <p:spPr>
          <a:xfrm>
            <a:off x="5504552" y="5443522"/>
            <a:ext cx="1210588" cy="400110"/>
          </a:xfrm>
          <a:prstGeom prst="rect">
            <a:avLst/>
          </a:prstGeom>
          <a:noFill/>
        </p:spPr>
        <p:txBody>
          <a:bodyPr wrap="none" rtlCol="0">
            <a:spAutoFit/>
          </a:bodyPr>
          <a:lstStyle/>
          <a:p>
            <a:r>
              <a:rPr lang="ja-JP" altLang="en-US" sz="2000" dirty="0" smtClean="0"/>
              <a:t>寄生幼生</a:t>
            </a:r>
            <a:endParaRPr kumimoji="1" lang="ja-JP" altLang="en-US" sz="2000" dirty="0"/>
          </a:p>
        </p:txBody>
      </p:sp>
      <p:sp>
        <p:nvSpPr>
          <p:cNvPr id="16" name="テキスト ボックス 15"/>
          <p:cNvSpPr txBox="1"/>
          <p:nvPr/>
        </p:nvSpPr>
        <p:spPr>
          <a:xfrm>
            <a:off x="1357290" y="1202280"/>
            <a:ext cx="1120820" cy="369332"/>
          </a:xfrm>
          <a:prstGeom prst="rect">
            <a:avLst/>
          </a:prstGeom>
          <a:noFill/>
        </p:spPr>
        <p:txBody>
          <a:bodyPr wrap="none" rtlCol="0">
            <a:spAutoFit/>
          </a:bodyPr>
          <a:lstStyle/>
          <a:p>
            <a:r>
              <a:rPr lang="en-US" altLang="ja-JP" dirty="0" smtClean="0"/>
              <a:t>N=1070</a:t>
            </a:r>
            <a:endParaRPr kumimoji="1" lang="ja-JP" altLang="en-US" dirty="0"/>
          </a:p>
        </p:txBody>
      </p:sp>
      <p:sp>
        <p:nvSpPr>
          <p:cNvPr id="17" name="テキスト ボックス 16"/>
          <p:cNvSpPr txBox="1"/>
          <p:nvPr/>
        </p:nvSpPr>
        <p:spPr>
          <a:xfrm>
            <a:off x="6243257" y="1202280"/>
            <a:ext cx="829073" cy="369332"/>
          </a:xfrm>
          <a:prstGeom prst="rect">
            <a:avLst/>
          </a:prstGeom>
          <a:noFill/>
        </p:spPr>
        <p:txBody>
          <a:bodyPr wrap="none" rtlCol="0">
            <a:spAutoFit/>
          </a:bodyPr>
          <a:lstStyle/>
          <a:p>
            <a:r>
              <a:rPr lang="en-US" altLang="ja-JP" dirty="0" smtClean="0"/>
              <a:t>N=59</a:t>
            </a:r>
            <a:endParaRPr kumimoji="1" lang="ja-JP" altLang="en-US" dirty="0"/>
          </a:p>
        </p:txBody>
      </p:sp>
      <p:sp>
        <p:nvSpPr>
          <p:cNvPr id="19" name="テキスト ボックス 18"/>
          <p:cNvSpPr txBox="1"/>
          <p:nvPr/>
        </p:nvSpPr>
        <p:spPr>
          <a:xfrm>
            <a:off x="2596921" y="1202280"/>
            <a:ext cx="974947" cy="369332"/>
          </a:xfrm>
          <a:prstGeom prst="rect">
            <a:avLst/>
          </a:prstGeom>
          <a:noFill/>
        </p:spPr>
        <p:txBody>
          <a:bodyPr wrap="none" rtlCol="0">
            <a:spAutoFit/>
          </a:bodyPr>
          <a:lstStyle/>
          <a:p>
            <a:r>
              <a:rPr lang="en-US" altLang="ja-JP" dirty="0" smtClean="0"/>
              <a:t>N=129</a:t>
            </a:r>
            <a:endParaRPr kumimoji="1" lang="ja-JP" altLang="en-US" dirty="0"/>
          </a:p>
        </p:txBody>
      </p:sp>
      <p:sp>
        <p:nvSpPr>
          <p:cNvPr id="18" name="テキスト ボックス 17"/>
          <p:cNvSpPr txBox="1"/>
          <p:nvPr/>
        </p:nvSpPr>
        <p:spPr>
          <a:xfrm>
            <a:off x="4951378" y="1202280"/>
            <a:ext cx="1120820" cy="369332"/>
          </a:xfrm>
          <a:prstGeom prst="rect">
            <a:avLst/>
          </a:prstGeom>
          <a:noFill/>
        </p:spPr>
        <p:txBody>
          <a:bodyPr wrap="none" rtlCol="0">
            <a:spAutoFit/>
          </a:bodyPr>
          <a:lstStyle/>
          <a:p>
            <a:r>
              <a:rPr lang="en-US" altLang="ja-JP" dirty="0" smtClean="0"/>
              <a:t>N=1003</a:t>
            </a:r>
            <a:endParaRPr kumimoji="1" lang="ja-JP" altLang="en-US" dirty="0"/>
          </a:p>
        </p:txBody>
      </p:sp>
      <p:sp>
        <p:nvSpPr>
          <p:cNvPr id="24" name="コンテンツ プレースホルダ 26"/>
          <p:cNvSpPr>
            <a:spLocks noGrp="1"/>
          </p:cNvSpPr>
          <p:nvPr>
            <p:ph idx="1"/>
          </p:nvPr>
        </p:nvSpPr>
        <p:spPr>
          <a:xfrm>
            <a:off x="-142908" y="500042"/>
            <a:ext cx="9286908" cy="785818"/>
          </a:xfrm>
        </p:spPr>
        <p:txBody>
          <a:bodyPr>
            <a:noAutofit/>
          </a:bodyPr>
          <a:lstStyle/>
          <a:p>
            <a:r>
              <a:rPr kumimoji="1" lang="ja-JP" altLang="en-US" sz="2600" dirty="0" smtClean="0"/>
              <a:t>水田と排水路における成貝の生息状況および</a:t>
            </a:r>
            <a:r>
              <a:rPr lang="ja-JP" altLang="en-US" sz="2600" dirty="0" smtClean="0"/>
              <a:t>寄生</a:t>
            </a:r>
            <a:r>
              <a:rPr kumimoji="1" lang="ja-JP" altLang="en-US" sz="2600" dirty="0" smtClean="0"/>
              <a:t>状況の比較</a:t>
            </a:r>
            <a:endParaRPr lang="en-US" altLang="ja-JP" sz="2600" dirty="0" smtClean="0"/>
          </a:p>
        </p:txBody>
      </p:sp>
      <p:sp>
        <p:nvSpPr>
          <p:cNvPr id="25" name="左中かっこ 24"/>
          <p:cNvSpPr/>
          <p:nvPr/>
        </p:nvSpPr>
        <p:spPr>
          <a:xfrm>
            <a:off x="785786" y="2357430"/>
            <a:ext cx="928694" cy="2428892"/>
          </a:xfrm>
          <a:prstGeom prst="leftBrace">
            <a:avLst>
              <a:gd name="adj1" fmla="val 8333"/>
              <a:gd name="adj2" fmla="val 50000"/>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42844" y="2500306"/>
            <a:ext cx="553998" cy="2157001"/>
          </a:xfrm>
          <a:prstGeom prst="rect">
            <a:avLst/>
          </a:prstGeom>
        </p:spPr>
        <p:style>
          <a:lnRef idx="2">
            <a:schemeClr val="accent2"/>
          </a:lnRef>
          <a:fillRef idx="1">
            <a:schemeClr val="lt1"/>
          </a:fillRef>
          <a:effectRef idx="0">
            <a:schemeClr val="accent2"/>
          </a:effectRef>
          <a:fontRef idx="minor">
            <a:schemeClr val="dk1"/>
          </a:fontRef>
        </p:style>
        <p:txBody>
          <a:bodyPr vert="eaVert" wrap="none" rtlCol="0">
            <a:spAutoFit/>
          </a:bodyPr>
          <a:lstStyle/>
          <a:p>
            <a:r>
              <a:rPr kumimoji="1" lang="ja-JP" altLang="en-US" sz="2400" dirty="0" smtClean="0"/>
              <a:t>イシガイが優占</a:t>
            </a:r>
            <a:endParaRPr kumimoji="1" lang="ja-JP" altLang="en-US" sz="2400" dirty="0"/>
          </a:p>
        </p:txBody>
      </p:sp>
      <p:sp>
        <p:nvSpPr>
          <p:cNvPr id="31" name="右中かっこ 30"/>
          <p:cNvSpPr/>
          <p:nvPr/>
        </p:nvSpPr>
        <p:spPr>
          <a:xfrm>
            <a:off x="5857884" y="3024000"/>
            <a:ext cx="357190" cy="178595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a:off x="7000892" y="3384000"/>
            <a:ext cx="357190" cy="142876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7358082" y="2786058"/>
            <a:ext cx="553998" cy="2157001"/>
          </a:xfrm>
          <a:prstGeom prst="rect">
            <a:avLst/>
          </a:prstGeom>
        </p:spPr>
        <p:style>
          <a:lnRef idx="2">
            <a:schemeClr val="accent2"/>
          </a:lnRef>
          <a:fillRef idx="1">
            <a:schemeClr val="lt1"/>
          </a:fillRef>
          <a:effectRef idx="0">
            <a:schemeClr val="accent2"/>
          </a:effectRef>
          <a:fontRef idx="minor">
            <a:schemeClr val="dk1"/>
          </a:fontRef>
        </p:style>
        <p:txBody>
          <a:bodyPr vert="eaVert" wrap="none" rtlCol="0">
            <a:spAutoFit/>
          </a:bodyPr>
          <a:lstStyle/>
          <a:p>
            <a:r>
              <a:rPr kumimoji="1" lang="ja-JP" altLang="en-US" sz="2400" dirty="0" smtClean="0"/>
              <a:t>イシガイが優占</a:t>
            </a:r>
            <a:endParaRPr kumimoji="1" lang="ja-JP" altLang="en-US" sz="2400" dirty="0"/>
          </a:p>
        </p:txBody>
      </p:sp>
      <p:sp>
        <p:nvSpPr>
          <p:cNvPr id="28" name="角丸四角形 27"/>
          <p:cNvSpPr/>
          <p:nvPr/>
        </p:nvSpPr>
        <p:spPr>
          <a:xfrm>
            <a:off x="4500562" y="5000636"/>
            <a:ext cx="3357586"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smtClean="0"/>
              <a:t>大きな違いはみられなかった</a:t>
            </a:r>
            <a:endParaRPr kumimoji="1" lang="ja-JP" altLang="en-US" sz="2800" dirty="0"/>
          </a:p>
        </p:txBody>
      </p:sp>
      <p:sp>
        <p:nvSpPr>
          <p:cNvPr id="35" name="テキスト ボックス 34"/>
          <p:cNvSpPr txBox="1"/>
          <p:nvPr/>
        </p:nvSpPr>
        <p:spPr>
          <a:xfrm>
            <a:off x="8001024" y="71414"/>
            <a:ext cx="1122423" cy="461665"/>
          </a:xfrm>
          <a:prstGeom prst="rect">
            <a:avLst/>
          </a:prstGeom>
          <a:noFill/>
        </p:spPr>
        <p:txBody>
          <a:bodyPr wrap="none" rtlCol="0">
            <a:spAutoFit/>
          </a:bodyPr>
          <a:lstStyle/>
          <a:p>
            <a:r>
              <a:rPr kumimoji="1" lang="en-US" altLang="ja-JP" sz="2400" dirty="0" smtClean="0">
                <a:solidFill>
                  <a:schemeClr val="tx1">
                    <a:alpha val="40000"/>
                  </a:schemeClr>
                </a:solidFill>
              </a:rPr>
              <a:t>12/14</a:t>
            </a:r>
            <a:endParaRPr kumimoji="1" lang="ja-JP" altLang="en-US" sz="2400" dirty="0">
              <a:solidFill>
                <a:schemeClr val="tx1">
                  <a:alpha val="40000"/>
                </a:schemeClr>
              </a:solidFill>
            </a:endParaRPr>
          </a:p>
        </p:txBody>
      </p:sp>
      <p:sp>
        <p:nvSpPr>
          <p:cNvPr id="29" name="右中かっこ 28"/>
          <p:cNvSpPr/>
          <p:nvPr/>
        </p:nvSpPr>
        <p:spPr>
          <a:xfrm>
            <a:off x="3357554" y="1714488"/>
            <a:ext cx="785818" cy="2857520"/>
          </a:xfrm>
          <a:prstGeom prst="righ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4143372" y="1214422"/>
            <a:ext cx="553998" cy="3748783"/>
          </a:xfrm>
          <a:prstGeom prst="rect">
            <a:avLst/>
          </a:prstGeom>
        </p:spPr>
        <p:style>
          <a:lnRef idx="2">
            <a:schemeClr val="accent2"/>
          </a:lnRef>
          <a:fillRef idx="1">
            <a:schemeClr val="lt1"/>
          </a:fillRef>
          <a:effectRef idx="0">
            <a:schemeClr val="accent2"/>
          </a:effectRef>
          <a:fontRef idx="minor">
            <a:schemeClr val="dk1"/>
          </a:fontRef>
        </p:style>
        <p:txBody>
          <a:bodyPr vert="eaVert" wrap="none" rtlCol="0">
            <a:spAutoFit/>
          </a:bodyPr>
          <a:lstStyle/>
          <a:p>
            <a:r>
              <a:rPr kumimoji="1" lang="ja-JP" altLang="en-US" sz="2400" dirty="0" smtClean="0"/>
              <a:t>トンガリササノハガイが優占</a:t>
            </a:r>
            <a:endParaRPr kumimoji="1" lang="ja-JP" altLang="en-US" sz="2400" dirty="0"/>
          </a:p>
        </p:txBody>
      </p:sp>
      <p:sp>
        <p:nvSpPr>
          <p:cNvPr id="26" name="角丸四角形 25"/>
          <p:cNvSpPr/>
          <p:nvPr/>
        </p:nvSpPr>
        <p:spPr>
          <a:xfrm>
            <a:off x="785786" y="5000636"/>
            <a:ext cx="3357586"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smtClean="0"/>
              <a:t>大きく異なった</a:t>
            </a:r>
            <a:endParaRPr kumimoji="1" lang="ja-JP" altLang="en-US" sz="2800" dirty="0"/>
          </a:p>
        </p:txBody>
      </p:sp>
      <p:sp>
        <p:nvSpPr>
          <p:cNvPr id="34" name="角丸四角形 33"/>
          <p:cNvSpPr/>
          <p:nvPr/>
        </p:nvSpPr>
        <p:spPr>
          <a:xfrm>
            <a:off x="71406" y="3857628"/>
            <a:ext cx="9001156"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2800" dirty="0" smtClean="0"/>
              <a:t>排水路においてはイシガイ成貝の割合が低いにも</a:t>
            </a:r>
            <a:endParaRPr lang="en-US" altLang="ja-JP" sz="2800" dirty="0" smtClean="0"/>
          </a:p>
          <a:p>
            <a:pPr algn="ctr">
              <a:lnSpc>
                <a:spcPct val="150000"/>
              </a:lnSpc>
            </a:pPr>
            <a:r>
              <a:rPr lang="ja-JP" altLang="en-US" sz="2800" dirty="0" smtClean="0"/>
              <a:t>かかわらず寄生幼生の割合が高い</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linds(horizont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1" grpId="0" animBg="1"/>
      <p:bldP spid="32" grpId="0" animBg="1"/>
      <p:bldP spid="33" grpId="0" animBg="1"/>
      <p:bldP spid="28" grpId="0" animBg="1"/>
      <p:bldP spid="29" grpId="0" animBg="1"/>
      <p:bldP spid="30" grpId="0" animBg="1"/>
      <p:bldP spid="26"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6715140" y="1714488"/>
            <a:ext cx="642942" cy="285752"/>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715140" y="1404000"/>
            <a:ext cx="642942" cy="285752"/>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7715272" y="1785920"/>
            <a:ext cx="428628" cy="144000"/>
            <a:chOff x="3500430" y="2214554"/>
            <a:chExt cx="428628" cy="142876"/>
          </a:xfrm>
        </p:grpSpPr>
        <p:cxnSp>
          <p:nvCxnSpPr>
            <p:cNvPr id="45" name="直線コネクタ 44"/>
            <p:cNvCxnSpPr/>
            <p:nvPr/>
          </p:nvCxnSpPr>
          <p:spPr>
            <a:xfrm rot="10800000" flipV="1">
              <a:off x="3500430" y="2214554"/>
              <a:ext cx="428628" cy="714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500430" y="2285992"/>
              <a:ext cx="428628" cy="714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2143108" y="1714488"/>
            <a:ext cx="642942" cy="285752"/>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813326" y="5753417"/>
            <a:ext cx="6973384" cy="461665"/>
          </a:xfrm>
          <a:prstGeom prst="rect">
            <a:avLst/>
          </a:prstGeom>
          <a:noFill/>
        </p:spPr>
        <p:txBody>
          <a:bodyPr wrap="none" rtlCol="0">
            <a:spAutoFit/>
          </a:bodyPr>
          <a:lstStyle/>
          <a:p>
            <a:pPr>
              <a:buFont typeface="Wingdings" pitchFamily="2" charset="2"/>
              <a:buChar char="Ø"/>
            </a:pPr>
            <a:r>
              <a:rPr kumimoji="1" lang="ja-JP" altLang="en-US" sz="2400" dirty="0" smtClean="0"/>
              <a:t>しかし，イシガイ成貝の個体数密度は極めて小さい</a:t>
            </a:r>
            <a:endParaRPr kumimoji="1" lang="ja-JP" altLang="en-US" sz="2400" dirty="0"/>
          </a:p>
        </p:txBody>
      </p:sp>
      <p:sp>
        <p:nvSpPr>
          <p:cNvPr id="37" name="テキスト ボックス 36"/>
          <p:cNvSpPr txBox="1"/>
          <p:nvPr/>
        </p:nvSpPr>
        <p:spPr>
          <a:xfrm>
            <a:off x="785786" y="5253351"/>
            <a:ext cx="4511171" cy="461665"/>
          </a:xfrm>
          <a:prstGeom prst="rect">
            <a:avLst/>
          </a:prstGeom>
          <a:noFill/>
        </p:spPr>
        <p:txBody>
          <a:bodyPr wrap="none" rtlCol="0">
            <a:spAutoFit/>
          </a:bodyPr>
          <a:lstStyle/>
          <a:p>
            <a:pPr>
              <a:buFont typeface="Wingdings" pitchFamily="2" charset="2"/>
              <a:buChar char="Ø"/>
            </a:pPr>
            <a:r>
              <a:rPr kumimoji="1" lang="ja-JP" altLang="en-US" sz="2400" dirty="0" smtClean="0"/>
              <a:t>イシガイの寄生幼生数が大きい</a:t>
            </a:r>
            <a:endParaRPr kumimoji="1" lang="ja-JP" altLang="en-US" sz="2400" dirty="0"/>
          </a:p>
        </p:txBody>
      </p:sp>
      <p:sp>
        <p:nvSpPr>
          <p:cNvPr id="35" name="正方形/長方形 34"/>
          <p:cNvSpPr/>
          <p:nvPr/>
        </p:nvSpPr>
        <p:spPr>
          <a:xfrm>
            <a:off x="2150968" y="1428742"/>
            <a:ext cx="642942" cy="285752"/>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 12"/>
          <p:cNvSpPr>
            <a:spLocks noGrp="1"/>
          </p:cNvSpPr>
          <p:nvPr>
            <p:ph idx="1"/>
          </p:nvPr>
        </p:nvSpPr>
        <p:spPr>
          <a:xfrm>
            <a:off x="428596" y="3071810"/>
            <a:ext cx="8229600" cy="4000528"/>
          </a:xfrm>
        </p:spPr>
        <p:txBody>
          <a:bodyPr>
            <a:normAutofit/>
          </a:bodyPr>
          <a:lstStyle/>
          <a:p>
            <a:r>
              <a:rPr lang="ja-JP" altLang="en-US" u="sng" dirty="0" smtClean="0"/>
              <a:t>水田において・・・</a:t>
            </a:r>
            <a:endParaRPr lang="en-US" altLang="ja-JP" u="sng" dirty="0" smtClean="0"/>
          </a:p>
          <a:p>
            <a:endParaRPr lang="en-US" altLang="ja-JP" dirty="0" smtClean="0"/>
          </a:p>
          <a:p>
            <a:pPr>
              <a:lnSpc>
                <a:spcPct val="150000"/>
              </a:lnSpc>
              <a:buFont typeface="Wingdings" pitchFamily="2" charset="2"/>
              <a:buChar char="Ø"/>
            </a:pPr>
            <a:endParaRPr lang="en-US" altLang="ja-JP" sz="2600" dirty="0" smtClean="0"/>
          </a:p>
          <a:p>
            <a:pPr>
              <a:lnSpc>
                <a:spcPct val="120000"/>
              </a:lnSpc>
            </a:pPr>
            <a:r>
              <a:rPr lang="ja-JP" altLang="en-US" u="sng" dirty="0" smtClean="0"/>
              <a:t>排水路において・・・</a:t>
            </a:r>
            <a:endParaRPr lang="en-US" altLang="ja-JP" u="sng" dirty="0" smtClean="0"/>
          </a:p>
          <a:p>
            <a:pPr>
              <a:lnSpc>
                <a:spcPct val="120000"/>
              </a:lnSpc>
              <a:buNone/>
            </a:pPr>
            <a:r>
              <a:rPr kumimoji="1" lang="ja-JP" altLang="en-US" sz="2600" dirty="0" smtClean="0"/>
              <a:t>　　　　　　　　　　　　　　　</a:t>
            </a:r>
            <a:endParaRPr kumimoji="1" lang="en-US" altLang="ja-JP" sz="2600" dirty="0" smtClean="0"/>
          </a:p>
          <a:p>
            <a:pPr>
              <a:lnSpc>
                <a:spcPct val="120000"/>
              </a:lnSpc>
              <a:buNone/>
            </a:pPr>
            <a:r>
              <a:rPr kumimoji="1" lang="ja-JP" altLang="en-US" sz="2600" dirty="0" smtClean="0"/>
              <a:t>　　　　　　　　　　　　　　　</a:t>
            </a:r>
            <a:endParaRPr kumimoji="1" lang="en-US" altLang="ja-JP" sz="2600" dirty="0" smtClean="0"/>
          </a:p>
          <a:p>
            <a:pPr>
              <a:buNone/>
            </a:pPr>
            <a:endParaRPr kumimoji="1" lang="ja-JP" altLang="en-US" dirty="0"/>
          </a:p>
        </p:txBody>
      </p:sp>
      <p:sp>
        <p:nvSpPr>
          <p:cNvPr id="41" name="角丸四角形 40"/>
          <p:cNvSpPr/>
          <p:nvPr/>
        </p:nvSpPr>
        <p:spPr>
          <a:xfrm>
            <a:off x="2428860" y="5429264"/>
            <a:ext cx="4857784"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buNone/>
            </a:pPr>
            <a:r>
              <a:rPr kumimoji="1" lang="ja-JP" altLang="en-US" sz="2400" dirty="0" smtClean="0">
                <a:solidFill>
                  <a:schemeClr val="tx1"/>
                </a:solidFill>
              </a:rPr>
              <a:t>イシガイの繁殖は行われていない</a:t>
            </a:r>
          </a:p>
        </p:txBody>
      </p:sp>
      <p:sp>
        <p:nvSpPr>
          <p:cNvPr id="40" name="テキスト ボックス 39"/>
          <p:cNvSpPr txBox="1"/>
          <p:nvPr/>
        </p:nvSpPr>
        <p:spPr>
          <a:xfrm>
            <a:off x="785786" y="3610277"/>
            <a:ext cx="4511171" cy="461665"/>
          </a:xfrm>
          <a:prstGeom prst="rect">
            <a:avLst/>
          </a:prstGeom>
          <a:solidFill>
            <a:schemeClr val="bg1"/>
          </a:solidFill>
        </p:spPr>
        <p:txBody>
          <a:bodyPr wrap="none" rtlCol="0">
            <a:spAutoFit/>
          </a:bodyPr>
          <a:lstStyle/>
          <a:p>
            <a:pPr>
              <a:buFont typeface="Wingdings" pitchFamily="2" charset="2"/>
              <a:buChar char="Ø"/>
            </a:pPr>
            <a:r>
              <a:rPr kumimoji="1" lang="ja-JP" altLang="en-US" sz="2400" dirty="0" smtClean="0"/>
              <a:t>イシガイの寄生幼生数が</a:t>
            </a:r>
            <a:r>
              <a:rPr lang="ja-JP" altLang="en-US" sz="2400" dirty="0" smtClean="0"/>
              <a:t>大きい</a:t>
            </a:r>
            <a:endParaRPr kumimoji="1" lang="ja-JP" altLang="en-US" sz="2400" dirty="0"/>
          </a:p>
        </p:txBody>
      </p:sp>
      <p:sp>
        <p:nvSpPr>
          <p:cNvPr id="39" name="テキスト ボックス 38"/>
          <p:cNvSpPr txBox="1"/>
          <p:nvPr/>
        </p:nvSpPr>
        <p:spPr>
          <a:xfrm>
            <a:off x="785786" y="4143380"/>
            <a:ext cx="5067413" cy="461665"/>
          </a:xfrm>
          <a:prstGeom prst="rect">
            <a:avLst/>
          </a:prstGeom>
          <a:noFill/>
        </p:spPr>
        <p:txBody>
          <a:bodyPr wrap="none" rtlCol="0">
            <a:spAutoFit/>
          </a:bodyPr>
          <a:lstStyle/>
          <a:p>
            <a:pPr>
              <a:buFont typeface="Wingdings" pitchFamily="2" charset="2"/>
              <a:buChar char="Ø"/>
            </a:pPr>
            <a:r>
              <a:rPr kumimoji="1" lang="ja-JP" altLang="en-US" sz="2400" dirty="0" smtClean="0"/>
              <a:t>イシガイ成貝の個体数密度も大きい</a:t>
            </a:r>
            <a:endParaRPr kumimoji="1" lang="ja-JP" altLang="en-US" sz="2400" dirty="0"/>
          </a:p>
        </p:txBody>
      </p:sp>
      <p:sp>
        <p:nvSpPr>
          <p:cNvPr id="43" name="角丸四角形 42"/>
          <p:cNvSpPr/>
          <p:nvPr/>
        </p:nvSpPr>
        <p:spPr>
          <a:xfrm>
            <a:off x="2357422" y="3786190"/>
            <a:ext cx="4857784"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buNone/>
            </a:pPr>
            <a:r>
              <a:rPr kumimoji="1" lang="ja-JP" altLang="en-US" sz="2400" dirty="0" smtClean="0">
                <a:solidFill>
                  <a:schemeClr val="tx1"/>
                </a:solidFill>
              </a:rPr>
              <a:t>イシガイの繁殖が行われている</a:t>
            </a:r>
          </a:p>
        </p:txBody>
      </p:sp>
      <p:sp>
        <p:nvSpPr>
          <p:cNvPr id="6" name="テキスト ボックス 5"/>
          <p:cNvSpPr txBox="1"/>
          <p:nvPr/>
        </p:nvSpPr>
        <p:spPr>
          <a:xfrm>
            <a:off x="4643438" y="283469"/>
            <a:ext cx="2911374" cy="430887"/>
          </a:xfrm>
          <a:prstGeom prst="rect">
            <a:avLst/>
          </a:prstGeom>
          <a:noFill/>
        </p:spPr>
        <p:txBody>
          <a:bodyPr wrap="none" rtlCol="0">
            <a:spAutoFit/>
          </a:bodyPr>
          <a:lstStyle/>
          <a:p>
            <a:r>
              <a:rPr kumimoji="1" lang="ja-JP" altLang="en-US" sz="2200" dirty="0" smtClean="0"/>
              <a:t>表</a:t>
            </a:r>
            <a:r>
              <a:rPr lang="ja-JP" altLang="en-US" sz="2200" dirty="0" smtClean="0"/>
              <a:t>．成貝の個体数密度</a:t>
            </a:r>
            <a:endParaRPr kumimoji="1" lang="ja-JP" altLang="en-US" sz="2200" dirty="0"/>
          </a:p>
        </p:txBody>
      </p:sp>
      <p:sp>
        <p:nvSpPr>
          <p:cNvPr id="7" name="テキスト ボックス 6"/>
          <p:cNvSpPr txBox="1"/>
          <p:nvPr/>
        </p:nvSpPr>
        <p:spPr>
          <a:xfrm>
            <a:off x="71406" y="283469"/>
            <a:ext cx="4187365" cy="430887"/>
          </a:xfrm>
          <a:prstGeom prst="rect">
            <a:avLst/>
          </a:prstGeom>
          <a:noFill/>
        </p:spPr>
        <p:txBody>
          <a:bodyPr wrap="none" rtlCol="0">
            <a:spAutoFit/>
          </a:bodyPr>
          <a:lstStyle/>
          <a:p>
            <a:r>
              <a:rPr kumimoji="1" lang="ja-JP" altLang="en-US" sz="2200" dirty="0" smtClean="0"/>
              <a:t>表</a:t>
            </a:r>
            <a:r>
              <a:rPr lang="ja-JP" altLang="en-US" sz="2200" dirty="0" smtClean="0"/>
              <a:t>．オイカワへの平均寄生幼生数</a:t>
            </a:r>
            <a:endParaRPr kumimoji="1" lang="ja-JP" altLang="en-US" sz="2200" dirty="0"/>
          </a:p>
        </p:txBody>
      </p:sp>
      <p:sp>
        <p:nvSpPr>
          <p:cNvPr id="9" name="テキスト ボックス 8"/>
          <p:cNvSpPr txBox="1"/>
          <p:nvPr/>
        </p:nvSpPr>
        <p:spPr>
          <a:xfrm>
            <a:off x="7271892" y="2000240"/>
            <a:ext cx="1657826" cy="369332"/>
          </a:xfrm>
          <a:prstGeom prst="rect">
            <a:avLst/>
          </a:prstGeom>
          <a:noFill/>
        </p:spPr>
        <p:txBody>
          <a:bodyPr wrap="none" rtlCol="0">
            <a:spAutoFit/>
          </a:bodyPr>
          <a:lstStyle/>
          <a:p>
            <a:r>
              <a:rPr kumimoji="1" lang="ja-JP" altLang="en-US" dirty="0" smtClean="0"/>
              <a:t>単位：個体</a:t>
            </a:r>
            <a:r>
              <a:rPr kumimoji="1" lang="en-US" altLang="ja-JP" dirty="0" smtClean="0"/>
              <a:t>/m</a:t>
            </a:r>
            <a:r>
              <a:rPr kumimoji="1" lang="en-US" altLang="ja-JP" baseline="30000" dirty="0" smtClean="0"/>
              <a:t>2</a:t>
            </a:r>
            <a:endParaRPr kumimoji="1" lang="ja-JP" altLang="en-US" dirty="0"/>
          </a:p>
        </p:txBody>
      </p:sp>
      <p:sp>
        <p:nvSpPr>
          <p:cNvPr id="10" name="テキスト ボックス 9"/>
          <p:cNvSpPr txBox="1"/>
          <p:nvPr/>
        </p:nvSpPr>
        <p:spPr>
          <a:xfrm>
            <a:off x="3195588" y="2000240"/>
            <a:ext cx="1223412" cy="369332"/>
          </a:xfrm>
          <a:prstGeom prst="rect">
            <a:avLst/>
          </a:prstGeom>
          <a:noFill/>
        </p:spPr>
        <p:txBody>
          <a:bodyPr wrap="none" rtlCol="0">
            <a:spAutoFit/>
          </a:bodyPr>
          <a:lstStyle/>
          <a:p>
            <a:r>
              <a:rPr kumimoji="1" lang="ja-JP" altLang="en-US" dirty="0" smtClean="0"/>
              <a:t>単位：個体</a:t>
            </a:r>
            <a:endParaRPr kumimoji="1" lang="ja-JP" altLang="en-US" dirty="0"/>
          </a:p>
        </p:txBody>
      </p:sp>
      <p:grpSp>
        <p:nvGrpSpPr>
          <p:cNvPr id="18" name="グループ化 17"/>
          <p:cNvGrpSpPr/>
          <p:nvPr/>
        </p:nvGrpSpPr>
        <p:grpSpPr>
          <a:xfrm>
            <a:off x="357158" y="3714752"/>
            <a:ext cx="8358246" cy="2571768"/>
            <a:chOff x="857224" y="3786214"/>
            <a:chExt cx="8143932" cy="2571768"/>
          </a:xfrm>
        </p:grpSpPr>
        <p:sp>
          <p:nvSpPr>
            <p:cNvPr id="16" name="ストライプ矢印 15"/>
            <p:cNvSpPr/>
            <p:nvPr/>
          </p:nvSpPr>
          <p:spPr>
            <a:xfrm>
              <a:off x="857224" y="4643470"/>
              <a:ext cx="1357322" cy="85725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7" name="角丸四角形 16"/>
            <p:cNvSpPr/>
            <p:nvPr/>
          </p:nvSpPr>
          <p:spPr>
            <a:xfrm>
              <a:off x="2285984" y="3786214"/>
              <a:ext cx="6715172" cy="25717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2800" dirty="0" smtClean="0"/>
                <a:t>排水路において確認されたイシガイ幼生は，水田において寄生し，降下魚に伴い排水路へ移動したと考えられる</a:t>
              </a:r>
              <a:endParaRPr lang="en-US" altLang="ja-JP" sz="2800" dirty="0" smtClean="0"/>
            </a:p>
          </p:txBody>
        </p:sp>
      </p:grpSp>
      <p:sp>
        <p:nvSpPr>
          <p:cNvPr id="24" name="テキスト ボックス 23"/>
          <p:cNvSpPr txBox="1"/>
          <p:nvPr/>
        </p:nvSpPr>
        <p:spPr>
          <a:xfrm>
            <a:off x="142844" y="2428868"/>
            <a:ext cx="4568879" cy="369332"/>
          </a:xfrm>
          <a:prstGeom prst="rect">
            <a:avLst/>
          </a:prstGeom>
          <a:noFill/>
        </p:spPr>
        <p:txBody>
          <a:bodyPr wrap="none" rtlCol="0">
            <a:spAutoFit/>
          </a:bodyPr>
          <a:lstStyle/>
          <a:p>
            <a:r>
              <a:rPr lang="en-US" altLang="ja-JP" u="sng" dirty="0" smtClean="0"/>
              <a:t>※</a:t>
            </a:r>
            <a:r>
              <a:rPr lang="ja-JP" altLang="en-US" u="sng" dirty="0" smtClean="0"/>
              <a:t>平均寄生幼生数＝寄生幼生数</a:t>
            </a:r>
            <a:r>
              <a:rPr lang="en-US" altLang="ja-JP" u="sng" dirty="0" smtClean="0"/>
              <a:t>/</a:t>
            </a:r>
            <a:r>
              <a:rPr lang="ja-JP" altLang="en-US" u="sng" dirty="0" smtClean="0"/>
              <a:t>サンプル数</a:t>
            </a:r>
            <a:endParaRPr kumimoji="1" lang="ja-JP" altLang="en-US" u="sng" dirty="0"/>
          </a:p>
        </p:txBody>
      </p:sp>
      <p:grpSp>
        <p:nvGrpSpPr>
          <p:cNvPr id="30" name="グループ化 29"/>
          <p:cNvGrpSpPr/>
          <p:nvPr/>
        </p:nvGrpSpPr>
        <p:grpSpPr>
          <a:xfrm rot="10800000">
            <a:off x="3079662" y="1785932"/>
            <a:ext cx="428628" cy="144000"/>
            <a:chOff x="3500430" y="2214554"/>
            <a:chExt cx="428628" cy="142876"/>
          </a:xfrm>
        </p:grpSpPr>
        <p:cxnSp>
          <p:nvCxnSpPr>
            <p:cNvPr id="31" name="直線コネクタ 30"/>
            <p:cNvCxnSpPr/>
            <p:nvPr/>
          </p:nvCxnSpPr>
          <p:spPr>
            <a:xfrm rot="10800000" flipV="1">
              <a:off x="3500430" y="2214554"/>
              <a:ext cx="428628" cy="71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500430" y="2285992"/>
              <a:ext cx="428628" cy="71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8001024" y="71414"/>
            <a:ext cx="1122423" cy="461665"/>
          </a:xfrm>
          <a:prstGeom prst="rect">
            <a:avLst/>
          </a:prstGeom>
          <a:noFill/>
        </p:spPr>
        <p:txBody>
          <a:bodyPr wrap="none" rtlCol="0">
            <a:spAutoFit/>
          </a:bodyPr>
          <a:lstStyle/>
          <a:p>
            <a:r>
              <a:rPr kumimoji="1" lang="en-US" altLang="ja-JP" sz="2400" dirty="0" smtClean="0">
                <a:solidFill>
                  <a:schemeClr val="tx1">
                    <a:alpha val="40000"/>
                  </a:schemeClr>
                </a:solidFill>
              </a:rPr>
              <a:t>13/14</a:t>
            </a:r>
            <a:endParaRPr kumimoji="1" lang="ja-JP" altLang="en-US" sz="2400" dirty="0">
              <a:solidFill>
                <a:schemeClr val="tx1">
                  <a:alpha val="40000"/>
                </a:schemeClr>
              </a:solidFill>
            </a:endParaRPr>
          </a:p>
        </p:txBody>
      </p:sp>
      <p:pic>
        <p:nvPicPr>
          <p:cNvPr id="2051" name="Picture 3"/>
          <p:cNvPicPr>
            <a:picLocks noChangeAspect="1" noChangeArrowheads="1"/>
          </p:cNvPicPr>
          <p:nvPr/>
        </p:nvPicPr>
        <p:blipFill>
          <a:blip r:embed="rId3"/>
          <a:srcRect/>
          <a:stretch>
            <a:fillRect/>
          </a:stretch>
        </p:blipFill>
        <p:spPr bwMode="auto">
          <a:xfrm>
            <a:off x="4623174" y="714356"/>
            <a:ext cx="4449420" cy="1326963"/>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71406" y="714356"/>
            <a:ext cx="4449420" cy="1326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linds(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7" grpId="0" animBg="1"/>
      <p:bldP spid="36" grpId="0"/>
      <p:bldP spid="37" grpId="0"/>
      <p:bldP spid="35" grpId="0" animBg="1"/>
      <p:bldP spid="41" grpId="0" animBg="1"/>
      <p:bldP spid="40" grpId="0" animBg="1"/>
      <p:bldP spid="39"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71470" y="285728"/>
            <a:ext cx="9286908" cy="2928958"/>
          </a:xfrm>
        </p:spPr>
        <p:txBody>
          <a:bodyPr/>
          <a:lstStyle/>
          <a:p>
            <a:pPr>
              <a:lnSpc>
                <a:spcPct val="150000"/>
              </a:lnSpc>
            </a:pPr>
            <a:r>
              <a:rPr lang="ja-JP" altLang="en-US" sz="2800" dirty="0" smtClean="0"/>
              <a:t>排水路において若いイシガイ個体の生息を確認</a:t>
            </a:r>
            <a:endParaRPr lang="en-US" altLang="ja-JP" sz="2800" dirty="0" smtClean="0"/>
          </a:p>
          <a:p>
            <a:pPr>
              <a:lnSpc>
                <a:spcPct val="150000"/>
              </a:lnSpc>
            </a:pPr>
            <a:r>
              <a:rPr lang="ja-JP" altLang="en-US" sz="2800" dirty="0" smtClean="0"/>
              <a:t>排水路に寄生主であるオイカワおよびヌマムツが多数遊泳</a:t>
            </a:r>
            <a:endParaRPr lang="en-US" altLang="ja-JP" sz="2800" dirty="0" smtClean="0"/>
          </a:p>
          <a:p>
            <a:pPr>
              <a:buNone/>
            </a:pPr>
            <a:r>
              <a:rPr lang="ja-JP" altLang="en-US" dirty="0" smtClean="0"/>
              <a:t>　　　　</a:t>
            </a:r>
            <a:endParaRPr lang="en-US" altLang="ja-JP" dirty="0" smtClean="0"/>
          </a:p>
          <a:p>
            <a:pPr>
              <a:buNone/>
            </a:pPr>
            <a:endParaRPr lang="en-US" altLang="ja-JP" dirty="0" smtClean="0"/>
          </a:p>
        </p:txBody>
      </p:sp>
      <p:sp>
        <p:nvSpPr>
          <p:cNvPr id="8" name="角丸四角形 7"/>
          <p:cNvSpPr/>
          <p:nvPr/>
        </p:nvSpPr>
        <p:spPr>
          <a:xfrm>
            <a:off x="1142976" y="2390468"/>
            <a:ext cx="7000924" cy="15478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2800" dirty="0" smtClean="0"/>
              <a:t>環境配慮型水田のイシガイが魚類を介して</a:t>
            </a:r>
            <a:endParaRPr lang="en-US" altLang="ja-JP" sz="2800" dirty="0" smtClean="0"/>
          </a:p>
          <a:p>
            <a:pPr algn="ctr">
              <a:lnSpc>
                <a:spcPct val="150000"/>
              </a:lnSpc>
            </a:pPr>
            <a:r>
              <a:rPr lang="ja-JP" altLang="en-US" sz="2800" dirty="0" smtClean="0"/>
              <a:t>排水路へ生息域を拡大した可能性</a:t>
            </a:r>
            <a:endParaRPr kumimoji="1" lang="ja-JP" altLang="en-US" sz="2800" dirty="0" smtClean="0">
              <a:solidFill>
                <a:schemeClr val="dk1">
                  <a:alpha val="15000"/>
                </a:schemeClr>
              </a:solidFill>
            </a:endParaRPr>
          </a:p>
        </p:txBody>
      </p:sp>
      <p:sp>
        <p:nvSpPr>
          <p:cNvPr id="10" name="角丸四角形 9"/>
          <p:cNvSpPr/>
          <p:nvPr/>
        </p:nvSpPr>
        <p:spPr>
          <a:xfrm>
            <a:off x="0" y="4214818"/>
            <a:ext cx="9144000" cy="25003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None/>
            </a:pPr>
            <a:r>
              <a:rPr lang="ja-JP" altLang="en-US" sz="2800" dirty="0" smtClean="0"/>
              <a:t>今後・・・</a:t>
            </a:r>
            <a:endParaRPr lang="en-US" altLang="ja-JP" sz="2800" dirty="0" smtClean="0"/>
          </a:p>
          <a:p>
            <a:pPr algn="ctr">
              <a:buNone/>
            </a:pPr>
            <a:r>
              <a:rPr lang="ja-JP" altLang="en-US" sz="2800" dirty="0" smtClean="0"/>
              <a:t>実際にどの程度の範囲までイシガイ類幼生が</a:t>
            </a:r>
            <a:endParaRPr lang="en-US" altLang="ja-JP" sz="2800" dirty="0" smtClean="0"/>
          </a:p>
          <a:p>
            <a:pPr algn="ctr">
              <a:lnSpc>
                <a:spcPct val="150000"/>
              </a:lnSpc>
              <a:buNone/>
            </a:pPr>
            <a:r>
              <a:rPr lang="ja-JP" altLang="en-US" sz="2800" dirty="0" smtClean="0"/>
              <a:t>移動しているのか？</a:t>
            </a:r>
            <a:endParaRPr lang="en-US" altLang="ja-JP" sz="2800" dirty="0" smtClean="0"/>
          </a:p>
          <a:p>
            <a:pPr algn="ctr">
              <a:lnSpc>
                <a:spcPct val="150000"/>
              </a:lnSpc>
              <a:buNone/>
            </a:pPr>
            <a:endParaRPr lang="en-US" altLang="ja-JP" sz="2800" dirty="0" smtClean="0"/>
          </a:p>
        </p:txBody>
      </p:sp>
      <p:sp>
        <p:nvSpPr>
          <p:cNvPr id="11" name="テキスト ボックス 10"/>
          <p:cNvSpPr txBox="1"/>
          <p:nvPr/>
        </p:nvSpPr>
        <p:spPr>
          <a:xfrm>
            <a:off x="8001024" y="71414"/>
            <a:ext cx="1122423" cy="461665"/>
          </a:xfrm>
          <a:prstGeom prst="rect">
            <a:avLst/>
          </a:prstGeom>
          <a:noFill/>
        </p:spPr>
        <p:txBody>
          <a:bodyPr wrap="none" rtlCol="0">
            <a:spAutoFit/>
          </a:bodyPr>
          <a:lstStyle/>
          <a:p>
            <a:r>
              <a:rPr kumimoji="1" lang="en-US" altLang="ja-JP" sz="2400" dirty="0" smtClean="0">
                <a:solidFill>
                  <a:schemeClr val="tx1">
                    <a:alpha val="40000"/>
                  </a:schemeClr>
                </a:solidFill>
              </a:rPr>
              <a:t>14/14</a:t>
            </a:r>
            <a:endParaRPr kumimoji="1" lang="ja-JP" altLang="en-US" sz="2400" dirty="0">
              <a:solidFill>
                <a:schemeClr val="tx1">
                  <a:alpha val="40000"/>
                </a:schemeClr>
              </a:solidFill>
            </a:endParaRPr>
          </a:p>
        </p:txBody>
      </p:sp>
      <p:sp>
        <p:nvSpPr>
          <p:cNvPr id="9" name="テキスト ボックス 8"/>
          <p:cNvSpPr txBox="1"/>
          <p:nvPr/>
        </p:nvSpPr>
        <p:spPr>
          <a:xfrm>
            <a:off x="1428728" y="6000768"/>
            <a:ext cx="7572428" cy="800219"/>
          </a:xfrm>
          <a:prstGeom prst="rect">
            <a:avLst/>
          </a:prstGeom>
          <a:noFill/>
        </p:spPr>
        <p:txBody>
          <a:bodyPr wrap="square" rtlCol="0">
            <a:spAutoFit/>
          </a:bodyPr>
          <a:lstStyle/>
          <a:p>
            <a:r>
              <a:rPr lang="ja-JP" altLang="en-US" sz="2800" dirty="0" smtClean="0"/>
              <a:t>　　寄生主である魚類の行動範囲を把握</a:t>
            </a:r>
            <a:endParaRPr lang="en-US" altLang="ja-JP" sz="2800" dirty="0" smtClean="0"/>
          </a:p>
          <a:p>
            <a:endParaRPr kumimoji="1" lang="ja-JP" altLang="en-US" dirty="0"/>
          </a:p>
        </p:txBody>
      </p:sp>
      <p:sp>
        <p:nvSpPr>
          <p:cNvPr id="12" name="ストライプ矢印 11"/>
          <p:cNvSpPr/>
          <p:nvPr/>
        </p:nvSpPr>
        <p:spPr>
          <a:xfrm rot="5400000">
            <a:off x="4179091" y="1750207"/>
            <a:ext cx="714380" cy="50006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14" name="右矢印 13"/>
          <p:cNvSpPr/>
          <p:nvPr/>
        </p:nvSpPr>
        <p:spPr>
          <a:xfrm>
            <a:off x="1142976" y="6120000"/>
            <a:ext cx="714380" cy="285752"/>
          </a:xfrm>
          <a:prstGeom prst="rightArrow">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36000"/>
          </a:blip>
          <a:srcRect/>
          <a:stretch>
            <a:fillRect/>
          </a:stretch>
        </p:blipFill>
        <p:spPr bwMode="auto">
          <a:xfrm>
            <a:off x="-2357486" y="-214274"/>
            <a:ext cx="12192000" cy="9144000"/>
          </a:xfrm>
          <a:prstGeom prst="rect">
            <a:avLst/>
          </a:prstGeom>
          <a:noFill/>
        </p:spPr>
      </p:pic>
      <p:sp>
        <p:nvSpPr>
          <p:cNvPr id="3" name="タイトル 2"/>
          <p:cNvSpPr>
            <a:spLocks noGrp="1"/>
          </p:cNvSpPr>
          <p:nvPr>
            <p:ph type="title"/>
          </p:nvPr>
        </p:nvSpPr>
        <p:spPr>
          <a:xfrm>
            <a:off x="1142976" y="2928934"/>
            <a:ext cx="8229600" cy="1143000"/>
          </a:xfrm>
        </p:spPr>
        <p:txBody>
          <a:bodyPr/>
          <a:lstStyle/>
          <a:p>
            <a:r>
              <a:rPr kumimoji="1" lang="ja-JP" altLang="en-US" dirty="0" smtClean="0"/>
              <a:t>ご清聴ありがとうございました</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71406" y="1785926"/>
            <a:ext cx="8715436" cy="928694"/>
          </a:xfrm>
        </p:spPr>
        <p:txBody>
          <a:bodyPr>
            <a:normAutofit/>
          </a:bodyPr>
          <a:lstStyle/>
          <a:p>
            <a:r>
              <a:rPr kumimoji="1" lang="ja-JP" altLang="en-US" dirty="0" smtClean="0"/>
              <a:t>各種イシガイ類の各魚種に対する平均寄生数</a:t>
            </a:r>
            <a:endParaRPr lang="en-US" altLang="ja-JP" dirty="0" smtClean="0"/>
          </a:p>
          <a:p>
            <a:endParaRPr kumimoji="1" lang="en-US" altLang="ja-JP" sz="2400" dirty="0" smtClean="0"/>
          </a:p>
          <a:p>
            <a:endParaRPr lang="en-US" altLang="ja-JP" sz="2400" dirty="0" smtClean="0"/>
          </a:p>
          <a:p>
            <a:endParaRPr kumimoji="1" lang="en-US" altLang="ja-JP" sz="2400" dirty="0" smtClean="0"/>
          </a:p>
          <a:p>
            <a:endParaRPr lang="en-US" altLang="ja-JP" sz="2400" dirty="0" smtClean="0"/>
          </a:p>
          <a:p>
            <a:endParaRPr kumimoji="1" lang="en-US" altLang="ja-JP" sz="2400" dirty="0" smtClean="0"/>
          </a:p>
          <a:p>
            <a:pPr>
              <a:lnSpc>
                <a:spcPct val="150000"/>
              </a:lnSpc>
              <a:buNone/>
            </a:pPr>
            <a:endParaRPr kumimoji="1" lang="en-US" altLang="ja-JP" sz="2400" dirty="0" smtClean="0"/>
          </a:p>
          <a:p>
            <a:pPr>
              <a:buNone/>
            </a:pPr>
            <a:endParaRPr kumimoji="1" lang="en-US" altLang="ja-JP" dirty="0" smtClean="0"/>
          </a:p>
        </p:txBody>
      </p:sp>
      <p:pic>
        <p:nvPicPr>
          <p:cNvPr id="2052" name="Picture 4"/>
          <p:cNvPicPr>
            <a:picLocks noChangeAspect="1" noChangeArrowheads="1"/>
          </p:cNvPicPr>
          <p:nvPr/>
        </p:nvPicPr>
        <p:blipFill>
          <a:blip r:embed="rId3"/>
          <a:srcRect/>
          <a:stretch>
            <a:fillRect/>
          </a:stretch>
        </p:blipFill>
        <p:spPr bwMode="auto">
          <a:xfrm>
            <a:off x="253076" y="2500306"/>
            <a:ext cx="8748080" cy="235745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正方形/長方形 31"/>
          <p:cNvSpPr/>
          <p:nvPr/>
        </p:nvSpPr>
        <p:spPr>
          <a:xfrm>
            <a:off x="7643834" y="3929066"/>
            <a:ext cx="642942" cy="285752"/>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286512" y="3929066"/>
            <a:ext cx="642942" cy="285752"/>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928662" y="3425758"/>
            <a:ext cx="7358114" cy="214314"/>
          </a:xfrm>
          <a:prstGeom prst="rect">
            <a:avLst/>
          </a:prstGeom>
          <a:solidFill>
            <a:srgbClr val="FFFF00"/>
          </a:solidFill>
          <a:ln>
            <a:solidFill>
              <a:srgbClr val="FFFF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40" name="正方形/長方形 39"/>
          <p:cNvSpPr/>
          <p:nvPr/>
        </p:nvSpPr>
        <p:spPr>
          <a:xfrm>
            <a:off x="6306776" y="2893634"/>
            <a:ext cx="1980000" cy="214314"/>
          </a:xfrm>
          <a:prstGeom prst="rect">
            <a:avLst/>
          </a:prstGeom>
          <a:solidFill>
            <a:srgbClr val="FFFF00"/>
          </a:solidFill>
          <a:ln>
            <a:solidFill>
              <a:srgbClr val="FFFF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7" name="正方形/長方形 36"/>
          <p:cNvSpPr/>
          <p:nvPr/>
        </p:nvSpPr>
        <p:spPr>
          <a:xfrm>
            <a:off x="928662" y="2893634"/>
            <a:ext cx="4572032" cy="214314"/>
          </a:xfrm>
          <a:prstGeom prst="rect">
            <a:avLst/>
          </a:prstGeom>
          <a:solidFill>
            <a:srgbClr val="FFFF00"/>
          </a:solidFill>
          <a:ln>
            <a:solidFill>
              <a:srgbClr val="FFFF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9" name="正方形/長方形 38"/>
          <p:cNvSpPr/>
          <p:nvPr/>
        </p:nvSpPr>
        <p:spPr>
          <a:xfrm>
            <a:off x="4929190" y="2893634"/>
            <a:ext cx="1980000" cy="214314"/>
          </a:xfrm>
          <a:prstGeom prst="rect">
            <a:avLst/>
          </a:prstGeom>
          <a:solidFill>
            <a:srgbClr val="FFFF00"/>
          </a:solidFill>
          <a:ln>
            <a:solidFill>
              <a:srgbClr val="FFFF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6" name="正方形/長方形 35"/>
          <p:cNvSpPr/>
          <p:nvPr/>
        </p:nvSpPr>
        <p:spPr>
          <a:xfrm>
            <a:off x="928662" y="2639940"/>
            <a:ext cx="4572032" cy="214314"/>
          </a:xfrm>
          <a:prstGeom prst="rect">
            <a:avLst/>
          </a:prstGeom>
          <a:solidFill>
            <a:srgbClr val="FFFF00"/>
          </a:solidFill>
          <a:ln>
            <a:solidFill>
              <a:srgbClr val="FFFF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pic>
        <p:nvPicPr>
          <p:cNvPr id="19457" name="Picture 1"/>
          <p:cNvPicPr>
            <a:picLocks noChangeAspect="1" noChangeArrowheads="1"/>
          </p:cNvPicPr>
          <p:nvPr/>
        </p:nvPicPr>
        <p:blipFill>
          <a:blip r:embed="rId3"/>
          <a:srcRect/>
          <a:stretch>
            <a:fillRect/>
          </a:stretch>
        </p:blipFill>
        <p:spPr bwMode="auto">
          <a:xfrm>
            <a:off x="948653" y="1568370"/>
            <a:ext cx="7338123" cy="2646448"/>
          </a:xfrm>
          <a:prstGeom prst="rect">
            <a:avLst/>
          </a:prstGeom>
          <a:noFill/>
          <a:ln w="9525">
            <a:noFill/>
            <a:miter lim="800000"/>
            <a:headEnd/>
            <a:tailEnd/>
          </a:ln>
          <a:effectLst/>
        </p:spPr>
      </p:pic>
      <p:sp>
        <p:nvSpPr>
          <p:cNvPr id="3" name="コンテンツ プレースホルダ 2"/>
          <p:cNvSpPr>
            <a:spLocks noGrp="1"/>
          </p:cNvSpPr>
          <p:nvPr>
            <p:ph idx="1"/>
          </p:nvPr>
        </p:nvSpPr>
        <p:spPr>
          <a:xfrm>
            <a:off x="142844" y="357166"/>
            <a:ext cx="8715436" cy="5026029"/>
          </a:xfrm>
        </p:spPr>
        <p:txBody>
          <a:bodyPr>
            <a:normAutofit/>
          </a:bodyPr>
          <a:lstStyle/>
          <a:p>
            <a:r>
              <a:rPr lang="ja-JP" altLang="en-US" sz="2800" dirty="0" smtClean="0"/>
              <a:t>環境配慮型水田における各種イシガイ類幼生の</a:t>
            </a:r>
            <a:endParaRPr lang="en-US" altLang="ja-JP" sz="2800" dirty="0" smtClean="0"/>
          </a:p>
          <a:p>
            <a:pPr>
              <a:buNone/>
            </a:pPr>
            <a:r>
              <a:rPr lang="ja-JP" altLang="en-US" sz="2800" dirty="0" smtClean="0"/>
              <a:t>　　　　　　　　　　　　　　　　　　各魚種に対する寄生割合</a:t>
            </a:r>
            <a:endParaRPr kumimoji="1" lang="ja-JP" altLang="en-US" sz="2800" dirty="0"/>
          </a:p>
        </p:txBody>
      </p:sp>
      <p:cxnSp>
        <p:nvCxnSpPr>
          <p:cNvPr id="22" name="直線コネクタ 21"/>
          <p:cNvCxnSpPr/>
          <p:nvPr/>
        </p:nvCxnSpPr>
        <p:spPr>
          <a:xfrm>
            <a:off x="3500430" y="2854254"/>
            <a:ext cx="642942"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直線コネクタ 22"/>
          <p:cNvCxnSpPr/>
          <p:nvPr/>
        </p:nvCxnSpPr>
        <p:spPr>
          <a:xfrm>
            <a:off x="3492000" y="3096692"/>
            <a:ext cx="642942"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直線コネクタ 23"/>
          <p:cNvCxnSpPr/>
          <p:nvPr/>
        </p:nvCxnSpPr>
        <p:spPr>
          <a:xfrm>
            <a:off x="4857752" y="2854254"/>
            <a:ext cx="642942"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直線コネクタ 24"/>
          <p:cNvCxnSpPr/>
          <p:nvPr/>
        </p:nvCxnSpPr>
        <p:spPr>
          <a:xfrm>
            <a:off x="4857752" y="3096692"/>
            <a:ext cx="642942"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直線コネクタ 25"/>
          <p:cNvCxnSpPr/>
          <p:nvPr/>
        </p:nvCxnSpPr>
        <p:spPr>
          <a:xfrm>
            <a:off x="6192000" y="3096692"/>
            <a:ext cx="642942"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直線コネクタ 26"/>
          <p:cNvCxnSpPr/>
          <p:nvPr/>
        </p:nvCxnSpPr>
        <p:spPr>
          <a:xfrm>
            <a:off x="7572396" y="3636692"/>
            <a:ext cx="642942"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直線コネクタ 28"/>
          <p:cNvCxnSpPr/>
          <p:nvPr/>
        </p:nvCxnSpPr>
        <p:spPr>
          <a:xfrm>
            <a:off x="7500958" y="3096692"/>
            <a:ext cx="684000"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8" name="テキスト ボックス 57"/>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9/14</a:t>
            </a:r>
            <a:endParaRPr kumimoji="1" lang="ja-JP" altLang="en-US" sz="2400" dirty="0">
              <a:solidFill>
                <a:schemeClr val="tx1">
                  <a:alpha val="40000"/>
                </a:schemeClr>
              </a:solidFill>
            </a:endParaRPr>
          </a:p>
        </p:txBody>
      </p:sp>
      <p:sp>
        <p:nvSpPr>
          <p:cNvPr id="28" name="テキスト ボックス 27"/>
          <p:cNvSpPr txBox="1"/>
          <p:nvPr/>
        </p:nvSpPr>
        <p:spPr>
          <a:xfrm>
            <a:off x="651072" y="4467533"/>
            <a:ext cx="7992894" cy="461665"/>
          </a:xfrm>
          <a:prstGeom prst="rect">
            <a:avLst/>
          </a:prstGeom>
          <a:noFill/>
        </p:spPr>
        <p:txBody>
          <a:bodyPr wrap="none" rtlCol="0">
            <a:spAutoFit/>
          </a:bodyPr>
          <a:lstStyle/>
          <a:p>
            <a:r>
              <a:rPr lang="ja-JP" altLang="en-US" sz="2400" dirty="0" smtClean="0"/>
              <a:t>寄生割合：</a:t>
            </a:r>
            <a:r>
              <a:rPr lang="ja-JP" altLang="en-US" sz="2400" u="sng" dirty="0" smtClean="0"/>
              <a:t>平均寄生数</a:t>
            </a:r>
            <a:r>
              <a:rPr lang="ja-JP" altLang="en-US" sz="2400" dirty="0" smtClean="0"/>
              <a:t>を各種イシガイ類ごとに百分率に換算</a:t>
            </a:r>
            <a:endParaRPr kumimoji="1" lang="ja-JP" altLang="en-US" sz="2400" dirty="0"/>
          </a:p>
        </p:txBody>
      </p:sp>
      <p:sp>
        <p:nvSpPr>
          <p:cNvPr id="30" name="テキスト ボックス 29"/>
          <p:cNvSpPr txBox="1"/>
          <p:nvPr/>
        </p:nvSpPr>
        <p:spPr>
          <a:xfrm>
            <a:off x="605771" y="5539103"/>
            <a:ext cx="7752443" cy="523220"/>
          </a:xfrm>
          <a:prstGeom prst="rect">
            <a:avLst/>
          </a:prstGeom>
          <a:noFill/>
        </p:spPr>
        <p:txBody>
          <a:bodyPr wrap="none" rtlCol="0">
            <a:spAutoFit/>
          </a:bodyPr>
          <a:lstStyle/>
          <a:p>
            <a:r>
              <a:rPr kumimoji="1" lang="ja-JP" altLang="en-US" sz="2800" u="sng" dirty="0" smtClean="0"/>
              <a:t>寄生割合が高い魚種＝多くの幼生が寄生していた</a:t>
            </a:r>
            <a:endParaRPr kumimoji="1" lang="ja-JP" altLang="en-US" sz="2800" u="sng" dirty="0"/>
          </a:p>
        </p:txBody>
      </p:sp>
      <p:sp>
        <p:nvSpPr>
          <p:cNvPr id="31" name="テキスト ボックス 30"/>
          <p:cNvSpPr txBox="1"/>
          <p:nvPr/>
        </p:nvSpPr>
        <p:spPr>
          <a:xfrm>
            <a:off x="2500298" y="4896161"/>
            <a:ext cx="5416868" cy="461665"/>
          </a:xfrm>
          <a:prstGeom prst="rect">
            <a:avLst/>
          </a:prstGeom>
          <a:noFill/>
        </p:spPr>
        <p:txBody>
          <a:bodyPr wrap="none" rtlCol="0">
            <a:spAutoFit/>
          </a:bodyPr>
          <a:lstStyle/>
          <a:p>
            <a:r>
              <a:rPr kumimoji="1" lang="en-US" altLang="ja-JP" sz="2400" dirty="0" smtClean="0"/>
              <a:t>※</a:t>
            </a:r>
            <a:r>
              <a:rPr kumimoji="1" lang="ja-JP" altLang="en-US" sz="2400" dirty="0" smtClean="0"/>
              <a:t>平均寄生数＝寄生幼生数</a:t>
            </a:r>
            <a:r>
              <a:rPr kumimoji="1" lang="en-US" altLang="ja-JP" sz="2400" dirty="0" smtClean="0"/>
              <a:t>/</a:t>
            </a:r>
            <a:r>
              <a:rPr kumimoji="1" lang="ja-JP" altLang="en-US" sz="2400" dirty="0" smtClean="0"/>
              <a:t>サンプル数</a:t>
            </a:r>
            <a:endParaRPr kumimoji="1" lang="ja-JP"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41" grpId="0" animBg="1"/>
      <p:bldP spid="40" grpId="0" animBg="1"/>
      <p:bldP spid="37" grpId="0" animBg="1"/>
      <p:bldP spid="39" grpId="0" animBg="1"/>
      <p:bldP spid="36" grpId="0" animBg="1"/>
      <p:bldP spid="28"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714348" y="142853"/>
            <a:ext cx="5857916" cy="4471178"/>
            <a:chOff x="714348" y="142853"/>
            <a:chExt cx="5857916" cy="4471178"/>
          </a:xfrm>
        </p:grpSpPr>
        <p:grpSp>
          <p:nvGrpSpPr>
            <p:cNvPr id="25" name="グループ化 24"/>
            <p:cNvGrpSpPr/>
            <p:nvPr/>
          </p:nvGrpSpPr>
          <p:grpSpPr>
            <a:xfrm>
              <a:off x="714348" y="1500174"/>
              <a:ext cx="5857916" cy="1754566"/>
              <a:chOff x="714348" y="1500174"/>
              <a:chExt cx="5857916" cy="1754566"/>
            </a:xfrm>
          </p:grpSpPr>
          <p:pic>
            <p:nvPicPr>
              <p:cNvPr id="6" name="Picture 4"/>
              <p:cNvPicPr>
                <a:picLocks noChangeAspect="1" noChangeArrowheads="1"/>
              </p:cNvPicPr>
              <p:nvPr/>
            </p:nvPicPr>
            <p:blipFill>
              <a:blip r:embed="rId3"/>
              <a:srcRect/>
              <a:stretch>
                <a:fillRect/>
              </a:stretch>
            </p:blipFill>
            <p:spPr bwMode="auto">
              <a:xfrm>
                <a:off x="714348" y="1785926"/>
                <a:ext cx="3733808" cy="1468814"/>
              </a:xfrm>
              <a:prstGeom prst="rect">
                <a:avLst/>
              </a:prstGeom>
              <a:noFill/>
              <a:ln w="9525">
                <a:noFill/>
                <a:miter lim="800000"/>
                <a:headEnd/>
                <a:tailEnd/>
              </a:ln>
              <a:effectLst/>
            </p:spPr>
          </p:pic>
          <p:sp>
            <p:nvSpPr>
              <p:cNvPr id="10" name="右矢印 9"/>
              <p:cNvSpPr/>
              <p:nvPr/>
            </p:nvSpPr>
            <p:spPr>
              <a:xfrm rot="10800000">
                <a:off x="4714876" y="2285992"/>
                <a:ext cx="1857388" cy="4555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343417" y="2285992"/>
                <a:ext cx="94309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smtClean="0"/>
                  <a:t>寄生</a:t>
                </a:r>
                <a:endParaRPr kumimoji="1" lang="ja-JP" altLang="en-US" sz="2800" dirty="0"/>
              </a:p>
            </p:txBody>
          </p:sp>
          <p:sp>
            <p:nvSpPr>
              <p:cNvPr id="22" name="テキスト ボックス 21"/>
              <p:cNvSpPr txBox="1"/>
              <p:nvPr/>
            </p:nvSpPr>
            <p:spPr>
              <a:xfrm>
                <a:off x="2000232" y="1500174"/>
                <a:ext cx="1261884"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800" dirty="0" smtClean="0"/>
                  <a:t>寄生主</a:t>
                </a:r>
                <a:endParaRPr kumimoji="1" lang="ja-JP" altLang="en-US" sz="2800" dirty="0"/>
              </a:p>
            </p:txBody>
          </p:sp>
        </p:grpSp>
        <p:sp>
          <p:nvSpPr>
            <p:cNvPr id="31" name="線吹き出し 2 (枠付き) 30"/>
            <p:cNvSpPr/>
            <p:nvPr/>
          </p:nvSpPr>
          <p:spPr>
            <a:xfrm>
              <a:off x="4143372" y="3643314"/>
              <a:ext cx="642942" cy="571504"/>
            </a:xfrm>
            <a:prstGeom prst="borderCallout2">
              <a:avLst>
                <a:gd name="adj1" fmla="val 18750"/>
                <a:gd name="adj2" fmla="val -8333"/>
                <a:gd name="adj3" fmla="val 18750"/>
                <a:gd name="adj4" fmla="val -16667"/>
                <a:gd name="adj5" fmla="val -131601"/>
                <a:gd name="adj6" fmla="val -125071"/>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2" name="線吹き出し 2 (枠付き) 31"/>
            <p:cNvSpPr/>
            <p:nvPr/>
          </p:nvSpPr>
          <p:spPr>
            <a:xfrm>
              <a:off x="2214546" y="642918"/>
              <a:ext cx="714380" cy="571504"/>
            </a:xfrm>
            <a:prstGeom prst="borderCallout2">
              <a:avLst>
                <a:gd name="adj1" fmla="val 18750"/>
                <a:gd name="adj2" fmla="val -8333"/>
                <a:gd name="adj3" fmla="val 18750"/>
                <a:gd name="adj4" fmla="val -16667"/>
                <a:gd name="adj5" fmla="val 373011"/>
                <a:gd name="adj6" fmla="val -120513"/>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pic>
          <p:nvPicPr>
            <p:cNvPr id="1026" name="Picture 2"/>
            <p:cNvPicPr>
              <a:picLocks noChangeAspect="1" noChangeArrowheads="1"/>
            </p:cNvPicPr>
            <p:nvPr/>
          </p:nvPicPr>
          <p:blipFill>
            <a:blip r:embed="rId4"/>
            <a:srcRect/>
            <a:stretch>
              <a:fillRect/>
            </a:stretch>
          </p:blipFill>
          <p:spPr bwMode="auto">
            <a:xfrm>
              <a:off x="4000497" y="3357563"/>
              <a:ext cx="1285884" cy="125646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2071670" y="142853"/>
              <a:ext cx="1256493" cy="1214445"/>
            </a:xfrm>
            <a:prstGeom prst="rect">
              <a:avLst/>
            </a:prstGeom>
            <a:noFill/>
            <a:ln w="9525">
              <a:noFill/>
              <a:miter lim="800000"/>
              <a:headEnd/>
              <a:tailEnd/>
            </a:ln>
            <a:effectLst/>
          </p:spPr>
        </p:pic>
        <p:sp>
          <p:nvSpPr>
            <p:cNvPr id="35" name="円/楕円 34"/>
            <p:cNvSpPr/>
            <p:nvPr/>
          </p:nvSpPr>
          <p:spPr>
            <a:xfrm>
              <a:off x="2214546" y="285728"/>
              <a:ext cx="785818" cy="785818"/>
            </a:xfrm>
            <a:prstGeom prst="ellipse">
              <a:avLst/>
            </a:prstGeom>
            <a:noFill/>
            <a:ln w="12700">
              <a:solidFill>
                <a:srgbClr val="FF00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7" name="円/楕円 36"/>
            <p:cNvSpPr/>
            <p:nvPr/>
          </p:nvSpPr>
          <p:spPr>
            <a:xfrm>
              <a:off x="4286248" y="3357562"/>
              <a:ext cx="642942" cy="642942"/>
            </a:xfrm>
            <a:prstGeom prst="ellipse">
              <a:avLst/>
            </a:prstGeom>
            <a:noFill/>
            <a:ln w="12700">
              <a:solidFill>
                <a:srgbClr val="FF00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sp>
          <p:nvSpPr>
            <p:cNvPr id="38" name="円/楕円 37"/>
            <p:cNvSpPr/>
            <p:nvPr/>
          </p:nvSpPr>
          <p:spPr>
            <a:xfrm>
              <a:off x="4286248" y="3929066"/>
              <a:ext cx="642942" cy="642942"/>
            </a:xfrm>
            <a:prstGeom prst="ellipse">
              <a:avLst/>
            </a:prstGeom>
            <a:noFill/>
            <a:ln w="12700">
              <a:solidFill>
                <a:srgbClr val="FF00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grpSp>
      <p:pic>
        <p:nvPicPr>
          <p:cNvPr id="21" name="Picture 2"/>
          <p:cNvPicPr>
            <a:picLocks noChangeAspect="1" noChangeArrowheads="1"/>
          </p:cNvPicPr>
          <p:nvPr/>
        </p:nvPicPr>
        <p:blipFill>
          <a:blip r:embed="rId6"/>
          <a:stretch>
            <a:fillRect/>
          </a:stretch>
        </p:blipFill>
        <p:spPr bwMode="auto">
          <a:xfrm rot="1926715">
            <a:off x="3833136" y="5190768"/>
            <a:ext cx="2245657" cy="1159049"/>
          </a:xfrm>
          <a:prstGeom prst="rect">
            <a:avLst/>
          </a:prstGeom>
          <a:noFill/>
          <a:ln w="9525">
            <a:noFill/>
            <a:miter lim="800000"/>
            <a:headEnd/>
            <a:tailEnd/>
          </a:ln>
          <a:effectLst/>
        </p:spPr>
      </p:pic>
      <p:pic>
        <p:nvPicPr>
          <p:cNvPr id="20" name="Picture 2"/>
          <p:cNvPicPr>
            <a:picLocks noChangeAspect="1" noChangeArrowheads="1"/>
          </p:cNvPicPr>
          <p:nvPr/>
        </p:nvPicPr>
        <p:blipFill>
          <a:blip r:embed="rId6"/>
          <a:stretch>
            <a:fillRect/>
          </a:stretch>
        </p:blipFill>
        <p:spPr bwMode="auto">
          <a:xfrm rot="1926715">
            <a:off x="1850761" y="5190744"/>
            <a:ext cx="2245657" cy="1159049"/>
          </a:xfrm>
          <a:prstGeom prst="rect">
            <a:avLst/>
          </a:prstGeom>
          <a:noFill/>
          <a:ln w="9525">
            <a:noFill/>
            <a:miter lim="800000"/>
            <a:headEnd/>
            <a:tailEnd/>
          </a:ln>
          <a:effectLst/>
        </p:spPr>
      </p:pic>
      <p:sp>
        <p:nvSpPr>
          <p:cNvPr id="14" name="右矢印 13"/>
          <p:cNvSpPr/>
          <p:nvPr/>
        </p:nvSpPr>
        <p:spPr>
          <a:xfrm rot="5400000">
            <a:off x="1821637" y="3893347"/>
            <a:ext cx="1500198" cy="4286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 name="タイトル 2"/>
          <p:cNvSpPr>
            <a:spLocks noGrp="1"/>
          </p:cNvSpPr>
          <p:nvPr>
            <p:ph type="title"/>
          </p:nvPr>
        </p:nvSpPr>
        <p:spPr>
          <a:xfrm>
            <a:off x="457200" y="-24"/>
            <a:ext cx="8229600" cy="1143000"/>
          </a:xfrm>
        </p:spPr>
        <p:txBody>
          <a:bodyPr/>
          <a:lstStyle/>
          <a:p>
            <a:r>
              <a:rPr kumimoji="1" lang="ja-JP" altLang="en-US" u="sng" dirty="0" smtClean="0"/>
              <a:t>背景</a:t>
            </a:r>
            <a:endParaRPr kumimoji="1" lang="ja-JP" altLang="en-US" u="sng" dirty="0"/>
          </a:p>
        </p:txBody>
      </p:sp>
      <p:pic>
        <p:nvPicPr>
          <p:cNvPr id="4" name="Picture 2"/>
          <p:cNvPicPr>
            <a:picLocks noGrp="1" noChangeAspect="1" noChangeArrowheads="1"/>
          </p:cNvPicPr>
          <p:nvPr>
            <p:ph idx="1"/>
          </p:nvPr>
        </p:nvPicPr>
        <p:blipFill>
          <a:blip r:embed="rId6"/>
          <a:stretch>
            <a:fillRect/>
          </a:stretch>
        </p:blipFill>
        <p:spPr bwMode="auto">
          <a:xfrm rot="1926715">
            <a:off x="6762094" y="5262206"/>
            <a:ext cx="2245657" cy="1159049"/>
          </a:xfrm>
          <a:prstGeom prst="rect">
            <a:avLst/>
          </a:prstGeom>
          <a:noFill/>
          <a:ln w="9525">
            <a:noFill/>
            <a:miter lim="800000"/>
            <a:headEnd/>
            <a:tailEnd/>
          </a:ln>
          <a:effectLst/>
        </p:spPr>
      </p:pic>
      <p:sp>
        <p:nvSpPr>
          <p:cNvPr id="13" name="テキスト ボックス 12"/>
          <p:cNvSpPr txBox="1"/>
          <p:nvPr/>
        </p:nvSpPr>
        <p:spPr>
          <a:xfrm>
            <a:off x="1643042" y="3786190"/>
            <a:ext cx="1800493"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800" dirty="0" smtClean="0"/>
              <a:t>変態・脱落</a:t>
            </a:r>
            <a:endParaRPr kumimoji="1" lang="ja-JP" altLang="en-US" sz="2800" dirty="0"/>
          </a:p>
        </p:txBody>
      </p:sp>
      <p:grpSp>
        <p:nvGrpSpPr>
          <p:cNvPr id="24" name="グループ化 23"/>
          <p:cNvGrpSpPr/>
          <p:nvPr/>
        </p:nvGrpSpPr>
        <p:grpSpPr>
          <a:xfrm>
            <a:off x="6357950" y="1428736"/>
            <a:ext cx="2571768" cy="3500462"/>
            <a:chOff x="6215074" y="1428736"/>
            <a:chExt cx="2571768" cy="3500462"/>
          </a:xfrm>
        </p:grpSpPr>
        <p:pic>
          <p:nvPicPr>
            <p:cNvPr id="5" name="Picture 2"/>
            <p:cNvPicPr>
              <a:picLocks noChangeAspect="1" noChangeArrowheads="1"/>
            </p:cNvPicPr>
            <p:nvPr/>
          </p:nvPicPr>
          <p:blipFill>
            <a:blip r:embed="rId7" cstate="print"/>
            <a:srcRect/>
            <a:stretch>
              <a:fillRect/>
            </a:stretch>
          </p:blipFill>
          <p:spPr bwMode="auto">
            <a:xfrm>
              <a:off x="6715140" y="1428736"/>
              <a:ext cx="1500198" cy="1437165"/>
            </a:xfrm>
            <a:prstGeom prst="rect">
              <a:avLst/>
            </a:prstGeom>
            <a:noFill/>
            <a:ln w="9525">
              <a:noFill/>
              <a:miter lim="800000"/>
              <a:headEnd/>
              <a:tailEnd/>
            </a:ln>
            <a:effectLst/>
          </p:spPr>
        </p:pic>
        <p:sp>
          <p:nvSpPr>
            <p:cNvPr id="8" name="テキスト ボックス 7"/>
            <p:cNvSpPr txBox="1"/>
            <p:nvPr/>
          </p:nvSpPr>
          <p:spPr>
            <a:xfrm>
              <a:off x="6215074" y="2857496"/>
              <a:ext cx="257176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800" dirty="0" smtClean="0"/>
                <a:t>グロキディウム幼生</a:t>
              </a:r>
              <a:endParaRPr kumimoji="1" lang="ja-JP" altLang="en-US" sz="2800" dirty="0"/>
            </a:p>
          </p:txBody>
        </p:sp>
        <p:sp>
          <p:nvSpPr>
            <p:cNvPr id="17" name="上矢印 16"/>
            <p:cNvSpPr/>
            <p:nvPr/>
          </p:nvSpPr>
          <p:spPr>
            <a:xfrm>
              <a:off x="7358082" y="4000504"/>
              <a:ext cx="357190" cy="92869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pic>
        <p:nvPicPr>
          <p:cNvPr id="18" name="Picture 2"/>
          <p:cNvPicPr>
            <a:picLocks noChangeAspect="1" noChangeArrowheads="1"/>
          </p:cNvPicPr>
          <p:nvPr/>
        </p:nvPicPr>
        <p:blipFill>
          <a:blip r:embed="rId6"/>
          <a:stretch>
            <a:fillRect/>
          </a:stretch>
        </p:blipFill>
        <p:spPr bwMode="auto">
          <a:xfrm rot="1926715">
            <a:off x="-78066" y="5223091"/>
            <a:ext cx="2245657" cy="1159049"/>
          </a:xfrm>
          <a:prstGeom prst="rect">
            <a:avLst/>
          </a:prstGeom>
          <a:noFill/>
          <a:ln w="9525">
            <a:noFill/>
            <a:miter lim="800000"/>
            <a:headEnd/>
            <a:tailEnd/>
          </a:ln>
          <a:effectLst/>
        </p:spPr>
      </p:pic>
      <p:sp>
        <p:nvSpPr>
          <p:cNvPr id="19" name="正方形/長方形 18"/>
          <p:cNvSpPr/>
          <p:nvPr/>
        </p:nvSpPr>
        <p:spPr>
          <a:xfrm>
            <a:off x="0" y="5786478"/>
            <a:ext cx="9144000" cy="1071546"/>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000892" y="5857892"/>
            <a:ext cx="185738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800" dirty="0" smtClean="0"/>
              <a:t>イシガイ類</a:t>
            </a:r>
            <a:endParaRPr kumimoji="1" lang="ja-JP" altLang="en-US" sz="2800" dirty="0"/>
          </a:p>
        </p:txBody>
      </p:sp>
      <p:sp>
        <p:nvSpPr>
          <p:cNvPr id="28" name="テキスト ボックス 27"/>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1/14</a:t>
            </a:r>
            <a:endParaRPr kumimoji="1" lang="ja-JP" altLang="en-US" sz="2400" dirty="0">
              <a:solidFill>
                <a:schemeClr val="tx1">
                  <a:alpha val="40000"/>
                </a:schemeClr>
              </a:solidFill>
            </a:endParaRPr>
          </a:p>
        </p:txBody>
      </p:sp>
      <p:grpSp>
        <p:nvGrpSpPr>
          <p:cNvPr id="30" name="グループ化 29"/>
          <p:cNvGrpSpPr/>
          <p:nvPr/>
        </p:nvGrpSpPr>
        <p:grpSpPr>
          <a:xfrm>
            <a:off x="571472" y="1214422"/>
            <a:ext cx="8286808" cy="4929222"/>
            <a:chOff x="428596" y="1000108"/>
            <a:chExt cx="8286808" cy="4929222"/>
          </a:xfrm>
        </p:grpSpPr>
        <p:sp>
          <p:nvSpPr>
            <p:cNvPr id="23" name="角丸四角形 22"/>
            <p:cNvSpPr/>
            <p:nvPr/>
          </p:nvSpPr>
          <p:spPr>
            <a:xfrm>
              <a:off x="428596" y="1000108"/>
              <a:ext cx="8286808" cy="49292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endParaRPr lang="en-US" altLang="ja-JP" sz="2400" dirty="0" smtClean="0"/>
            </a:p>
            <a:p>
              <a:pPr algn="ctr">
                <a:lnSpc>
                  <a:spcPct val="150000"/>
                </a:lnSpc>
              </a:pPr>
              <a:endParaRPr kumimoji="1" lang="en-US" altLang="ja-JP" sz="2400" dirty="0" smtClean="0"/>
            </a:p>
            <a:p>
              <a:pPr algn="ctr">
                <a:lnSpc>
                  <a:spcPct val="150000"/>
                </a:lnSpc>
              </a:pPr>
              <a:endParaRPr kumimoji="1" lang="en-US" altLang="ja-JP" sz="2400" dirty="0" smtClean="0"/>
            </a:p>
            <a:p>
              <a:pPr algn="ctr">
                <a:lnSpc>
                  <a:spcPct val="150000"/>
                </a:lnSpc>
              </a:pPr>
              <a:endParaRPr lang="en-US" altLang="ja-JP" sz="2400" dirty="0" smtClean="0"/>
            </a:p>
            <a:p>
              <a:pPr algn="ctr">
                <a:lnSpc>
                  <a:spcPct val="150000"/>
                </a:lnSpc>
              </a:pPr>
              <a:endParaRPr lang="en-US" altLang="ja-JP" sz="2400" dirty="0" smtClean="0"/>
            </a:p>
          </p:txBody>
        </p:sp>
        <p:sp>
          <p:nvSpPr>
            <p:cNvPr id="29" name="テキスト ボックス 28"/>
            <p:cNvSpPr txBox="1"/>
            <p:nvPr/>
          </p:nvSpPr>
          <p:spPr>
            <a:xfrm>
              <a:off x="714348" y="1071546"/>
              <a:ext cx="7715304" cy="1331134"/>
            </a:xfrm>
            <a:prstGeom prst="rect">
              <a:avLst/>
            </a:prstGeom>
            <a:noFill/>
          </p:spPr>
          <p:txBody>
            <a:bodyPr wrap="square" rtlCol="0">
              <a:spAutoFit/>
            </a:bodyPr>
            <a:lstStyle/>
            <a:p>
              <a:pPr algn="ctr">
                <a:lnSpc>
                  <a:spcPct val="150000"/>
                </a:lnSpc>
              </a:pPr>
              <a:r>
                <a:rPr kumimoji="1" lang="ja-JP" altLang="en-US" sz="2800" dirty="0" smtClean="0"/>
                <a:t>寄生主となる魚類の存在は</a:t>
              </a:r>
              <a:endParaRPr kumimoji="1" lang="en-US" altLang="ja-JP" sz="2800" dirty="0" smtClean="0"/>
            </a:p>
            <a:p>
              <a:pPr algn="ctr">
                <a:lnSpc>
                  <a:spcPct val="150000"/>
                </a:lnSpc>
              </a:pPr>
              <a:r>
                <a:rPr lang="ja-JP" altLang="en-US" sz="2800" dirty="0" smtClean="0"/>
                <a:t>イシガイ類の保全を考える上で不可欠</a:t>
              </a:r>
              <a:endParaRPr kumimoji="1" lang="ja-JP" altLang="en-US" sz="2800" dirty="0"/>
            </a:p>
          </p:txBody>
        </p:sp>
      </p:grpSp>
      <p:sp>
        <p:nvSpPr>
          <p:cNvPr id="26" name="テキスト ボックス 25"/>
          <p:cNvSpPr txBox="1"/>
          <p:nvPr/>
        </p:nvSpPr>
        <p:spPr>
          <a:xfrm>
            <a:off x="928662" y="2972699"/>
            <a:ext cx="7715304" cy="1384995"/>
          </a:xfrm>
          <a:prstGeom prst="rect">
            <a:avLst/>
          </a:prstGeom>
          <a:noFill/>
        </p:spPr>
        <p:txBody>
          <a:bodyPr wrap="square" rtlCol="0">
            <a:spAutoFit/>
          </a:bodyPr>
          <a:lstStyle/>
          <a:p>
            <a:pPr algn="ctr">
              <a:lnSpc>
                <a:spcPct val="150000"/>
              </a:lnSpc>
            </a:pPr>
            <a:r>
              <a:rPr kumimoji="1" lang="ja-JP" altLang="en-US" sz="2800" dirty="0" smtClean="0"/>
              <a:t>しかし・・・どの魚種でも寄生主となる訳ではない</a:t>
            </a:r>
            <a:endParaRPr kumimoji="1" lang="en-US" altLang="ja-JP" sz="2800" dirty="0" smtClean="0"/>
          </a:p>
          <a:p>
            <a:pPr algn="ctr">
              <a:lnSpc>
                <a:spcPct val="150000"/>
              </a:lnSpc>
            </a:pPr>
            <a:r>
              <a:rPr lang="ja-JP" altLang="en-US" sz="2800" dirty="0" smtClean="0"/>
              <a:t>（イシガイ類の種や地域によっても異なる）</a:t>
            </a:r>
            <a:endParaRPr kumimoji="1" lang="ja-JP" altLang="en-US" sz="2800" dirty="0"/>
          </a:p>
        </p:txBody>
      </p:sp>
      <p:sp>
        <p:nvSpPr>
          <p:cNvPr id="27" name="テキスト ボックス 26"/>
          <p:cNvSpPr txBox="1"/>
          <p:nvPr/>
        </p:nvSpPr>
        <p:spPr>
          <a:xfrm>
            <a:off x="500034" y="4714884"/>
            <a:ext cx="8350363" cy="738664"/>
          </a:xfrm>
          <a:prstGeom prst="rect">
            <a:avLst/>
          </a:prstGeom>
          <a:noFill/>
        </p:spPr>
        <p:txBody>
          <a:bodyPr wrap="none" rtlCol="0">
            <a:spAutoFit/>
          </a:bodyPr>
          <a:lstStyle/>
          <a:p>
            <a:pPr algn="ctr">
              <a:lnSpc>
                <a:spcPct val="150000"/>
              </a:lnSpc>
            </a:pPr>
            <a:r>
              <a:rPr kumimoji="1" lang="ja-JP" altLang="en-US" sz="2800" dirty="0" smtClean="0"/>
              <a:t>具体的にどの魚種が寄生主として適しているかは不明</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9" grpId="0" animBg="1"/>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24"/>
            <a:ext cx="8229600" cy="1143000"/>
          </a:xfrm>
        </p:spPr>
        <p:txBody>
          <a:bodyPr/>
          <a:lstStyle/>
          <a:p>
            <a:r>
              <a:rPr kumimoji="1" lang="ja-JP" altLang="en-US" u="sng" dirty="0" smtClean="0"/>
              <a:t>目的</a:t>
            </a:r>
            <a:endParaRPr kumimoji="1" lang="ja-JP" altLang="en-US" u="sng" dirty="0"/>
          </a:p>
        </p:txBody>
      </p:sp>
      <p:sp>
        <p:nvSpPr>
          <p:cNvPr id="7" name="コンテンツ プレースホルダ 6"/>
          <p:cNvSpPr>
            <a:spLocks noGrp="1"/>
          </p:cNvSpPr>
          <p:nvPr>
            <p:ph idx="1"/>
          </p:nvPr>
        </p:nvSpPr>
        <p:spPr>
          <a:xfrm>
            <a:off x="142844" y="1285860"/>
            <a:ext cx="9001156" cy="4721431"/>
          </a:xfrm>
        </p:spPr>
        <p:txBody>
          <a:bodyPr>
            <a:normAutofit/>
          </a:bodyPr>
          <a:lstStyle/>
          <a:p>
            <a:r>
              <a:rPr kumimoji="1" lang="ja-JP" altLang="en-US" sz="2800" dirty="0" smtClean="0"/>
              <a:t>イシガイ類が多数</a:t>
            </a:r>
            <a:r>
              <a:rPr lang="ja-JP" altLang="en-US" sz="2800" dirty="0" smtClean="0"/>
              <a:t>生息する環境配慮型水田において・・・</a:t>
            </a:r>
            <a:endParaRPr kumimoji="1" lang="ja-JP" altLang="en-US" sz="2800" dirty="0"/>
          </a:p>
        </p:txBody>
      </p:sp>
      <p:sp>
        <p:nvSpPr>
          <p:cNvPr id="4" name="角丸四角形 3"/>
          <p:cNvSpPr/>
          <p:nvPr/>
        </p:nvSpPr>
        <p:spPr>
          <a:xfrm>
            <a:off x="142844" y="1928802"/>
            <a:ext cx="8858312" cy="17145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en-US" altLang="ja-JP" sz="2800" dirty="0" smtClean="0">
              <a:solidFill>
                <a:schemeClr val="tx1"/>
              </a:solidFill>
            </a:endParaRPr>
          </a:p>
          <a:p>
            <a:pPr algn="ctr">
              <a:lnSpc>
                <a:spcPct val="150000"/>
              </a:lnSpc>
            </a:pPr>
            <a:r>
              <a:rPr lang="ja-JP" altLang="en-US" sz="2800" dirty="0" smtClean="0">
                <a:solidFill>
                  <a:schemeClr val="tx1"/>
                </a:solidFill>
              </a:rPr>
              <a:t>①イシガイ類幼生の寄生主となる魚種を明らかにし，</a:t>
            </a:r>
            <a:endParaRPr lang="en-US" altLang="ja-JP" sz="2800" dirty="0" smtClean="0">
              <a:solidFill>
                <a:schemeClr val="tx1"/>
              </a:solidFill>
            </a:endParaRPr>
          </a:p>
          <a:p>
            <a:pPr algn="ctr">
              <a:lnSpc>
                <a:spcPct val="150000"/>
              </a:lnSpc>
            </a:pPr>
            <a:r>
              <a:rPr lang="ja-JP" altLang="en-US" sz="2800" dirty="0" smtClean="0">
                <a:solidFill>
                  <a:schemeClr val="tx1"/>
                </a:solidFill>
              </a:rPr>
              <a:t>イシガイ類の保全において，重要となる魚種を検討</a:t>
            </a:r>
            <a:endParaRPr lang="en-US" altLang="ja-JP" sz="2800" dirty="0" smtClean="0">
              <a:solidFill>
                <a:schemeClr val="tx1"/>
              </a:solidFill>
            </a:endParaRPr>
          </a:p>
          <a:p>
            <a:pPr algn="ctr">
              <a:lnSpc>
                <a:spcPct val="150000"/>
              </a:lnSpc>
              <a:buNone/>
            </a:pPr>
            <a:endParaRPr lang="en-US" altLang="ja-JP" sz="2400" dirty="0" smtClean="0">
              <a:solidFill>
                <a:schemeClr val="tx1"/>
              </a:solidFill>
            </a:endParaRPr>
          </a:p>
        </p:txBody>
      </p:sp>
      <p:sp>
        <p:nvSpPr>
          <p:cNvPr id="5" name="角丸四角形 4"/>
          <p:cNvSpPr/>
          <p:nvPr/>
        </p:nvSpPr>
        <p:spPr>
          <a:xfrm>
            <a:off x="142876" y="4000504"/>
            <a:ext cx="8858280"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r>
              <a:rPr lang="ja-JP" altLang="en-US" sz="2800" dirty="0" smtClean="0"/>
              <a:t>②寄生主を介したイシガイ類の移動状況について検討</a:t>
            </a:r>
            <a:endParaRPr lang="en-US" altLang="ja-JP" sz="2800" dirty="0" smtClean="0"/>
          </a:p>
        </p:txBody>
      </p:sp>
      <p:sp>
        <p:nvSpPr>
          <p:cNvPr id="8" name="テキスト ボックス 7"/>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2/14</a:t>
            </a:r>
            <a:endParaRPr kumimoji="1" lang="ja-JP" altLang="en-US" sz="2400" dirty="0">
              <a:solidFill>
                <a:schemeClr val="tx1">
                  <a:alpha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コンテンツ プレースホルダ 37"/>
          <p:cNvSpPr>
            <a:spLocks noGrp="1"/>
          </p:cNvSpPr>
          <p:nvPr>
            <p:ph idx="1"/>
          </p:nvPr>
        </p:nvSpPr>
        <p:spPr>
          <a:xfrm>
            <a:off x="5143504" y="714356"/>
            <a:ext cx="3857620" cy="6357982"/>
          </a:xfrm>
        </p:spPr>
        <p:txBody>
          <a:bodyPr>
            <a:normAutofit fontScale="85000" lnSpcReduction="20000"/>
          </a:bodyPr>
          <a:lstStyle/>
          <a:p>
            <a:pPr>
              <a:lnSpc>
                <a:spcPct val="110000"/>
              </a:lnSpc>
            </a:pPr>
            <a:r>
              <a:rPr kumimoji="1" lang="ja-JP" altLang="en-US" sz="3000" u="sng" dirty="0" smtClean="0"/>
              <a:t>環境配慮型水田</a:t>
            </a:r>
            <a:endParaRPr kumimoji="1" lang="en-US" altLang="ja-JP" sz="3000" u="sng" dirty="0" smtClean="0"/>
          </a:p>
          <a:p>
            <a:pPr>
              <a:lnSpc>
                <a:spcPct val="120000"/>
              </a:lnSpc>
              <a:buFont typeface="Wingdings" pitchFamily="2" charset="2"/>
              <a:buChar char="Ø"/>
            </a:pPr>
            <a:r>
              <a:rPr kumimoji="1" lang="ja-JP" altLang="en-US" sz="2600" dirty="0" smtClean="0"/>
              <a:t>冬季湛水型休耕田モデル圃場</a:t>
            </a:r>
            <a:endParaRPr lang="en-US" altLang="ja-JP" sz="2600" dirty="0" smtClean="0"/>
          </a:p>
          <a:p>
            <a:pPr>
              <a:lnSpc>
                <a:spcPct val="160000"/>
              </a:lnSpc>
              <a:buFont typeface="Wingdings" pitchFamily="2" charset="2"/>
              <a:buChar char="Ø"/>
            </a:pPr>
            <a:r>
              <a:rPr kumimoji="1" lang="ja-JP" altLang="en-US" sz="2600" dirty="0" smtClean="0"/>
              <a:t>排水路から給水</a:t>
            </a:r>
            <a:endParaRPr lang="en-US" altLang="ja-JP" sz="2600" dirty="0" smtClean="0"/>
          </a:p>
          <a:p>
            <a:pPr>
              <a:lnSpc>
                <a:spcPct val="160000"/>
              </a:lnSpc>
              <a:buFont typeface="Wingdings" pitchFamily="2" charset="2"/>
              <a:buChar char="Ø"/>
            </a:pPr>
            <a:r>
              <a:rPr kumimoji="1" lang="ja-JP" altLang="en-US" sz="2600" dirty="0" smtClean="0"/>
              <a:t>魚道により排水路と接続</a:t>
            </a:r>
            <a:endParaRPr lang="en-US" altLang="ja-JP" sz="2600" dirty="0" smtClean="0"/>
          </a:p>
          <a:p>
            <a:pPr>
              <a:lnSpc>
                <a:spcPct val="160000"/>
              </a:lnSpc>
              <a:buFont typeface="Wingdings" pitchFamily="2" charset="2"/>
              <a:buChar char="Ø"/>
            </a:pPr>
            <a:r>
              <a:rPr lang="ja-JP" altLang="en-US" sz="2600" dirty="0" smtClean="0"/>
              <a:t>約</a:t>
            </a:r>
            <a:r>
              <a:rPr lang="en-US" altLang="ja-JP" sz="2600" dirty="0" smtClean="0"/>
              <a:t>15</a:t>
            </a:r>
            <a:r>
              <a:rPr lang="ja-JP" altLang="en-US" sz="2600" dirty="0" smtClean="0"/>
              <a:t>種の魚類と</a:t>
            </a:r>
            <a:endParaRPr lang="en-US" altLang="ja-JP" sz="2600" dirty="0" smtClean="0"/>
          </a:p>
          <a:p>
            <a:pPr>
              <a:lnSpc>
                <a:spcPct val="110000"/>
              </a:lnSpc>
              <a:buNone/>
            </a:pPr>
            <a:r>
              <a:rPr lang="ja-JP" altLang="en-US" sz="2600" dirty="0" smtClean="0"/>
              <a:t>　</a:t>
            </a:r>
            <a:r>
              <a:rPr lang="en-US" altLang="ja-JP" sz="2600" dirty="0" smtClean="0"/>
              <a:t>4</a:t>
            </a:r>
            <a:r>
              <a:rPr lang="ja-JP" altLang="en-US" sz="2600" dirty="0" smtClean="0"/>
              <a:t>種のイシガイ類が生息</a:t>
            </a:r>
            <a:endParaRPr lang="en-US" altLang="ja-JP" sz="2600" dirty="0" smtClean="0"/>
          </a:p>
          <a:p>
            <a:pPr>
              <a:lnSpc>
                <a:spcPct val="170000"/>
              </a:lnSpc>
            </a:pPr>
            <a:r>
              <a:rPr kumimoji="1" lang="ja-JP" altLang="en-US" sz="3000" u="sng" dirty="0" smtClean="0"/>
              <a:t>排水路</a:t>
            </a:r>
            <a:endParaRPr kumimoji="1" lang="en-US" altLang="ja-JP" sz="3000" u="sng" dirty="0" smtClean="0"/>
          </a:p>
          <a:p>
            <a:pPr>
              <a:lnSpc>
                <a:spcPct val="120000"/>
              </a:lnSpc>
              <a:buFont typeface="Wingdings" pitchFamily="2" charset="2"/>
              <a:buChar char="Ø"/>
            </a:pPr>
            <a:r>
              <a:rPr kumimoji="1" lang="ja-JP" altLang="en-US" sz="2600" dirty="0" smtClean="0"/>
              <a:t>コンクリート</a:t>
            </a:r>
            <a:r>
              <a:rPr kumimoji="1" lang="en-US" altLang="ja-JP" sz="2600" dirty="0" smtClean="0"/>
              <a:t>3</a:t>
            </a:r>
            <a:r>
              <a:rPr kumimoji="1" lang="ja-JP" altLang="en-US" sz="2600" dirty="0" smtClean="0"/>
              <a:t>面張り</a:t>
            </a:r>
            <a:endParaRPr kumimoji="1" lang="en-US" altLang="ja-JP" sz="2600" dirty="0" smtClean="0"/>
          </a:p>
          <a:p>
            <a:pPr>
              <a:lnSpc>
                <a:spcPct val="170000"/>
              </a:lnSpc>
              <a:buFont typeface="Wingdings" pitchFamily="2" charset="2"/>
              <a:buChar char="Ø"/>
            </a:pPr>
            <a:r>
              <a:rPr lang="ja-JP" altLang="en-US" sz="2600" dirty="0" smtClean="0"/>
              <a:t>年</a:t>
            </a:r>
            <a:r>
              <a:rPr kumimoji="1" lang="ja-JP" altLang="en-US" sz="2600" dirty="0" smtClean="0"/>
              <a:t>間を通して水が枯れる</a:t>
            </a:r>
            <a:endParaRPr kumimoji="1" lang="en-US" altLang="ja-JP" sz="2600" dirty="0" smtClean="0"/>
          </a:p>
          <a:p>
            <a:pPr>
              <a:lnSpc>
                <a:spcPct val="120000"/>
              </a:lnSpc>
              <a:buNone/>
            </a:pPr>
            <a:r>
              <a:rPr lang="ja-JP" altLang="en-US" sz="2600" dirty="0" smtClean="0"/>
              <a:t>　ことは</a:t>
            </a:r>
            <a:r>
              <a:rPr kumimoji="1" lang="ja-JP" altLang="en-US" sz="2600" dirty="0" smtClean="0"/>
              <a:t>ない</a:t>
            </a:r>
            <a:endParaRPr kumimoji="1" lang="en-US" altLang="ja-JP" sz="2600" dirty="0" smtClean="0"/>
          </a:p>
          <a:p>
            <a:pPr>
              <a:lnSpc>
                <a:spcPct val="160000"/>
              </a:lnSpc>
              <a:buFont typeface="Wingdings" pitchFamily="2" charset="2"/>
              <a:buChar char="Ø"/>
            </a:pPr>
            <a:r>
              <a:rPr lang="ja-JP" altLang="en-US" sz="2600" dirty="0" smtClean="0"/>
              <a:t>約</a:t>
            </a:r>
            <a:r>
              <a:rPr lang="en-US" altLang="ja-JP" sz="2600" dirty="0" smtClean="0"/>
              <a:t>15</a:t>
            </a:r>
            <a:r>
              <a:rPr lang="ja-JP" altLang="en-US" sz="2600" dirty="0" smtClean="0"/>
              <a:t>種の魚類と</a:t>
            </a:r>
            <a:endParaRPr lang="en-US" altLang="ja-JP" sz="2600" dirty="0" smtClean="0"/>
          </a:p>
          <a:p>
            <a:pPr>
              <a:lnSpc>
                <a:spcPct val="120000"/>
              </a:lnSpc>
              <a:buNone/>
            </a:pPr>
            <a:r>
              <a:rPr lang="ja-JP" altLang="en-US" sz="2600" dirty="0" smtClean="0"/>
              <a:t>　</a:t>
            </a:r>
            <a:r>
              <a:rPr lang="en-US" altLang="ja-JP" sz="2600" dirty="0" smtClean="0"/>
              <a:t>3</a:t>
            </a:r>
            <a:r>
              <a:rPr lang="ja-JP" altLang="en-US" sz="2600" dirty="0" smtClean="0"/>
              <a:t>種のイシガイ類が生息</a:t>
            </a:r>
            <a:endParaRPr kumimoji="1" lang="ja-JP" altLang="en-US" dirty="0"/>
          </a:p>
        </p:txBody>
      </p:sp>
      <p:sp>
        <p:nvSpPr>
          <p:cNvPr id="2" name="タイトル 1"/>
          <p:cNvSpPr>
            <a:spLocks noGrp="1"/>
          </p:cNvSpPr>
          <p:nvPr>
            <p:ph type="title"/>
          </p:nvPr>
        </p:nvSpPr>
        <p:spPr>
          <a:xfrm>
            <a:off x="457200" y="-24"/>
            <a:ext cx="4186238" cy="1143000"/>
          </a:xfrm>
        </p:spPr>
        <p:txBody>
          <a:bodyPr/>
          <a:lstStyle/>
          <a:p>
            <a:r>
              <a:rPr kumimoji="1" lang="ja-JP" altLang="en-US" u="sng" dirty="0" smtClean="0"/>
              <a:t>調査地</a:t>
            </a:r>
            <a:endParaRPr kumimoji="1" lang="ja-JP" altLang="en-US" u="sng" dirty="0"/>
          </a:p>
        </p:txBody>
      </p:sp>
      <p:pic>
        <p:nvPicPr>
          <p:cNvPr id="3074" name="Picture 2"/>
          <p:cNvPicPr>
            <a:picLocks noChangeAspect="1" noChangeArrowheads="1"/>
          </p:cNvPicPr>
          <p:nvPr/>
        </p:nvPicPr>
        <p:blipFill>
          <a:blip r:embed="rId3"/>
          <a:srcRect/>
          <a:stretch>
            <a:fillRect/>
          </a:stretch>
        </p:blipFill>
        <p:spPr bwMode="auto">
          <a:xfrm>
            <a:off x="1034" y="1541143"/>
            <a:ext cx="5142437" cy="5316857"/>
          </a:xfrm>
          <a:prstGeom prst="rect">
            <a:avLst/>
          </a:prstGeom>
          <a:noFill/>
          <a:ln w="9525">
            <a:noFill/>
            <a:miter lim="800000"/>
            <a:headEnd/>
            <a:tailEnd/>
          </a:ln>
          <a:effectLst/>
        </p:spPr>
      </p:pic>
      <p:sp>
        <p:nvSpPr>
          <p:cNvPr id="9" name="正方形/長方形 8"/>
          <p:cNvSpPr/>
          <p:nvPr/>
        </p:nvSpPr>
        <p:spPr>
          <a:xfrm>
            <a:off x="2242256" y="5857892"/>
            <a:ext cx="1115265" cy="39203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排水路</a:t>
            </a:r>
            <a:endParaRPr kumimoji="1" lang="ja-JP" altLang="en-US" sz="2400" dirty="0"/>
          </a:p>
        </p:txBody>
      </p:sp>
      <p:sp>
        <p:nvSpPr>
          <p:cNvPr id="11" name="上矢印 10"/>
          <p:cNvSpPr/>
          <p:nvPr/>
        </p:nvSpPr>
        <p:spPr>
          <a:xfrm>
            <a:off x="1045529" y="4808110"/>
            <a:ext cx="278785" cy="849411"/>
          </a:xfrm>
          <a:prstGeom prst="upArrow">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85687" y="5592182"/>
            <a:ext cx="1714512" cy="4085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400" dirty="0" smtClean="0"/>
              <a:t>給水ポンプ</a:t>
            </a:r>
            <a:endParaRPr kumimoji="1" lang="en-US" altLang="ja-JP" sz="2400" dirty="0" smtClean="0"/>
          </a:p>
        </p:txBody>
      </p:sp>
      <p:sp>
        <p:nvSpPr>
          <p:cNvPr id="13" name="テキスト ボックス 12"/>
          <p:cNvSpPr txBox="1"/>
          <p:nvPr/>
        </p:nvSpPr>
        <p:spPr>
          <a:xfrm>
            <a:off x="4526931" y="3174626"/>
            <a:ext cx="553998" cy="12545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kumimoji="1" lang="ja-JP" altLang="en-US" sz="2400" dirty="0" smtClean="0"/>
              <a:t>管瀬川</a:t>
            </a:r>
            <a:endParaRPr kumimoji="1" lang="ja-JP" altLang="en-US" sz="2400" dirty="0"/>
          </a:p>
        </p:txBody>
      </p:sp>
      <p:cxnSp>
        <p:nvCxnSpPr>
          <p:cNvPr id="19" name="直線矢印コネクタ 18"/>
          <p:cNvCxnSpPr/>
          <p:nvPr/>
        </p:nvCxnSpPr>
        <p:spPr>
          <a:xfrm rot="5400000">
            <a:off x="-1029369" y="3337950"/>
            <a:ext cx="3592938" cy="775"/>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906121" y="1475803"/>
            <a:ext cx="2648753" cy="145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1742569" y="1142984"/>
            <a:ext cx="674438" cy="337802"/>
          </a:xfrm>
          <a:prstGeom prst="rect">
            <a:avLst/>
          </a:prstGeom>
          <a:noFill/>
        </p:spPr>
        <p:txBody>
          <a:bodyPr wrap="none" rtlCol="0">
            <a:spAutoFit/>
          </a:bodyPr>
          <a:lstStyle/>
          <a:p>
            <a:r>
              <a:rPr kumimoji="1" lang="en-US" altLang="ja-JP" b="1" dirty="0" smtClean="0"/>
              <a:t>19m</a:t>
            </a:r>
            <a:endParaRPr kumimoji="1" lang="ja-JP" altLang="en-US" b="1" dirty="0"/>
          </a:p>
        </p:txBody>
      </p:sp>
      <p:sp>
        <p:nvSpPr>
          <p:cNvPr id="23" name="テキスト ボックス 22"/>
          <p:cNvSpPr txBox="1"/>
          <p:nvPr/>
        </p:nvSpPr>
        <p:spPr>
          <a:xfrm>
            <a:off x="92275" y="2913269"/>
            <a:ext cx="674438" cy="337802"/>
          </a:xfrm>
          <a:prstGeom prst="rect">
            <a:avLst/>
          </a:prstGeom>
          <a:noFill/>
        </p:spPr>
        <p:txBody>
          <a:bodyPr wrap="none" rtlCol="0">
            <a:spAutoFit/>
          </a:bodyPr>
          <a:lstStyle/>
          <a:p>
            <a:r>
              <a:rPr kumimoji="1" lang="en-US" altLang="ja-JP" b="1" dirty="0" smtClean="0"/>
              <a:t>30m</a:t>
            </a:r>
            <a:endParaRPr kumimoji="1" lang="ja-JP" altLang="en-US" b="1" dirty="0"/>
          </a:p>
        </p:txBody>
      </p:sp>
      <p:grpSp>
        <p:nvGrpSpPr>
          <p:cNvPr id="31" name="グループ化 30"/>
          <p:cNvGrpSpPr/>
          <p:nvPr/>
        </p:nvGrpSpPr>
        <p:grpSpPr>
          <a:xfrm>
            <a:off x="4600403" y="1671843"/>
            <a:ext cx="348520" cy="915477"/>
            <a:chOff x="4286248" y="1857364"/>
            <a:chExt cx="357190" cy="1000926"/>
          </a:xfrm>
        </p:grpSpPr>
        <p:cxnSp>
          <p:nvCxnSpPr>
            <p:cNvPr id="26" name="直線コネクタ 25"/>
            <p:cNvCxnSpPr/>
            <p:nvPr/>
          </p:nvCxnSpPr>
          <p:spPr>
            <a:xfrm rot="5400000">
              <a:off x="3999702" y="2357430"/>
              <a:ext cx="1000926" cy="79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rot="16200000" flipV="1">
              <a:off x="4214810" y="2571744"/>
              <a:ext cx="357190" cy="214314"/>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4286248" y="2500306"/>
              <a:ext cx="35719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4357686" y="2214554"/>
              <a:ext cx="285752" cy="1588"/>
            </a:xfrm>
            <a:prstGeom prst="line">
              <a:avLst/>
            </a:prstGeom>
          </p:spPr>
          <p:style>
            <a:lnRef idx="1">
              <a:schemeClr val="dk1"/>
            </a:lnRef>
            <a:fillRef idx="0">
              <a:schemeClr val="dk1"/>
            </a:fillRef>
            <a:effectRef idx="0">
              <a:schemeClr val="dk1"/>
            </a:effectRef>
            <a:fontRef idx="minor">
              <a:schemeClr val="tx1"/>
            </a:fontRef>
          </p:style>
        </p:cxnSp>
      </p:grpSp>
      <p:cxnSp>
        <p:nvCxnSpPr>
          <p:cNvPr id="35" name="直線コネクタ 34"/>
          <p:cNvCxnSpPr/>
          <p:nvPr/>
        </p:nvCxnSpPr>
        <p:spPr>
          <a:xfrm>
            <a:off x="3694282" y="5643578"/>
            <a:ext cx="836448" cy="145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3694282" y="6357958"/>
            <a:ext cx="83644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1" name="正方形/長方形 40"/>
          <p:cNvSpPr/>
          <p:nvPr/>
        </p:nvSpPr>
        <p:spPr>
          <a:xfrm flipH="1">
            <a:off x="-32" y="4873449"/>
            <a:ext cx="44609" cy="1633484"/>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428827" y="4742770"/>
            <a:ext cx="921380" cy="3920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魚道</a:t>
            </a:r>
            <a:endParaRPr kumimoji="1" lang="ja-JP" altLang="en-US" sz="2400" dirty="0"/>
          </a:p>
        </p:txBody>
      </p:sp>
      <p:sp>
        <p:nvSpPr>
          <p:cNvPr id="33" name="テキスト ボックス 32"/>
          <p:cNvSpPr txBox="1"/>
          <p:nvPr/>
        </p:nvSpPr>
        <p:spPr>
          <a:xfrm>
            <a:off x="928629" y="2857496"/>
            <a:ext cx="238343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dirty="0" smtClean="0"/>
              <a:t>環境配慮型水田</a:t>
            </a:r>
            <a:endParaRPr kumimoji="1" lang="ja-JP" altLang="en-US" sz="2400" dirty="0"/>
          </a:p>
        </p:txBody>
      </p:sp>
      <p:sp>
        <p:nvSpPr>
          <p:cNvPr id="34" name="右カーブ矢印 33"/>
          <p:cNvSpPr/>
          <p:nvPr/>
        </p:nvSpPr>
        <p:spPr>
          <a:xfrm>
            <a:off x="2285984" y="4064075"/>
            <a:ext cx="571818" cy="1793817"/>
          </a:xfrm>
          <a:prstGeom prst="curvedRight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右カーブ矢印 36"/>
          <p:cNvSpPr/>
          <p:nvPr/>
        </p:nvSpPr>
        <p:spPr>
          <a:xfrm rot="10800000">
            <a:off x="2997210" y="3915101"/>
            <a:ext cx="503219" cy="1871353"/>
          </a:xfrm>
          <a:prstGeom prst="curvedRightArrow">
            <a:avLst>
              <a:gd name="adj1" fmla="val 25000"/>
              <a:gd name="adj2" fmla="val 50000"/>
              <a:gd name="adj3" fmla="val 33000"/>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30" name="Picture 6" descr="オイカワ">
            <a:hlinkClick r:id="rId4"/>
          </p:cNvPr>
          <p:cNvPicPr>
            <a:picLocks noChangeAspect="1" noChangeArrowheads="1"/>
          </p:cNvPicPr>
          <p:nvPr/>
        </p:nvPicPr>
        <p:blipFill>
          <a:blip r:embed="rId5"/>
          <a:srcRect/>
          <a:stretch>
            <a:fillRect/>
          </a:stretch>
        </p:blipFill>
        <p:spPr bwMode="auto">
          <a:xfrm>
            <a:off x="2357389" y="4143380"/>
            <a:ext cx="1352550" cy="600076"/>
          </a:xfrm>
          <a:prstGeom prst="rect">
            <a:avLst/>
          </a:prstGeom>
          <a:noFill/>
        </p:spPr>
      </p:pic>
      <p:sp>
        <p:nvSpPr>
          <p:cNvPr id="39" name="テキスト ボックス 38"/>
          <p:cNvSpPr txBox="1"/>
          <p:nvPr/>
        </p:nvSpPr>
        <p:spPr>
          <a:xfrm>
            <a:off x="285720" y="785794"/>
            <a:ext cx="4618572" cy="523220"/>
          </a:xfrm>
          <a:prstGeom prst="rect">
            <a:avLst/>
          </a:prstGeom>
          <a:noFill/>
        </p:spPr>
        <p:txBody>
          <a:bodyPr wrap="none" rtlCol="0">
            <a:spAutoFit/>
          </a:bodyPr>
          <a:lstStyle/>
          <a:p>
            <a:pPr>
              <a:buFont typeface="Arial" pitchFamily="34" charset="0"/>
              <a:buChar char="•"/>
            </a:pPr>
            <a:r>
              <a:rPr kumimoji="1" lang="ja-JP" altLang="en-US" sz="2800" dirty="0" smtClean="0"/>
              <a:t>岐阜県揖斐郡揖斐川町谷汲</a:t>
            </a:r>
            <a:endParaRPr kumimoji="1" lang="ja-JP" altLang="en-US" sz="2800" dirty="0"/>
          </a:p>
        </p:txBody>
      </p:sp>
      <p:sp>
        <p:nvSpPr>
          <p:cNvPr id="40" name="テキスト ボックス 39"/>
          <p:cNvSpPr txBox="1"/>
          <p:nvPr/>
        </p:nvSpPr>
        <p:spPr>
          <a:xfrm>
            <a:off x="8143900" y="71414"/>
            <a:ext cx="928459" cy="461665"/>
          </a:xfrm>
          <a:prstGeom prst="rect">
            <a:avLst/>
          </a:prstGeom>
          <a:noFill/>
        </p:spPr>
        <p:txBody>
          <a:bodyPr wrap="none" rtlCol="0">
            <a:spAutoFit/>
          </a:bodyPr>
          <a:lstStyle/>
          <a:p>
            <a:r>
              <a:rPr lang="en-US" altLang="ja-JP" sz="2400" dirty="0" smtClean="0">
                <a:solidFill>
                  <a:schemeClr val="tx1">
                    <a:alpha val="40000"/>
                  </a:schemeClr>
                </a:solidFill>
              </a:rPr>
              <a:t>3</a:t>
            </a:r>
            <a:r>
              <a:rPr kumimoji="1" lang="en-US" altLang="ja-JP" sz="2400" dirty="0" smtClean="0">
                <a:solidFill>
                  <a:schemeClr val="tx1">
                    <a:alpha val="40000"/>
                  </a:schemeClr>
                </a:solidFill>
              </a:rPr>
              <a:t>/14</a:t>
            </a:r>
            <a:endParaRPr kumimoji="1" lang="ja-JP" altLang="en-US" sz="2400" dirty="0">
              <a:solidFill>
                <a:schemeClr val="tx1">
                  <a:alpha val="40000"/>
                </a:schemeClr>
              </a:solidFill>
            </a:endParaRPr>
          </a:p>
        </p:txBody>
      </p:sp>
      <p:sp>
        <p:nvSpPr>
          <p:cNvPr id="29" name="テキスト ボックス 28"/>
          <p:cNvSpPr txBox="1"/>
          <p:nvPr/>
        </p:nvSpPr>
        <p:spPr>
          <a:xfrm>
            <a:off x="3857654" y="2643182"/>
            <a:ext cx="553998" cy="12545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r>
              <a:rPr kumimoji="1" lang="ja-JP" altLang="en-US" sz="2400" dirty="0" smtClean="0"/>
              <a:t>農道</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ipe(down)">
                                      <p:cBhvr>
                                        <p:cTn id="15" dur="500"/>
                                        <p:tgtEl>
                                          <p:spTgt spid="10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4"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
            <a:ext cx="8229600" cy="1143000"/>
          </a:xfrm>
        </p:spPr>
        <p:txBody>
          <a:bodyPr/>
          <a:lstStyle/>
          <a:p>
            <a:r>
              <a:rPr kumimoji="1" lang="ja-JP" altLang="en-US" u="sng" dirty="0" smtClean="0"/>
              <a:t>本研究の</a:t>
            </a:r>
            <a:r>
              <a:rPr lang="ja-JP" altLang="en-US" u="sng" dirty="0"/>
              <a:t>対象種</a:t>
            </a:r>
            <a:endParaRPr kumimoji="1" lang="ja-JP" altLang="en-US" u="sng" dirty="0"/>
          </a:p>
        </p:txBody>
      </p:sp>
      <p:pic>
        <p:nvPicPr>
          <p:cNvPr id="2050" name="Picture 2"/>
          <p:cNvPicPr>
            <a:picLocks noChangeAspect="1" noChangeArrowheads="1"/>
          </p:cNvPicPr>
          <p:nvPr/>
        </p:nvPicPr>
        <p:blipFill>
          <a:blip r:embed="rId3"/>
          <a:srcRect/>
          <a:stretch>
            <a:fillRect/>
          </a:stretch>
        </p:blipFill>
        <p:spPr bwMode="auto">
          <a:xfrm>
            <a:off x="522374" y="1285860"/>
            <a:ext cx="2496531" cy="1494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912746" y="1285865"/>
            <a:ext cx="1355149" cy="150019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412943" y="1285864"/>
            <a:ext cx="2770656" cy="1494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7127588" y="1285865"/>
            <a:ext cx="1727906" cy="1494000"/>
          </a:xfrm>
          <a:prstGeom prst="rect">
            <a:avLst/>
          </a:prstGeom>
          <a:noFill/>
          <a:ln w="9525">
            <a:noFill/>
            <a:miter lim="800000"/>
            <a:headEnd/>
            <a:tailEnd/>
          </a:ln>
          <a:effectLst/>
        </p:spPr>
      </p:pic>
      <p:pic>
        <p:nvPicPr>
          <p:cNvPr id="2058" name="Picture 10"/>
          <p:cNvPicPr>
            <a:picLocks noChangeAspect="1" noChangeArrowheads="1"/>
          </p:cNvPicPr>
          <p:nvPr/>
        </p:nvPicPr>
        <p:blipFill>
          <a:blip r:embed="rId7"/>
          <a:srcRect/>
          <a:stretch>
            <a:fillRect/>
          </a:stretch>
        </p:blipFill>
        <p:spPr bwMode="auto">
          <a:xfrm>
            <a:off x="4751771" y="3865171"/>
            <a:ext cx="2447255" cy="1620000"/>
          </a:xfrm>
          <a:prstGeom prst="rect">
            <a:avLst/>
          </a:prstGeom>
          <a:noFill/>
          <a:ln w="9525">
            <a:noFill/>
            <a:miter lim="800000"/>
            <a:headEnd/>
            <a:tailEnd/>
          </a:ln>
          <a:effectLst/>
        </p:spPr>
      </p:pic>
      <p:pic>
        <p:nvPicPr>
          <p:cNvPr id="2059" name="Picture 11"/>
          <p:cNvPicPr>
            <a:picLocks noChangeAspect="1" noChangeArrowheads="1"/>
          </p:cNvPicPr>
          <p:nvPr/>
        </p:nvPicPr>
        <p:blipFill>
          <a:blip r:embed="rId8"/>
          <a:srcRect/>
          <a:stretch>
            <a:fillRect/>
          </a:stretch>
        </p:blipFill>
        <p:spPr bwMode="auto">
          <a:xfrm>
            <a:off x="7143768" y="3865171"/>
            <a:ext cx="1484018" cy="1620000"/>
          </a:xfrm>
          <a:prstGeom prst="rect">
            <a:avLst/>
          </a:prstGeom>
          <a:noFill/>
          <a:ln w="9525">
            <a:noFill/>
            <a:miter lim="800000"/>
            <a:headEnd/>
            <a:tailEnd/>
          </a:ln>
          <a:effectLst/>
        </p:spPr>
      </p:pic>
      <p:sp>
        <p:nvSpPr>
          <p:cNvPr id="14" name="テキスト ボックス 13"/>
          <p:cNvSpPr txBox="1"/>
          <p:nvPr/>
        </p:nvSpPr>
        <p:spPr>
          <a:xfrm>
            <a:off x="642910" y="2792557"/>
            <a:ext cx="3727302" cy="707886"/>
          </a:xfrm>
          <a:prstGeom prst="rect">
            <a:avLst/>
          </a:prstGeom>
          <a:noFill/>
        </p:spPr>
        <p:txBody>
          <a:bodyPr wrap="none" rtlCol="0">
            <a:spAutoFit/>
          </a:bodyPr>
          <a:lstStyle/>
          <a:p>
            <a:pPr algn="ctr"/>
            <a:r>
              <a:rPr kumimoji="1" lang="ja-JP" altLang="en-US" sz="2000" b="1" dirty="0" smtClean="0"/>
              <a:t>イシガイ</a:t>
            </a:r>
            <a:endParaRPr kumimoji="1" lang="en-US" altLang="ja-JP" sz="2000" b="1" dirty="0" smtClean="0"/>
          </a:p>
          <a:p>
            <a:pPr algn="ctr"/>
            <a:r>
              <a:rPr lang="ja-JP" altLang="en-US" sz="2000" dirty="0" smtClean="0"/>
              <a:t>岐阜県カテゴリー：絶滅危惧</a:t>
            </a:r>
            <a:r>
              <a:rPr lang="en-US" altLang="ja-JP" sz="2000" dirty="0" smtClean="0"/>
              <a:t>Ⅱ</a:t>
            </a:r>
            <a:r>
              <a:rPr lang="ja-JP" altLang="en-US" sz="2000" dirty="0" smtClean="0"/>
              <a:t>類</a:t>
            </a:r>
            <a:endParaRPr kumimoji="1" lang="en-US" altLang="ja-JP" sz="2000" dirty="0" smtClean="0"/>
          </a:p>
        </p:txBody>
      </p:sp>
      <p:sp>
        <p:nvSpPr>
          <p:cNvPr id="15" name="テキスト ボックス 14"/>
          <p:cNvSpPr txBox="1"/>
          <p:nvPr/>
        </p:nvSpPr>
        <p:spPr>
          <a:xfrm>
            <a:off x="4702350" y="2786063"/>
            <a:ext cx="3727302" cy="1015663"/>
          </a:xfrm>
          <a:prstGeom prst="rect">
            <a:avLst/>
          </a:prstGeom>
          <a:noFill/>
        </p:spPr>
        <p:txBody>
          <a:bodyPr wrap="none" rtlCol="0">
            <a:spAutoFit/>
          </a:bodyPr>
          <a:lstStyle/>
          <a:p>
            <a:pPr algn="ctr"/>
            <a:r>
              <a:rPr kumimoji="1" lang="ja-JP" altLang="en-US" sz="2000" b="1" dirty="0" smtClean="0"/>
              <a:t>トンガリササノハガイ</a:t>
            </a:r>
            <a:endParaRPr kumimoji="1" lang="en-US" altLang="ja-JP" sz="2000" b="1" dirty="0" smtClean="0"/>
          </a:p>
          <a:p>
            <a:pPr algn="ctr"/>
            <a:r>
              <a:rPr lang="ja-JP" altLang="en-US" sz="2000" dirty="0" smtClean="0"/>
              <a:t>環境省カテゴリー：準絶滅危惧</a:t>
            </a:r>
            <a:endParaRPr lang="en-US" altLang="ja-JP" sz="2000" dirty="0" smtClean="0"/>
          </a:p>
          <a:p>
            <a:pPr algn="ctr"/>
            <a:r>
              <a:rPr kumimoji="1" lang="ja-JP" altLang="en-US" sz="2000" dirty="0" smtClean="0"/>
              <a:t>岐阜県カテゴリー：絶滅危惧</a:t>
            </a:r>
            <a:r>
              <a:rPr kumimoji="1" lang="en-US" altLang="ja-JP" sz="2000" dirty="0" smtClean="0"/>
              <a:t>Ⅱ</a:t>
            </a:r>
            <a:r>
              <a:rPr kumimoji="1" lang="ja-JP" altLang="en-US" sz="2000" dirty="0" smtClean="0"/>
              <a:t>類</a:t>
            </a:r>
            <a:endParaRPr kumimoji="1" lang="ja-JP" altLang="en-US" sz="2000" dirty="0"/>
          </a:p>
        </p:txBody>
      </p:sp>
      <p:sp>
        <p:nvSpPr>
          <p:cNvPr id="16" name="テキスト ボックス 15"/>
          <p:cNvSpPr txBox="1"/>
          <p:nvPr/>
        </p:nvSpPr>
        <p:spPr>
          <a:xfrm>
            <a:off x="4916664" y="5485171"/>
            <a:ext cx="3727302" cy="1015663"/>
          </a:xfrm>
          <a:prstGeom prst="rect">
            <a:avLst/>
          </a:prstGeom>
          <a:solidFill>
            <a:schemeClr val="bg1"/>
          </a:solidFill>
        </p:spPr>
        <p:txBody>
          <a:bodyPr wrap="none" rtlCol="0">
            <a:spAutoFit/>
          </a:bodyPr>
          <a:lstStyle/>
          <a:p>
            <a:pPr algn="ctr"/>
            <a:r>
              <a:rPr kumimoji="1" lang="ja-JP" altLang="en-US" sz="2000" b="1" dirty="0" smtClean="0"/>
              <a:t>マツカサガイ</a:t>
            </a:r>
            <a:endParaRPr kumimoji="1" lang="en-US" altLang="ja-JP" sz="2000" b="1" dirty="0" smtClean="0"/>
          </a:p>
          <a:p>
            <a:pPr algn="ctr"/>
            <a:r>
              <a:rPr lang="ja-JP" altLang="en-US" sz="2000" dirty="0" smtClean="0"/>
              <a:t>環境省カテゴリー：準絶滅危惧</a:t>
            </a:r>
            <a:endParaRPr lang="en-US" altLang="ja-JP" sz="2000" dirty="0" smtClean="0"/>
          </a:p>
          <a:p>
            <a:pPr algn="ctr"/>
            <a:r>
              <a:rPr kumimoji="1" lang="ja-JP" altLang="en-US" sz="2000" dirty="0" smtClean="0"/>
              <a:t>岐阜県カテゴリー：絶滅危惧</a:t>
            </a:r>
            <a:r>
              <a:rPr kumimoji="1" lang="en-US" altLang="ja-JP" sz="2000" dirty="0" smtClean="0"/>
              <a:t>Ⅱ</a:t>
            </a:r>
            <a:r>
              <a:rPr kumimoji="1" lang="ja-JP" altLang="en-US" sz="2000" dirty="0" smtClean="0"/>
              <a:t>類</a:t>
            </a:r>
            <a:endParaRPr kumimoji="1" lang="ja-JP" altLang="en-US" sz="2000" dirty="0"/>
          </a:p>
        </p:txBody>
      </p:sp>
      <p:sp>
        <p:nvSpPr>
          <p:cNvPr id="17" name="テキスト ボックス 16"/>
          <p:cNvSpPr txBox="1"/>
          <p:nvPr/>
        </p:nvSpPr>
        <p:spPr>
          <a:xfrm>
            <a:off x="2174008" y="5529220"/>
            <a:ext cx="1040670" cy="400110"/>
          </a:xfrm>
          <a:prstGeom prst="rect">
            <a:avLst/>
          </a:prstGeom>
          <a:noFill/>
        </p:spPr>
        <p:txBody>
          <a:bodyPr wrap="none" rtlCol="0">
            <a:spAutoFit/>
          </a:bodyPr>
          <a:lstStyle/>
          <a:p>
            <a:r>
              <a:rPr kumimoji="1" lang="ja-JP" altLang="en-US" sz="2000" b="1" dirty="0" smtClean="0"/>
              <a:t>ドブガイ</a:t>
            </a:r>
            <a:endParaRPr kumimoji="1" lang="ja-JP" altLang="en-US" sz="2000" b="1" dirty="0"/>
          </a:p>
        </p:txBody>
      </p:sp>
      <p:pic>
        <p:nvPicPr>
          <p:cNvPr id="20" name="図 19" descr="タガイ.jpg"/>
          <p:cNvPicPr>
            <a:picLocks noChangeAspect="1"/>
          </p:cNvPicPr>
          <p:nvPr/>
        </p:nvPicPr>
        <p:blipFill>
          <a:blip r:embed="rId9"/>
          <a:stretch>
            <a:fillRect/>
          </a:stretch>
        </p:blipFill>
        <p:spPr>
          <a:xfrm>
            <a:off x="3127060" y="4157895"/>
            <a:ext cx="785818" cy="915478"/>
          </a:xfrm>
          <a:prstGeom prst="rect">
            <a:avLst/>
          </a:prstGeom>
        </p:spPr>
      </p:pic>
      <p:sp>
        <p:nvSpPr>
          <p:cNvPr id="18" name="テキスト ボックス 17"/>
          <p:cNvSpPr txBox="1"/>
          <p:nvPr/>
        </p:nvSpPr>
        <p:spPr>
          <a:xfrm>
            <a:off x="2925395" y="5100587"/>
            <a:ext cx="1646605" cy="338554"/>
          </a:xfrm>
          <a:prstGeom prst="rect">
            <a:avLst/>
          </a:prstGeom>
          <a:noFill/>
        </p:spPr>
        <p:txBody>
          <a:bodyPr wrap="square" rtlCol="0">
            <a:spAutoFit/>
          </a:bodyPr>
          <a:lstStyle/>
          <a:p>
            <a:r>
              <a:rPr kumimoji="1" lang="en-US" altLang="ja-JP" sz="800" dirty="0" smtClean="0"/>
              <a:t>http://www.osaka-kyoiku.ac.</a:t>
            </a:r>
          </a:p>
          <a:p>
            <a:r>
              <a:rPr kumimoji="1" lang="en-US" altLang="ja-JP" sz="800" dirty="0" err="1" smtClean="0"/>
              <a:t>jp</a:t>
            </a:r>
            <a:r>
              <a:rPr kumimoji="1" lang="en-US" altLang="ja-JP" sz="800" dirty="0" smtClean="0"/>
              <a:t>/~</a:t>
            </a:r>
            <a:r>
              <a:rPr kumimoji="1" lang="en-US" altLang="ja-JP" sz="800" dirty="0" err="1" smtClean="0"/>
              <a:t>kondo</a:t>
            </a:r>
            <a:r>
              <a:rPr kumimoji="1" lang="en-US" altLang="ja-JP" sz="800" dirty="0" smtClean="0"/>
              <a:t>/</a:t>
            </a:r>
            <a:r>
              <a:rPr kumimoji="1" lang="en-US" altLang="ja-JP" sz="800" dirty="0" err="1" smtClean="0"/>
              <a:t>unio</a:t>
            </a:r>
            <a:r>
              <a:rPr kumimoji="1" lang="en-US" altLang="ja-JP" sz="800" dirty="0" smtClean="0"/>
              <a:t>/unio.html</a:t>
            </a:r>
            <a:endParaRPr kumimoji="1" lang="ja-JP" altLang="en-US" sz="800" dirty="0"/>
          </a:p>
        </p:txBody>
      </p:sp>
      <p:sp>
        <p:nvSpPr>
          <p:cNvPr id="22" name="テキスト ボックス 21"/>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4/14</a:t>
            </a:r>
            <a:endParaRPr kumimoji="1" lang="ja-JP" altLang="en-US" sz="2400" dirty="0">
              <a:solidFill>
                <a:schemeClr val="tx1">
                  <a:alpha val="40000"/>
                </a:schemeClr>
              </a:solidFill>
            </a:endParaRPr>
          </a:p>
        </p:txBody>
      </p:sp>
      <p:pic>
        <p:nvPicPr>
          <p:cNvPr id="4" name="Picture 3"/>
          <p:cNvPicPr>
            <a:picLocks noChangeAspect="1" noChangeArrowheads="1"/>
          </p:cNvPicPr>
          <p:nvPr/>
        </p:nvPicPr>
        <p:blipFill>
          <a:blip r:embed="rId10"/>
          <a:srcRect/>
          <a:stretch>
            <a:fillRect/>
          </a:stretch>
        </p:blipFill>
        <p:spPr bwMode="auto">
          <a:xfrm>
            <a:off x="691030" y="3837782"/>
            <a:ext cx="2150278" cy="16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714356"/>
            <a:ext cx="9144000" cy="6000768"/>
          </a:xfrm>
        </p:spPr>
        <p:txBody>
          <a:bodyPr>
            <a:normAutofit fontScale="92500"/>
          </a:bodyPr>
          <a:lstStyle/>
          <a:p>
            <a:pPr>
              <a:lnSpc>
                <a:spcPct val="170000"/>
              </a:lnSpc>
              <a:spcBef>
                <a:spcPts val="600"/>
              </a:spcBef>
              <a:buNone/>
            </a:pPr>
            <a:r>
              <a:rPr lang="ja-JP" altLang="en-US" sz="2800" dirty="0" smtClean="0"/>
              <a:t>１．イシガイ類幼生の寄生状況に関する調査（</a:t>
            </a:r>
            <a:r>
              <a:rPr lang="en-US" altLang="ja-JP" sz="2800" dirty="0" smtClean="0"/>
              <a:t>5~8</a:t>
            </a:r>
            <a:r>
              <a:rPr lang="ja-JP" altLang="en-US" sz="2800" dirty="0" smtClean="0"/>
              <a:t>月・月</a:t>
            </a:r>
            <a:r>
              <a:rPr lang="en-US" altLang="ja-JP" sz="2800" dirty="0" smtClean="0"/>
              <a:t>1</a:t>
            </a:r>
            <a:r>
              <a:rPr lang="ja-JP" altLang="en-US" sz="2800" dirty="0" smtClean="0"/>
              <a:t>度）</a:t>
            </a:r>
            <a:endParaRPr lang="en-US" altLang="ja-JP" sz="2800" dirty="0" smtClean="0"/>
          </a:p>
          <a:p>
            <a:pPr>
              <a:lnSpc>
                <a:spcPct val="110000"/>
              </a:lnSpc>
              <a:spcBef>
                <a:spcPts val="600"/>
              </a:spcBef>
              <a:buNone/>
            </a:pPr>
            <a:r>
              <a:rPr lang="ja-JP" altLang="en-US" sz="2600" dirty="0" smtClean="0"/>
              <a:t>　</a:t>
            </a:r>
            <a:r>
              <a:rPr lang="ja-JP" altLang="en-US" sz="2600" u="sng" dirty="0" smtClean="0">
                <a:solidFill>
                  <a:schemeClr val="tx1">
                    <a:alpha val="15000"/>
                  </a:schemeClr>
                </a:solidFill>
              </a:rPr>
              <a:t>調査場所</a:t>
            </a:r>
            <a:r>
              <a:rPr lang="ja-JP" altLang="en-US" sz="2600" dirty="0" smtClean="0">
                <a:solidFill>
                  <a:schemeClr val="tx1">
                    <a:alpha val="15000"/>
                  </a:schemeClr>
                </a:solidFill>
              </a:rPr>
              <a:t>：環境配慮型水田，排水路，魚道（遡上・降下個体</a:t>
            </a:r>
            <a:r>
              <a:rPr lang="en-US" altLang="ja-JP" sz="2600" dirty="0" smtClean="0">
                <a:solidFill>
                  <a:schemeClr val="tx1">
                    <a:alpha val="15000"/>
                  </a:schemeClr>
                </a:solidFill>
              </a:rPr>
              <a:t>)</a:t>
            </a:r>
          </a:p>
          <a:p>
            <a:pPr>
              <a:lnSpc>
                <a:spcPct val="150000"/>
              </a:lnSpc>
              <a:spcBef>
                <a:spcPts val="600"/>
              </a:spcBef>
              <a:buNone/>
            </a:pPr>
            <a:r>
              <a:rPr lang="ja-JP" altLang="en-US" sz="2600" dirty="0" smtClean="0">
                <a:solidFill>
                  <a:schemeClr val="tx1">
                    <a:alpha val="15000"/>
                  </a:schemeClr>
                </a:solidFill>
              </a:rPr>
              <a:t>　</a:t>
            </a:r>
            <a:r>
              <a:rPr lang="ja-JP" altLang="en-US" sz="2600" u="sng" dirty="0" smtClean="0">
                <a:solidFill>
                  <a:schemeClr val="tx1">
                    <a:alpha val="15000"/>
                  </a:schemeClr>
                </a:solidFill>
              </a:rPr>
              <a:t>調査手順</a:t>
            </a:r>
            <a:r>
              <a:rPr lang="ja-JP" altLang="en-US" sz="2600" dirty="0" smtClean="0">
                <a:solidFill>
                  <a:schemeClr val="tx1">
                    <a:alpha val="15000"/>
                  </a:schemeClr>
                </a:solidFill>
              </a:rPr>
              <a:t>：魚を採捕，寄生状況を確認</a:t>
            </a:r>
            <a:endParaRPr lang="en-US" altLang="ja-JP" sz="2600" dirty="0" smtClean="0">
              <a:solidFill>
                <a:schemeClr val="tx1">
                  <a:alpha val="15000"/>
                </a:schemeClr>
              </a:solidFill>
            </a:endParaRPr>
          </a:p>
          <a:p>
            <a:pPr>
              <a:lnSpc>
                <a:spcPct val="110000"/>
              </a:lnSpc>
              <a:spcBef>
                <a:spcPts val="600"/>
              </a:spcBef>
              <a:buNone/>
            </a:pPr>
            <a:r>
              <a:rPr lang="ja-JP" altLang="en-US" sz="2600" dirty="0" smtClean="0">
                <a:solidFill>
                  <a:schemeClr val="tx1">
                    <a:alpha val="15000"/>
                  </a:schemeClr>
                </a:solidFill>
              </a:rPr>
              <a:t>　　　　　　　 寄生していた幼生は殻長・殻高を計測，種を同定　　　</a:t>
            </a:r>
            <a:endParaRPr lang="en-US" altLang="ja-JP" sz="2600" dirty="0" smtClean="0">
              <a:solidFill>
                <a:schemeClr val="tx1">
                  <a:alpha val="15000"/>
                </a:schemeClr>
              </a:solidFill>
            </a:endParaRPr>
          </a:p>
          <a:p>
            <a:pPr>
              <a:lnSpc>
                <a:spcPct val="150000"/>
              </a:lnSpc>
              <a:spcBef>
                <a:spcPts val="600"/>
              </a:spcBef>
              <a:buNone/>
            </a:pPr>
            <a:r>
              <a:rPr lang="ja-JP" altLang="en-US" sz="2600" dirty="0" smtClean="0">
                <a:solidFill>
                  <a:schemeClr val="tx1">
                    <a:alpha val="15000"/>
                  </a:schemeClr>
                </a:solidFill>
              </a:rPr>
              <a:t>　</a:t>
            </a:r>
            <a:r>
              <a:rPr lang="ja-JP" altLang="en-US" sz="2600" u="sng" dirty="0" smtClean="0">
                <a:solidFill>
                  <a:schemeClr val="tx1">
                    <a:alpha val="15000"/>
                  </a:schemeClr>
                </a:solidFill>
              </a:rPr>
              <a:t>対象魚種</a:t>
            </a:r>
            <a:r>
              <a:rPr lang="ja-JP" altLang="en-US" sz="2600" dirty="0" smtClean="0">
                <a:solidFill>
                  <a:schemeClr val="tx1">
                    <a:alpha val="15000"/>
                  </a:schemeClr>
                </a:solidFill>
              </a:rPr>
              <a:t>：タイリクバラタナゴ，オイカワ，ヌマムツ，</a:t>
            </a:r>
            <a:endParaRPr lang="en-US" altLang="ja-JP" sz="2600" dirty="0" smtClean="0">
              <a:solidFill>
                <a:schemeClr val="tx1">
                  <a:alpha val="15000"/>
                </a:schemeClr>
              </a:solidFill>
            </a:endParaRPr>
          </a:p>
          <a:p>
            <a:pPr>
              <a:lnSpc>
                <a:spcPct val="110000"/>
              </a:lnSpc>
              <a:spcBef>
                <a:spcPts val="600"/>
              </a:spcBef>
              <a:buNone/>
            </a:pPr>
            <a:r>
              <a:rPr lang="ja-JP" altLang="en-US" sz="2600" dirty="0" smtClean="0">
                <a:solidFill>
                  <a:schemeClr val="tx1">
                    <a:alpha val="15000"/>
                  </a:schemeClr>
                </a:solidFill>
              </a:rPr>
              <a:t>　　　　　　　 モツゴ，タモロコ，フナ</a:t>
            </a:r>
            <a:endParaRPr lang="en-US" altLang="ja-JP" sz="2600" dirty="0" smtClean="0">
              <a:solidFill>
                <a:schemeClr val="tx1">
                  <a:alpha val="15000"/>
                </a:schemeClr>
              </a:solidFill>
            </a:endParaRPr>
          </a:p>
          <a:p>
            <a:pPr>
              <a:lnSpc>
                <a:spcPct val="110000"/>
              </a:lnSpc>
              <a:spcBef>
                <a:spcPts val="600"/>
              </a:spcBef>
              <a:buNone/>
            </a:pPr>
            <a:endParaRPr lang="en-US" altLang="ja-JP" sz="900" dirty="0" smtClean="0"/>
          </a:p>
          <a:p>
            <a:pPr>
              <a:lnSpc>
                <a:spcPct val="150000"/>
              </a:lnSpc>
              <a:buNone/>
            </a:pPr>
            <a:r>
              <a:rPr lang="en-US" altLang="ja-JP" sz="2800" dirty="0" smtClean="0"/>
              <a:t>2</a:t>
            </a:r>
            <a:r>
              <a:rPr lang="ja-JP" altLang="en-US" sz="2800" dirty="0" err="1" smtClean="0"/>
              <a:t>．</a:t>
            </a:r>
            <a:r>
              <a:rPr lang="ja-JP" altLang="en-US" sz="2800" dirty="0" smtClean="0"/>
              <a:t>イシガイ類成貝の生息状況に関する調査（</a:t>
            </a:r>
            <a:r>
              <a:rPr lang="en-US" altLang="ja-JP" sz="2800" dirty="0" smtClean="0"/>
              <a:t>3</a:t>
            </a:r>
            <a:r>
              <a:rPr lang="ja-JP" altLang="en-US" sz="2800" dirty="0" smtClean="0"/>
              <a:t>・</a:t>
            </a:r>
            <a:r>
              <a:rPr lang="en-US" altLang="ja-JP" sz="2800" dirty="0" smtClean="0"/>
              <a:t>5</a:t>
            </a:r>
            <a:r>
              <a:rPr lang="ja-JP" altLang="en-US" sz="2800" dirty="0" smtClean="0"/>
              <a:t>・</a:t>
            </a:r>
            <a:r>
              <a:rPr lang="en-US" altLang="ja-JP" sz="2800" dirty="0" smtClean="0"/>
              <a:t>7</a:t>
            </a:r>
            <a:r>
              <a:rPr lang="ja-JP" altLang="en-US" sz="2800" dirty="0" smtClean="0"/>
              <a:t>・</a:t>
            </a:r>
            <a:r>
              <a:rPr lang="en-US" altLang="ja-JP" sz="2800" dirty="0" smtClean="0"/>
              <a:t>9</a:t>
            </a:r>
            <a:r>
              <a:rPr lang="ja-JP" altLang="en-US" sz="2800" dirty="0" smtClean="0"/>
              <a:t>・</a:t>
            </a:r>
            <a:r>
              <a:rPr lang="en-US" altLang="ja-JP" sz="2800" dirty="0" smtClean="0"/>
              <a:t>11</a:t>
            </a:r>
            <a:r>
              <a:rPr lang="ja-JP" altLang="en-US" sz="2800" dirty="0" smtClean="0"/>
              <a:t>月）</a:t>
            </a:r>
            <a:endParaRPr lang="en-US" altLang="ja-JP" sz="2800" dirty="0" smtClean="0"/>
          </a:p>
          <a:p>
            <a:pPr>
              <a:lnSpc>
                <a:spcPct val="150000"/>
              </a:lnSpc>
              <a:buNone/>
            </a:pPr>
            <a:r>
              <a:rPr lang="ja-JP" altLang="en-US" sz="2600" u="sng" dirty="0" smtClean="0">
                <a:solidFill>
                  <a:schemeClr val="tx1">
                    <a:alpha val="15000"/>
                  </a:schemeClr>
                </a:solidFill>
              </a:rPr>
              <a:t>調査場所</a:t>
            </a:r>
            <a:r>
              <a:rPr lang="ja-JP" altLang="en-US" sz="2600" dirty="0" smtClean="0">
                <a:solidFill>
                  <a:schemeClr val="tx1">
                    <a:alpha val="15000"/>
                  </a:schemeClr>
                </a:solidFill>
              </a:rPr>
              <a:t>：環境配慮型水田（</a:t>
            </a:r>
            <a:r>
              <a:rPr lang="en-US" altLang="ja-JP" sz="2600" dirty="0" smtClean="0">
                <a:solidFill>
                  <a:schemeClr val="tx1">
                    <a:alpha val="15000"/>
                  </a:schemeClr>
                </a:solidFill>
              </a:rPr>
              <a:t>3</a:t>
            </a:r>
            <a:r>
              <a:rPr lang="ja-JP" altLang="en-US" sz="2600" dirty="0" smtClean="0">
                <a:solidFill>
                  <a:schemeClr val="tx1">
                    <a:alpha val="15000"/>
                  </a:schemeClr>
                </a:solidFill>
              </a:rPr>
              <a:t>・</a:t>
            </a:r>
            <a:r>
              <a:rPr lang="en-US" altLang="ja-JP" sz="2600" dirty="0" smtClean="0">
                <a:solidFill>
                  <a:schemeClr val="tx1">
                    <a:alpha val="15000"/>
                  </a:schemeClr>
                </a:solidFill>
              </a:rPr>
              <a:t>5</a:t>
            </a:r>
            <a:r>
              <a:rPr lang="ja-JP" altLang="en-US" sz="2600" dirty="0" smtClean="0">
                <a:solidFill>
                  <a:schemeClr val="tx1">
                    <a:alpha val="15000"/>
                  </a:schemeClr>
                </a:solidFill>
              </a:rPr>
              <a:t>・</a:t>
            </a:r>
            <a:r>
              <a:rPr lang="en-US" altLang="ja-JP" sz="2600" dirty="0" smtClean="0">
                <a:solidFill>
                  <a:schemeClr val="tx1">
                    <a:alpha val="15000"/>
                  </a:schemeClr>
                </a:solidFill>
              </a:rPr>
              <a:t>7</a:t>
            </a:r>
            <a:r>
              <a:rPr lang="ja-JP" altLang="en-US" sz="2600" dirty="0" smtClean="0">
                <a:solidFill>
                  <a:schemeClr val="tx1">
                    <a:alpha val="15000"/>
                  </a:schemeClr>
                </a:solidFill>
              </a:rPr>
              <a:t>・</a:t>
            </a:r>
            <a:r>
              <a:rPr lang="en-US" altLang="ja-JP" sz="2600" dirty="0" smtClean="0">
                <a:solidFill>
                  <a:schemeClr val="tx1">
                    <a:alpha val="15000"/>
                  </a:schemeClr>
                </a:solidFill>
              </a:rPr>
              <a:t>9</a:t>
            </a:r>
            <a:r>
              <a:rPr lang="ja-JP" altLang="en-US" sz="2600" dirty="0" smtClean="0">
                <a:solidFill>
                  <a:schemeClr val="tx1">
                    <a:alpha val="15000"/>
                  </a:schemeClr>
                </a:solidFill>
              </a:rPr>
              <a:t>・</a:t>
            </a:r>
            <a:r>
              <a:rPr lang="en-US" altLang="ja-JP" sz="2600" dirty="0" smtClean="0">
                <a:solidFill>
                  <a:schemeClr val="tx1">
                    <a:alpha val="15000"/>
                  </a:schemeClr>
                </a:solidFill>
              </a:rPr>
              <a:t>11</a:t>
            </a:r>
            <a:r>
              <a:rPr lang="ja-JP" altLang="en-US" sz="2600" dirty="0" smtClean="0">
                <a:solidFill>
                  <a:schemeClr val="tx1">
                    <a:alpha val="15000"/>
                  </a:schemeClr>
                </a:solidFill>
              </a:rPr>
              <a:t>月），排水路（</a:t>
            </a:r>
            <a:r>
              <a:rPr lang="en-US" altLang="ja-JP" sz="2600" dirty="0" smtClean="0">
                <a:solidFill>
                  <a:schemeClr val="tx1">
                    <a:alpha val="15000"/>
                  </a:schemeClr>
                </a:solidFill>
              </a:rPr>
              <a:t>11</a:t>
            </a:r>
            <a:r>
              <a:rPr lang="ja-JP" altLang="en-US" sz="2600" dirty="0" smtClean="0">
                <a:solidFill>
                  <a:schemeClr val="tx1">
                    <a:alpha val="15000"/>
                  </a:schemeClr>
                </a:solidFill>
              </a:rPr>
              <a:t>月のみ）</a:t>
            </a:r>
            <a:endParaRPr lang="en-US" altLang="ja-JP" sz="2600" dirty="0" smtClean="0">
              <a:solidFill>
                <a:schemeClr val="tx1">
                  <a:alpha val="15000"/>
                </a:schemeClr>
              </a:solidFill>
            </a:endParaRPr>
          </a:p>
          <a:p>
            <a:pPr>
              <a:lnSpc>
                <a:spcPct val="150000"/>
              </a:lnSpc>
              <a:buNone/>
            </a:pPr>
            <a:r>
              <a:rPr lang="ja-JP" altLang="en-US" sz="2600" u="sng" dirty="0" smtClean="0">
                <a:solidFill>
                  <a:schemeClr val="tx1">
                    <a:alpha val="15000"/>
                  </a:schemeClr>
                </a:solidFill>
              </a:rPr>
              <a:t>調査手順</a:t>
            </a:r>
            <a:r>
              <a:rPr lang="ja-JP" altLang="en-US" sz="2600" dirty="0" smtClean="0">
                <a:solidFill>
                  <a:schemeClr val="tx1">
                    <a:alpha val="15000"/>
                  </a:schemeClr>
                </a:solidFill>
              </a:rPr>
              <a:t>：イシガイ類を採捕・種を同定し殻長を計測　　　　　</a:t>
            </a:r>
            <a:r>
              <a:rPr lang="ja-JP" altLang="en-US" sz="2600" dirty="0" smtClean="0">
                <a:solidFill>
                  <a:schemeClr val="tx1">
                    <a:alpha val="20000"/>
                  </a:schemeClr>
                </a:solidFill>
              </a:rPr>
              <a:t>　</a:t>
            </a:r>
            <a:r>
              <a:rPr lang="ja-JP" altLang="en-US" sz="2400" dirty="0" smtClean="0">
                <a:solidFill>
                  <a:schemeClr val="tx1">
                    <a:alpha val="20000"/>
                  </a:schemeClr>
                </a:solidFill>
              </a:rPr>
              <a:t>　　　</a:t>
            </a:r>
            <a:r>
              <a:rPr lang="ja-JP" altLang="en-US" sz="2400" dirty="0" smtClean="0"/>
              <a:t>　　</a:t>
            </a:r>
            <a:r>
              <a:rPr lang="ja-JP" altLang="en-US" sz="2000" dirty="0" smtClean="0"/>
              <a:t>　　　　</a:t>
            </a:r>
            <a:r>
              <a:rPr lang="ja-JP" altLang="en-US" dirty="0" smtClean="0"/>
              <a:t>　　　　　　　　　　　　　　　　　　　　　　　　　　　　　　　　　　　　　　　　　　　　　　　　　　　　　　　　　　　　　　　　　　　　　　　　　　　　　　　　　　　　　　　　　　　　　　　　　　　　　　　　　　　　　　　　　　　　　　　　　　　　　　　　　　　　　　　　　　　　　　　　　　　　　　　　　　　　　　　　　　　　　　　　　　　　　　　　　　　　　　　　　　　　　　　　　　　　　　　　　　　　　　　　　　　　　　　　　　　　　　　　　　　　　　　　　　　　　　　　　　　　　　　　　　　　　　　　　　　　　　　　　　　　　　　　　　　　　　　　　　　　　　　　　　　　　　　　　　　　　　　　　　　　　　　　　　　　　　　　　　　　　　　　　　　　　　　　　　　　　　　　　　　　　　　　　　　　　　　　　　　　　　　　　　　　　　　　　　　　　　　　　　　　　　　　　　　　　　　　　　　　　　　　　　　　　　　　　　　　　　　　　　　　　　　　　　　　　　　　　　　　　　　　　　　　　　　　　　　　　　　　　　　　　　　　　　　　　　　　　　　　　　　　　　　　　　　　　　　　　　　　　　　　　　　　　　　　　　　　　　　　　　　　　　　　　　　　　　　　　　　　　　　　　　　　　　　　　　　　　　　　　　　　　　　　　　　　　　　　　　　　　　　　　　　　　　　　　　　　　　　　　　　　　　　　　　　　　　　　　　　　　　　　　　　　　　　　　　　　　　　　　　　　　　　　　　　　　　　　　　　　　　　　　　　　　　　　　　　　　　　　　　　　　　　　　　　　　　　　　　　　　　　　　　　　　　　　　　　　　　　　　　　　　　　　　　　　　　　　　　　　　　　　　　　　　　　　　　　　　　　　　　　　　　　　　　　　　　　　　　　　　　　　　　　　　　　　　　　　　　　　　　　　　　</a:t>
            </a:r>
            <a:endParaRPr kumimoji="1" lang="ja-JP" altLang="en-US" dirty="0"/>
          </a:p>
        </p:txBody>
      </p:sp>
      <p:sp>
        <p:nvSpPr>
          <p:cNvPr id="2" name="タイトル 1"/>
          <p:cNvSpPr>
            <a:spLocks noGrp="1"/>
          </p:cNvSpPr>
          <p:nvPr>
            <p:ph type="title"/>
          </p:nvPr>
        </p:nvSpPr>
        <p:spPr>
          <a:xfrm>
            <a:off x="457200" y="142852"/>
            <a:ext cx="8229600" cy="796908"/>
          </a:xfrm>
        </p:spPr>
        <p:txBody>
          <a:bodyPr>
            <a:normAutofit/>
          </a:bodyPr>
          <a:lstStyle/>
          <a:p>
            <a:r>
              <a:rPr kumimoji="1" lang="ja-JP" altLang="en-US" u="sng" dirty="0" smtClean="0"/>
              <a:t>調査方法</a:t>
            </a:r>
            <a:endParaRPr kumimoji="1" lang="ja-JP" altLang="en-US" sz="3600" u="sng" dirty="0"/>
          </a:p>
        </p:txBody>
      </p:sp>
      <p:sp>
        <p:nvSpPr>
          <p:cNvPr id="4" name="テキスト ボックス 3"/>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5/14</a:t>
            </a:r>
            <a:endParaRPr kumimoji="1" lang="ja-JP" altLang="en-US" sz="2400" dirty="0">
              <a:solidFill>
                <a:schemeClr val="tx1">
                  <a:alpha val="40000"/>
                </a:schemeClr>
              </a:solidFill>
            </a:endParaRPr>
          </a:p>
        </p:txBody>
      </p:sp>
      <p:sp>
        <p:nvSpPr>
          <p:cNvPr id="5" name="正方形/長方形 4"/>
          <p:cNvSpPr/>
          <p:nvPr/>
        </p:nvSpPr>
        <p:spPr>
          <a:xfrm>
            <a:off x="142844" y="857232"/>
            <a:ext cx="8786874" cy="500066"/>
          </a:xfrm>
          <a:prstGeom prst="rect">
            <a:avLst/>
          </a:prstGeom>
          <a:noFill/>
          <a:ln w="19050">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cxnSp>
        <p:nvCxnSpPr>
          <p:cNvPr id="8" name="直線コネクタ 7"/>
          <p:cNvCxnSpPr/>
          <p:nvPr/>
        </p:nvCxnSpPr>
        <p:spPr>
          <a:xfrm rot="5400000">
            <a:off x="-1285916" y="2786058"/>
            <a:ext cx="2857520"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142844" y="4213230"/>
            <a:ext cx="8786874"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rot="5400000">
            <a:off x="7358876" y="2643182"/>
            <a:ext cx="3142478" cy="794"/>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142844" y="4429132"/>
            <a:ext cx="8786874" cy="500066"/>
          </a:xfrm>
          <a:prstGeom prst="rect">
            <a:avLst/>
          </a:prstGeom>
          <a:noFill/>
          <a:ln w="19050">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cxnSp>
        <p:nvCxnSpPr>
          <p:cNvPr id="12" name="直線コネクタ 11"/>
          <p:cNvCxnSpPr/>
          <p:nvPr/>
        </p:nvCxnSpPr>
        <p:spPr>
          <a:xfrm rot="5400000">
            <a:off x="-749734" y="5320122"/>
            <a:ext cx="1783568"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42844" y="6213494"/>
            <a:ext cx="8786874"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rot="5400000">
            <a:off x="8037140" y="5320122"/>
            <a:ext cx="1784362" cy="794"/>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714356"/>
            <a:ext cx="9144000" cy="6000768"/>
          </a:xfrm>
        </p:spPr>
        <p:txBody>
          <a:bodyPr>
            <a:normAutofit fontScale="92500"/>
          </a:bodyPr>
          <a:lstStyle/>
          <a:p>
            <a:pPr>
              <a:lnSpc>
                <a:spcPct val="170000"/>
              </a:lnSpc>
              <a:spcBef>
                <a:spcPts val="600"/>
              </a:spcBef>
              <a:buNone/>
            </a:pPr>
            <a:r>
              <a:rPr lang="ja-JP" altLang="en-US" sz="2800" dirty="0" smtClean="0"/>
              <a:t>１．イシガイ類幼生の寄生状況に関する調査（</a:t>
            </a:r>
            <a:r>
              <a:rPr lang="en-US" altLang="ja-JP" sz="2800" dirty="0" smtClean="0"/>
              <a:t>5~8</a:t>
            </a:r>
            <a:r>
              <a:rPr lang="ja-JP" altLang="en-US" sz="2800" dirty="0" smtClean="0"/>
              <a:t>月・月</a:t>
            </a:r>
            <a:r>
              <a:rPr lang="en-US" altLang="ja-JP" sz="2800" dirty="0" smtClean="0"/>
              <a:t>1</a:t>
            </a:r>
            <a:r>
              <a:rPr lang="ja-JP" altLang="en-US" sz="2800" dirty="0" smtClean="0"/>
              <a:t>度）</a:t>
            </a:r>
            <a:endParaRPr lang="en-US" altLang="ja-JP" sz="2800" dirty="0" smtClean="0"/>
          </a:p>
          <a:p>
            <a:pPr>
              <a:lnSpc>
                <a:spcPct val="110000"/>
              </a:lnSpc>
              <a:spcBef>
                <a:spcPts val="600"/>
              </a:spcBef>
              <a:buNone/>
            </a:pPr>
            <a:r>
              <a:rPr lang="ja-JP" altLang="en-US" sz="2600" dirty="0" smtClean="0"/>
              <a:t>　</a:t>
            </a:r>
            <a:r>
              <a:rPr lang="ja-JP" altLang="en-US" sz="2600" u="sng" dirty="0" smtClean="0"/>
              <a:t>調査場所</a:t>
            </a:r>
            <a:r>
              <a:rPr lang="ja-JP" altLang="en-US" sz="2600" dirty="0" smtClean="0"/>
              <a:t>：環境配慮型水田，排水路，魚道（遡上・降下個体</a:t>
            </a:r>
            <a:r>
              <a:rPr lang="en-US" altLang="ja-JP" sz="2600" dirty="0" smtClean="0"/>
              <a:t>)</a:t>
            </a:r>
          </a:p>
          <a:p>
            <a:pPr>
              <a:lnSpc>
                <a:spcPct val="150000"/>
              </a:lnSpc>
              <a:spcBef>
                <a:spcPts val="600"/>
              </a:spcBef>
              <a:buNone/>
            </a:pPr>
            <a:r>
              <a:rPr lang="ja-JP" altLang="en-US" sz="2600" dirty="0" smtClean="0"/>
              <a:t>　</a:t>
            </a:r>
            <a:r>
              <a:rPr lang="ja-JP" altLang="en-US" sz="2600" u="sng" dirty="0" smtClean="0"/>
              <a:t>調査手順</a:t>
            </a:r>
            <a:r>
              <a:rPr lang="ja-JP" altLang="en-US" sz="2600" dirty="0" smtClean="0"/>
              <a:t>：魚を採捕，寄生状況を確認</a:t>
            </a:r>
            <a:endParaRPr lang="en-US" altLang="ja-JP" sz="2600" dirty="0" smtClean="0"/>
          </a:p>
          <a:p>
            <a:pPr>
              <a:lnSpc>
                <a:spcPct val="110000"/>
              </a:lnSpc>
              <a:spcBef>
                <a:spcPts val="600"/>
              </a:spcBef>
              <a:buNone/>
            </a:pPr>
            <a:r>
              <a:rPr lang="ja-JP" altLang="en-US" sz="2600" dirty="0" smtClean="0"/>
              <a:t>　　　　　　　 寄生していた幼生は殻長・殻高を計測，種を同定　　　</a:t>
            </a:r>
            <a:endParaRPr lang="en-US" altLang="ja-JP" sz="2600" dirty="0" smtClean="0"/>
          </a:p>
          <a:p>
            <a:pPr>
              <a:lnSpc>
                <a:spcPct val="150000"/>
              </a:lnSpc>
              <a:spcBef>
                <a:spcPts val="600"/>
              </a:spcBef>
              <a:buNone/>
            </a:pPr>
            <a:r>
              <a:rPr lang="ja-JP" altLang="en-US" sz="2600" dirty="0" smtClean="0"/>
              <a:t>　</a:t>
            </a:r>
            <a:r>
              <a:rPr lang="ja-JP" altLang="en-US" sz="2600" u="sng" dirty="0" smtClean="0"/>
              <a:t>対象魚種</a:t>
            </a:r>
            <a:r>
              <a:rPr lang="ja-JP" altLang="en-US" sz="2600" dirty="0" smtClean="0"/>
              <a:t>：タイリクバラタナゴ，オイカワ，ヌマムツ，</a:t>
            </a:r>
            <a:endParaRPr lang="en-US" altLang="ja-JP" sz="2600" dirty="0" smtClean="0"/>
          </a:p>
          <a:p>
            <a:pPr>
              <a:lnSpc>
                <a:spcPct val="110000"/>
              </a:lnSpc>
              <a:spcBef>
                <a:spcPts val="600"/>
              </a:spcBef>
              <a:buNone/>
            </a:pPr>
            <a:r>
              <a:rPr lang="ja-JP" altLang="en-US" sz="2600" dirty="0" smtClean="0"/>
              <a:t>　　　　　　　 モツゴ，タモロコ，フナ</a:t>
            </a:r>
            <a:endParaRPr lang="en-US" altLang="ja-JP" sz="2600" dirty="0" smtClean="0"/>
          </a:p>
          <a:p>
            <a:pPr>
              <a:lnSpc>
                <a:spcPct val="110000"/>
              </a:lnSpc>
              <a:spcBef>
                <a:spcPts val="600"/>
              </a:spcBef>
              <a:buNone/>
            </a:pPr>
            <a:endParaRPr lang="en-US" altLang="ja-JP" sz="900" dirty="0" smtClean="0"/>
          </a:p>
          <a:p>
            <a:pPr>
              <a:lnSpc>
                <a:spcPct val="150000"/>
              </a:lnSpc>
              <a:buNone/>
            </a:pPr>
            <a:r>
              <a:rPr lang="en-US" altLang="ja-JP" sz="2800" dirty="0" smtClean="0">
                <a:solidFill>
                  <a:schemeClr val="tx1">
                    <a:alpha val="15000"/>
                  </a:schemeClr>
                </a:solidFill>
              </a:rPr>
              <a:t>2</a:t>
            </a:r>
            <a:r>
              <a:rPr lang="ja-JP" altLang="en-US" sz="2800" dirty="0" err="1" smtClean="0">
                <a:solidFill>
                  <a:schemeClr val="tx1">
                    <a:alpha val="15000"/>
                  </a:schemeClr>
                </a:solidFill>
              </a:rPr>
              <a:t>．</a:t>
            </a:r>
            <a:r>
              <a:rPr lang="ja-JP" altLang="en-US" sz="2800" dirty="0" smtClean="0">
                <a:solidFill>
                  <a:schemeClr val="tx1">
                    <a:alpha val="15000"/>
                  </a:schemeClr>
                </a:solidFill>
              </a:rPr>
              <a:t>イシガイ類成貝の生息状況に関する調査（</a:t>
            </a:r>
            <a:r>
              <a:rPr lang="en-US" altLang="ja-JP" sz="2800" dirty="0" smtClean="0">
                <a:solidFill>
                  <a:schemeClr val="tx1">
                    <a:alpha val="15000"/>
                  </a:schemeClr>
                </a:solidFill>
              </a:rPr>
              <a:t>3</a:t>
            </a:r>
            <a:r>
              <a:rPr lang="ja-JP" altLang="en-US" sz="2800" dirty="0" smtClean="0">
                <a:solidFill>
                  <a:schemeClr val="tx1">
                    <a:alpha val="15000"/>
                  </a:schemeClr>
                </a:solidFill>
              </a:rPr>
              <a:t>・</a:t>
            </a:r>
            <a:r>
              <a:rPr lang="en-US" altLang="ja-JP" sz="2800" dirty="0" smtClean="0">
                <a:solidFill>
                  <a:schemeClr val="tx1">
                    <a:alpha val="15000"/>
                  </a:schemeClr>
                </a:solidFill>
              </a:rPr>
              <a:t>5</a:t>
            </a:r>
            <a:r>
              <a:rPr lang="ja-JP" altLang="en-US" sz="2800" dirty="0" smtClean="0">
                <a:solidFill>
                  <a:schemeClr val="tx1">
                    <a:alpha val="15000"/>
                  </a:schemeClr>
                </a:solidFill>
              </a:rPr>
              <a:t>・</a:t>
            </a:r>
            <a:r>
              <a:rPr lang="en-US" altLang="ja-JP" sz="2800" dirty="0" smtClean="0">
                <a:solidFill>
                  <a:schemeClr val="tx1">
                    <a:alpha val="15000"/>
                  </a:schemeClr>
                </a:solidFill>
              </a:rPr>
              <a:t>7</a:t>
            </a:r>
            <a:r>
              <a:rPr lang="ja-JP" altLang="en-US" sz="2800" dirty="0" smtClean="0">
                <a:solidFill>
                  <a:schemeClr val="tx1">
                    <a:alpha val="15000"/>
                  </a:schemeClr>
                </a:solidFill>
              </a:rPr>
              <a:t>・</a:t>
            </a:r>
            <a:r>
              <a:rPr lang="en-US" altLang="ja-JP" sz="2800" dirty="0" smtClean="0">
                <a:solidFill>
                  <a:schemeClr val="tx1">
                    <a:alpha val="15000"/>
                  </a:schemeClr>
                </a:solidFill>
              </a:rPr>
              <a:t>9</a:t>
            </a:r>
            <a:r>
              <a:rPr lang="ja-JP" altLang="en-US" sz="2800" dirty="0" smtClean="0">
                <a:solidFill>
                  <a:schemeClr val="tx1">
                    <a:alpha val="15000"/>
                  </a:schemeClr>
                </a:solidFill>
              </a:rPr>
              <a:t>・</a:t>
            </a:r>
            <a:r>
              <a:rPr lang="en-US" altLang="ja-JP" sz="2800" dirty="0" smtClean="0">
                <a:solidFill>
                  <a:schemeClr val="tx1">
                    <a:alpha val="15000"/>
                  </a:schemeClr>
                </a:solidFill>
              </a:rPr>
              <a:t>11</a:t>
            </a:r>
            <a:r>
              <a:rPr lang="ja-JP" altLang="en-US" sz="2800" dirty="0" smtClean="0">
                <a:solidFill>
                  <a:schemeClr val="tx1">
                    <a:alpha val="15000"/>
                  </a:schemeClr>
                </a:solidFill>
              </a:rPr>
              <a:t>月）</a:t>
            </a:r>
            <a:endParaRPr lang="en-US" altLang="ja-JP" sz="2800" dirty="0" smtClean="0">
              <a:solidFill>
                <a:schemeClr val="tx1">
                  <a:alpha val="15000"/>
                </a:schemeClr>
              </a:solidFill>
            </a:endParaRPr>
          </a:p>
          <a:p>
            <a:pPr>
              <a:lnSpc>
                <a:spcPct val="150000"/>
              </a:lnSpc>
              <a:buNone/>
            </a:pPr>
            <a:r>
              <a:rPr lang="ja-JP" altLang="en-US" sz="2600" u="sng" dirty="0" smtClean="0">
                <a:solidFill>
                  <a:schemeClr val="tx1">
                    <a:alpha val="15000"/>
                  </a:schemeClr>
                </a:solidFill>
              </a:rPr>
              <a:t>調査場所</a:t>
            </a:r>
            <a:r>
              <a:rPr lang="ja-JP" altLang="en-US" sz="2600" dirty="0" smtClean="0">
                <a:solidFill>
                  <a:schemeClr val="tx1">
                    <a:alpha val="15000"/>
                  </a:schemeClr>
                </a:solidFill>
              </a:rPr>
              <a:t>：環境配慮型水田（</a:t>
            </a:r>
            <a:r>
              <a:rPr lang="en-US" altLang="ja-JP" sz="2600" dirty="0" smtClean="0">
                <a:solidFill>
                  <a:schemeClr val="tx1">
                    <a:alpha val="15000"/>
                  </a:schemeClr>
                </a:solidFill>
              </a:rPr>
              <a:t>3</a:t>
            </a:r>
            <a:r>
              <a:rPr lang="ja-JP" altLang="en-US" sz="2600" dirty="0" smtClean="0">
                <a:solidFill>
                  <a:schemeClr val="tx1">
                    <a:alpha val="15000"/>
                  </a:schemeClr>
                </a:solidFill>
              </a:rPr>
              <a:t>・</a:t>
            </a:r>
            <a:r>
              <a:rPr lang="en-US" altLang="ja-JP" sz="2600" dirty="0" smtClean="0">
                <a:solidFill>
                  <a:schemeClr val="tx1">
                    <a:alpha val="15000"/>
                  </a:schemeClr>
                </a:solidFill>
              </a:rPr>
              <a:t>5</a:t>
            </a:r>
            <a:r>
              <a:rPr lang="ja-JP" altLang="en-US" sz="2600" dirty="0" smtClean="0">
                <a:solidFill>
                  <a:schemeClr val="tx1">
                    <a:alpha val="15000"/>
                  </a:schemeClr>
                </a:solidFill>
              </a:rPr>
              <a:t>・</a:t>
            </a:r>
            <a:r>
              <a:rPr lang="en-US" altLang="ja-JP" sz="2600" dirty="0" smtClean="0">
                <a:solidFill>
                  <a:schemeClr val="tx1">
                    <a:alpha val="15000"/>
                  </a:schemeClr>
                </a:solidFill>
              </a:rPr>
              <a:t>7</a:t>
            </a:r>
            <a:r>
              <a:rPr lang="ja-JP" altLang="en-US" sz="2600" dirty="0" smtClean="0">
                <a:solidFill>
                  <a:schemeClr val="tx1">
                    <a:alpha val="15000"/>
                  </a:schemeClr>
                </a:solidFill>
              </a:rPr>
              <a:t>・</a:t>
            </a:r>
            <a:r>
              <a:rPr lang="en-US" altLang="ja-JP" sz="2600" dirty="0" smtClean="0">
                <a:solidFill>
                  <a:schemeClr val="tx1">
                    <a:alpha val="15000"/>
                  </a:schemeClr>
                </a:solidFill>
              </a:rPr>
              <a:t>9</a:t>
            </a:r>
            <a:r>
              <a:rPr lang="ja-JP" altLang="en-US" sz="2600" dirty="0" smtClean="0">
                <a:solidFill>
                  <a:schemeClr val="tx1">
                    <a:alpha val="15000"/>
                  </a:schemeClr>
                </a:solidFill>
              </a:rPr>
              <a:t>・</a:t>
            </a:r>
            <a:r>
              <a:rPr lang="en-US" altLang="ja-JP" sz="2600" dirty="0" smtClean="0">
                <a:solidFill>
                  <a:schemeClr val="tx1">
                    <a:alpha val="15000"/>
                  </a:schemeClr>
                </a:solidFill>
              </a:rPr>
              <a:t>11</a:t>
            </a:r>
            <a:r>
              <a:rPr lang="ja-JP" altLang="en-US" sz="2600" dirty="0" smtClean="0">
                <a:solidFill>
                  <a:schemeClr val="tx1">
                    <a:alpha val="15000"/>
                  </a:schemeClr>
                </a:solidFill>
              </a:rPr>
              <a:t>月），排水路（</a:t>
            </a:r>
            <a:r>
              <a:rPr lang="en-US" altLang="ja-JP" sz="2600" dirty="0" smtClean="0">
                <a:solidFill>
                  <a:schemeClr val="tx1">
                    <a:alpha val="15000"/>
                  </a:schemeClr>
                </a:solidFill>
              </a:rPr>
              <a:t>11</a:t>
            </a:r>
            <a:r>
              <a:rPr lang="ja-JP" altLang="en-US" sz="2600" dirty="0" smtClean="0">
                <a:solidFill>
                  <a:schemeClr val="tx1">
                    <a:alpha val="15000"/>
                  </a:schemeClr>
                </a:solidFill>
              </a:rPr>
              <a:t>月のみ）</a:t>
            </a:r>
            <a:endParaRPr lang="en-US" altLang="ja-JP" sz="2600" dirty="0" smtClean="0">
              <a:solidFill>
                <a:schemeClr val="tx1">
                  <a:alpha val="15000"/>
                </a:schemeClr>
              </a:solidFill>
            </a:endParaRPr>
          </a:p>
          <a:p>
            <a:pPr>
              <a:lnSpc>
                <a:spcPct val="150000"/>
              </a:lnSpc>
              <a:buNone/>
            </a:pPr>
            <a:r>
              <a:rPr lang="ja-JP" altLang="en-US" sz="2600" u="sng" dirty="0" smtClean="0">
                <a:solidFill>
                  <a:schemeClr val="tx1">
                    <a:alpha val="15000"/>
                  </a:schemeClr>
                </a:solidFill>
              </a:rPr>
              <a:t>調査手順</a:t>
            </a:r>
            <a:r>
              <a:rPr lang="ja-JP" altLang="en-US" sz="2600" dirty="0" smtClean="0">
                <a:solidFill>
                  <a:schemeClr val="tx1">
                    <a:alpha val="15000"/>
                  </a:schemeClr>
                </a:solidFill>
              </a:rPr>
              <a:t>：イシガイ類を採捕・種を同定し殻長を計測　　　　　</a:t>
            </a:r>
            <a:r>
              <a:rPr lang="ja-JP" altLang="en-US" sz="2600" dirty="0" smtClean="0">
                <a:solidFill>
                  <a:schemeClr val="tx1">
                    <a:alpha val="20000"/>
                  </a:schemeClr>
                </a:solidFill>
              </a:rPr>
              <a:t>　</a:t>
            </a:r>
            <a:r>
              <a:rPr lang="ja-JP" altLang="en-US" sz="2400" dirty="0" smtClean="0">
                <a:solidFill>
                  <a:schemeClr val="tx1">
                    <a:alpha val="20000"/>
                  </a:schemeClr>
                </a:solidFill>
              </a:rPr>
              <a:t>　　　</a:t>
            </a:r>
            <a:r>
              <a:rPr lang="ja-JP" altLang="en-US" sz="2400" dirty="0" smtClean="0"/>
              <a:t>　　</a:t>
            </a:r>
            <a:r>
              <a:rPr lang="ja-JP" altLang="en-US" sz="2000" dirty="0" smtClean="0"/>
              <a:t>　　　　</a:t>
            </a:r>
            <a:r>
              <a:rPr lang="ja-JP" altLang="en-US" dirty="0" smtClean="0"/>
              <a:t>　　　　　　　　　　　　　　　　　　　　　　　　　　　　　　　　　　　　　　　　　　　　　　　　　　　　　　　　　　　　　　　　　　　　　　　　　　　　　　　　　　　　　　　　　　　　　　　　　　　　　　　　　　　　　　　　　　　　　　　　　　　　　　　　　　　　　　　　　　　　　　　　　　　　　　　　　　　　　　　　　　　　　　　　　　　　　　　　　　　　　　　　　　　　　　　　　　　　　　　　　　　　　　　　　　　　　　　　　　　　　　　　　　　　　　　　　　　　　　　　　　　　　　　　　　　　　　　　　　　　　　　　　　　　　　　　　　　　　　　　　　　　　　　　　　　　　　　　　　　　　　　　　　　　　　　　　　　　　　　　　　　　　　　　　　　　　　　　　　　　　　　　　　　　　　　　　　　　　　　　　　　　　　　　　　　　　　　　　　　　　　　　　　　　　　　　　　　　　　　　　　　　　　　　　　　　　　　　　　　　　　　　　　　　　　　　　　　　　　　　　　　　　　　　　　　　　　　　　　　　　　　　　　　　　　　　　　　　　　　　　　　　　　　　　　　　　　　　　　　　　　　　　　　　　　　　　　　　　　　　　　　　　　　　　　　　　　　　　　　　　　　　　　　　　　　　　　　　　　　　　　　　　　　　　　　　　　　　　　　　　　　　　　　　　　　　　　　　　　　　　　　　　　　　　　　　　　　　　　　　　　　　　　　　　　　　　　　　　　　　　　　　　　　　　　　　　　　　　　　　　　　　　　　　　　　　　　　　　　　　　　　　　　　　　　　　　　　　　　　　　　　　　　　　　　　　　　　　　　　　　　　　　　　　　　　　　　　　　　　　　　　　　　　　　　　　　　　　　　　　　　　　　　　　　　　　　　　　　　　　　　　　　　　　　　　　　　　　　　　　　　　　　　　　　　</a:t>
            </a:r>
            <a:endParaRPr kumimoji="1" lang="ja-JP" altLang="en-US" dirty="0"/>
          </a:p>
        </p:txBody>
      </p:sp>
      <p:sp>
        <p:nvSpPr>
          <p:cNvPr id="2" name="タイトル 1"/>
          <p:cNvSpPr>
            <a:spLocks noGrp="1"/>
          </p:cNvSpPr>
          <p:nvPr>
            <p:ph type="title"/>
          </p:nvPr>
        </p:nvSpPr>
        <p:spPr>
          <a:xfrm>
            <a:off x="457200" y="142852"/>
            <a:ext cx="8229600" cy="796908"/>
          </a:xfrm>
        </p:spPr>
        <p:txBody>
          <a:bodyPr>
            <a:normAutofit/>
          </a:bodyPr>
          <a:lstStyle/>
          <a:p>
            <a:r>
              <a:rPr kumimoji="1" lang="ja-JP" altLang="en-US" u="sng" dirty="0" smtClean="0"/>
              <a:t>調査方法</a:t>
            </a:r>
            <a:endParaRPr kumimoji="1" lang="ja-JP" altLang="en-US" sz="3600" u="sng" dirty="0"/>
          </a:p>
        </p:txBody>
      </p:sp>
      <p:sp>
        <p:nvSpPr>
          <p:cNvPr id="4" name="テキスト ボックス 3"/>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6/14</a:t>
            </a:r>
            <a:endParaRPr kumimoji="1" lang="ja-JP" altLang="en-US" sz="2400" dirty="0">
              <a:solidFill>
                <a:schemeClr val="tx1">
                  <a:alpha val="40000"/>
                </a:schemeClr>
              </a:solidFill>
            </a:endParaRPr>
          </a:p>
        </p:txBody>
      </p:sp>
      <p:sp>
        <p:nvSpPr>
          <p:cNvPr id="5" name="正方形/長方形 4"/>
          <p:cNvSpPr/>
          <p:nvPr/>
        </p:nvSpPr>
        <p:spPr>
          <a:xfrm>
            <a:off x="142844" y="857232"/>
            <a:ext cx="8786874" cy="500066"/>
          </a:xfrm>
          <a:prstGeom prst="rect">
            <a:avLst/>
          </a:prstGeom>
          <a:noFill/>
          <a:ln w="19050">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cxnSp>
        <p:nvCxnSpPr>
          <p:cNvPr id="8" name="直線コネクタ 7"/>
          <p:cNvCxnSpPr/>
          <p:nvPr/>
        </p:nvCxnSpPr>
        <p:spPr>
          <a:xfrm rot="5400000">
            <a:off x="-1285916" y="2786058"/>
            <a:ext cx="2857520"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142844" y="4213230"/>
            <a:ext cx="8786874"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rot="5400000">
            <a:off x="7358876" y="2643182"/>
            <a:ext cx="3142478" cy="794"/>
          </a:xfrm>
          <a:prstGeom prst="line">
            <a:avLst/>
          </a:prstGeom>
          <a:ln w="19050"/>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142844" y="4429132"/>
            <a:ext cx="8786874" cy="500066"/>
          </a:xfrm>
          <a:prstGeom prst="rect">
            <a:avLst/>
          </a:prstGeom>
          <a:noFill/>
          <a:ln w="19050">
            <a:solidFill>
              <a:schemeClr val="accent4">
                <a:alpha val="1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cxnSp>
        <p:nvCxnSpPr>
          <p:cNvPr id="12" name="直線コネクタ 11"/>
          <p:cNvCxnSpPr/>
          <p:nvPr/>
        </p:nvCxnSpPr>
        <p:spPr>
          <a:xfrm rot="5400000">
            <a:off x="-749734" y="5320122"/>
            <a:ext cx="1783568"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42844" y="6213494"/>
            <a:ext cx="8786874"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rot="5400000">
            <a:off x="8037140" y="5320122"/>
            <a:ext cx="1784362" cy="794"/>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714356"/>
            <a:ext cx="9144000" cy="6000768"/>
          </a:xfrm>
        </p:spPr>
        <p:txBody>
          <a:bodyPr>
            <a:normAutofit fontScale="92500"/>
          </a:bodyPr>
          <a:lstStyle/>
          <a:p>
            <a:pPr>
              <a:lnSpc>
                <a:spcPct val="170000"/>
              </a:lnSpc>
              <a:spcBef>
                <a:spcPts val="600"/>
              </a:spcBef>
              <a:buNone/>
            </a:pPr>
            <a:r>
              <a:rPr lang="ja-JP" altLang="en-US" sz="2800" dirty="0" smtClean="0">
                <a:solidFill>
                  <a:schemeClr val="tx1">
                    <a:alpha val="15000"/>
                  </a:schemeClr>
                </a:solidFill>
              </a:rPr>
              <a:t>１．イシガイ類幼生の寄生状況に関する調査（</a:t>
            </a:r>
            <a:r>
              <a:rPr lang="en-US" altLang="ja-JP" sz="2800" dirty="0" smtClean="0">
                <a:solidFill>
                  <a:schemeClr val="tx1">
                    <a:alpha val="15000"/>
                  </a:schemeClr>
                </a:solidFill>
              </a:rPr>
              <a:t>5~8</a:t>
            </a:r>
            <a:r>
              <a:rPr lang="ja-JP" altLang="en-US" sz="2800" dirty="0" smtClean="0">
                <a:solidFill>
                  <a:schemeClr val="tx1">
                    <a:alpha val="15000"/>
                  </a:schemeClr>
                </a:solidFill>
              </a:rPr>
              <a:t>月・月</a:t>
            </a:r>
            <a:r>
              <a:rPr lang="en-US" altLang="ja-JP" sz="2800" dirty="0" smtClean="0">
                <a:solidFill>
                  <a:schemeClr val="tx1">
                    <a:alpha val="15000"/>
                  </a:schemeClr>
                </a:solidFill>
              </a:rPr>
              <a:t>1</a:t>
            </a:r>
            <a:r>
              <a:rPr lang="ja-JP" altLang="en-US" sz="2800" dirty="0" smtClean="0">
                <a:solidFill>
                  <a:schemeClr val="tx1">
                    <a:alpha val="15000"/>
                  </a:schemeClr>
                </a:solidFill>
              </a:rPr>
              <a:t>度）</a:t>
            </a:r>
            <a:endParaRPr lang="en-US" altLang="ja-JP" sz="2800" dirty="0" smtClean="0">
              <a:solidFill>
                <a:schemeClr val="tx1">
                  <a:alpha val="15000"/>
                </a:schemeClr>
              </a:solidFill>
            </a:endParaRPr>
          </a:p>
          <a:p>
            <a:pPr>
              <a:lnSpc>
                <a:spcPct val="110000"/>
              </a:lnSpc>
              <a:spcBef>
                <a:spcPts val="600"/>
              </a:spcBef>
              <a:buNone/>
            </a:pPr>
            <a:r>
              <a:rPr lang="ja-JP" altLang="en-US" sz="2600" dirty="0" smtClean="0">
                <a:solidFill>
                  <a:schemeClr val="tx1">
                    <a:alpha val="15000"/>
                  </a:schemeClr>
                </a:solidFill>
              </a:rPr>
              <a:t>　</a:t>
            </a:r>
            <a:r>
              <a:rPr lang="ja-JP" altLang="en-US" sz="2600" u="sng" dirty="0" smtClean="0">
                <a:solidFill>
                  <a:schemeClr val="tx1">
                    <a:alpha val="15000"/>
                  </a:schemeClr>
                </a:solidFill>
              </a:rPr>
              <a:t>調査場所</a:t>
            </a:r>
            <a:r>
              <a:rPr lang="ja-JP" altLang="en-US" sz="2600" dirty="0" smtClean="0">
                <a:solidFill>
                  <a:schemeClr val="tx1">
                    <a:alpha val="15000"/>
                  </a:schemeClr>
                </a:solidFill>
              </a:rPr>
              <a:t>：環境配慮型水田，排水路，魚道（遡上・降下個体</a:t>
            </a:r>
            <a:r>
              <a:rPr lang="en-US" altLang="ja-JP" sz="2600" dirty="0" smtClean="0">
                <a:solidFill>
                  <a:schemeClr val="tx1">
                    <a:alpha val="15000"/>
                  </a:schemeClr>
                </a:solidFill>
              </a:rPr>
              <a:t>)</a:t>
            </a:r>
          </a:p>
          <a:p>
            <a:pPr>
              <a:lnSpc>
                <a:spcPct val="150000"/>
              </a:lnSpc>
              <a:spcBef>
                <a:spcPts val="600"/>
              </a:spcBef>
              <a:buNone/>
            </a:pPr>
            <a:r>
              <a:rPr lang="ja-JP" altLang="en-US" sz="2600" dirty="0" smtClean="0">
                <a:solidFill>
                  <a:schemeClr val="tx1">
                    <a:alpha val="15000"/>
                  </a:schemeClr>
                </a:solidFill>
              </a:rPr>
              <a:t>　</a:t>
            </a:r>
            <a:r>
              <a:rPr lang="ja-JP" altLang="en-US" sz="2600" u="sng" dirty="0" smtClean="0">
                <a:solidFill>
                  <a:schemeClr val="tx1">
                    <a:alpha val="15000"/>
                  </a:schemeClr>
                </a:solidFill>
              </a:rPr>
              <a:t>調査手順</a:t>
            </a:r>
            <a:r>
              <a:rPr lang="ja-JP" altLang="en-US" sz="2600" dirty="0" smtClean="0">
                <a:solidFill>
                  <a:schemeClr val="tx1">
                    <a:alpha val="15000"/>
                  </a:schemeClr>
                </a:solidFill>
              </a:rPr>
              <a:t>：魚を採捕，寄生状況を確認</a:t>
            </a:r>
            <a:endParaRPr lang="en-US" altLang="ja-JP" sz="2600" dirty="0" smtClean="0">
              <a:solidFill>
                <a:schemeClr val="tx1">
                  <a:alpha val="15000"/>
                </a:schemeClr>
              </a:solidFill>
            </a:endParaRPr>
          </a:p>
          <a:p>
            <a:pPr>
              <a:lnSpc>
                <a:spcPct val="110000"/>
              </a:lnSpc>
              <a:spcBef>
                <a:spcPts val="600"/>
              </a:spcBef>
              <a:buNone/>
            </a:pPr>
            <a:r>
              <a:rPr lang="ja-JP" altLang="en-US" sz="2600" dirty="0" smtClean="0">
                <a:solidFill>
                  <a:schemeClr val="tx1">
                    <a:alpha val="15000"/>
                  </a:schemeClr>
                </a:solidFill>
              </a:rPr>
              <a:t>　　　　　　　 寄生していた幼生は殻長・殻高を計測，種を同定　　　</a:t>
            </a:r>
            <a:endParaRPr lang="en-US" altLang="ja-JP" sz="2600" dirty="0" smtClean="0">
              <a:solidFill>
                <a:schemeClr val="tx1">
                  <a:alpha val="15000"/>
                </a:schemeClr>
              </a:solidFill>
            </a:endParaRPr>
          </a:p>
          <a:p>
            <a:pPr>
              <a:lnSpc>
                <a:spcPct val="150000"/>
              </a:lnSpc>
              <a:spcBef>
                <a:spcPts val="600"/>
              </a:spcBef>
              <a:buNone/>
            </a:pPr>
            <a:r>
              <a:rPr lang="ja-JP" altLang="en-US" sz="2600" dirty="0" smtClean="0">
                <a:solidFill>
                  <a:schemeClr val="tx1">
                    <a:alpha val="15000"/>
                  </a:schemeClr>
                </a:solidFill>
              </a:rPr>
              <a:t>　</a:t>
            </a:r>
            <a:r>
              <a:rPr lang="ja-JP" altLang="en-US" sz="2600" u="sng" dirty="0" smtClean="0">
                <a:solidFill>
                  <a:schemeClr val="tx1">
                    <a:alpha val="15000"/>
                  </a:schemeClr>
                </a:solidFill>
              </a:rPr>
              <a:t>対象魚種</a:t>
            </a:r>
            <a:r>
              <a:rPr lang="ja-JP" altLang="en-US" sz="2600" dirty="0" smtClean="0">
                <a:solidFill>
                  <a:schemeClr val="tx1">
                    <a:alpha val="15000"/>
                  </a:schemeClr>
                </a:solidFill>
              </a:rPr>
              <a:t>：タイリクバラタナゴ，オイカワ，ヌマムツ，</a:t>
            </a:r>
            <a:endParaRPr lang="en-US" altLang="ja-JP" sz="2600" dirty="0" smtClean="0">
              <a:solidFill>
                <a:schemeClr val="tx1">
                  <a:alpha val="15000"/>
                </a:schemeClr>
              </a:solidFill>
            </a:endParaRPr>
          </a:p>
          <a:p>
            <a:pPr>
              <a:lnSpc>
                <a:spcPct val="110000"/>
              </a:lnSpc>
              <a:spcBef>
                <a:spcPts val="600"/>
              </a:spcBef>
              <a:buNone/>
            </a:pPr>
            <a:r>
              <a:rPr lang="ja-JP" altLang="en-US" sz="2600" dirty="0" smtClean="0">
                <a:solidFill>
                  <a:schemeClr val="tx1">
                    <a:alpha val="15000"/>
                  </a:schemeClr>
                </a:solidFill>
              </a:rPr>
              <a:t>　　　　　　　 モツゴ，タモロコ，フナ</a:t>
            </a:r>
            <a:endParaRPr lang="en-US" altLang="ja-JP" sz="2600" dirty="0" smtClean="0">
              <a:solidFill>
                <a:schemeClr val="tx1">
                  <a:alpha val="15000"/>
                </a:schemeClr>
              </a:solidFill>
            </a:endParaRPr>
          </a:p>
          <a:p>
            <a:pPr>
              <a:lnSpc>
                <a:spcPct val="110000"/>
              </a:lnSpc>
              <a:spcBef>
                <a:spcPts val="600"/>
              </a:spcBef>
              <a:buNone/>
            </a:pPr>
            <a:endParaRPr lang="en-US" altLang="ja-JP" sz="900" dirty="0" smtClean="0"/>
          </a:p>
          <a:p>
            <a:pPr>
              <a:lnSpc>
                <a:spcPct val="150000"/>
              </a:lnSpc>
              <a:buNone/>
            </a:pPr>
            <a:r>
              <a:rPr lang="en-US" altLang="ja-JP" sz="2800" dirty="0" smtClean="0"/>
              <a:t>2</a:t>
            </a:r>
            <a:r>
              <a:rPr lang="ja-JP" altLang="en-US" sz="2800" dirty="0" err="1" smtClean="0"/>
              <a:t>．</a:t>
            </a:r>
            <a:r>
              <a:rPr lang="ja-JP" altLang="en-US" sz="2800" dirty="0" smtClean="0"/>
              <a:t>イシガイ類成貝の生息状況に関する調査（</a:t>
            </a:r>
            <a:r>
              <a:rPr lang="en-US" altLang="ja-JP" sz="2800" dirty="0" smtClean="0"/>
              <a:t>3</a:t>
            </a:r>
            <a:r>
              <a:rPr lang="ja-JP" altLang="en-US" sz="2800" dirty="0" smtClean="0"/>
              <a:t>・</a:t>
            </a:r>
            <a:r>
              <a:rPr lang="en-US" altLang="ja-JP" sz="2800" dirty="0" smtClean="0"/>
              <a:t>5</a:t>
            </a:r>
            <a:r>
              <a:rPr lang="ja-JP" altLang="en-US" sz="2800" dirty="0" smtClean="0"/>
              <a:t>・</a:t>
            </a:r>
            <a:r>
              <a:rPr lang="en-US" altLang="ja-JP" sz="2800" dirty="0" smtClean="0"/>
              <a:t>7</a:t>
            </a:r>
            <a:r>
              <a:rPr lang="ja-JP" altLang="en-US" sz="2800" dirty="0" smtClean="0"/>
              <a:t>・</a:t>
            </a:r>
            <a:r>
              <a:rPr lang="en-US" altLang="ja-JP" sz="2800" dirty="0" smtClean="0"/>
              <a:t>9</a:t>
            </a:r>
            <a:r>
              <a:rPr lang="ja-JP" altLang="en-US" sz="2800" dirty="0" smtClean="0"/>
              <a:t>・</a:t>
            </a:r>
            <a:r>
              <a:rPr lang="en-US" altLang="ja-JP" sz="2800" dirty="0" smtClean="0"/>
              <a:t>11</a:t>
            </a:r>
            <a:r>
              <a:rPr lang="ja-JP" altLang="en-US" sz="2800" dirty="0" smtClean="0"/>
              <a:t>月）</a:t>
            </a:r>
            <a:endParaRPr lang="en-US" altLang="ja-JP" sz="2800" dirty="0" smtClean="0"/>
          </a:p>
          <a:p>
            <a:pPr>
              <a:lnSpc>
                <a:spcPct val="150000"/>
              </a:lnSpc>
              <a:buNone/>
            </a:pPr>
            <a:r>
              <a:rPr lang="ja-JP" altLang="en-US" sz="2600" u="sng" dirty="0" smtClean="0"/>
              <a:t>調査場所</a:t>
            </a:r>
            <a:r>
              <a:rPr lang="ja-JP" altLang="en-US" sz="2600" dirty="0" smtClean="0"/>
              <a:t>：環境配慮型水田（</a:t>
            </a:r>
            <a:r>
              <a:rPr lang="en-US" altLang="ja-JP" sz="2600" dirty="0" smtClean="0"/>
              <a:t>3</a:t>
            </a:r>
            <a:r>
              <a:rPr lang="ja-JP" altLang="en-US" sz="2600" dirty="0" smtClean="0"/>
              <a:t>・</a:t>
            </a:r>
            <a:r>
              <a:rPr lang="en-US" altLang="ja-JP" sz="2600" dirty="0" smtClean="0"/>
              <a:t>5</a:t>
            </a:r>
            <a:r>
              <a:rPr lang="ja-JP" altLang="en-US" sz="2600" dirty="0" smtClean="0"/>
              <a:t>・</a:t>
            </a:r>
            <a:r>
              <a:rPr lang="en-US" altLang="ja-JP" sz="2600" dirty="0" smtClean="0"/>
              <a:t>7</a:t>
            </a:r>
            <a:r>
              <a:rPr lang="ja-JP" altLang="en-US" sz="2600" dirty="0" smtClean="0"/>
              <a:t>・</a:t>
            </a:r>
            <a:r>
              <a:rPr lang="en-US" altLang="ja-JP" sz="2600" dirty="0" smtClean="0"/>
              <a:t>9</a:t>
            </a:r>
            <a:r>
              <a:rPr lang="ja-JP" altLang="en-US" sz="2600" dirty="0" smtClean="0"/>
              <a:t>・</a:t>
            </a:r>
            <a:r>
              <a:rPr lang="en-US" altLang="ja-JP" sz="2600" dirty="0" smtClean="0"/>
              <a:t>11</a:t>
            </a:r>
            <a:r>
              <a:rPr lang="ja-JP" altLang="en-US" sz="2600" dirty="0" smtClean="0"/>
              <a:t>月），排水路（</a:t>
            </a:r>
            <a:r>
              <a:rPr lang="en-US" altLang="ja-JP" sz="2600" dirty="0" smtClean="0"/>
              <a:t>11</a:t>
            </a:r>
            <a:r>
              <a:rPr lang="ja-JP" altLang="en-US" sz="2600" dirty="0" smtClean="0"/>
              <a:t>月のみ）</a:t>
            </a:r>
            <a:endParaRPr lang="en-US" altLang="ja-JP" sz="2600" dirty="0" smtClean="0"/>
          </a:p>
          <a:p>
            <a:pPr>
              <a:lnSpc>
                <a:spcPct val="150000"/>
              </a:lnSpc>
              <a:buNone/>
            </a:pPr>
            <a:r>
              <a:rPr lang="ja-JP" altLang="en-US" sz="2600" u="sng" dirty="0" smtClean="0"/>
              <a:t>調査手順</a:t>
            </a:r>
            <a:r>
              <a:rPr lang="ja-JP" altLang="en-US" sz="2600" dirty="0" smtClean="0"/>
              <a:t>：イシガイ類を採捕・種を同定し殻長を計測　</a:t>
            </a:r>
            <a:r>
              <a:rPr lang="ja-JP" altLang="en-US" sz="2600" dirty="0" smtClean="0">
                <a:solidFill>
                  <a:schemeClr val="tx1">
                    <a:alpha val="15000"/>
                  </a:schemeClr>
                </a:solidFill>
              </a:rPr>
              <a:t>　　　　</a:t>
            </a:r>
            <a:r>
              <a:rPr lang="ja-JP" altLang="en-US" sz="2600" dirty="0" smtClean="0">
                <a:solidFill>
                  <a:schemeClr val="tx1">
                    <a:alpha val="20000"/>
                  </a:schemeClr>
                </a:solidFill>
              </a:rPr>
              <a:t>　</a:t>
            </a:r>
            <a:r>
              <a:rPr lang="ja-JP" altLang="en-US" sz="2400" dirty="0" smtClean="0">
                <a:solidFill>
                  <a:schemeClr val="tx1">
                    <a:alpha val="20000"/>
                  </a:schemeClr>
                </a:solidFill>
              </a:rPr>
              <a:t>　　　</a:t>
            </a:r>
            <a:r>
              <a:rPr lang="ja-JP" altLang="en-US" sz="2400" dirty="0" smtClean="0"/>
              <a:t>　　</a:t>
            </a:r>
            <a:r>
              <a:rPr lang="ja-JP" altLang="en-US" sz="2000" dirty="0" smtClean="0"/>
              <a:t>　　　　</a:t>
            </a:r>
            <a:r>
              <a:rPr lang="ja-JP" altLang="en-US" dirty="0" smtClean="0"/>
              <a:t>　　　　　　　　　　　　　　　　　　　　　　　　　　　　　　　　　　　　　　　　　　　　　　　　　　　　　　　　　　　　　　　　　　　　　　　　　　　　　　　　　　　　　　　　　　　　　　　　　　　　　　　　　　　　　　　　　　　　　　　　　　　　　　　　　　　　　　　　　　　　　　　　　　　　　　　　　　　　　　　　　　　　　　　　　　　　　　　　　　　　　　　　　　　　　　　　　　　　　　　　　　　　　　　　　　　　　　　　　　　　　　　　　　　　　　　　　　　　　　　　　　　　　　　　　　　　　　　　　　　　　　　　　　　　　　　　　　　　　　　　　　　　　　　　　　　　　　　　　　　　　　　　　　　　　　　　　　　　　　　　　　　　　　　　　　　　　　　　　　　　　　　　　　　　　　　　　　　　　　　　　　　　　　　　　　　　　　　　　　　　　　　　　　　　　　　　　　　　　　　　　　　　　　　　　　　　　　　　　　　　　　　　　　　　　　　　　　　　　　　　　　　　　　　　　　　　　　　　　　　　　　　　　　　　　　　　　　　　　　　　　　　　　　　　　　　　　　　　　　　　　　　　　　　　　　　　　　　　　　　　　　　　　　　　　　　　　　　　　　　　　　　　　　　　　　　　　　　　　　　　　　　　　　　　　　　　　　　　　　　　　　　　　　　　　　　　　　　　　　　　　　　　　　　　　　　　　　　　　　　　　　　　　　　　　　　　　　　　　　　　　　　　　　　　　　　　　　　　　　　　　　　　　　　　　　　　　　　　　　　　　　　　　　　　　　　　　　　　　　　　　　　　　　　　　　　　　　　　　　　　　　　　　　　　　　　　　　　　　　　　　　　　　　　　　　　　　　　　　　　　　　　　　　　　　　　　　　　　　　　　　　　　　　　　　　　　　　　　　　　　　　　　　　　　　　</a:t>
            </a:r>
            <a:endParaRPr kumimoji="1" lang="ja-JP" altLang="en-US" dirty="0"/>
          </a:p>
        </p:txBody>
      </p:sp>
      <p:sp>
        <p:nvSpPr>
          <p:cNvPr id="2" name="タイトル 1"/>
          <p:cNvSpPr>
            <a:spLocks noGrp="1"/>
          </p:cNvSpPr>
          <p:nvPr>
            <p:ph type="title"/>
          </p:nvPr>
        </p:nvSpPr>
        <p:spPr>
          <a:xfrm>
            <a:off x="457200" y="142852"/>
            <a:ext cx="8229600" cy="796908"/>
          </a:xfrm>
        </p:spPr>
        <p:txBody>
          <a:bodyPr>
            <a:normAutofit/>
          </a:bodyPr>
          <a:lstStyle/>
          <a:p>
            <a:r>
              <a:rPr kumimoji="1" lang="ja-JP" altLang="en-US" u="sng" dirty="0" smtClean="0"/>
              <a:t>調査方法</a:t>
            </a:r>
            <a:endParaRPr kumimoji="1" lang="ja-JP" altLang="en-US" sz="3600" u="sng" dirty="0"/>
          </a:p>
        </p:txBody>
      </p:sp>
      <p:sp>
        <p:nvSpPr>
          <p:cNvPr id="4" name="テキスト ボックス 3"/>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7/14</a:t>
            </a:r>
            <a:endParaRPr kumimoji="1" lang="ja-JP" altLang="en-US" sz="2400" dirty="0">
              <a:solidFill>
                <a:schemeClr val="tx1">
                  <a:alpha val="40000"/>
                </a:schemeClr>
              </a:solidFill>
            </a:endParaRPr>
          </a:p>
        </p:txBody>
      </p:sp>
      <p:sp>
        <p:nvSpPr>
          <p:cNvPr id="5" name="正方形/長方形 4"/>
          <p:cNvSpPr/>
          <p:nvPr/>
        </p:nvSpPr>
        <p:spPr>
          <a:xfrm>
            <a:off x="142844" y="857232"/>
            <a:ext cx="8786874" cy="500066"/>
          </a:xfrm>
          <a:prstGeom prst="rect">
            <a:avLst/>
          </a:prstGeom>
          <a:noFill/>
          <a:ln w="19050">
            <a:solidFill>
              <a:schemeClr val="accent4">
                <a:alpha val="1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en-US" altLang="ja-JP" sz="2400" dirty="0" smtClean="0">
              <a:solidFill>
                <a:schemeClr val="dk1">
                  <a:alpha val="15000"/>
                </a:schemeClr>
              </a:solidFill>
            </a:endParaRPr>
          </a:p>
          <a:p>
            <a:pPr algn="ctr">
              <a:lnSpc>
                <a:spcPct val="150000"/>
              </a:lnSpc>
              <a:buNone/>
            </a:pPr>
            <a:endParaRPr lang="en-US" altLang="ja-JP" sz="2400" dirty="0" smtClean="0">
              <a:solidFill>
                <a:schemeClr val="dk1">
                  <a:alpha val="15000"/>
                </a:schemeClr>
              </a:solidFill>
            </a:endParaRPr>
          </a:p>
          <a:p>
            <a:pPr algn="ctr">
              <a:lnSpc>
                <a:spcPct val="150000"/>
              </a:lnSpc>
              <a:buNone/>
            </a:pPr>
            <a:endParaRPr kumimoji="1" lang="en-US" altLang="ja-JP" sz="2400" dirty="0" smtClean="0">
              <a:solidFill>
                <a:schemeClr val="dk1">
                  <a:alpha val="15000"/>
                </a:schemeClr>
              </a:solidFill>
            </a:endParaRPr>
          </a:p>
          <a:p>
            <a:pPr algn="ctr">
              <a:lnSpc>
                <a:spcPct val="150000"/>
              </a:lnSpc>
              <a:buNone/>
            </a:pPr>
            <a:endParaRPr lang="en-US" altLang="ja-JP" sz="2400" dirty="0" smtClean="0">
              <a:solidFill>
                <a:schemeClr val="dk1">
                  <a:alpha val="15000"/>
                </a:schemeClr>
              </a:solidFill>
            </a:endParaRPr>
          </a:p>
          <a:p>
            <a:pPr algn="ctr">
              <a:lnSpc>
                <a:spcPct val="150000"/>
              </a:lnSpc>
              <a:buNone/>
            </a:pPr>
            <a:endParaRPr kumimoji="1" lang="en-US" altLang="ja-JP" sz="2400" dirty="0" smtClean="0">
              <a:solidFill>
                <a:schemeClr val="dk1">
                  <a:alpha val="15000"/>
                </a:schemeClr>
              </a:solidFill>
            </a:endParaRPr>
          </a:p>
          <a:p>
            <a:pPr algn="ctr">
              <a:lnSpc>
                <a:spcPct val="150000"/>
              </a:lnSpc>
              <a:buNone/>
            </a:pPr>
            <a:endParaRPr lang="en-US" altLang="ja-JP" sz="2400" dirty="0" smtClean="0">
              <a:solidFill>
                <a:schemeClr val="dk1">
                  <a:alpha val="15000"/>
                </a:schemeClr>
              </a:solidFill>
            </a:endParaRPr>
          </a:p>
          <a:p>
            <a:pPr algn="ctr">
              <a:lnSpc>
                <a:spcPct val="150000"/>
              </a:lnSpc>
              <a:buNone/>
            </a:pPr>
            <a:endParaRPr kumimoji="1" lang="en-US" altLang="ja-JP" sz="2400" dirty="0" smtClean="0">
              <a:solidFill>
                <a:schemeClr val="dk1">
                  <a:alpha val="15000"/>
                </a:schemeClr>
              </a:solidFill>
            </a:endParaRPr>
          </a:p>
          <a:p>
            <a:pPr algn="ctr">
              <a:lnSpc>
                <a:spcPct val="150000"/>
              </a:lnSpc>
              <a:buNone/>
            </a:pPr>
            <a:endParaRPr lang="en-US" altLang="ja-JP" sz="2400" dirty="0" smtClean="0">
              <a:solidFill>
                <a:schemeClr val="dk1">
                  <a:alpha val="15000"/>
                </a:schemeClr>
              </a:solidFill>
            </a:endParaRPr>
          </a:p>
          <a:p>
            <a:pPr algn="ctr">
              <a:lnSpc>
                <a:spcPct val="150000"/>
              </a:lnSpc>
              <a:buNone/>
            </a:pPr>
            <a:endParaRPr kumimoji="1" lang="en-US" altLang="ja-JP" sz="2400" dirty="0" smtClean="0">
              <a:solidFill>
                <a:schemeClr val="dk1">
                  <a:alpha val="15000"/>
                </a:schemeClr>
              </a:solidFill>
            </a:endParaRPr>
          </a:p>
          <a:p>
            <a:pPr algn="ctr">
              <a:lnSpc>
                <a:spcPct val="150000"/>
              </a:lnSpc>
              <a:buNone/>
            </a:pPr>
            <a:endParaRPr lang="en-US" altLang="ja-JP" sz="2400" dirty="0" smtClean="0">
              <a:solidFill>
                <a:schemeClr val="dk1">
                  <a:alpha val="15000"/>
                </a:schemeClr>
              </a:solidFill>
            </a:endParaRPr>
          </a:p>
          <a:p>
            <a:pPr algn="ctr">
              <a:lnSpc>
                <a:spcPct val="150000"/>
              </a:lnSpc>
              <a:buNone/>
            </a:pPr>
            <a:endParaRPr kumimoji="1" lang="en-US" altLang="ja-JP" sz="2400" dirty="0" smtClean="0">
              <a:solidFill>
                <a:schemeClr val="dk1">
                  <a:alpha val="15000"/>
                </a:schemeClr>
              </a:solidFill>
            </a:endParaRPr>
          </a:p>
        </p:txBody>
      </p:sp>
      <p:cxnSp>
        <p:nvCxnSpPr>
          <p:cNvPr id="8" name="直線コネクタ 7"/>
          <p:cNvCxnSpPr/>
          <p:nvPr/>
        </p:nvCxnSpPr>
        <p:spPr>
          <a:xfrm rot="5400000">
            <a:off x="-1285916" y="2786058"/>
            <a:ext cx="2857520"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142844" y="4213230"/>
            <a:ext cx="8786874" cy="1588"/>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rot="5400000">
            <a:off x="7358876" y="2643182"/>
            <a:ext cx="3142478" cy="794"/>
          </a:xfrm>
          <a:prstGeom prst="line">
            <a:avLst/>
          </a:prstGeom>
          <a:ln w="19050">
            <a:solidFill>
              <a:schemeClr val="accent4">
                <a:alpha val="15000"/>
              </a:schemeClr>
            </a:solidFill>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142844" y="4429132"/>
            <a:ext cx="8786874" cy="500066"/>
          </a:xfrm>
          <a:prstGeom prst="rect">
            <a:avLst/>
          </a:prstGeom>
          <a:noFill/>
          <a:ln w="19050">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endParaRPr kumimoji="1" lang="ja-JP" altLang="en-US" sz="2400" dirty="0" smtClean="0">
              <a:solidFill>
                <a:schemeClr val="dk1">
                  <a:alpha val="15000"/>
                </a:schemeClr>
              </a:solidFill>
            </a:endParaRPr>
          </a:p>
        </p:txBody>
      </p:sp>
      <p:cxnSp>
        <p:nvCxnSpPr>
          <p:cNvPr id="12" name="直線コネクタ 11"/>
          <p:cNvCxnSpPr/>
          <p:nvPr/>
        </p:nvCxnSpPr>
        <p:spPr>
          <a:xfrm rot="5400000">
            <a:off x="-749734" y="5320122"/>
            <a:ext cx="1783568"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42844" y="6213494"/>
            <a:ext cx="8786874"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rot="5400000">
            <a:off x="8037140" y="5320122"/>
            <a:ext cx="1784362" cy="794"/>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457200" y="1214422"/>
            <a:ext cx="8229600" cy="4792869"/>
          </a:xfrm>
        </p:spPr>
        <p:txBody>
          <a:bodyPr/>
          <a:lstStyle/>
          <a:p>
            <a:endParaRPr kumimoji="1" lang="ja-JP" altLang="en-US" dirty="0"/>
          </a:p>
        </p:txBody>
      </p:sp>
      <p:sp>
        <p:nvSpPr>
          <p:cNvPr id="3" name="タイトル 2"/>
          <p:cNvSpPr>
            <a:spLocks noGrp="1"/>
          </p:cNvSpPr>
          <p:nvPr>
            <p:ph type="title"/>
          </p:nvPr>
        </p:nvSpPr>
        <p:spPr>
          <a:xfrm>
            <a:off x="457200" y="-24"/>
            <a:ext cx="8229600" cy="1143000"/>
          </a:xfrm>
        </p:spPr>
        <p:txBody>
          <a:bodyPr/>
          <a:lstStyle/>
          <a:p>
            <a:r>
              <a:rPr kumimoji="1" lang="ja-JP" altLang="en-US" u="sng" dirty="0" smtClean="0"/>
              <a:t>結果および考察</a:t>
            </a:r>
            <a:endParaRPr kumimoji="1" lang="ja-JP" altLang="en-US" u="sng" dirty="0"/>
          </a:p>
        </p:txBody>
      </p:sp>
      <p:sp>
        <p:nvSpPr>
          <p:cNvPr id="6" name="テキスト ボックス 5"/>
          <p:cNvSpPr txBox="1"/>
          <p:nvPr/>
        </p:nvSpPr>
        <p:spPr>
          <a:xfrm>
            <a:off x="8143900" y="71414"/>
            <a:ext cx="928459" cy="461665"/>
          </a:xfrm>
          <a:prstGeom prst="rect">
            <a:avLst/>
          </a:prstGeom>
          <a:noFill/>
        </p:spPr>
        <p:txBody>
          <a:bodyPr wrap="none" rtlCol="0">
            <a:spAutoFit/>
          </a:bodyPr>
          <a:lstStyle/>
          <a:p>
            <a:r>
              <a:rPr kumimoji="1" lang="en-US" altLang="ja-JP" sz="2400" dirty="0" smtClean="0">
                <a:solidFill>
                  <a:schemeClr val="tx1">
                    <a:alpha val="40000"/>
                  </a:schemeClr>
                </a:solidFill>
              </a:rPr>
              <a:t>8/14</a:t>
            </a:r>
            <a:endParaRPr kumimoji="1" lang="ja-JP" altLang="en-US" sz="2400" dirty="0">
              <a:solidFill>
                <a:schemeClr val="tx1">
                  <a:alpha val="40000"/>
                </a:schemeClr>
              </a:solidFill>
            </a:endParaRPr>
          </a:p>
        </p:txBody>
      </p:sp>
      <p:sp>
        <p:nvSpPr>
          <p:cNvPr id="9" name="角丸四角形 8"/>
          <p:cNvSpPr/>
          <p:nvPr/>
        </p:nvSpPr>
        <p:spPr>
          <a:xfrm>
            <a:off x="142844" y="1428736"/>
            <a:ext cx="8858312" cy="17145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en-US" altLang="ja-JP" sz="2800" dirty="0" smtClean="0">
              <a:solidFill>
                <a:schemeClr val="tx1"/>
              </a:solidFill>
            </a:endParaRPr>
          </a:p>
          <a:p>
            <a:pPr algn="ctr">
              <a:lnSpc>
                <a:spcPct val="150000"/>
              </a:lnSpc>
            </a:pPr>
            <a:r>
              <a:rPr lang="ja-JP" altLang="en-US" sz="2800" dirty="0" smtClean="0">
                <a:solidFill>
                  <a:schemeClr val="tx1"/>
                </a:solidFill>
              </a:rPr>
              <a:t>①イシガイ類幼生の寄生主となる魚種を明らかにし，</a:t>
            </a:r>
            <a:endParaRPr lang="en-US" altLang="ja-JP" sz="2800" dirty="0" smtClean="0">
              <a:solidFill>
                <a:schemeClr val="tx1"/>
              </a:solidFill>
            </a:endParaRPr>
          </a:p>
          <a:p>
            <a:pPr algn="ctr">
              <a:lnSpc>
                <a:spcPct val="150000"/>
              </a:lnSpc>
            </a:pPr>
            <a:r>
              <a:rPr lang="ja-JP" altLang="en-US" sz="2800" dirty="0" smtClean="0">
                <a:solidFill>
                  <a:schemeClr val="tx1"/>
                </a:solidFill>
              </a:rPr>
              <a:t>イシガイ類の保全において，重要となる魚種を検討する</a:t>
            </a:r>
            <a:endParaRPr lang="en-US" altLang="ja-JP" sz="2800" dirty="0" smtClean="0">
              <a:solidFill>
                <a:schemeClr val="tx1"/>
              </a:solidFill>
            </a:endParaRPr>
          </a:p>
          <a:p>
            <a:pPr algn="ctr">
              <a:lnSpc>
                <a:spcPct val="150000"/>
              </a:lnSpc>
              <a:buNone/>
            </a:pPr>
            <a:endParaRPr lang="en-US" altLang="ja-JP" sz="2400" dirty="0" smtClean="0">
              <a:solidFill>
                <a:schemeClr val="tx1"/>
              </a:solidFill>
            </a:endParaRPr>
          </a:p>
        </p:txBody>
      </p:sp>
      <p:sp>
        <p:nvSpPr>
          <p:cNvPr id="10" name="角丸四角形 9"/>
          <p:cNvSpPr/>
          <p:nvPr/>
        </p:nvSpPr>
        <p:spPr>
          <a:xfrm>
            <a:off x="142876" y="3500438"/>
            <a:ext cx="8858280"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buNone/>
            </a:pPr>
            <a:r>
              <a:rPr lang="ja-JP" altLang="en-US" sz="2800" dirty="0" smtClean="0">
                <a:solidFill>
                  <a:schemeClr val="dk1">
                    <a:alpha val="15000"/>
                  </a:schemeClr>
                </a:solidFill>
              </a:rPr>
              <a:t>②寄生主を介したイシガイ類の移動状況について検討</a:t>
            </a:r>
            <a:endParaRPr lang="en-US" altLang="ja-JP" sz="2800" dirty="0" smtClean="0">
              <a:solidFill>
                <a:schemeClr val="dk1">
                  <a:alpha val="1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lnSpc>
            <a:spcPct val="150000"/>
          </a:lnSpc>
          <a:buNone/>
          <a:defRPr sz="2400" dirty="0" smtClean="0">
            <a:solidFill>
              <a:schemeClr val="dk1">
                <a:alpha val="15000"/>
              </a:schemeClr>
            </a:solidFill>
          </a:defRPr>
        </a:defP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4986</TotalTime>
  <Words>1194</Words>
  <Application>Microsoft Office PowerPoint</Application>
  <PresentationFormat>画面に合わせる (4:3)</PresentationFormat>
  <Paragraphs>240</Paragraphs>
  <Slides>18</Slides>
  <Notes>17</Notes>
  <HiddenSlides>2</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ビジネス</vt:lpstr>
      <vt:lpstr>イシガイ類幼生の魚類への寄生状況</vt:lpstr>
      <vt:lpstr>背景</vt:lpstr>
      <vt:lpstr>目的</vt:lpstr>
      <vt:lpstr>調査地</vt:lpstr>
      <vt:lpstr>本研究の対象種</vt:lpstr>
      <vt:lpstr>調査方法</vt:lpstr>
      <vt:lpstr>調査方法</vt:lpstr>
      <vt:lpstr>調査方法</vt:lpstr>
      <vt:lpstr>結果および考察</vt:lpstr>
      <vt:lpstr>スライド 10</vt:lpstr>
      <vt:lpstr>結果および考察</vt:lpstr>
      <vt:lpstr>スライド 12</vt:lpstr>
      <vt:lpstr>スライド 13</vt:lpstr>
      <vt:lpstr>スライド 14</vt:lpstr>
      <vt:lpstr>スライド 15</vt:lpstr>
      <vt:lpstr>ご清聴ありがとうございました</vt:lpstr>
      <vt:lpstr>スライド 17</vt:lpstr>
      <vt:lpstr>スライド 18</vt:lpstr>
    </vt:vector>
  </TitlesOfParts>
  <Company>岐阜大学応用生物科学部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イシガイ類幼生の魚類への寄生状況および 魚類を介した移動に関する研究</dc:title>
  <dc:creator>近藤美麻</dc:creator>
  <cp:lastModifiedBy>近藤美麻</cp:lastModifiedBy>
  <cp:revision>487</cp:revision>
  <dcterms:created xsi:type="dcterms:W3CDTF">2009-02-06T10:12:19Z</dcterms:created>
  <dcterms:modified xsi:type="dcterms:W3CDTF">2009-02-16T10:32:08Z</dcterms:modified>
</cp:coreProperties>
</file>