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drawings/drawing2.xml" ContentType="application/vnd.openxmlformats-officedocument.drawingml.chartshapes+xml"/>
  <Override PartName="/ppt/theme/themeOverride5.xml" ContentType="application/vnd.openxmlformats-officedocument.themeOverr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charts/chart13.xml" ContentType="application/vnd.openxmlformats-officedocument.drawingml.chart+xml"/>
  <Override PartName="/ppt/charts/chart24.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charts/chart7.xml" ContentType="application/vnd.openxmlformats-officedocument.drawingml.chart+xml"/>
  <Override PartName="/ppt/charts/chart20.xml" ContentType="application/vnd.openxmlformats-officedocument.drawingml.chart+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charts/chart3.xml" ContentType="application/vnd.openxmlformats-officedocument.drawingml.chart+xml"/>
  <Default Extension="xlsx" ContentType="application/vnd.openxmlformats-officedocument.spreadsheetml.sheet"/>
  <Override PartName="/ppt/drawings/drawing7.xml" ContentType="application/vnd.openxmlformats-officedocument.drawingml.chartshape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tags/tag7.xml" ContentType="application/vnd.openxmlformats-officedocument.presentationml.tags+xml"/>
  <Override PartName="/ppt/drawings/drawing3.xml" ContentType="application/vnd.openxmlformats-officedocument.drawingml.chartshapes+xml"/>
  <Override PartName="/ppt/theme/themeOverride8.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rawings/drawing1.xml" ContentType="application/vnd.openxmlformats-officedocument.drawingml.chartshapes+xml"/>
  <Override PartName="/ppt/theme/themeOverride6.xml" ContentType="application/vnd.openxmlformats-officedocument.themeOverride+xml"/>
  <Override PartName="/ppt/diagrams/quickStyle3.xml" ContentType="application/vnd.openxmlformats-officedocument.drawingml.diagramStyl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tags/tag3.xml" ContentType="application/vnd.openxmlformats-officedocument.presentationml.tags+xml"/>
  <Override PartName="/ppt/theme/themeOverride4.xml" ContentType="application/vnd.openxmlformats-officedocument.themeOverride+xml"/>
  <Override PartName="/ppt/notesSlides/notesSlide17.xml" ContentType="application/vnd.openxmlformats-officedocument.presentationml.notesSlide+xml"/>
  <Override PartName="/ppt/charts/chart16.xml" ContentType="application/vnd.openxmlformats-officedocument.drawingml.chart+xml"/>
  <Override PartName="/ppt/charts/chart25.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heme/themeOverride2.xml" ContentType="application/vnd.openxmlformats-officedocument.themeOverride+xml"/>
  <Override PartName="/ppt/notesSlides/notesSlide15.xml" ContentType="application/vnd.openxmlformats-officedocument.presentationml.notesSlide+xml"/>
  <Override PartName="/ppt/charts/chart14.xml" ContentType="application/vnd.openxmlformats-officedocument.drawingml.chart+xml"/>
  <Override PartName="/ppt/charts/chart2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diagrams/layout4.xml" ContentType="application/vnd.openxmlformats-officedocument.drawingml.diagramLayout+xml"/>
  <Override PartName="/ppt/charts/chart12.xml" ContentType="application/vnd.openxmlformats-officedocument.drawingml.chart+xml"/>
  <Override PartName="/ppt/charts/chart21.xml" ContentType="application/vnd.openxmlformats-officedocument.drawingml.char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diagrams/data3.xml" ContentType="application/vnd.openxmlformats-officedocument.drawingml.diagramData+xml"/>
  <Override PartName="/ppt/drawings/drawing8.xml" ContentType="application/vnd.openxmlformats-officedocument.drawingml.chartshapes+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charts/chart2.xml" ContentType="application/vnd.openxmlformats-officedocument.drawingml.chart+xml"/>
  <Override PartName="/ppt/diagrams/colors3.xml" ContentType="application/vnd.openxmlformats-officedocument.drawingml.diagramColors+xml"/>
  <Override PartName="/ppt/tags/tag11.xml" ContentType="application/vnd.openxmlformats-officedocument.presentationml.tags+xml"/>
  <Override PartName="/ppt/drawings/drawing6.xml" ContentType="application/vnd.openxmlformats-officedocument.drawingml.chartshapes+xml"/>
  <Override PartName="/ppt/theme/themeOverride9.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drawings/drawing4.xml" ContentType="application/vnd.openxmlformats-officedocument.drawingml.chartshapes+xml"/>
  <Override PartName="/ppt/theme/themeOverride7.xml" ContentType="application/vnd.openxmlformats-officedocument.themeOverride+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theme/themeOverride3.xml" ContentType="application/vnd.openxmlformats-officedocument.themeOverride+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charts/chart15.xml" ContentType="application/vnd.openxmlformats-officedocument.drawingml.chart+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tags/tag10.xml" ContentType="application/vnd.openxmlformats-officedocument.presentationml.tags+xml"/>
  <Override PartName="/ppt/drawings/drawing5.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7"/>
  </p:notesMasterIdLst>
  <p:handoutMasterIdLst>
    <p:handoutMasterId r:id="rId28"/>
  </p:handoutMasterIdLst>
  <p:sldIdLst>
    <p:sldId id="256" r:id="rId2"/>
    <p:sldId id="281" r:id="rId3"/>
    <p:sldId id="257" r:id="rId4"/>
    <p:sldId id="260" r:id="rId5"/>
    <p:sldId id="282" r:id="rId6"/>
    <p:sldId id="283" r:id="rId7"/>
    <p:sldId id="258" r:id="rId8"/>
    <p:sldId id="264" r:id="rId9"/>
    <p:sldId id="312" r:id="rId10"/>
    <p:sldId id="302" r:id="rId11"/>
    <p:sldId id="303" r:id="rId12"/>
    <p:sldId id="322" r:id="rId13"/>
    <p:sldId id="292" r:id="rId14"/>
    <p:sldId id="317" r:id="rId15"/>
    <p:sldId id="323" r:id="rId16"/>
    <p:sldId id="290" r:id="rId17"/>
    <p:sldId id="305" r:id="rId18"/>
    <p:sldId id="304" r:id="rId19"/>
    <p:sldId id="320" r:id="rId20"/>
    <p:sldId id="321" r:id="rId21"/>
    <p:sldId id="306" r:id="rId22"/>
    <p:sldId id="307" r:id="rId23"/>
    <p:sldId id="308" r:id="rId24"/>
    <p:sldId id="309" r:id="rId25"/>
    <p:sldId id="310" r:id="rId26"/>
  </p:sldIdLst>
  <p:sldSz cx="9144000" cy="6858000" type="screen4x3"/>
  <p:notesSz cx="2954338" cy="474186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0" algn="l" rtl="0" fontAlgn="base">
      <a:spcBef>
        <a:spcPct val="0"/>
      </a:spcBef>
      <a:spcAft>
        <a:spcPct val="0"/>
      </a:spcAft>
      <a:defRPr kumimoji="1" kern="1200">
        <a:solidFill>
          <a:schemeClr val="tx1"/>
        </a:solidFill>
        <a:latin typeface="Arial" charset="0"/>
        <a:ea typeface="ＭＳ Ｐゴシック" charset="-128"/>
        <a:cs typeface="+mn-cs"/>
      </a:defRPr>
    </a:lvl2pPr>
    <a:lvl3pPr marL="914339" algn="l" rtl="0" fontAlgn="base">
      <a:spcBef>
        <a:spcPct val="0"/>
      </a:spcBef>
      <a:spcAft>
        <a:spcPct val="0"/>
      </a:spcAft>
      <a:defRPr kumimoji="1" kern="1200">
        <a:solidFill>
          <a:schemeClr val="tx1"/>
        </a:solidFill>
        <a:latin typeface="Arial" charset="0"/>
        <a:ea typeface="ＭＳ Ｐゴシック" charset="-128"/>
        <a:cs typeface="+mn-cs"/>
      </a:defRPr>
    </a:lvl3pPr>
    <a:lvl4pPr marL="1371509" algn="l" rtl="0" fontAlgn="base">
      <a:spcBef>
        <a:spcPct val="0"/>
      </a:spcBef>
      <a:spcAft>
        <a:spcPct val="0"/>
      </a:spcAft>
      <a:defRPr kumimoji="1" kern="1200">
        <a:solidFill>
          <a:schemeClr val="tx1"/>
        </a:solidFill>
        <a:latin typeface="Arial" charset="0"/>
        <a:ea typeface="ＭＳ Ｐゴシック" charset="-128"/>
        <a:cs typeface="+mn-cs"/>
      </a:defRPr>
    </a:lvl4pPr>
    <a:lvl5pPr marL="1828678" algn="l" rtl="0" fontAlgn="base">
      <a:spcBef>
        <a:spcPct val="0"/>
      </a:spcBef>
      <a:spcAft>
        <a:spcPct val="0"/>
      </a:spcAft>
      <a:defRPr kumimoji="1" kern="1200">
        <a:solidFill>
          <a:schemeClr val="tx1"/>
        </a:solidFill>
        <a:latin typeface="Arial" charset="0"/>
        <a:ea typeface="ＭＳ Ｐゴシック" charset="-128"/>
        <a:cs typeface="+mn-cs"/>
      </a:defRPr>
    </a:lvl5pPr>
    <a:lvl6pPr marL="2285848" algn="l" defTabSz="914339" rtl="0" eaLnBrk="1" latinLnBrk="0" hangingPunct="1">
      <a:defRPr kumimoji="1" kern="1200">
        <a:solidFill>
          <a:schemeClr val="tx1"/>
        </a:solidFill>
        <a:latin typeface="Arial" charset="0"/>
        <a:ea typeface="ＭＳ Ｐゴシック" charset="-128"/>
        <a:cs typeface="+mn-cs"/>
      </a:defRPr>
    </a:lvl6pPr>
    <a:lvl7pPr marL="2743017" algn="l" defTabSz="914339" rtl="0" eaLnBrk="1" latinLnBrk="0" hangingPunct="1">
      <a:defRPr kumimoji="1" kern="1200">
        <a:solidFill>
          <a:schemeClr val="tx1"/>
        </a:solidFill>
        <a:latin typeface="Arial" charset="0"/>
        <a:ea typeface="ＭＳ Ｐゴシック" charset="-128"/>
        <a:cs typeface="+mn-cs"/>
      </a:defRPr>
    </a:lvl7pPr>
    <a:lvl8pPr marL="3200189" algn="l" defTabSz="914339" rtl="0" eaLnBrk="1" latinLnBrk="0" hangingPunct="1">
      <a:defRPr kumimoji="1" kern="1200">
        <a:solidFill>
          <a:schemeClr val="tx1"/>
        </a:solidFill>
        <a:latin typeface="Arial" charset="0"/>
        <a:ea typeface="ＭＳ Ｐゴシック" charset="-128"/>
        <a:cs typeface="+mn-cs"/>
      </a:defRPr>
    </a:lvl8pPr>
    <a:lvl9pPr marL="3657358" algn="l" defTabSz="914339"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FFFF"/>
    <a:srgbClr val="000000"/>
    <a:srgbClr val="FF0000"/>
    <a:srgbClr val="FFC000"/>
    <a:srgbClr val="FF9900"/>
    <a:srgbClr val="77D9E8"/>
    <a:srgbClr val="546422"/>
    <a:srgbClr val="387026"/>
    <a:srgbClr val="7E9632"/>
    <a:srgbClr val="06686D"/>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86165" autoAdjust="0"/>
  </p:normalViewPr>
  <p:slideViewPr>
    <p:cSldViewPr>
      <p:cViewPr>
        <p:scale>
          <a:sx n="80" d="100"/>
          <a:sy n="80" d="100"/>
        </p:scale>
        <p:origin x="-864" y="-396"/>
      </p:cViewPr>
      <p:guideLst>
        <p:guide orient="horz" pos="2160"/>
        <p:guide pos="2880"/>
      </p:guideLst>
    </p:cSldViewPr>
  </p:slideViewPr>
  <p:outlineViewPr>
    <p:cViewPr>
      <p:scale>
        <a:sx n="33" d="100"/>
        <a:sy n="33" d="100"/>
      </p:scale>
      <p:origin x="0" y="147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61" d="100"/>
          <a:sy n="161" d="100"/>
        </p:scale>
        <p:origin x="-2292" y="-78"/>
      </p:cViewPr>
      <p:guideLst>
        <p:guide orient="horz" pos="1494"/>
        <p:guide pos="93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Mari&#12288;Kikuchi\My%20Documents\&#22823;&#23398;\&#30740;&#31350;&#23460;\&#21330;&#35542;\&#12487;&#12540;&#12479;&#25972;&#29702;\&#12469;&#12462;&#20491;&#20307;&#25968;&#12464;&#12521;&#12501;.xlsx" TargetMode="Externa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file:///C:\Documents%20and%20Settings\Mari&#12288;Kikuchi\My%20Documents\&#22823;&#23398;\&#30740;&#31350;&#23460;\&#21330;&#35542;\&#12487;&#12540;&#12479;&#25972;&#29702;\&#12469;&#12462;&#20491;&#20307;&#25968;&#12464;&#12521;&#12501;.xlsx" TargetMode="External"/><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oleObject" Target="file:///C:\Documents%20and%20Settings\Mari&#12288;Kikuchi\My%20Documents\&#22823;&#23398;\&#30740;&#31350;&#23460;\&#21330;&#35542;\&#12487;&#12540;&#12479;&#25972;&#29702;\&#12469;&#12462;&#20491;&#20307;&#25968;&#12464;&#12521;&#12501;.xlsx" TargetMode="External"/><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1" Type="http://schemas.openxmlformats.org/officeDocument/2006/relationships/oleObject" Target="file:///C:\Documents%20and%20Settings\Mari&#12288;Kikuchi\My%20Documents\&#22823;&#23398;\&#30740;&#31350;&#23460;\&#21330;&#35542;\&#12487;&#12540;&#12479;&#25972;&#29702;\&#12469;&#12462;&#20491;&#20307;&#25968;&#12464;&#12521;&#12501;.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Documents%20and%20Settings\Mari&#12288;Kikuchi\My%20Documents\&#22823;&#23398;\&#30740;&#31350;&#23460;\&#21330;&#35542;\&#12487;&#12540;&#12479;&#25972;&#29702;\&#12469;&#12462;&#20491;&#20307;&#25968;&#12464;&#12521;&#12501;.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Documents%20and%20Settings\Mari&#12288;Kikuchi\My%20Documents\&#22823;&#23398;\&#30740;&#31350;&#23460;\&#21330;&#35542;\&#12487;&#12540;&#12479;&#25972;&#29702;\&#12469;&#12462;&#20491;&#20307;&#25968;&#12464;&#12521;&#12501;.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Documents%20and%20Settings\Mari&#12288;Kikuchi\My%20Documents\&#22823;&#23398;\&#30740;&#31350;&#23460;\&#21330;&#35542;\&#12487;&#12540;&#12479;&#25972;&#29702;\&#12469;&#12462;&#20491;&#20307;&#25968;&#12464;&#12521;&#12501;.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Documents%20and%20Settings\Mari&#12288;Kikuchi\My%20Documents\&#22823;&#23398;\&#30740;&#31350;&#23460;\&#21330;&#35542;\&#12487;&#12540;&#12479;&#25972;&#29702;\&#12469;&#12462;&#20491;&#20307;&#25968;&#12464;&#12521;&#12501;.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Documents%20and%20Settings\Mari&#12288;Kikuchi\My%20Documents\&#22823;&#23398;\&#30740;&#31350;&#23460;\&#21330;&#35542;\&#12487;&#12540;&#12479;&#25972;&#29702;\&#12469;&#12462;&#20491;&#20307;&#25968;&#12464;&#12521;&#12501;.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Documents%20and%20Settings\Mari&#12288;Kikuchi\My%20Documents\&#22823;&#23398;\&#30740;&#31350;&#23460;\&#21330;&#35542;\&#12487;&#12540;&#12479;&#25972;&#29702;\&#12469;&#12462;&#20491;&#20307;&#25968;&#12464;&#12521;&#12501;.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Documents%20and%20Settings\Mari&#12288;Kikuchi\My%20Documents\&#22823;&#23398;\&#30740;&#31350;&#23460;\&#21330;&#35542;\&#12487;&#12540;&#12479;&#25972;&#29702;\&#12469;&#12462;&#20491;&#20307;&#25968;&#12464;&#12521;&#12501;.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Mari&#12288;Kikuchi\My%20Documents\&#22823;&#23398;\&#30740;&#31350;&#23460;\&#21330;&#35542;\&#12487;&#12540;&#12479;&#25972;&#29702;\&#12469;&#12462;&#20491;&#20307;&#25968;&#12464;&#12521;&#12501;.xlsx" TargetMode="External"/><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1" Type="http://schemas.openxmlformats.org/officeDocument/2006/relationships/oleObject" Target="file:///C:\Documents%20and%20Settings\Mari&#12288;Kikuchi\My%20Documents\&#22823;&#23398;\&#30740;&#31350;&#23460;\&#21330;&#35542;\&#12487;&#12540;&#12479;&#25972;&#29702;\&#12469;&#12462;&#20491;&#20307;&#25968;&#12464;&#12521;&#12501;.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Documents%20and%20Settings\Mari&#12288;Kikuchi\My%20Documents\&#22823;&#23398;\&#30740;&#31350;&#23460;\&#21330;&#35542;\&#12487;&#12540;&#12479;&#25972;&#29702;\&#12469;&#12462;&#20491;&#20307;&#25968;&#12464;&#12521;&#12501;.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Documents%20and%20Settings\Mari&#12288;Kikuchi\My%20Documents\&#22823;&#23398;\&#30740;&#31350;&#23460;\&#21330;&#35542;\&#12487;&#12540;&#12479;&#25972;&#29702;\&#12469;&#12462;&#20491;&#20307;&#25968;&#12464;&#12521;&#12501;.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Documents%20and%20Settings\Mari&#12288;Kikuchi\My%20Documents\&#22823;&#23398;\&#30740;&#31350;&#23460;\&#21330;&#35542;\&#12487;&#12540;&#12479;&#25972;&#29702;\&#12469;&#12462;&#20491;&#20307;&#25968;&#12464;&#12521;&#12501;.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Documents%20and%20Settings\Mari&#12288;Kikuchi\My%20Documents\&#22823;&#23398;\&#30740;&#31350;&#23460;\&#21330;&#35542;\&#12487;&#12540;&#12479;&#25972;&#29702;\&#12469;&#12462;&#20491;&#20307;&#25968;&#12464;&#12521;&#12501;.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Documents%20and%20Settings\Mari&#12288;Kikuchi\My%20Documents\&#22823;&#23398;\&#30740;&#31350;&#23460;\&#21330;&#35542;\&#12487;&#12540;&#12479;&#25972;&#29702;\&#12469;&#12462;&#20491;&#20307;&#25968;&#12464;&#12521;&#12501;.xlsx"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______1.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ocuments%20and%20Settings\Mari&#12288;Kikuchi\My%20Documents\&#22823;&#23398;\&#30740;&#31350;&#23460;\&#21330;&#35542;\&#12487;&#12540;&#12479;&#25972;&#29702;\&#12469;&#12462;&#20491;&#20307;&#25968;&#12464;&#12521;&#12501;.xlsx"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Documents%20and%20Settings\Mari&#12288;Kikuchi\My%20Documents\&#22823;&#23398;\&#30740;&#31350;&#23460;\&#21330;&#35542;\&#12487;&#12540;&#12479;&#25972;&#29702;\&#12469;&#12462;&#20491;&#20307;&#25968;&#12464;&#12521;&#12501;.xlsx"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Documents%20and%20Settings\Mari&#12288;Kikuchi\My%20Documents\&#22823;&#23398;\&#30740;&#31350;&#23460;\&#21330;&#35542;\&#12487;&#12540;&#12479;&#25972;&#29702;\&#12469;&#12462;&#20491;&#20307;&#25968;&#12464;&#12521;&#12501;.xlsx"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C:\Documents%20and%20Settings\Mari&#12288;Kikuchi\My%20Documents\&#22823;&#23398;\&#30740;&#31350;&#23460;\&#21330;&#35542;\&#12487;&#12540;&#12479;&#25972;&#29702;\&#12469;&#12462;&#20491;&#20307;&#25968;&#12464;&#12521;&#12501;.xlsx" TargetMode="External"/><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C:\Documents%20and%20Settings\Mari&#12288;Kikuchi\My%20Documents\&#22823;&#23398;\&#30740;&#31350;&#23460;\&#21330;&#35542;\&#12487;&#12540;&#12479;&#25972;&#29702;\&#12469;&#12462;&#20491;&#20307;&#25968;&#12464;&#12521;&#12501;.xlsx" TargetMode="External"/><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C:\Documents%20and%20Settings\Mari&#12288;Kikuchi\My%20Documents\&#22823;&#23398;\&#30740;&#31350;&#23460;\&#21330;&#35542;\&#12487;&#12540;&#12479;&#25972;&#29702;\&#12469;&#12462;&#20491;&#20307;&#25968;&#12464;&#12521;&#12501;.xlsx"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style val="5"/>
  <c:chart>
    <c:plotArea>
      <c:layout/>
      <c:barChart>
        <c:barDir val="bar"/>
        <c:grouping val="percentStacked"/>
        <c:ser>
          <c:idx val="0"/>
          <c:order val="0"/>
          <c:tx>
            <c:strRef>
              <c:f>Sheet1!$B$2</c:f>
              <c:strCache>
                <c:ptCount val="1"/>
                <c:pt idx="0">
                  <c:v>水田</c:v>
                </c:pt>
              </c:strCache>
            </c:strRef>
          </c:tx>
          <c:spPr>
            <a:solidFill>
              <a:srgbClr val="92D050"/>
            </a:solidFill>
          </c:spPr>
          <c:cat>
            <c:strRef>
              <c:f>Sheet1!$A$3:$A$10</c:f>
              <c:strCache>
                <c:ptCount val="8"/>
                <c:pt idx="0">
                  <c:v>４月</c:v>
                </c:pt>
                <c:pt idx="1">
                  <c:v>５月</c:v>
                </c:pt>
                <c:pt idx="2">
                  <c:v>６月</c:v>
                </c:pt>
                <c:pt idx="3">
                  <c:v>７月</c:v>
                </c:pt>
                <c:pt idx="4">
                  <c:v>８月</c:v>
                </c:pt>
                <c:pt idx="5">
                  <c:v>９月</c:v>
                </c:pt>
                <c:pt idx="6">
                  <c:v>１０月</c:v>
                </c:pt>
                <c:pt idx="7">
                  <c:v>１１月</c:v>
                </c:pt>
              </c:strCache>
            </c:strRef>
          </c:cat>
          <c:val>
            <c:numRef>
              <c:f>Sheet1!$B$3:$B$10</c:f>
              <c:numCache>
                <c:formatCode>General</c:formatCode>
                <c:ptCount val="8"/>
                <c:pt idx="0">
                  <c:v>10</c:v>
                </c:pt>
                <c:pt idx="1">
                  <c:v>31</c:v>
                </c:pt>
                <c:pt idx="2">
                  <c:v>63</c:v>
                </c:pt>
                <c:pt idx="3">
                  <c:v>25</c:v>
                </c:pt>
                <c:pt idx="4">
                  <c:v>5</c:v>
                </c:pt>
                <c:pt idx="5">
                  <c:v>9</c:v>
                </c:pt>
                <c:pt idx="6">
                  <c:v>13</c:v>
                </c:pt>
                <c:pt idx="7">
                  <c:v>1</c:v>
                </c:pt>
              </c:numCache>
            </c:numRef>
          </c:val>
        </c:ser>
        <c:ser>
          <c:idx val="1"/>
          <c:order val="1"/>
          <c:tx>
            <c:strRef>
              <c:f>Sheet1!$C$2</c:f>
              <c:strCache>
                <c:ptCount val="1"/>
                <c:pt idx="0">
                  <c:v>畑</c:v>
                </c:pt>
              </c:strCache>
            </c:strRef>
          </c:tx>
          <c:spPr>
            <a:solidFill>
              <a:schemeClr val="accent6">
                <a:lumMod val="50000"/>
              </a:schemeClr>
            </a:solidFill>
          </c:spPr>
          <c:cat>
            <c:strRef>
              <c:f>Sheet1!$A$3:$A$10</c:f>
              <c:strCache>
                <c:ptCount val="8"/>
                <c:pt idx="0">
                  <c:v>４月</c:v>
                </c:pt>
                <c:pt idx="1">
                  <c:v>５月</c:v>
                </c:pt>
                <c:pt idx="2">
                  <c:v>６月</c:v>
                </c:pt>
                <c:pt idx="3">
                  <c:v>７月</c:v>
                </c:pt>
                <c:pt idx="4">
                  <c:v>８月</c:v>
                </c:pt>
                <c:pt idx="5">
                  <c:v>９月</c:v>
                </c:pt>
                <c:pt idx="6">
                  <c:v>１０月</c:v>
                </c:pt>
                <c:pt idx="7">
                  <c:v>１１月</c:v>
                </c:pt>
              </c:strCache>
            </c:strRef>
          </c:cat>
          <c:val>
            <c:numRef>
              <c:f>Sheet1!$C$3:$C$10</c:f>
              <c:numCache>
                <c:formatCode>General</c:formatCode>
                <c:ptCount val="8"/>
                <c:pt idx="0">
                  <c:v>0</c:v>
                </c:pt>
                <c:pt idx="1">
                  <c:v>0</c:v>
                </c:pt>
                <c:pt idx="2">
                  <c:v>0</c:v>
                </c:pt>
                <c:pt idx="3">
                  <c:v>3</c:v>
                </c:pt>
                <c:pt idx="4">
                  <c:v>0</c:v>
                </c:pt>
                <c:pt idx="5">
                  <c:v>1</c:v>
                </c:pt>
                <c:pt idx="6">
                  <c:v>0</c:v>
                </c:pt>
                <c:pt idx="7">
                  <c:v>0</c:v>
                </c:pt>
              </c:numCache>
            </c:numRef>
          </c:val>
        </c:ser>
        <c:ser>
          <c:idx val="2"/>
          <c:order val="2"/>
          <c:tx>
            <c:strRef>
              <c:f>Sheet1!$D$2</c:f>
              <c:strCache>
                <c:ptCount val="1"/>
                <c:pt idx="0">
                  <c:v>休耕田</c:v>
                </c:pt>
              </c:strCache>
            </c:strRef>
          </c:tx>
          <c:spPr>
            <a:solidFill>
              <a:srgbClr val="FFC000"/>
            </a:solidFill>
          </c:spPr>
          <c:cat>
            <c:strRef>
              <c:f>Sheet1!$A$3:$A$10</c:f>
              <c:strCache>
                <c:ptCount val="8"/>
                <c:pt idx="0">
                  <c:v>４月</c:v>
                </c:pt>
                <c:pt idx="1">
                  <c:v>５月</c:v>
                </c:pt>
                <c:pt idx="2">
                  <c:v>６月</c:v>
                </c:pt>
                <c:pt idx="3">
                  <c:v>７月</c:v>
                </c:pt>
                <c:pt idx="4">
                  <c:v>８月</c:v>
                </c:pt>
                <c:pt idx="5">
                  <c:v>９月</c:v>
                </c:pt>
                <c:pt idx="6">
                  <c:v>１０月</c:v>
                </c:pt>
                <c:pt idx="7">
                  <c:v>１１月</c:v>
                </c:pt>
              </c:strCache>
            </c:strRef>
          </c:cat>
          <c:val>
            <c:numRef>
              <c:f>Sheet1!$D$3:$D$10</c:f>
              <c:numCache>
                <c:formatCode>General</c:formatCode>
                <c:ptCount val="8"/>
                <c:pt idx="0">
                  <c:v>5</c:v>
                </c:pt>
                <c:pt idx="1">
                  <c:v>11</c:v>
                </c:pt>
                <c:pt idx="2">
                  <c:v>24</c:v>
                </c:pt>
                <c:pt idx="3">
                  <c:v>24</c:v>
                </c:pt>
                <c:pt idx="4">
                  <c:v>8</c:v>
                </c:pt>
                <c:pt idx="5">
                  <c:v>19</c:v>
                </c:pt>
                <c:pt idx="6">
                  <c:v>8</c:v>
                </c:pt>
                <c:pt idx="7">
                  <c:v>1</c:v>
                </c:pt>
              </c:numCache>
            </c:numRef>
          </c:val>
        </c:ser>
        <c:ser>
          <c:idx val="3"/>
          <c:order val="3"/>
          <c:tx>
            <c:strRef>
              <c:f>Sheet1!$E$2</c:f>
              <c:strCache>
                <c:ptCount val="1"/>
                <c:pt idx="0">
                  <c:v>排水路</c:v>
                </c:pt>
              </c:strCache>
            </c:strRef>
          </c:tx>
          <c:spPr>
            <a:solidFill>
              <a:schemeClr val="accent6">
                <a:lumMod val="60000"/>
                <a:lumOff val="40000"/>
              </a:schemeClr>
            </a:solidFill>
          </c:spPr>
          <c:cat>
            <c:strRef>
              <c:f>Sheet1!$A$3:$A$10</c:f>
              <c:strCache>
                <c:ptCount val="8"/>
                <c:pt idx="0">
                  <c:v>４月</c:v>
                </c:pt>
                <c:pt idx="1">
                  <c:v>５月</c:v>
                </c:pt>
                <c:pt idx="2">
                  <c:v>６月</c:v>
                </c:pt>
                <c:pt idx="3">
                  <c:v>７月</c:v>
                </c:pt>
                <c:pt idx="4">
                  <c:v>８月</c:v>
                </c:pt>
                <c:pt idx="5">
                  <c:v>９月</c:v>
                </c:pt>
                <c:pt idx="6">
                  <c:v>１０月</c:v>
                </c:pt>
                <c:pt idx="7">
                  <c:v>１１月</c:v>
                </c:pt>
              </c:strCache>
            </c:strRef>
          </c:cat>
          <c:val>
            <c:numRef>
              <c:f>Sheet1!$E$3:$E$10</c:f>
              <c:numCache>
                <c:formatCode>General</c:formatCode>
                <c:ptCount val="8"/>
                <c:pt idx="0">
                  <c:v>6</c:v>
                </c:pt>
                <c:pt idx="1">
                  <c:v>16</c:v>
                </c:pt>
                <c:pt idx="2">
                  <c:v>11</c:v>
                </c:pt>
                <c:pt idx="3">
                  <c:v>12</c:v>
                </c:pt>
                <c:pt idx="4">
                  <c:v>17</c:v>
                </c:pt>
                <c:pt idx="5">
                  <c:v>4</c:v>
                </c:pt>
                <c:pt idx="6">
                  <c:v>4</c:v>
                </c:pt>
                <c:pt idx="7">
                  <c:v>2</c:v>
                </c:pt>
              </c:numCache>
            </c:numRef>
          </c:val>
        </c:ser>
        <c:ser>
          <c:idx val="4"/>
          <c:order val="4"/>
          <c:tx>
            <c:strRef>
              <c:f>Sheet1!$F$2</c:f>
              <c:strCache>
                <c:ptCount val="1"/>
                <c:pt idx="0">
                  <c:v>河川</c:v>
                </c:pt>
              </c:strCache>
            </c:strRef>
          </c:tx>
          <c:spPr>
            <a:solidFill>
              <a:schemeClr val="bg2">
                <a:lumMod val="75000"/>
              </a:schemeClr>
            </a:solidFill>
          </c:spPr>
          <c:cat>
            <c:strRef>
              <c:f>Sheet1!$A$3:$A$10</c:f>
              <c:strCache>
                <c:ptCount val="8"/>
                <c:pt idx="0">
                  <c:v>４月</c:v>
                </c:pt>
                <c:pt idx="1">
                  <c:v>５月</c:v>
                </c:pt>
                <c:pt idx="2">
                  <c:v>６月</c:v>
                </c:pt>
                <c:pt idx="3">
                  <c:v>７月</c:v>
                </c:pt>
                <c:pt idx="4">
                  <c:v>８月</c:v>
                </c:pt>
                <c:pt idx="5">
                  <c:v>９月</c:v>
                </c:pt>
                <c:pt idx="6">
                  <c:v>１０月</c:v>
                </c:pt>
                <c:pt idx="7">
                  <c:v>１１月</c:v>
                </c:pt>
              </c:strCache>
            </c:strRef>
          </c:cat>
          <c:val>
            <c:numRef>
              <c:f>Sheet1!$F$3:$F$10</c:f>
              <c:numCache>
                <c:formatCode>General</c:formatCode>
                <c:ptCount val="8"/>
                <c:pt idx="0">
                  <c:v>7</c:v>
                </c:pt>
                <c:pt idx="1">
                  <c:v>6</c:v>
                </c:pt>
                <c:pt idx="2">
                  <c:v>1</c:v>
                </c:pt>
                <c:pt idx="3">
                  <c:v>8</c:v>
                </c:pt>
                <c:pt idx="4">
                  <c:v>2</c:v>
                </c:pt>
                <c:pt idx="5">
                  <c:v>5</c:v>
                </c:pt>
                <c:pt idx="6">
                  <c:v>11</c:v>
                </c:pt>
                <c:pt idx="7">
                  <c:v>7</c:v>
                </c:pt>
              </c:numCache>
            </c:numRef>
          </c:val>
        </c:ser>
        <c:ser>
          <c:idx val="5"/>
          <c:order val="5"/>
          <c:tx>
            <c:strRef>
              <c:f>Sheet1!$G$2</c:f>
              <c:strCache>
                <c:ptCount val="1"/>
                <c:pt idx="0">
                  <c:v>FP</c:v>
                </c:pt>
              </c:strCache>
            </c:strRef>
          </c:tx>
          <c:spPr>
            <a:solidFill>
              <a:schemeClr val="accent3">
                <a:lumMod val="75000"/>
              </a:schemeClr>
            </a:solidFill>
          </c:spPr>
          <c:cat>
            <c:strRef>
              <c:f>Sheet1!$A$3:$A$10</c:f>
              <c:strCache>
                <c:ptCount val="8"/>
                <c:pt idx="0">
                  <c:v>４月</c:v>
                </c:pt>
                <c:pt idx="1">
                  <c:v>５月</c:v>
                </c:pt>
                <c:pt idx="2">
                  <c:v>６月</c:v>
                </c:pt>
                <c:pt idx="3">
                  <c:v>７月</c:v>
                </c:pt>
                <c:pt idx="4">
                  <c:v>８月</c:v>
                </c:pt>
                <c:pt idx="5">
                  <c:v>９月</c:v>
                </c:pt>
                <c:pt idx="6">
                  <c:v>１０月</c:v>
                </c:pt>
                <c:pt idx="7">
                  <c:v>１１月</c:v>
                </c:pt>
              </c:strCache>
            </c:strRef>
          </c:cat>
          <c:val>
            <c:numRef>
              <c:f>Sheet1!$G$3:$G$10</c:f>
              <c:numCache>
                <c:formatCode>General</c:formatCode>
                <c:ptCount val="8"/>
                <c:pt idx="0">
                  <c:v>1</c:v>
                </c:pt>
                <c:pt idx="1">
                  <c:v>1</c:v>
                </c:pt>
                <c:pt idx="2">
                  <c:v>2</c:v>
                </c:pt>
                <c:pt idx="3">
                  <c:v>7</c:v>
                </c:pt>
                <c:pt idx="4">
                  <c:v>7</c:v>
                </c:pt>
                <c:pt idx="5">
                  <c:v>10</c:v>
                </c:pt>
                <c:pt idx="6">
                  <c:v>11</c:v>
                </c:pt>
                <c:pt idx="7">
                  <c:v>9</c:v>
                </c:pt>
              </c:numCache>
            </c:numRef>
          </c:val>
        </c:ser>
        <c:ser>
          <c:idx val="6"/>
          <c:order val="6"/>
          <c:tx>
            <c:strRef>
              <c:f>Sheet1!$H$2</c:f>
              <c:strCache>
                <c:ptCount val="1"/>
                <c:pt idx="0">
                  <c:v>BT</c:v>
                </c:pt>
              </c:strCache>
            </c:strRef>
          </c:tx>
          <c:spPr>
            <a:solidFill>
              <a:schemeClr val="accent2">
                <a:lumMod val="50000"/>
              </a:schemeClr>
            </a:solidFill>
          </c:spPr>
          <c:cat>
            <c:strRef>
              <c:f>Sheet1!$A$3:$A$10</c:f>
              <c:strCache>
                <c:ptCount val="8"/>
                <c:pt idx="0">
                  <c:v>４月</c:v>
                </c:pt>
                <c:pt idx="1">
                  <c:v>５月</c:v>
                </c:pt>
                <c:pt idx="2">
                  <c:v>６月</c:v>
                </c:pt>
                <c:pt idx="3">
                  <c:v>７月</c:v>
                </c:pt>
                <c:pt idx="4">
                  <c:v>８月</c:v>
                </c:pt>
                <c:pt idx="5">
                  <c:v>９月</c:v>
                </c:pt>
                <c:pt idx="6">
                  <c:v>１０月</c:v>
                </c:pt>
                <c:pt idx="7">
                  <c:v>１１月</c:v>
                </c:pt>
              </c:strCache>
            </c:strRef>
          </c:cat>
          <c:val>
            <c:numRef>
              <c:f>Sheet1!$H$3:$H$10</c:f>
              <c:numCache>
                <c:formatCode>General</c:formatCode>
                <c:ptCount val="8"/>
                <c:pt idx="0">
                  <c:v>3</c:v>
                </c:pt>
                <c:pt idx="1">
                  <c:v>5</c:v>
                </c:pt>
                <c:pt idx="2">
                  <c:v>4</c:v>
                </c:pt>
                <c:pt idx="3">
                  <c:v>6</c:v>
                </c:pt>
                <c:pt idx="4">
                  <c:v>1</c:v>
                </c:pt>
                <c:pt idx="5">
                  <c:v>4</c:v>
                </c:pt>
                <c:pt idx="6">
                  <c:v>7</c:v>
                </c:pt>
                <c:pt idx="7">
                  <c:v>2</c:v>
                </c:pt>
              </c:numCache>
            </c:numRef>
          </c:val>
        </c:ser>
        <c:gapWidth val="50"/>
        <c:overlap val="100"/>
        <c:axId val="58256768"/>
        <c:axId val="58283520"/>
      </c:barChart>
      <c:catAx>
        <c:axId val="58256768"/>
        <c:scaling>
          <c:orientation val="maxMin"/>
        </c:scaling>
        <c:axPos val="l"/>
        <c:title>
          <c:tx>
            <c:rich>
              <a:bodyPr rot="-5400000" vert="horz"/>
              <a:lstStyle/>
              <a:p>
                <a:pPr>
                  <a:defRPr/>
                </a:pPr>
                <a:r>
                  <a:rPr lang="ja-JP"/>
                  <a:t>調査月</a:t>
                </a:r>
              </a:p>
            </c:rich>
          </c:tx>
          <c:layout/>
        </c:title>
        <c:tickLblPos val="nextTo"/>
        <c:crossAx val="58283520"/>
        <c:crosses val="autoZero"/>
        <c:auto val="1"/>
        <c:lblAlgn val="ctr"/>
        <c:lblOffset val="100"/>
      </c:catAx>
      <c:valAx>
        <c:axId val="58283520"/>
        <c:scaling>
          <c:orientation val="minMax"/>
        </c:scaling>
        <c:axPos val="b"/>
        <c:majorGridlines/>
        <c:numFmt formatCode="0%" sourceLinked="1"/>
        <c:tickLblPos val="nextTo"/>
        <c:crossAx val="58256768"/>
        <c:crosses val="max"/>
        <c:crossBetween val="between"/>
      </c:valAx>
    </c:plotArea>
    <c:legend>
      <c:legendPos val="r"/>
      <c:layout/>
    </c:legend>
    <c:plotVisOnly val="1"/>
  </c:chart>
  <c:txPr>
    <a:bodyPr/>
    <a:lstStyle/>
    <a:p>
      <a:pPr>
        <a:defRPr sz="2400"/>
      </a:pPr>
      <a:endParaRPr lang="ja-JP"/>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plotArea>
      <c:layout>
        <c:manualLayout>
          <c:layoutTarget val="inner"/>
          <c:xMode val="edge"/>
          <c:yMode val="edge"/>
          <c:x val="0.18093624234470779"/>
          <c:y val="2.0370370370370518E-2"/>
          <c:w val="0.5227227690288716"/>
          <c:h val="0.41666666666666841"/>
        </c:manualLayout>
      </c:layout>
      <c:barChart>
        <c:barDir val="bar"/>
        <c:grouping val="percentStacked"/>
        <c:ser>
          <c:idx val="0"/>
          <c:order val="0"/>
          <c:tx>
            <c:strRef>
              <c:f>Sheet1!$B$2</c:f>
              <c:strCache>
                <c:ptCount val="1"/>
                <c:pt idx="0">
                  <c:v>水田</c:v>
                </c:pt>
              </c:strCache>
            </c:strRef>
          </c:tx>
          <c:spPr>
            <a:solidFill>
              <a:srgbClr val="7CCA62">
                <a:lumMod val="50000"/>
                <a:alpha val="20000"/>
              </a:srgbClr>
            </a:solidFill>
          </c:spPr>
          <c:cat>
            <c:strRef>
              <c:f>Sheet1!$A$3:$A$10</c:f>
              <c:strCache>
                <c:ptCount val="8"/>
                <c:pt idx="0">
                  <c:v>４月</c:v>
                </c:pt>
                <c:pt idx="1">
                  <c:v>５月</c:v>
                </c:pt>
                <c:pt idx="2">
                  <c:v>６月</c:v>
                </c:pt>
                <c:pt idx="3">
                  <c:v>７月</c:v>
                </c:pt>
                <c:pt idx="4">
                  <c:v>８月</c:v>
                </c:pt>
                <c:pt idx="5">
                  <c:v>９月</c:v>
                </c:pt>
                <c:pt idx="6">
                  <c:v>１０月</c:v>
                </c:pt>
                <c:pt idx="7">
                  <c:v>１１月</c:v>
                </c:pt>
              </c:strCache>
            </c:strRef>
          </c:cat>
          <c:val>
            <c:numRef>
              <c:f>Sheet1!$B$3:$B$10</c:f>
              <c:numCache>
                <c:formatCode>General</c:formatCode>
                <c:ptCount val="8"/>
                <c:pt idx="0">
                  <c:v>10</c:v>
                </c:pt>
                <c:pt idx="1">
                  <c:v>31</c:v>
                </c:pt>
                <c:pt idx="2">
                  <c:v>63</c:v>
                </c:pt>
                <c:pt idx="3">
                  <c:v>25</c:v>
                </c:pt>
                <c:pt idx="4">
                  <c:v>5</c:v>
                </c:pt>
                <c:pt idx="5">
                  <c:v>9</c:v>
                </c:pt>
                <c:pt idx="6">
                  <c:v>13</c:v>
                </c:pt>
                <c:pt idx="7">
                  <c:v>1</c:v>
                </c:pt>
              </c:numCache>
            </c:numRef>
          </c:val>
        </c:ser>
        <c:ser>
          <c:idx val="1"/>
          <c:order val="1"/>
          <c:tx>
            <c:strRef>
              <c:f>Sheet1!$C$2</c:f>
              <c:strCache>
                <c:ptCount val="1"/>
                <c:pt idx="0">
                  <c:v>畑</c:v>
                </c:pt>
              </c:strCache>
            </c:strRef>
          </c:tx>
          <c:spPr>
            <a:solidFill>
              <a:srgbClr val="A5C249">
                <a:lumMod val="50000"/>
                <a:alpha val="20000"/>
              </a:srgbClr>
            </a:solidFill>
          </c:spPr>
          <c:cat>
            <c:strRef>
              <c:f>Sheet1!$A$3:$A$10</c:f>
              <c:strCache>
                <c:ptCount val="8"/>
                <c:pt idx="0">
                  <c:v>４月</c:v>
                </c:pt>
                <c:pt idx="1">
                  <c:v>５月</c:v>
                </c:pt>
                <c:pt idx="2">
                  <c:v>６月</c:v>
                </c:pt>
                <c:pt idx="3">
                  <c:v>７月</c:v>
                </c:pt>
                <c:pt idx="4">
                  <c:v>８月</c:v>
                </c:pt>
                <c:pt idx="5">
                  <c:v>９月</c:v>
                </c:pt>
                <c:pt idx="6">
                  <c:v>１０月</c:v>
                </c:pt>
                <c:pt idx="7">
                  <c:v>１１月</c:v>
                </c:pt>
              </c:strCache>
            </c:strRef>
          </c:cat>
          <c:val>
            <c:numRef>
              <c:f>Sheet1!$C$3:$C$10</c:f>
              <c:numCache>
                <c:formatCode>General</c:formatCode>
                <c:ptCount val="8"/>
                <c:pt idx="0">
                  <c:v>0</c:v>
                </c:pt>
                <c:pt idx="1">
                  <c:v>0</c:v>
                </c:pt>
                <c:pt idx="2">
                  <c:v>0</c:v>
                </c:pt>
                <c:pt idx="3">
                  <c:v>3</c:v>
                </c:pt>
                <c:pt idx="4">
                  <c:v>0</c:v>
                </c:pt>
                <c:pt idx="5">
                  <c:v>1</c:v>
                </c:pt>
                <c:pt idx="6">
                  <c:v>0</c:v>
                </c:pt>
                <c:pt idx="7">
                  <c:v>0</c:v>
                </c:pt>
              </c:numCache>
            </c:numRef>
          </c:val>
        </c:ser>
        <c:ser>
          <c:idx val="2"/>
          <c:order val="2"/>
          <c:tx>
            <c:strRef>
              <c:f>Sheet1!$D$2</c:f>
              <c:strCache>
                <c:ptCount val="1"/>
                <c:pt idx="0">
                  <c:v>休耕田</c:v>
                </c:pt>
              </c:strCache>
            </c:strRef>
          </c:tx>
          <c:spPr>
            <a:solidFill>
              <a:srgbClr val="A5C249">
                <a:lumMod val="75000"/>
                <a:alpha val="20000"/>
              </a:srgbClr>
            </a:solidFill>
          </c:spPr>
          <c:cat>
            <c:strRef>
              <c:f>Sheet1!$A$3:$A$10</c:f>
              <c:strCache>
                <c:ptCount val="8"/>
                <c:pt idx="0">
                  <c:v>４月</c:v>
                </c:pt>
                <c:pt idx="1">
                  <c:v>５月</c:v>
                </c:pt>
                <c:pt idx="2">
                  <c:v>６月</c:v>
                </c:pt>
                <c:pt idx="3">
                  <c:v>７月</c:v>
                </c:pt>
                <c:pt idx="4">
                  <c:v>８月</c:v>
                </c:pt>
                <c:pt idx="5">
                  <c:v>９月</c:v>
                </c:pt>
                <c:pt idx="6">
                  <c:v>１０月</c:v>
                </c:pt>
                <c:pt idx="7">
                  <c:v>１１月</c:v>
                </c:pt>
              </c:strCache>
            </c:strRef>
          </c:cat>
          <c:val>
            <c:numRef>
              <c:f>Sheet1!$D$3:$D$10</c:f>
              <c:numCache>
                <c:formatCode>General</c:formatCode>
                <c:ptCount val="8"/>
                <c:pt idx="0">
                  <c:v>5</c:v>
                </c:pt>
                <c:pt idx="1">
                  <c:v>11</c:v>
                </c:pt>
                <c:pt idx="2">
                  <c:v>24</c:v>
                </c:pt>
                <c:pt idx="3">
                  <c:v>24</c:v>
                </c:pt>
                <c:pt idx="4">
                  <c:v>8</c:v>
                </c:pt>
                <c:pt idx="5">
                  <c:v>19</c:v>
                </c:pt>
                <c:pt idx="6">
                  <c:v>8</c:v>
                </c:pt>
                <c:pt idx="7">
                  <c:v>1</c:v>
                </c:pt>
              </c:numCache>
            </c:numRef>
          </c:val>
        </c:ser>
        <c:ser>
          <c:idx val="3"/>
          <c:order val="3"/>
          <c:tx>
            <c:strRef>
              <c:f>Sheet1!$E$2</c:f>
              <c:strCache>
                <c:ptCount val="1"/>
                <c:pt idx="0">
                  <c:v>排水路</c:v>
                </c:pt>
              </c:strCache>
            </c:strRef>
          </c:tx>
          <c:spPr>
            <a:solidFill>
              <a:srgbClr val="A5C249">
                <a:lumMod val="75000"/>
              </a:srgbClr>
            </a:solidFill>
          </c:spPr>
          <c:cat>
            <c:strRef>
              <c:f>Sheet1!$A$3:$A$10</c:f>
              <c:strCache>
                <c:ptCount val="8"/>
                <c:pt idx="0">
                  <c:v>４月</c:v>
                </c:pt>
                <c:pt idx="1">
                  <c:v>５月</c:v>
                </c:pt>
                <c:pt idx="2">
                  <c:v>６月</c:v>
                </c:pt>
                <c:pt idx="3">
                  <c:v>７月</c:v>
                </c:pt>
                <c:pt idx="4">
                  <c:v>８月</c:v>
                </c:pt>
                <c:pt idx="5">
                  <c:v>９月</c:v>
                </c:pt>
                <c:pt idx="6">
                  <c:v>１０月</c:v>
                </c:pt>
                <c:pt idx="7">
                  <c:v>１１月</c:v>
                </c:pt>
              </c:strCache>
            </c:strRef>
          </c:cat>
          <c:val>
            <c:numRef>
              <c:f>Sheet1!$E$3:$E$10</c:f>
              <c:numCache>
                <c:formatCode>General</c:formatCode>
                <c:ptCount val="8"/>
                <c:pt idx="0">
                  <c:v>6</c:v>
                </c:pt>
                <c:pt idx="1">
                  <c:v>16</c:v>
                </c:pt>
                <c:pt idx="2">
                  <c:v>11</c:v>
                </c:pt>
                <c:pt idx="3">
                  <c:v>12</c:v>
                </c:pt>
                <c:pt idx="4">
                  <c:v>17</c:v>
                </c:pt>
                <c:pt idx="5">
                  <c:v>4</c:v>
                </c:pt>
                <c:pt idx="6">
                  <c:v>4</c:v>
                </c:pt>
                <c:pt idx="7">
                  <c:v>2</c:v>
                </c:pt>
              </c:numCache>
            </c:numRef>
          </c:val>
        </c:ser>
        <c:ser>
          <c:idx val="4"/>
          <c:order val="4"/>
          <c:tx>
            <c:strRef>
              <c:f>Sheet1!$F$2</c:f>
              <c:strCache>
                <c:ptCount val="1"/>
                <c:pt idx="0">
                  <c:v>河川</c:v>
                </c:pt>
              </c:strCache>
            </c:strRef>
          </c:tx>
          <c:spPr>
            <a:solidFill>
              <a:srgbClr val="DBF5F9">
                <a:lumMod val="75000"/>
                <a:alpha val="20000"/>
              </a:srgbClr>
            </a:solidFill>
          </c:spPr>
          <c:cat>
            <c:strRef>
              <c:f>Sheet1!$A$3:$A$10</c:f>
              <c:strCache>
                <c:ptCount val="8"/>
                <c:pt idx="0">
                  <c:v>４月</c:v>
                </c:pt>
                <c:pt idx="1">
                  <c:v>５月</c:v>
                </c:pt>
                <c:pt idx="2">
                  <c:v>６月</c:v>
                </c:pt>
                <c:pt idx="3">
                  <c:v>７月</c:v>
                </c:pt>
                <c:pt idx="4">
                  <c:v>８月</c:v>
                </c:pt>
                <c:pt idx="5">
                  <c:v>９月</c:v>
                </c:pt>
                <c:pt idx="6">
                  <c:v>１０月</c:v>
                </c:pt>
                <c:pt idx="7">
                  <c:v>１１月</c:v>
                </c:pt>
              </c:strCache>
            </c:strRef>
          </c:cat>
          <c:val>
            <c:numRef>
              <c:f>Sheet1!$F$3:$F$10</c:f>
              <c:numCache>
                <c:formatCode>General</c:formatCode>
                <c:ptCount val="8"/>
                <c:pt idx="0">
                  <c:v>7</c:v>
                </c:pt>
                <c:pt idx="1">
                  <c:v>6</c:v>
                </c:pt>
                <c:pt idx="2">
                  <c:v>1</c:v>
                </c:pt>
                <c:pt idx="3">
                  <c:v>8</c:v>
                </c:pt>
                <c:pt idx="4">
                  <c:v>2</c:v>
                </c:pt>
                <c:pt idx="5">
                  <c:v>5</c:v>
                </c:pt>
                <c:pt idx="6">
                  <c:v>11</c:v>
                </c:pt>
                <c:pt idx="7">
                  <c:v>7</c:v>
                </c:pt>
              </c:numCache>
            </c:numRef>
          </c:val>
        </c:ser>
        <c:ser>
          <c:idx val="5"/>
          <c:order val="5"/>
          <c:tx>
            <c:strRef>
              <c:f>Sheet1!$G$2</c:f>
              <c:strCache>
                <c:ptCount val="1"/>
                <c:pt idx="0">
                  <c:v>FP</c:v>
                </c:pt>
              </c:strCache>
            </c:strRef>
          </c:tx>
          <c:spPr>
            <a:solidFill>
              <a:srgbClr val="0BD0D9">
                <a:lumMod val="75000"/>
                <a:alpha val="20000"/>
              </a:srgbClr>
            </a:solidFill>
          </c:spPr>
          <c:cat>
            <c:strRef>
              <c:f>Sheet1!$A$3:$A$10</c:f>
              <c:strCache>
                <c:ptCount val="8"/>
                <c:pt idx="0">
                  <c:v>４月</c:v>
                </c:pt>
                <c:pt idx="1">
                  <c:v>５月</c:v>
                </c:pt>
                <c:pt idx="2">
                  <c:v>６月</c:v>
                </c:pt>
                <c:pt idx="3">
                  <c:v>７月</c:v>
                </c:pt>
                <c:pt idx="4">
                  <c:v>８月</c:v>
                </c:pt>
                <c:pt idx="5">
                  <c:v>９月</c:v>
                </c:pt>
                <c:pt idx="6">
                  <c:v>１０月</c:v>
                </c:pt>
                <c:pt idx="7">
                  <c:v>１１月</c:v>
                </c:pt>
              </c:strCache>
            </c:strRef>
          </c:cat>
          <c:val>
            <c:numRef>
              <c:f>Sheet1!$G$3:$G$10</c:f>
              <c:numCache>
                <c:formatCode>General</c:formatCode>
                <c:ptCount val="8"/>
                <c:pt idx="0">
                  <c:v>1</c:v>
                </c:pt>
                <c:pt idx="1">
                  <c:v>1</c:v>
                </c:pt>
                <c:pt idx="2">
                  <c:v>2</c:v>
                </c:pt>
                <c:pt idx="3">
                  <c:v>7</c:v>
                </c:pt>
                <c:pt idx="4">
                  <c:v>7</c:v>
                </c:pt>
                <c:pt idx="5">
                  <c:v>10</c:v>
                </c:pt>
                <c:pt idx="6">
                  <c:v>11</c:v>
                </c:pt>
                <c:pt idx="7">
                  <c:v>9</c:v>
                </c:pt>
              </c:numCache>
            </c:numRef>
          </c:val>
        </c:ser>
        <c:ser>
          <c:idx val="6"/>
          <c:order val="6"/>
          <c:tx>
            <c:strRef>
              <c:f>Sheet1!$H$2</c:f>
              <c:strCache>
                <c:ptCount val="1"/>
                <c:pt idx="0">
                  <c:v>BT</c:v>
                </c:pt>
              </c:strCache>
            </c:strRef>
          </c:tx>
          <c:spPr>
            <a:solidFill>
              <a:srgbClr val="0BD0D9">
                <a:lumMod val="50000"/>
                <a:alpha val="10000"/>
              </a:srgbClr>
            </a:solidFill>
          </c:spPr>
          <c:cat>
            <c:strRef>
              <c:f>Sheet1!$A$3:$A$10</c:f>
              <c:strCache>
                <c:ptCount val="8"/>
                <c:pt idx="0">
                  <c:v>４月</c:v>
                </c:pt>
                <c:pt idx="1">
                  <c:v>５月</c:v>
                </c:pt>
                <c:pt idx="2">
                  <c:v>６月</c:v>
                </c:pt>
                <c:pt idx="3">
                  <c:v>７月</c:v>
                </c:pt>
                <c:pt idx="4">
                  <c:v>８月</c:v>
                </c:pt>
                <c:pt idx="5">
                  <c:v>９月</c:v>
                </c:pt>
                <c:pt idx="6">
                  <c:v>１０月</c:v>
                </c:pt>
                <c:pt idx="7">
                  <c:v>１１月</c:v>
                </c:pt>
              </c:strCache>
            </c:strRef>
          </c:cat>
          <c:val>
            <c:numRef>
              <c:f>Sheet1!$H$3:$H$10</c:f>
              <c:numCache>
                <c:formatCode>General</c:formatCode>
                <c:ptCount val="8"/>
                <c:pt idx="0">
                  <c:v>3</c:v>
                </c:pt>
                <c:pt idx="1">
                  <c:v>5</c:v>
                </c:pt>
                <c:pt idx="2">
                  <c:v>4</c:v>
                </c:pt>
                <c:pt idx="3">
                  <c:v>6</c:v>
                </c:pt>
                <c:pt idx="4">
                  <c:v>1</c:v>
                </c:pt>
                <c:pt idx="5">
                  <c:v>4</c:v>
                </c:pt>
                <c:pt idx="6">
                  <c:v>7</c:v>
                </c:pt>
                <c:pt idx="7">
                  <c:v>2</c:v>
                </c:pt>
              </c:numCache>
            </c:numRef>
          </c:val>
        </c:ser>
        <c:gapWidth val="50"/>
        <c:overlap val="100"/>
        <c:axId val="59941248"/>
        <c:axId val="59943168"/>
      </c:barChart>
      <c:catAx>
        <c:axId val="59941248"/>
        <c:scaling>
          <c:orientation val="maxMin"/>
        </c:scaling>
        <c:axPos val="l"/>
        <c:title>
          <c:tx>
            <c:rich>
              <a:bodyPr rot="-5400000" vert="horz"/>
              <a:lstStyle/>
              <a:p>
                <a:pPr>
                  <a:defRPr/>
                </a:pPr>
                <a:r>
                  <a:rPr lang="ja-JP"/>
                  <a:t>調査月</a:t>
                </a:r>
              </a:p>
            </c:rich>
          </c:tx>
          <c:layout>
            <c:manualLayout>
              <c:xMode val="edge"/>
              <c:yMode val="edge"/>
              <c:x val="1.5277777777777781E-2"/>
              <c:y val="0.40621755613881599"/>
            </c:manualLayout>
          </c:layout>
        </c:title>
        <c:tickLblPos val="nextTo"/>
        <c:crossAx val="59943168"/>
        <c:crosses val="autoZero"/>
        <c:auto val="1"/>
        <c:lblAlgn val="ctr"/>
        <c:lblOffset val="100"/>
        <c:tickLblSkip val="1"/>
      </c:catAx>
      <c:valAx>
        <c:axId val="59943168"/>
        <c:scaling>
          <c:orientation val="minMax"/>
        </c:scaling>
        <c:delete val="1"/>
        <c:axPos val="b"/>
        <c:majorGridlines/>
        <c:numFmt formatCode="0%" sourceLinked="1"/>
        <c:tickLblPos val="nextTo"/>
        <c:crossAx val="59941248"/>
        <c:crosses val="max"/>
        <c:crossBetween val="between"/>
      </c:valAx>
    </c:plotArea>
    <c:legend>
      <c:legendPos val="r"/>
      <c:layout>
        <c:manualLayout>
          <c:xMode val="edge"/>
          <c:yMode val="edge"/>
          <c:x val="0.85365901137358435"/>
          <c:y val="0.26943117526975907"/>
          <c:w val="0.14495209973753354"/>
          <c:h val="0.45373024205307538"/>
        </c:manualLayout>
      </c:layout>
    </c:legend>
    <c:plotVisOnly val="1"/>
  </c:chart>
  <c:spPr>
    <a:solidFill>
      <a:sysClr val="window" lastClr="FFFFFF"/>
    </a:solidFill>
  </c:spPr>
  <c:txPr>
    <a:bodyPr/>
    <a:lstStyle/>
    <a:p>
      <a:pPr>
        <a:defRPr sz="2400"/>
      </a:pPr>
      <a:endParaRPr lang="ja-JP"/>
    </a:p>
  </c:txPr>
  <c:externalData r:id="rId2"/>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859558180227592"/>
          <c:y val="3.7675296655879487E-2"/>
          <c:w val="0.52391699475065157"/>
          <c:h val="0.76518311758360602"/>
        </c:manualLayout>
      </c:layout>
      <c:barChart>
        <c:barDir val="bar"/>
        <c:grouping val="percentStacked"/>
        <c:ser>
          <c:idx val="0"/>
          <c:order val="0"/>
          <c:tx>
            <c:strRef>
              <c:f>Sheet2!$B$2</c:f>
              <c:strCache>
                <c:ptCount val="1"/>
                <c:pt idx="0">
                  <c:v>水田</c:v>
                </c:pt>
              </c:strCache>
            </c:strRef>
          </c:tx>
          <c:spPr>
            <a:solidFill>
              <a:srgbClr val="7CCA62">
                <a:lumMod val="50000"/>
                <a:alpha val="20000"/>
              </a:srgbClr>
            </a:solidFill>
          </c:spPr>
          <c:cat>
            <c:strRef>
              <c:f>Sheet2!$A$3:$A$10</c:f>
              <c:strCache>
                <c:ptCount val="8"/>
                <c:pt idx="0">
                  <c:v>４月</c:v>
                </c:pt>
                <c:pt idx="1">
                  <c:v>５月</c:v>
                </c:pt>
                <c:pt idx="2">
                  <c:v>６月</c:v>
                </c:pt>
                <c:pt idx="3">
                  <c:v>７月</c:v>
                </c:pt>
                <c:pt idx="4">
                  <c:v>８月</c:v>
                </c:pt>
                <c:pt idx="5">
                  <c:v>９月</c:v>
                </c:pt>
                <c:pt idx="6">
                  <c:v>１０月</c:v>
                </c:pt>
                <c:pt idx="7">
                  <c:v>１１月</c:v>
                </c:pt>
              </c:strCache>
            </c:strRef>
          </c:cat>
          <c:val>
            <c:numRef>
              <c:f>Sheet2!$B$3:$B$10</c:f>
              <c:numCache>
                <c:formatCode>General</c:formatCode>
                <c:ptCount val="8"/>
                <c:pt idx="0">
                  <c:v>5</c:v>
                </c:pt>
                <c:pt idx="1">
                  <c:v>24</c:v>
                </c:pt>
                <c:pt idx="2">
                  <c:v>27</c:v>
                </c:pt>
                <c:pt idx="3">
                  <c:v>5</c:v>
                </c:pt>
                <c:pt idx="4">
                  <c:v>16</c:v>
                </c:pt>
                <c:pt idx="5">
                  <c:v>71</c:v>
                </c:pt>
                <c:pt idx="6">
                  <c:v>23</c:v>
                </c:pt>
                <c:pt idx="7">
                  <c:v>0</c:v>
                </c:pt>
              </c:numCache>
            </c:numRef>
          </c:val>
        </c:ser>
        <c:ser>
          <c:idx val="1"/>
          <c:order val="1"/>
          <c:tx>
            <c:strRef>
              <c:f>Sheet2!$C$2</c:f>
              <c:strCache>
                <c:ptCount val="1"/>
                <c:pt idx="0">
                  <c:v>畑</c:v>
                </c:pt>
              </c:strCache>
            </c:strRef>
          </c:tx>
          <c:spPr>
            <a:solidFill>
              <a:srgbClr val="A5C249">
                <a:lumMod val="50000"/>
                <a:alpha val="20000"/>
              </a:srgbClr>
            </a:solidFill>
          </c:spPr>
          <c:cat>
            <c:strRef>
              <c:f>Sheet2!$A$3:$A$10</c:f>
              <c:strCache>
                <c:ptCount val="8"/>
                <c:pt idx="0">
                  <c:v>４月</c:v>
                </c:pt>
                <c:pt idx="1">
                  <c:v>５月</c:v>
                </c:pt>
                <c:pt idx="2">
                  <c:v>６月</c:v>
                </c:pt>
                <c:pt idx="3">
                  <c:v>７月</c:v>
                </c:pt>
                <c:pt idx="4">
                  <c:v>８月</c:v>
                </c:pt>
                <c:pt idx="5">
                  <c:v>９月</c:v>
                </c:pt>
                <c:pt idx="6">
                  <c:v>１０月</c:v>
                </c:pt>
                <c:pt idx="7">
                  <c:v>１１月</c:v>
                </c:pt>
              </c:strCache>
            </c:strRef>
          </c:cat>
          <c:val>
            <c:numRef>
              <c:f>Sheet2!$C$3:$C$10</c:f>
              <c:numCache>
                <c:formatCode>General</c:formatCode>
                <c:ptCount val="8"/>
                <c:pt idx="0">
                  <c:v>0</c:v>
                </c:pt>
                <c:pt idx="1">
                  <c:v>0</c:v>
                </c:pt>
                <c:pt idx="2">
                  <c:v>0</c:v>
                </c:pt>
                <c:pt idx="3">
                  <c:v>0</c:v>
                </c:pt>
                <c:pt idx="4">
                  <c:v>2</c:v>
                </c:pt>
                <c:pt idx="5">
                  <c:v>5</c:v>
                </c:pt>
                <c:pt idx="6">
                  <c:v>1</c:v>
                </c:pt>
                <c:pt idx="7">
                  <c:v>0</c:v>
                </c:pt>
              </c:numCache>
            </c:numRef>
          </c:val>
        </c:ser>
        <c:ser>
          <c:idx val="2"/>
          <c:order val="2"/>
          <c:tx>
            <c:strRef>
              <c:f>Sheet2!$D$2</c:f>
              <c:strCache>
                <c:ptCount val="1"/>
                <c:pt idx="0">
                  <c:v>休耕田</c:v>
                </c:pt>
              </c:strCache>
            </c:strRef>
          </c:tx>
          <c:spPr>
            <a:solidFill>
              <a:srgbClr val="A5C249">
                <a:lumMod val="75000"/>
                <a:alpha val="20000"/>
              </a:srgbClr>
            </a:solidFill>
          </c:spPr>
          <c:cat>
            <c:strRef>
              <c:f>Sheet2!$A$3:$A$10</c:f>
              <c:strCache>
                <c:ptCount val="8"/>
                <c:pt idx="0">
                  <c:v>４月</c:v>
                </c:pt>
                <c:pt idx="1">
                  <c:v>５月</c:v>
                </c:pt>
                <c:pt idx="2">
                  <c:v>６月</c:v>
                </c:pt>
                <c:pt idx="3">
                  <c:v>７月</c:v>
                </c:pt>
                <c:pt idx="4">
                  <c:v>８月</c:v>
                </c:pt>
                <c:pt idx="5">
                  <c:v>９月</c:v>
                </c:pt>
                <c:pt idx="6">
                  <c:v>１０月</c:v>
                </c:pt>
                <c:pt idx="7">
                  <c:v>１１月</c:v>
                </c:pt>
              </c:strCache>
            </c:strRef>
          </c:cat>
          <c:val>
            <c:numRef>
              <c:f>Sheet2!$D$3:$D$10</c:f>
              <c:numCache>
                <c:formatCode>General</c:formatCode>
                <c:ptCount val="8"/>
                <c:pt idx="0">
                  <c:v>2</c:v>
                </c:pt>
                <c:pt idx="1">
                  <c:v>1</c:v>
                </c:pt>
                <c:pt idx="2">
                  <c:v>1</c:v>
                </c:pt>
                <c:pt idx="3">
                  <c:v>15</c:v>
                </c:pt>
                <c:pt idx="4">
                  <c:v>123</c:v>
                </c:pt>
                <c:pt idx="5">
                  <c:v>54</c:v>
                </c:pt>
                <c:pt idx="6">
                  <c:v>14</c:v>
                </c:pt>
                <c:pt idx="7">
                  <c:v>0</c:v>
                </c:pt>
              </c:numCache>
            </c:numRef>
          </c:val>
        </c:ser>
        <c:ser>
          <c:idx val="3"/>
          <c:order val="3"/>
          <c:tx>
            <c:strRef>
              <c:f>Sheet2!$E$2</c:f>
              <c:strCache>
                <c:ptCount val="1"/>
                <c:pt idx="0">
                  <c:v>排水路</c:v>
                </c:pt>
              </c:strCache>
            </c:strRef>
          </c:tx>
          <c:spPr>
            <a:solidFill>
              <a:srgbClr val="A5C249">
                <a:lumMod val="75000"/>
              </a:srgbClr>
            </a:solidFill>
          </c:spPr>
          <c:cat>
            <c:strRef>
              <c:f>Sheet2!$A$3:$A$10</c:f>
              <c:strCache>
                <c:ptCount val="8"/>
                <c:pt idx="0">
                  <c:v>４月</c:v>
                </c:pt>
                <c:pt idx="1">
                  <c:v>５月</c:v>
                </c:pt>
                <c:pt idx="2">
                  <c:v>６月</c:v>
                </c:pt>
                <c:pt idx="3">
                  <c:v>７月</c:v>
                </c:pt>
                <c:pt idx="4">
                  <c:v>８月</c:v>
                </c:pt>
                <c:pt idx="5">
                  <c:v>９月</c:v>
                </c:pt>
                <c:pt idx="6">
                  <c:v>１０月</c:v>
                </c:pt>
                <c:pt idx="7">
                  <c:v>１１月</c:v>
                </c:pt>
              </c:strCache>
            </c:strRef>
          </c:cat>
          <c:val>
            <c:numRef>
              <c:f>Sheet2!$E$3:$E$10</c:f>
              <c:numCache>
                <c:formatCode>General</c:formatCode>
                <c:ptCount val="8"/>
                <c:pt idx="0">
                  <c:v>4</c:v>
                </c:pt>
                <c:pt idx="1">
                  <c:v>2</c:v>
                </c:pt>
                <c:pt idx="2">
                  <c:v>0</c:v>
                </c:pt>
                <c:pt idx="3">
                  <c:v>4</c:v>
                </c:pt>
                <c:pt idx="4">
                  <c:v>4</c:v>
                </c:pt>
                <c:pt idx="5">
                  <c:v>7</c:v>
                </c:pt>
                <c:pt idx="6">
                  <c:v>1</c:v>
                </c:pt>
                <c:pt idx="7">
                  <c:v>0</c:v>
                </c:pt>
              </c:numCache>
            </c:numRef>
          </c:val>
        </c:ser>
        <c:ser>
          <c:idx val="4"/>
          <c:order val="4"/>
          <c:tx>
            <c:strRef>
              <c:f>Sheet2!$F$2</c:f>
              <c:strCache>
                <c:ptCount val="1"/>
                <c:pt idx="0">
                  <c:v>河川</c:v>
                </c:pt>
              </c:strCache>
            </c:strRef>
          </c:tx>
          <c:spPr>
            <a:solidFill>
              <a:srgbClr val="DBF5F9">
                <a:lumMod val="75000"/>
                <a:alpha val="20000"/>
              </a:srgbClr>
            </a:solidFill>
          </c:spPr>
          <c:cat>
            <c:strRef>
              <c:f>Sheet2!$A$3:$A$10</c:f>
              <c:strCache>
                <c:ptCount val="8"/>
                <c:pt idx="0">
                  <c:v>４月</c:v>
                </c:pt>
                <c:pt idx="1">
                  <c:v>５月</c:v>
                </c:pt>
                <c:pt idx="2">
                  <c:v>６月</c:v>
                </c:pt>
                <c:pt idx="3">
                  <c:v>７月</c:v>
                </c:pt>
                <c:pt idx="4">
                  <c:v>８月</c:v>
                </c:pt>
                <c:pt idx="5">
                  <c:v>９月</c:v>
                </c:pt>
                <c:pt idx="6">
                  <c:v>１０月</c:v>
                </c:pt>
                <c:pt idx="7">
                  <c:v>１１月</c:v>
                </c:pt>
              </c:strCache>
            </c:strRef>
          </c:cat>
          <c:val>
            <c:numRef>
              <c:f>Sheet2!$F$3:$F$10</c:f>
              <c:numCache>
                <c:formatCode>General</c:formatCode>
                <c:ptCount val="8"/>
                <c:pt idx="0">
                  <c:v>6</c:v>
                </c:pt>
                <c:pt idx="1">
                  <c:v>6</c:v>
                </c:pt>
                <c:pt idx="2">
                  <c:v>0</c:v>
                </c:pt>
                <c:pt idx="3">
                  <c:v>11</c:v>
                </c:pt>
                <c:pt idx="4">
                  <c:v>10</c:v>
                </c:pt>
                <c:pt idx="5">
                  <c:v>18</c:v>
                </c:pt>
                <c:pt idx="6">
                  <c:v>8</c:v>
                </c:pt>
                <c:pt idx="7">
                  <c:v>2</c:v>
                </c:pt>
              </c:numCache>
            </c:numRef>
          </c:val>
        </c:ser>
        <c:ser>
          <c:idx val="5"/>
          <c:order val="5"/>
          <c:tx>
            <c:strRef>
              <c:f>Sheet2!$G$2</c:f>
              <c:strCache>
                <c:ptCount val="1"/>
                <c:pt idx="0">
                  <c:v>FP</c:v>
                </c:pt>
              </c:strCache>
            </c:strRef>
          </c:tx>
          <c:spPr>
            <a:solidFill>
              <a:srgbClr val="0BD0D9">
                <a:lumMod val="75000"/>
                <a:alpha val="20000"/>
              </a:srgbClr>
            </a:solidFill>
          </c:spPr>
          <c:cat>
            <c:strRef>
              <c:f>Sheet2!$A$3:$A$10</c:f>
              <c:strCache>
                <c:ptCount val="8"/>
                <c:pt idx="0">
                  <c:v>４月</c:v>
                </c:pt>
                <c:pt idx="1">
                  <c:v>５月</c:v>
                </c:pt>
                <c:pt idx="2">
                  <c:v>６月</c:v>
                </c:pt>
                <c:pt idx="3">
                  <c:v>７月</c:v>
                </c:pt>
                <c:pt idx="4">
                  <c:v>８月</c:v>
                </c:pt>
                <c:pt idx="5">
                  <c:v>９月</c:v>
                </c:pt>
                <c:pt idx="6">
                  <c:v>１０月</c:v>
                </c:pt>
                <c:pt idx="7">
                  <c:v>１１月</c:v>
                </c:pt>
              </c:strCache>
            </c:strRef>
          </c:cat>
          <c:val>
            <c:numRef>
              <c:f>Sheet2!$G$3:$G$10</c:f>
              <c:numCache>
                <c:formatCode>General</c:formatCode>
                <c:ptCount val="8"/>
                <c:pt idx="0">
                  <c:v>2</c:v>
                </c:pt>
                <c:pt idx="1">
                  <c:v>0</c:v>
                </c:pt>
                <c:pt idx="2">
                  <c:v>0</c:v>
                </c:pt>
                <c:pt idx="3">
                  <c:v>0</c:v>
                </c:pt>
                <c:pt idx="4">
                  <c:v>11</c:v>
                </c:pt>
                <c:pt idx="5">
                  <c:v>9</c:v>
                </c:pt>
                <c:pt idx="6">
                  <c:v>5</c:v>
                </c:pt>
                <c:pt idx="7">
                  <c:v>0</c:v>
                </c:pt>
              </c:numCache>
            </c:numRef>
          </c:val>
        </c:ser>
        <c:ser>
          <c:idx val="6"/>
          <c:order val="6"/>
          <c:tx>
            <c:strRef>
              <c:f>Sheet2!$H$2</c:f>
              <c:strCache>
                <c:ptCount val="1"/>
                <c:pt idx="0">
                  <c:v>BT</c:v>
                </c:pt>
              </c:strCache>
            </c:strRef>
          </c:tx>
          <c:spPr>
            <a:solidFill>
              <a:srgbClr val="0BD0D9">
                <a:lumMod val="50000"/>
                <a:alpha val="20000"/>
              </a:srgbClr>
            </a:solidFill>
          </c:spPr>
          <c:cat>
            <c:strRef>
              <c:f>Sheet2!$A$3:$A$10</c:f>
              <c:strCache>
                <c:ptCount val="8"/>
                <c:pt idx="0">
                  <c:v>４月</c:v>
                </c:pt>
                <c:pt idx="1">
                  <c:v>５月</c:v>
                </c:pt>
                <c:pt idx="2">
                  <c:v>６月</c:v>
                </c:pt>
                <c:pt idx="3">
                  <c:v>７月</c:v>
                </c:pt>
                <c:pt idx="4">
                  <c:v>８月</c:v>
                </c:pt>
                <c:pt idx="5">
                  <c:v>９月</c:v>
                </c:pt>
                <c:pt idx="6">
                  <c:v>１０月</c:v>
                </c:pt>
                <c:pt idx="7">
                  <c:v>１１月</c:v>
                </c:pt>
              </c:strCache>
            </c:strRef>
          </c:cat>
          <c:val>
            <c:numRef>
              <c:f>Sheet2!$H$3:$H$10</c:f>
              <c:numCache>
                <c:formatCode>General</c:formatCode>
                <c:ptCount val="8"/>
                <c:pt idx="0">
                  <c:v>6</c:v>
                </c:pt>
                <c:pt idx="1">
                  <c:v>4</c:v>
                </c:pt>
                <c:pt idx="2">
                  <c:v>0</c:v>
                </c:pt>
                <c:pt idx="3">
                  <c:v>3</c:v>
                </c:pt>
                <c:pt idx="4">
                  <c:v>3</c:v>
                </c:pt>
                <c:pt idx="5">
                  <c:v>5</c:v>
                </c:pt>
                <c:pt idx="6">
                  <c:v>11</c:v>
                </c:pt>
                <c:pt idx="7">
                  <c:v>2</c:v>
                </c:pt>
              </c:numCache>
            </c:numRef>
          </c:val>
        </c:ser>
        <c:gapWidth val="50"/>
        <c:overlap val="100"/>
        <c:axId val="59873536"/>
        <c:axId val="59883520"/>
      </c:barChart>
      <c:catAx>
        <c:axId val="59873536"/>
        <c:scaling>
          <c:orientation val="maxMin"/>
        </c:scaling>
        <c:axPos val="l"/>
        <c:tickLblPos val="nextTo"/>
        <c:crossAx val="59883520"/>
        <c:crosses val="autoZero"/>
        <c:auto val="1"/>
        <c:lblAlgn val="ctr"/>
        <c:lblOffset val="100"/>
        <c:tickLblSkip val="1"/>
      </c:catAx>
      <c:valAx>
        <c:axId val="59883520"/>
        <c:scaling>
          <c:orientation val="minMax"/>
        </c:scaling>
        <c:axPos val="b"/>
        <c:majorGridlines/>
        <c:numFmt formatCode="0%" sourceLinked="1"/>
        <c:tickLblPos val="nextTo"/>
        <c:crossAx val="59873536"/>
        <c:crosses val="max"/>
        <c:crossBetween val="between"/>
      </c:valAx>
    </c:plotArea>
    <c:plotVisOnly val="1"/>
  </c:chart>
  <c:spPr>
    <a:noFill/>
  </c:spPr>
  <c:txPr>
    <a:bodyPr/>
    <a:lstStyle/>
    <a:p>
      <a:pPr>
        <a:defRPr sz="2400"/>
      </a:pPr>
      <a:endParaRPr lang="ja-JP"/>
    </a:p>
  </c:txPr>
  <c:externalData r:id="rId2"/>
  <c:userShapes r:id="rId3"/>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ja-JP"/>
  <c:chart>
    <c:title>
      <c:layout/>
      <c:overlay val="1"/>
    </c:title>
    <c:plotArea>
      <c:layout/>
      <c:barChart>
        <c:barDir val="col"/>
        <c:grouping val="clustered"/>
        <c:ser>
          <c:idx val="0"/>
          <c:order val="0"/>
          <c:tx>
            <c:strRef>
              <c:f>アオサギ!$B$1</c:f>
              <c:strCache>
                <c:ptCount val="1"/>
                <c:pt idx="0">
                  <c:v>水田</c:v>
                </c:pt>
              </c:strCache>
            </c:strRef>
          </c:tx>
          <c:cat>
            <c:strRef>
              <c:f>アオサギ!$A$2:$A$32</c:f>
              <c:strCache>
                <c:ptCount val="31"/>
                <c:pt idx="0">
                  <c:v>4/4</c:v>
                </c:pt>
                <c:pt idx="1">
                  <c:v>4/11</c:v>
                </c:pt>
                <c:pt idx="2">
                  <c:v>4/18</c:v>
                </c:pt>
                <c:pt idx="3">
                  <c:v>4/25</c:v>
                </c:pt>
                <c:pt idx="4">
                  <c:v>5/2</c:v>
                </c:pt>
                <c:pt idx="5">
                  <c:v>5/7</c:v>
                </c:pt>
                <c:pt idx="6">
                  <c:v>5/14</c:v>
                </c:pt>
                <c:pt idx="7">
                  <c:v>5/23</c:v>
                </c:pt>
                <c:pt idx="8">
                  <c:v>5/28</c:v>
                </c:pt>
                <c:pt idx="9">
                  <c:v>6/4</c:v>
                </c:pt>
                <c:pt idx="10">
                  <c:v>6/13</c:v>
                </c:pt>
                <c:pt idx="11">
                  <c:v>6/18</c:v>
                </c:pt>
                <c:pt idx="12">
                  <c:v>6/25</c:v>
                </c:pt>
                <c:pt idx="13">
                  <c:v>7/2</c:v>
                </c:pt>
                <c:pt idx="14">
                  <c:v>7/11</c:v>
                </c:pt>
                <c:pt idx="15">
                  <c:v>7/16</c:v>
                </c:pt>
                <c:pt idx="16">
                  <c:v>7/23</c:v>
                </c:pt>
                <c:pt idx="17">
                  <c:v>8/6</c:v>
                </c:pt>
                <c:pt idx="18">
                  <c:v>8/13</c:v>
                </c:pt>
                <c:pt idx="19">
                  <c:v>8/20</c:v>
                </c:pt>
                <c:pt idx="20">
                  <c:v>9/3</c:v>
                </c:pt>
                <c:pt idx="21">
                  <c:v>9/10</c:v>
                </c:pt>
                <c:pt idx="22">
                  <c:v>9/24</c:v>
                </c:pt>
                <c:pt idx="23">
                  <c:v>10/1</c:v>
                </c:pt>
                <c:pt idx="24">
                  <c:v>10/8</c:v>
                </c:pt>
                <c:pt idx="25">
                  <c:v>10/15</c:v>
                </c:pt>
                <c:pt idx="26">
                  <c:v>10/22</c:v>
                </c:pt>
                <c:pt idx="27">
                  <c:v>10/29</c:v>
                </c:pt>
                <c:pt idx="28">
                  <c:v>11/5</c:v>
                </c:pt>
                <c:pt idx="29">
                  <c:v>11/12</c:v>
                </c:pt>
                <c:pt idx="30">
                  <c:v>11/26</c:v>
                </c:pt>
              </c:strCache>
            </c:strRef>
          </c:cat>
          <c:val>
            <c:numRef>
              <c:f>アオサギ!$B$2:$B$32</c:f>
              <c:numCache>
                <c:formatCode>General</c:formatCode>
                <c:ptCount val="31"/>
                <c:pt idx="0">
                  <c:v>5</c:v>
                </c:pt>
                <c:pt idx="1">
                  <c:v>1</c:v>
                </c:pt>
                <c:pt idx="2">
                  <c:v>3</c:v>
                </c:pt>
                <c:pt idx="3">
                  <c:v>1</c:v>
                </c:pt>
                <c:pt idx="4">
                  <c:v>1</c:v>
                </c:pt>
                <c:pt idx="5">
                  <c:v>6</c:v>
                </c:pt>
                <c:pt idx="6">
                  <c:v>7</c:v>
                </c:pt>
                <c:pt idx="7">
                  <c:v>9</c:v>
                </c:pt>
                <c:pt idx="8">
                  <c:v>8</c:v>
                </c:pt>
                <c:pt idx="9">
                  <c:v>10</c:v>
                </c:pt>
                <c:pt idx="10">
                  <c:v>21</c:v>
                </c:pt>
                <c:pt idx="11">
                  <c:v>16</c:v>
                </c:pt>
                <c:pt idx="12">
                  <c:v>16</c:v>
                </c:pt>
                <c:pt idx="13">
                  <c:v>7</c:v>
                </c:pt>
                <c:pt idx="14">
                  <c:v>9</c:v>
                </c:pt>
                <c:pt idx="15">
                  <c:v>6</c:v>
                </c:pt>
                <c:pt idx="16">
                  <c:v>3</c:v>
                </c:pt>
                <c:pt idx="17">
                  <c:v>1</c:v>
                </c:pt>
                <c:pt idx="18">
                  <c:v>2</c:v>
                </c:pt>
                <c:pt idx="19">
                  <c:v>2</c:v>
                </c:pt>
                <c:pt idx="20">
                  <c:v>4</c:v>
                </c:pt>
                <c:pt idx="21">
                  <c:v>3</c:v>
                </c:pt>
                <c:pt idx="22">
                  <c:v>2</c:v>
                </c:pt>
                <c:pt idx="23">
                  <c:v>2</c:v>
                </c:pt>
                <c:pt idx="24">
                  <c:v>4</c:v>
                </c:pt>
                <c:pt idx="25">
                  <c:v>3</c:v>
                </c:pt>
                <c:pt idx="26">
                  <c:v>4</c:v>
                </c:pt>
                <c:pt idx="27">
                  <c:v>0</c:v>
                </c:pt>
                <c:pt idx="28">
                  <c:v>0</c:v>
                </c:pt>
                <c:pt idx="29">
                  <c:v>1</c:v>
                </c:pt>
                <c:pt idx="30">
                  <c:v>0</c:v>
                </c:pt>
              </c:numCache>
            </c:numRef>
          </c:val>
        </c:ser>
        <c:gapWidth val="0"/>
        <c:axId val="60526592"/>
        <c:axId val="60528896"/>
      </c:barChart>
      <c:catAx>
        <c:axId val="60526592"/>
        <c:scaling>
          <c:orientation val="minMax"/>
        </c:scaling>
        <c:axPos val="b"/>
        <c:tickLblPos val="nextTo"/>
        <c:crossAx val="60528896"/>
        <c:crosses val="autoZero"/>
        <c:auto val="1"/>
        <c:lblAlgn val="ctr"/>
        <c:lblOffset val="100"/>
      </c:catAx>
      <c:valAx>
        <c:axId val="60528896"/>
        <c:scaling>
          <c:orientation val="minMax"/>
          <c:max val="30"/>
        </c:scaling>
        <c:axPos val="l"/>
        <c:numFmt formatCode="General" sourceLinked="1"/>
        <c:tickLblPos val="nextTo"/>
        <c:crossAx val="60526592"/>
        <c:crosses val="autoZero"/>
        <c:crossBetween val="between"/>
        <c:majorUnit val="10"/>
      </c:valAx>
    </c:plotArea>
    <c:plotVisOnly val="1"/>
  </c:chart>
  <c:spPr>
    <a:solidFill>
      <a:schemeClr val="bg1"/>
    </a:solidFill>
  </c:spPr>
  <c:txPr>
    <a:bodyPr/>
    <a:lstStyle/>
    <a:p>
      <a:pPr>
        <a:defRPr sz="2000"/>
      </a:pPr>
      <a:endParaRPr lang="ja-JP"/>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ja-JP"/>
  <c:chart>
    <c:title>
      <c:layout/>
      <c:overlay val="1"/>
    </c:title>
    <c:plotArea>
      <c:layout/>
      <c:barChart>
        <c:barDir val="col"/>
        <c:grouping val="clustered"/>
        <c:ser>
          <c:idx val="0"/>
          <c:order val="0"/>
          <c:tx>
            <c:strRef>
              <c:f>アオサギ!$C$1</c:f>
              <c:strCache>
                <c:ptCount val="1"/>
                <c:pt idx="0">
                  <c:v>畑</c:v>
                </c:pt>
              </c:strCache>
            </c:strRef>
          </c:tx>
          <c:cat>
            <c:strRef>
              <c:f>アオサギ!$A$2:$A$32</c:f>
              <c:strCache>
                <c:ptCount val="31"/>
                <c:pt idx="0">
                  <c:v>4/4</c:v>
                </c:pt>
                <c:pt idx="1">
                  <c:v>4/11</c:v>
                </c:pt>
                <c:pt idx="2">
                  <c:v>4/18</c:v>
                </c:pt>
                <c:pt idx="3">
                  <c:v>4/25</c:v>
                </c:pt>
                <c:pt idx="4">
                  <c:v>5/2</c:v>
                </c:pt>
                <c:pt idx="5">
                  <c:v>5/7</c:v>
                </c:pt>
                <c:pt idx="6">
                  <c:v>5/14</c:v>
                </c:pt>
                <c:pt idx="7">
                  <c:v>5/23</c:v>
                </c:pt>
                <c:pt idx="8">
                  <c:v>5/28</c:v>
                </c:pt>
                <c:pt idx="9">
                  <c:v>6/4</c:v>
                </c:pt>
                <c:pt idx="10">
                  <c:v>6/13</c:v>
                </c:pt>
                <c:pt idx="11">
                  <c:v>6/18</c:v>
                </c:pt>
                <c:pt idx="12">
                  <c:v>6/25</c:v>
                </c:pt>
                <c:pt idx="13">
                  <c:v>7/2</c:v>
                </c:pt>
                <c:pt idx="14">
                  <c:v>7/11</c:v>
                </c:pt>
                <c:pt idx="15">
                  <c:v>7/16</c:v>
                </c:pt>
                <c:pt idx="16">
                  <c:v>7/23</c:v>
                </c:pt>
                <c:pt idx="17">
                  <c:v>8/6</c:v>
                </c:pt>
                <c:pt idx="18">
                  <c:v>8/13</c:v>
                </c:pt>
                <c:pt idx="19">
                  <c:v>8/20</c:v>
                </c:pt>
                <c:pt idx="20">
                  <c:v>9/3</c:v>
                </c:pt>
                <c:pt idx="21">
                  <c:v>9/10</c:v>
                </c:pt>
                <c:pt idx="22">
                  <c:v>9/24</c:v>
                </c:pt>
                <c:pt idx="23">
                  <c:v>10/1</c:v>
                </c:pt>
                <c:pt idx="24">
                  <c:v>10/8</c:v>
                </c:pt>
                <c:pt idx="25">
                  <c:v>10/15</c:v>
                </c:pt>
                <c:pt idx="26">
                  <c:v>10/22</c:v>
                </c:pt>
                <c:pt idx="27">
                  <c:v>10/29</c:v>
                </c:pt>
                <c:pt idx="28">
                  <c:v>11/5</c:v>
                </c:pt>
                <c:pt idx="29">
                  <c:v>11/12</c:v>
                </c:pt>
                <c:pt idx="30">
                  <c:v>11/26</c:v>
                </c:pt>
              </c:strCache>
            </c:strRef>
          </c:cat>
          <c:val>
            <c:numRef>
              <c:f>アオサギ!$C$2:$C$32</c:f>
              <c:numCache>
                <c:formatCode>General</c:formatCode>
                <c:ptCount val="3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1</c:v>
                </c:pt>
                <c:pt idx="16">
                  <c:v>2</c:v>
                </c:pt>
                <c:pt idx="17">
                  <c:v>0</c:v>
                </c:pt>
                <c:pt idx="18">
                  <c:v>0</c:v>
                </c:pt>
                <c:pt idx="19">
                  <c:v>0</c:v>
                </c:pt>
                <c:pt idx="20">
                  <c:v>1</c:v>
                </c:pt>
                <c:pt idx="21">
                  <c:v>0</c:v>
                </c:pt>
                <c:pt idx="22">
                  <c:v>0</c:v>
                </c:pt>
                <c:pt idx="23">
                  <c:v>0</c:v>
                </c:pt>
                <c:pt idx="24">
                  <c:v>0</c:v>
                </c:pt>
                <c:pt idx="25">
                  <c:v>0</c:v>
                </c:pt>
                <c:pt idx="26">
                  <c:v>0</c:v>
                </c:pt>
                <c:pt idx="27">
                  <c:v>0</c:v>
                </c:pt>
                <c:pt idx="28">
                  <c:v>0</c:v>
                </c:pt>
                <c:pt idx="29">
                  <c:v>0</c:v>
                </c:pt>
                <c:pt idx="30">
                  <c:v>0</c:v>
                </c:pt>
              </c:numCache>
            </c:numRef>
          </c:val>
        </c:ser>
        <c:gapWidth val="0"/>
        <c:axId val="65033728"/>
        <c:axId val="65035264"/>
      </c:barChart>
      <c:catAx>
        <c:axId val="65033728"/>
        <c:scaling>
          <c:orientation val="minMax"/>
        </c:scaling>
        <c:axPos val="b"/>
        <c:tickLblPos val="nextTo"/>
        <c:crossAx val="65035264"/>
        <c:crosses val="autoZero"/>
        <c:auto val="1"/>
        <c:lblAlgn val="ctr"/>
        <c:lblOffset val="100"/>
      </c:catAx>
      <c:valAx>
        <c:axId val="65035264"/>
        <c:scaling>
          <c:orientation val="minMax"/>
          <c:max val="30"/>
        </c:scaling>
        <c:axPos val="l"/>
        <c:numFmt formatCode="General" sourceLinked="1"/>
        <c:tickLblPos val="nextTo"/>
        <c:crossAx val="65033728"/>
        <c:crosses val="autoZero"/>
        <c:crossBetween val="between"/>
        <c:majorUnit val="10"/>
      </c:valAx>
    </c:plotArea>
    <c:plotVisOnly val="1"/>
  </c:chart>
  <c:txPr>
    <a:bodyPr/>
    <a:lstStyle/>
    <a:p>
      <a:pPr>
        <a:defRPr sz="2000"/>
      </a:pPr>
      <a:endParaRPr lang="ja-JP"/>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ja-JP"/>
  <c:chart>
    <c:title>
      <c:layout/>
      <c:overlay val="1"/>
    </c:title>
    <c:plotArea>
      <c:layout/>
      <c:barChart>
        <c:barDir val="col"/>
        <c:grouping val="clustered"/>
        <c:ser>
          <c:idx val="0"/>
          <c:order val="0"/>
          <c:tx>
            <c:strRef>
              <c:f>アオサギ!$D$1</c:f>
              <c:strCache>
                <c:ptCount val="1"/>
                <c:pt idx="0">
                  <c:v>休耕田</c:v>
                </c:pt>
              </c:strCache>
            </c:strRef>
          </c:tx>
          <c:cat>
            <c:strRef>
              <c:f>アオサギ!$A$2:$A$32</c:f>
              <c:strCache>
                <c:ptCount val="31"/>
                <c:pt idx="0">
                  <c:v>4/4</c:v>
                </c:pt>
                <c:pt idx="1">
                  <c:v>4/11</c:v>
                </c:pt>
                <c:pt idx="2">
                  <c:v>4/18</c:v>
                </c:pt>
                <c:pt idx="3">
                  <c:v>4/25</c:v>
                </c:pt>
                <c:pt idx="4">
                  <c:v>5/2</c:v>
                </c:pt>
                <c:pt idx="5">
                  <c:v>5/7</c:v>
                </c:pt>
                <c:pt idx="6">
                  <c:v>5/14</c:v>
                </c:pt>
                <c:pt idx="7">
                  <c:v>5/23</c:v>
                </c:pt>
                <c:pt idx="8">
                  <c:v>5/28</c:v>
                </c:pt>
                <c:pt idx="9">
                  <c:v>6/4</c:v>
                </c:pt>
                <c:pt idx="10">
                  <c:v>6/13</c:v>
                </c:pt>
                <c:pt idx="11">
                  <c:v>6/18</c:v>
                </c:pt>
                <c:pt idx="12">
                  <c:v>6/25</c:v>
                </c:pt>
                <c:pt idx="13">
                  <c:v>7/2</c:v>
                </c:pt>
                <c:pt idx="14">
                  <c:v>7/11</c:v>
                </c:pt>
                <c:pt idx="15">
                  <c:v>7/16</c:v>
                </c:pt>
                <c:pt idx="16">
                  <c:v>7/23</c:v>
                </c:pt>
                <c:pt idx="17">
                  <c:v>8/6</c:v>
                </c:pt>
                <c:pt idx="18">
                  <c:v>8/13</c:v>
                </c:pt>
                <c:pt idx="19">
                  <c:v>8/20</c:v>
                </c:pt>
                <c:pt idx="20">
                  <c:v>9/3</c:v>
                </c:pt>
                <c:pt idx="21">
                  <c:v>9/10</c:v>
                </c:pt>
                <c:pt idx="22">
                  <c:v>9/24</c:v>
                </c:pt>
                <c:pt idx="23">
                  <c:v>10/1</c:v>
                </c:pt>
                <c:pt idx="24">
                  <c:v>10/8</c:v>
                </c:pt>
                <c:pt idx="25">
                  <c:v>10/15</c:v>
                </c:pt>
                <c:pt idx="26">
                  <c:v>10/22</c:v>
                </c:pt>
                <c:pt idx="27">
                  <c:v>10/29</c:v>
                </c:pt>
                <c:pt idx="28">
                  <c:v>11/5</c:v>
                </c:pt>
                <c:pt idx="29">
                  <c:v>11/12</c:v>
                </c:pt>
                <c:pt idx="30">
                  <c:v>11/26</c:v>
                </c:pt>
              </c:strCache>
            </c:strRef>
          </c:cat>
          <c:val>
            <c:numRef>
              <c:f>アオサギ!$D$2:$D$32</c:f>
              <c:numCache>
                <c:formatCode>General</c:formatCode>
                <c:ptCount val="31"/>
                <c:pt idx="0">
                  <c:v>1</c:v>
                </c:pt>
                <c:pt idx="1">
                  <c:v>3</c:v>
                </c:pt>
                <c:pt idx="2">
                  <c:v>1</c:v>
                </c:pt>
                <c:pt idx="3">
                  <c:v>0</c:v>
                </c:pt>
                <c:pt idx="4">
                  <c:v>5</c:v>
                </c:pt>
                <c:pt idx="5">
                  <c:v>1</c:v>
                </c:pt>
                <c:pt idx="6">
                  <c:v>2</c:v>
                </c:pt>
                <c:pt idx="7">
                  <c:v>2</c:v>
                </c:pt>
                <c:pt idx="8">
                  <c:v>1</c:v>
                </c:pt>
                <c:pt idx="9">
                  <c:v>4</c:v>
                </c:pt>
                <c:pt idx="10">
                  <c:v>2</c:v>
                </c:pt>
                <c:pt idx="11">
                  <c:v>2</c:v>
                </c:pt>
                <c:pt idx="12">
                  <c:v>16</c:v>
                </c:pt>
                <c:pt idx="13">
                  <c:v>7</c:v>
                </c:pt>
                <c:pt idx="14">
                  <c:v>6</c:v>
                </c:pt>
                <c:pt idx="15">
                  <c:v>3</c:v>
                </c:pt>
                <c:pt idx="16">
                  <c:v>8</c:v>
                </c:pt>
                <c:pt idx="17">
                  <c:v>2</c:v>
                </c:pt>
                <c:pt idx="18">
                  <c:v>4</c:v>
                </c:pt>
                <c:pt idx="19">
                  <c:v>2</c:v>
                </c:pt>
                <c:pt idx="20">
                  <c:v>7</c:v>
                </c:pt>
                <c:pt idx="21">
                  <c:v>7</c:v>
                </c:pt>
                <c:pt idx="22">
                  <c:v>5</c:v>
                </c:pt>
                <c:pt idx="23">
                  <c:v>0</c:v>
                </c:pt>
                <c:pt idx="24">
                  <c:v>2</c:v>
                </c:pt>
                <c:pt idx="25">
                  <c:v>2</c:v>
                </c:pt>
                <c:pt idx="26">
                  <c:v>2</c:v>
                </c:pt>
                <c:pt idx="27">
                  <c:v>2</c:v>
                </c:pt>
                <c:pt idx="28">
                  <c:v>1</c:v>
                </c:pt>
                <c:pt idx="29">
                  <c:v>0</c:v>
                </c:pt>
                <c:pt idx="30">
                  <c:v>0</c:v>
                </c:pt>
              </c:numCache>
            </c:numRef>
          </c:val>
        </c:ser>
        <c:gapWidth val="0"/>
        <c:axId val="65059072"/>
        <c:axId val="65064960"/>
      </c:barChart>
      <c:catAx>
        <c:axId val="65059072"/>
        <c:scaling>
          <c:orientation val="minMax"/>
        </c:scaling>
        <c:axPos val="b"/>
        <c:tickLblPos val="nextTo"/>
        <c:spPr>
          <a:solidFill>
            <a:schemeClr val="bg1"/>
          </a:solidFill>
        </c:spPr>
        <c:crossAx val="65064960"/>
        <c:crosses val="autoZero"/>
        <c:auto val="1"/>
        <c:lblAlgn val="ctr"/>
        <c:lblOffset val="100"/>
      </c:catAx>
      <c:valAx>
        <c:axId val="65064960"/>
        <c:scaling>
          <c:orientation val="minMax"/>
          <c:max val="30"/>
        </c:scaling>
        <c:axPos val="l"/>
        <c:numFmt formatCode="General" sourceLinked="1"/>
        <c:tickLblPos val="nextTo"/>
        <c:crossAx val="65059072"/>
        <c:crosses val="autoZero"/>
        <c:crossBetween val="between"/>
        <c:majorUnit val="10"/>
      </c:valAx>
    </c:plotArea>
    <c:plotVisOnly val="1"/>
  </c:chart>
  <c:spPr>
    <a:solidFill>
      <a:schemeClr val="bg1"/>
    </a:solidFill>
  </c:spPr>
  <c:txPr>
    <a:bodyPr/>
    <a:lstStyle/>
    <a:p>
      <a:pPr>
        <a:defRPr sz="2000"/>
      </a:pPr>
      <a:endParaRPr lang="ja-JP"/>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ja-JP"/>
  <c:chart>
    <c:title>
      <c:layout/>
      <c:overlay val="1"/>
    </c:title>
    <c:plotArea>
      <c:layout/>
      <c:barChart>
        <c:barDir val="col"/>
        <c:grouping val="clustered"/>
        <c:ser>
          <c:idx val="0"/>
          <c:order val="0"/>
          <c:tx>
            <c:strRef>
              <c:f>アオサギ!$E$1</c:f>
              <c:strCache>
                <c:ptCount val="1"/>
                <c:pt idx="0">
                  <c:v>排水路</c:v>
                </c:pt>
              </c:strCache>
            </c:strRef>
          </c:tx>
          <c:cat>
            <c:strRef>
              <c:f>アオサギ!$A$2:$A$32</c:f>
              <c:strCache>
                <c:ptCount val="31"/>
                <c:pt idx="0">
                  <c:v>4/4</c:v>
                </c:pt>
                <c:pt idx="1">
                  <c:v>4/11</c:v>
                </c:pt>
                <c:pt idx="2">
                  <c:v>4/18</c:v>
                </c:pt>
                <c:pt idx="3">
                  <c:v>4/25</c:v>
                </c:pt>
                <c:pt idx="4">
                  <c:v>5/2</c:v>
                </c:pt>
                <c:pt idx="5">
                  <c:v>5/7</c:v>
                </c:pt>
                <c:pt idx="6">
                  <c:v>5/14</c:v>
                </c:pt>
                <c:pt idx="7">
                  <c:v>5/23</c:v>
                </c:pt>
                <c:pt idx="8">
                  <c:v>5/28</c:v>
                </c:pt>
                <c:pt idx="9">
                  <c:v>6/4</c:v>
                </c:pt>
                <c:pt idx="10">
                  <c:v>6/13</c:v>
                </c:pt>
                <c:pt idx="11">
                  <c:v>6/18</c:v>
                </c:pt>
                <c:pt idx="12">
                  <c:v>6/25</c:v>
                </c:pt>
                <c:pt idx="13">
                  <c:v>7/2</c:v>
                </c:pt>
                <c:pt idx="14">
                  <c:v>7/11</c:v>
                </c:pt>
                <c:pt idx="15">
                  <c:v>7/16</c:v>
                </c:pt>
                <c:pt idx="16">
                  <c:v>7/23</c:v>
                </c:pt>
                <c:pt idx="17">
                  <c:v>8/6</c:v>
                </c:pt>
                <c:pt idx="18">
                  <c:v>8/13</c:v>
                </c:pt>
                <c:pt idx="19">
                  <c:v>8/20</c:v>
                </c:pt>
                <c:pt idx="20">
                  <c:v>9/3</c:v>
                </c:pt>
                <c:pt idx="21">
                  <c:v>9/10</c:v>
                </c:pt>
                <c:pt idx="22">
                  <c:v>9/24</c:v>
                </c:pt>
                <c:pt idx="23">
                  <c:v>10/1</c:v>
                </c:pt>
                <c:pt idx="24">
                  <c:v>10/8</c:v>
                </c:pt>
                <c:pt idx="25">
                  <c:v>10/15</c:v>
                </c:pt>
                <c:pt idx="26">
                  <c:v>10/22</c:v>
                </c:pt>
                <c:pt idx="27">
                  <c:v>10/29</c:v>
                </c:pt>
                <c:pt idx="28">
                  <c:v>11/5</c:v>
                </c:pt>
                <c:pt idx="29">
                  <c:v>11/12</c:v>
                </c:pt>
                <c:pt idx="30">
                  <c:v>11/26</c:v>
                </c:pt>
              </c:strCache>
            </c:strRef>
          </c:cat>
          <c:val>
            <c:numRef>
              <c:f>アオサギ!$E$2:$E$32</c:f>
              <c:numCache>
                <c:formatCode>General</c:formatCode>
                <c:ptCount val="31"/>
                <c:pt idx="0">
                  <c:v>0</c:v>
                </c:pt>
                <c:pt idx="1">
                  <c:v>1</c:v>
                </c:pt>
                <c:pt idx="2">
                  <c:v>4</c:v>
                </c:pt>
                <c:pt idx="3">
                  <c:v>1</c:v>
                </c:pt>
                <c:pt idx="4">
                  <c:v>1</c:v>
                </c:pt>
                <c:pt idx="5">
                  <c:v>5</c:v>
                </c:pt>
                <c:pt idx="6">
                  <c:v>3</c:v>
                </c:pt>
                <c:pt idx="7">
                  <c:v>4</c:v>
                </c:pt>
                <c:pt idx="8">
                  <c:v>3</c:v>
                </c:pt>
                <c:pt idx="9">
                  <c:v>2</c:v>
                </c:pt>
                <c:pt idx="10">
                  <c:v>6</c:v>
                </c:pt>
                <c:pt idx="11">
                  <c:v>2</c:v>
                </c:pt>
                <c:pt idx="12">
                  <c:v>1</c:v>
                </c:pt>
                <c:pt idx="13">
                  <c:v>1</c:v>
                </c:pt>
                <c:pt idx="14">
                  <c:v>1</c:v>
                </c:pt>
                <c:pt idx="15">
                  <c:v>4</c:v>
                </c:pt>
                <c:pt idx="16">
                  <c:v>6</c:v>
                </c:pt>
                <c:pt idx="17">
                  <c:v>8</c:v>
                </c:pt>
                <c:pt idx="18">
                  <c:v>3</c:v>
                </c:pt>
                <c:pt idx="19">
                  <c:v>6</c:v>
                </c:pt>
                <c:pt idx="20">
                  <c:v>1</c:v>
                </c:pt>
                <c:pt idx="21">
                  <c:v>2</c:v>
                </c:pt>
                <c:pt idx="22">
                  <c:v>1</c:v>
                </c:pt>
                <c:pt idx="23">
                  <c:v>2</c:v>
                </c:pt>
                <c:pt idx="24">
                  <c:v>0</c:v>
                </c:pt>
                <c:pt idx="25">
                  <c:v>2</c:v>
                </c:pt>
                <c:pt idx="26">
                  <c:v>0</c:v>
                </c:pt>
                <c:pt idx="27">
                  <c:v>0</c:v>
                </c:pt>
                <c:pt idx="28">
                  <c:v>1</c:v>
                </c:pt>
                <c:pt idx="29">
                  <c:v>1</c:v>
                </c:pt>
                <c:pt idx="30">
                  <c:v>0</c:v>
                </c:pt>
              </c:numCache>
            </c:numRef>
          </c:val>
        </c:ser>
        <c:gapWidth val="0"/>
        <c:axId val="64957440"/>
        <c:axId val="64971520"/>
      </c:barChart>
      <c:catAx>
        <c:axId val="64957440"/>
        <c:scaling>
          <c:orientation val="minMax"/>
        </c:scaling>
        <c:axPos val="b"/>
        <c:tickLblPos val="nextTo"/>
        <c:crossAx val="64971520"/>
        <c:crosses val="autoZero"/>
        <c:auto val="1"/>
        <c:lblAlgn val="ctr"/>
        <c:lblOffset val="100"/>
      </c:catAx>
      <c:valAx>
        <c:axId val="64971520"/>
        <c:scaling>
          <c:orientation val="minMax"/>
          <c:max val="30"/>
        </c:scaling>
        <c:axPos val="l"/>
        <c:numFmt formatCode="General" sourceLinked="1"/>
        <c:tickLblPos val="nextTo"/>
        <c:crossAx val="64957440"/>
        <c:crosses val="autoZero"/>
        <c:crossBetween val="between"/>
        <c:majorUnit val="10"/>
      </c:valAx>
    </c:plotArea>
    <c:plotVisOnly val="1"/>
  </c:chart>
  <c:spPr>
    <a:solidFill>
      <a:schemeClr val="bg1"/>
    </a:solidFill>
  </c:spPr>
  <c:txPr>
    <a:bodyPr/>
    <a:lstStyle/>
    <a:p>
      <a:pPr>
        <a:defRPr sz="2000"/>
      </a:pPr>
      <a:endParaRPr lang="ja-JP"/>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ja-JP"/>
  <c:chart>
    <c:title>
      <c:layout/>
      <c:overlay val="1"/>
    </c:title>
    <c:plotArea>
      <c:layout/>
      <c:barChart>
        <c:barDir val="col"/>
        <c:grouping val="clustered"/>
        <c:ser>
          <c:idx val="0"/>
          <c:order val="0"/>
          <c:tx>
            <c:strRef>
              <c:f>アオサギ!$F$1</c:f>
              <c:strCache>
                <c:ptCount val="1"/>
                <c:pt idx="0">
                  <c:v>河川</c:v>
                </c:pt>
              </c:strCache>
            </c:strRef>
          </c:tx>
          <c:cat>
            <c:strRef>
              <c:f>アオサギ!$A$2:$A$32</c:f>
              <c:strCache>
                <c:ptCount val="31"/>
                <c:pt idx="0">
                  <c:v>4/4</c:v>
                </c:pt>
                <c:pt idx="1">
                  <c:v>4/11</c:v>
                </c:pt>
                <c:pt idx="2">
                  <c:v>4/18</c:v>
                </c:pt>
                <c:pt idx="3">
                  <c:v>4/25</c:v>
                </c:pt>
                <c:pt idx="4">
                  <c:v>5/2</c:v>
                </c:pt>
                <c:pt idx="5">
                  <c:v>5/7</c:v>
                </c:pt>
                <c:pt idx="6">
                  <c:v>5/14</c:v>
                </c:pt>
                <c:pt idx="7">
                  <c:v>5/23</c:v>
                </c:pt>
                <c:pt idx="8">
                  <c:v>5/28</c:v>
                </c:pt>
                <c:pt idx="9">
                  <c:v>6/4</c:v>
                </c:pt>
                <c:pt idx="10">
                  <c:v>6/13</c:v>
                </c:pt>
                <c:pt idx="11">
                  <c:v>6/18</c:v>
                </c:pt>
                <c:pt idx="12">
                  <c:v>6/25</c:v>
                </c:pt>
                <c:pt idx="13">
                  <c:v>7/2</c:v>
                </c:pt>
                <c:pt idx="14">
                  <c:v>7/11</c:v>
                </c:pt>
                <c:pt idx="15">
                  <c:v>7/16</c:v>
                </c:pt>
                <c:pt idx="16">
                  <c:v>7/23</c:v>
                </c:pt>
                <c:pt idx="17">
                  <c:v>8/6</c:v>
                </c:pt>
                <c:pt idx="18">
                  <c:v>8/13</c:v>
                </c:pt>
                <c:pt idx="19">
                  <c:v>8/20</c:v>
                </c:pt>
                <c:pt idx="20">
                  <c:v>9/3</c:v>
                </c:pt>
                <c:pt idx="21">
                  <c:v>9/10</c:v>
                </c:pt>
                <c:pt idx="22">
                  <c:v>9/24</c:v>
                </c:pt>
                <c:pt idx="23">
                  <c:v>10/1</c:v>
                </c:pt>
                <c:pt idx="24">
                  <c:v>10/8</c:v>
                </c:pt>
                <c:pt idx="25">
                  <c:v>10/15</c:v>
                </c:pt>
                <c:pt idx="26">
                  <c:v>10/22</c:v>
                </c:pt>
                <c:pt idx="27">
                  <c:v>10/29</c:v>
                </c:pt>
                <c:pt idx="28">
                  <c:v>11/5</c:v>
                </c:pt>
                <c:pt idx="29">
                  <c:v>11/12</c:v>
                </c:pt>
                <c:pt idx="30">
                  <c:v>11/26</c:v>
                </c:pt>
              </c:strCache>
            </c:strRef>
          </c:cat>
          <c:val>
            <c:numRef>
              <c:f>アオサギ!$F$2:$F$32</c:f>
              <c:numCache>
                <c:formatCode>General</c:formatCode>
                <c:ptCount val="31"/>
                <c:pt idx="0">
                  <c:v>2</c:v>
                </c:pt>
                <c:pt idx="1">
                  <c:v>2</c:v>
                </c:pt>
                <c:pt idx="2">
                  <c:v>1</c:v>
                </c:pt>
                <c:pt idx="3">
                  <c:v>2</c:v>
                </c:pt>
                <c:pt idx="4">
                  <c:v>0</c:v>
                </c:pt>
                <c:pt idx="5">
                  <c:v>0</c:v>
                </c:pt>
                <c:pt idx="6">
                  <c:v>6</c:v>
                </c:pt>
                <c:pt idx="7">
                  <c:v>0</c:v>
                </c:pt>
                <c:pt idx="8">
                  <c:v>0</c:v>
                </c:pt>
                <c:pt idx="9">
                  <c:v>0</c:v>
                </c:pt>
                <c:pt idx="10">
                  <c:v>0</c:v>
                </c:pt>
                <c:pt idx="11">
                  <c:v>0</c:v>
                </c:pt>
                <c:pt idx="12">
                  <c:v>1</c:v>
                </c:pt>
                <c:pt idx="13">
                  <c:v>0</c:v>
                </c:pt>
                <c:pt idx="14">
                  <c:v>5</c:v>
                </c:pt>
                <c:pt idx="15">
                  <c:v>3</c:v>
                </c:pt>
                <c:pt idx="16">
                  <c:v>0</c:v>
                </c:pt>
                <c:pt idx="17">
                  <c:v>1</c:v>
                </c:pt>
                <c:pt idx="18">
                  <c:v>1</c:v>
                </c:pt>
                <c:pt idx="19">
                  <c:v>0</c:v>
                </c:pt>
                <c:pt idx="20">
                  <c:v>1</c:v>
                </c:pt>
                <c:pt idx="21">
                  <c:v>3</c:v>
                </c:pt>
                <c:pt idx="22">
                  <c:v>1</c:v>
                </c:pt>
                <c:pt idx="23">
                  <c:v>1</c:v>
                </c:pt>
                <c:pt idx="24">
                  <c:v>1</c:v>
                </c:pt>
                <c:pt idx="25">
                  <c:v>1</c:v>
                </c:pt>
                <c:pt idx="26">
                  <c:v>2</c:v>
                </c:pt>
                <c:pt idx="27">
                  <c:v>6</c:v>
                </c:pt>
                <c:pt idx="28">
                  <c:v>5</c:v>
                </c:pt>
                <c:pt idx="29">
                  <c:v>1</c:v>
                </c:pt>
                <c:pt idx="30">
                  <c:v>1</c:v>
                </c:pt>
              </c:numCache>
            </c:numRef>
          </c:val>
        </c:ser>
        <c:gapWidth val="0"/>
        <c:axId val="64991616"/>
        <c:axId val="64993152"/>
      </c:barChart>
      <c:catAx>
        <c:axId val="64991616"/>
        <c:scaling>
          <c:orientation val="minMax"/>
        </c:scaling>
        <c:axPos val="b"/>
        <c:tickLblPos val="nextTo"/>
        <c:crossAx val="64993152"/>
        <c:crosses val="autoZero"/>
        <c:auto val="1"/>
        <c:lblAlgn val="ctr"/>
        <c:lblOffset val="100"/>
      </c:catAx>
      <c:valAx>
        <c:axId val="64993152"/>
        <c:scaling>
          <c:orientation val="minMax"/>
          <c:max val="30"/>
        </c:scaling>
        <c:axPos val="l"/>
        <c:numFmt formatCode="General" sourceLinked="1"/>
        <c:tickLblPos val="nextTo"/>
        <c:crossAx val="64991616"/>
        <c:crosses val="autoZero"/>
        <c:crossBetween val="between"/>
        <c:majorUnit val="10"/>
      </c:valAx>
    </c:plotArea>
    <c:plotVisOnly val="1"/>
  </c:chart>
  <c:spPr>
    <a:solidFill>
      <a:schemeClr val="bg1"/>
    </a:solidFill>
  </c:spPr>
  <c:txPr>
    <a:bodyPr/>
    <a:lstStyle/>
    <a:p>
      <a:pPr>
        <a:defRPr sz="2000"/>
      </a:pPr>
      <a:endParaRPr lang="ja-JP"/>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ja-JP"/>
  <c:chart>
    <c:title>
      <c:layout/>
      <c:overlay val="1"/>
    </c:title>
    <c:plotArea>
      <c:layout/>
      <c:barChart>
        <c:barDir val="col"/>
        <c:grouping val="clustered"/>
        <c:ser>
          <c:idx val="0"/>
          <c:order val="0"/>
          <c:tx>
            <c:strRef>
              <c:f>アオサギ!$G$1</c:f>
              <c:strCache>
                <c:ptCount val="1"/>
                <c:pt idx="0">
                  <c:v>FP</c:v>
                </c:pt>
              </c:strCache>
            </c:strRef>
          </c:tx>
          <c:cat>
            <c:strRef>
              <c:f>アオサギ!$A$2:$A$32</c:f>
              <c:strCache>
                <c:ptCount val="31"/>
                <c:pt idx="0">
                  <c:v>4/4</c:v>
                </c:pt>
                <c:pt idx="1">
                  <c:v>4/11</c:v>
                </c:pt>
                <c:pt idx="2">
                  <c:v>4/18</c:v>
                </c:pt>
                <c:pt idx="3">
                  <c:v>4/25</c:v>
                </c:pt>
                <c:pt idx="4">
                  <c:v>5/2</c:v>
                </c:pt>
                <c:pt idx="5">
                  <c:v>5/7</c:v>
                </c:pt>
                <c:pt idx="6">
                  <c:v>5/14</c:v>
                </c:pt>
                <c:pt idx="7">
                  <c:v>5/23</c:v>
                </c:pt>
                <c:pt idx="8">
                  <c:v>5/28</c:v>
                </c:pt>
                <c:pt idx="9">
                  <c:v>6/4</c:v>
                </c:pt>
                <c:pt idx="10">
                  <c:v>6/13</c:v>
                </c:pt>
                <c:pt idx="11">
                  <c:v>6/18</c:v>
                </c:pt>
                <c:pt idx="12">
                  <c:v>6/25</c:v>
                </c:pt>
                <c:pt idx="13">
                  <c:v>7/2</c:v>
                </c:pt>
                <c:pt idx="14">
                  <c:v>7/11</c:v>
                </c:pt>
                <c:pt idx="15">
                  <c:v>7/16</c:v>
                </c:pt>
                <c:pt idx="16">
                  <c:v>7/23</c:v>
                </c:pt>
                <c:pt idx="17">
                  <c:v>8/6</c:v>
                </c:pt>
                <c:pt idx="18">
                  <c:v>8/13</c:v>
                </c:pt>
                <c:pt idx="19">
                  <c:v>8/20</c:v>
                </c:pt>
                <c:pt idx="20">
                  <c:v>9/3</c:v>
                </c:pt>
                <c:pt idx="21">
                  <c:v>9/10</c:v>
                </c:pt>
                <c:pt idx="22">
                  <c:v>9/24</c:v>
                </c:pt>
                <c:pt idx="23">
                  <c:v>10/1</c:v>
                </c:pt>
                <c:pt idx="24">
                  <c:v>10/8</c:v>
                </c:pt>
                <c:pt idx="25">
                  <c:v>10/15</c:v>
                </c:pt>
                <c:pt idx="26">
                  <c:v>10/22</c:v>
                </c:pt>
                <c:pt idx="27">
                  <c:v>10/29</c:v>
                </c:pt>
                <c:pt idx="28">
                  <c:v>11/5</c:v>
                </c:pt>
                <c:pt idx="29">
                  <c:v>11/12</c:v>
                </c:pt>
                <c:pt idx="30">
                  <c:v>11/26</c:v>
                </c:pt>
              </c:strCache>
            </c:strRef>
          </c:cat>
          <c:val>
            <c:numRef>
              <c:f>アオサギ!$G$2:$G$32</c:f>
              <c:numCache>
                <c:formatCode>General</c:formatCode>
                <c:ptCount val="31"/>
                <c:pt idx="0">
                  <c:v>0</c:v>
                </c:pt>
                <c:pt idx="1">
                  <c:v>1</c:v>
                </c:pt>
                <c:pt idx="2">
                  <c:v>0</c:v>
                </c:pt>
                <c:pt idx="3">
                  <c:v>0</c:v>
                </c:pt>
                <c:pt idx="4">
                  <c:v>1</c:v>
                </c:pt>
                <c:pt idx="5">
                  <c:v>0</c:v>
                </c:pt>
                <c:pt idx="6">
                  <c:v>0</c:v>
                </c:pt>
                <c:pt idx="7">
                  <c:v>0</c:v>
                </c:pt>
                <c:pt idx="8">
                  <c:v>0</c:v>
                </c:pt>
                <c:pt idx="9">
                  <c:v>0</c:v>
                </c:pt>
                <c:pt idx="10">
                  <c:v>0</c:v>
                </c:pt>
                <c:pt idx="11">
                  <c:v>2</c:v>
                </c:pt>
                <c:pt idx="12">
                  <c:v>0</c:v>
                </c:pt>
                <c:pt idx="13">
                  <c:v>4</c:v>
                </c:pt>
                <c:pt idx="14">
                  <c:v>1</c:v>
                </c:pt>
                <c:pt idx="15">
                  <c:v>2</c:v>
                </c:pt>
                <c:pt idx="16">
                  <c:v>0</c:v>
                </c:pt>
                <c:pt idx="17">
                  <c:v>2</c:v>
                </c:pt>
                <c:pt idx="18">
                  <c:v>2</c:v>
                </c:pt>
                <c:pt idx="19">
                  <c:v>3</c:v>
                </c:pt>
                <c:pt idx="20">
                  <c:v>2</c:v>
                </c:pt>
                <c:pt idx="21">
                  <c:v>4</c:v>
                </c:pt>
                <c:pt idx="22">
                  <c:v>4</c:v>
                </c:pt>
                <c:pt idx="23">
                  <c:v>4</c:v>
                </c:pt>
                <c:pt idx="24">
                  <c:v>4</c:v>
                </c:pt>
                <c:pt idx="25">
                  <c:v>2</c:v>
                </c:pt>
                <c:pt idx="26">
                  <c:v>0</c:v>
                </c:pt>
                <c:pt idx="27">
                  <c:v>1</c:v>
                </c:pt>
                <c:pt idx="28">
                  <c:v>3</c:v>
                </c:pt>
                <c:pt idx="29">
                  <c:v>2</c:v>
                </c:pt>
                <c:pt idx="30">
                  <c:v>4</c:v>
                </c:pt>
              </c:numCache>
            </c:numRef>
          </c:val>
        </c:ser>
        <c:gapWidth val="0"/>
        <c:axId val="65275008"/>
        <c:axId val="65276544"/>
      </c:barChart>
      <c:catAx>
        <c:axId val="65275008"/>
        <c:scaling>
          <c:orientation val="minMax"/>
        </c:scaling>
        <c:axPos val="b"/>
        <c:tickLblPos val="nextTo"/>
        <c:crossAx val="65276544"/>
        <c:crosses val="autoZero"/>
        <c:auto val="1"/>
        <c:lblAlgn val="ctr"/>
        <c:lblOffset val="100"/>
      </c:catAx>
      <c:valAx>
        <c:axId val="65276544"/>
        <c:scaling>
          <c:orientation val="minMax"/>
          <c:max val="30"/>
        </c:scaling>
        <c:axPos val="l"/>
        <c:numFmt formatCode="General" sourceLinked="1"/>
        <c:tickLblPos val="nextTo"/>
        <c:crossAx val="65275008"/>
        <c:crosses val="autoZero"/>
        <c:crossBetween val="between"/>
        <c:majorUnit val="10"/>
      </c:valAx>
    </c:plotArea>
    <c:plotVisOnly val="1"/>
  </c:chart>
  <c:txPr>
    <a:bodyPr/>
    <a:lstStyle/>
    <a:p>
      <a:pPr>
        <a:defRPr sz="2000"/>
      </a:pPr>
      <a:endParaRPr lang="ja-JP"/>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ja-JP"/>
  <c:chart>
    <c:title>
      <c:layout/>
      <c:overlay val="1"/>
    </c:title>
    <c:plotArea>
      <c:layout/>
      <c:barChart>
        <c:barDir val="col"/>
        <c:grouping val="clustered"/>
        <c:ser>
          <c:idx val="0"/>
          <c:order val="0"/>
          <c:tx>
            <c:strRef>
              <c:f>アオサギ!$H$1</c:f>
              <c:strCache>
                <c:ptCount val="1"/>
                <c:pt idx="0">
                  <c:v>BT</c:v>
                </c:pt>
              </c:strCache>
            </c:strRef>
          </c:tx>
          <c:cat>
            <c:strRef>
              <c:f>アオサギ!$A$2:$A$32</c:f>
              <c:strCache>
                <c:ptCount val="31"/>
                <c:pt idx="0">
                  <c:v>4/4</c:v>
                </c:pt>
                <c:pt idx="1">
                  <c:v>4/11</c:v>
                </c:pt>
                <c:pt idx="2">
                  <c:v>4/18</c:v>
                </c:pt>
                <c:pt idx="3">
                  <c:v>4/25</c:v>
                </c:pt>
                <c:pt idx="4">
                  <c:v>5/2</c:v>
                </c:pt>
                <c:pt idx="5">
                  <c:v>5/7</c:v>
                </c:pt>
                <c:pt idx="6">
                  <c:v>5/14</c:v>
                </c:pt>
                <c:pt idx="7">
                  <c:v>5/23</c:v>
                </c:pt>
                <c:pt idx="8">
                  <c:v>5/28</c:v>
                </c:pt>
                <c:pt idx="9">
                  <c:v>6/4</c:v>
                </c:pt>
                <c:pt idx="10">
                  <c:v>6/13</c:v>
                </c:pt>
                <c:pt idx="11">
                  <c:v>6/18</c:v>
                </c:pt>
                <c:pt idx="12">
                  <c:v>6/25</c:v>
                </c:pt>
                <c:pt idx="13">
                  <c:v>7/2</c:v>
                </c:pt>
                <c:pt idx="14">
                  <c:v>7/11</c:v>
                </c:pt>
                <c:pt idx="15">
                  <c:v>7/16</c:v>
                </c:pt>
                <c:pt idx="16">
                  <c:v>7/23</c:v>
                </c:pt>
                <c:pt idx="17">
                  <c:v>8/6</c:v>
                </c:pt>
                <c:pt idx="18">
                  <c:v>8/13</c:v>
                </c:pt>
                <c:pt idx="19">
                  <c:v>8/20</c:v>
                </c:pt>
                <c:pt idx="20">
                  <c:v>9/3</c:v>
                </c:pt>
                <c:pt idx="21">
                  <c:v>9/10</c:v>
                </c:pt>
                <c:pt idx="22">
                  <c:v>9/24</c:v>
                </c:pt>
                <c:pt idx="23">
                  <c:v>10/1</c:v>
                </c:pt>
                <c:pt idx="24">
                  <c:v>10/8</c:v>
                </c:pt>
                <c:pt idx="25">
                  <c:v>10/15</c:v>
                </c:pt>
                <c:pt idx="26">
                  <c:v>10/22</c:v>
                </c:pt>
                <c:pt idx="27">
                  <c:v>10/29</c:v>
                </c:pt>
                <c:pt idx="28">
                  <c:v>11/5</c:v>
                </c:pt>
                <c:pt idx="29">
                  <c:v>11/12</c:v>
                </c:pt>
                <c:pt idx="30">
                  <c:v>11/26</c:v>
                </c:pt>
              </c:strCache>
            </c:strRef>
          </c:cat>
          <c:val>
            <c:numRef>
              <c:f>アオサギ!$H$2:$H$32</c:f>
              <c:numCache>
                <c:formatCode>General</c:formatCode>
                <c:ptCount val="31"/>
                <c:pt idx="0">
                  <c:v>1</c:v>
                </c:pt>
                <c:pt idx="1">
                  <c:v>0</c:v>
                </c:pt>
                <c:pt idx="2">
                  <c:v>2</c:v>
                </c:pt>
                <c:pt idx="3">
                  <c:v>0</c:v>
                </c:pt>
                <c:pt idx="4">
                  <c:v>1</c:v>
                </c:pt>
                <c:pt idx="5">
                  <c:v>1</c:v>
                </c:pt>
                <c:pt idx="6">
                  <c:v>1</c:v>
                </c:pt>
                <c:pt idx="7">
                  <c:v>1</c:v>
                </c:pt>
                <c:pt idx="8">
                  <c:v>1</c:v>
                </c:pt>
                <c:pt idx="9">
                  <c:v>1</c:v>
                </c:pt>
                <c:pt idx="10">
                  <c:v>0</c:v>
                </c:pt>
                <c:pt idx="11">
                  <c:v>0</c:v>
                </c:pt>
                <c:pt idx="12">
                  <c:v>3</c:v>
                </c:pt>
                <c:pt idx="13">
                  <c:v>3</c:v>
                </c:pt>
                <c:pt idx="14">
                  <c:v>2</c:v>
                </c:pt>
                <c:pt idx="15">
                  <c:v>0</c:v>
                </c:pt>
                <c:pt idx="16">
                  <c:v>1</c:v>
                </c:pt>
                <c:pt idx="17">
                  <c:v>0</c:v>
                </c:pt>
                <c:pt idx="18">
                  <c:v>1</c:v>
                </c:pt>
                <c:pt idx="19">
                  <c:v>0</c:v>
                </c:pt>
                <c:pt idx="20">
                  <c:v>1</c:v>
                </c:pt>
                <c:pt idx="21">
                  <c:v>1</c:v>
                </c:pt>
                <c:pt idx="22">
                  <c:v>2</c:v>
                </c:pt>
                <c:pt idx="23">
                  <c:v>3</c:v>
                </c:pt>
                <c:pt idx="24">
                  <c:v>1</c:v>
                </c:pt>
                <c:pt idx="25">
                  <c:v>0</c:v>
                </c:pt>
                <c:pt idx="26">
                  <c:v>2</c:v>
                </c:pt>
                <c:pt idx="27">
                  <c:v>1</c:v>
                </c:pt>
                <c:pt idx="28">
                  <c:v>1</c:v>
                </c:pt>
                <c:pt idx="29">
                  <c:v>0</c:v>
                </c:pt>
                <c:pt idx="30">
                  <c:v>1</c:v>
                </c:pt>
              </c:numCache>
            </c:numRef>
          </c:val>
        </c:ser>
        <c:gapWidth val="0"/>
        <c:axId val="65288064"/>
        <c:axId val="65289600"/>
      </c:barChart>
      <c:catAx>
        <c:axId val="65288064"/>
        <c:scaling>
          <c:orientation val="minMax"/>
        </c:scaling>
        <c:axPos val="b"/>
        <c:tickLblPos val="nextTo"/>
        <c:crossAx val="65289600"/>
        <c:crosses val="autoZero"/>
        <c:auto val="1"/>
        <c:lblAlgn val="ctr"/>
        <c:lblOffset val="100"/>
      </c:catAx>
      <c:valAx>
        <c:axId val="65289600"/>
        <c:scaling>
          <c:orientation val="minMax"/>
          <c:max val="30"/>
        </c:scaling>
        <c:axPos val="l"/>
        <c:numFmt formatCode="General" sourceLinked="1"/>
        <c:tickLblPos val="nextTo"/>
        <c:crossAx val="65288064"/>
        <c:crosses val="autoZero"/>
        <c:crossBetween val="between"/>
        <c:majorUnit val="10"/>
      </c:valAx>
    </c:plotArea>
    <c:plotVisOnly val="1"/>
  </c:chart>
  <c:txPr>
    <a:bodyPr/>
    <a:lstStyle/>
    <a:p>
      <a:pPr>
        <a:defRPr sz="2000"/>
      </a:pPr>
      <a:endParaRPr lang="ja-JP"/>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ja-JP"/>
  <c:chart>
    <c:title>
      <c:layout/>
      <c:overlay val="1"/>
    </c:title>
    <c:plotArea>
      <c:layout/>
      <c:barChart>
        <c:barDir val="col"/>
        <c:grouping val="clustered"/>
        <c:ser>
          <c:idx val="0"/>
          <c:order val="0"/>
          <c:tx>
            <c:strRef>
              <c:f>ダイサギ１!$B$1</c:f>
              <c:strCache>
                <c:ptCount val="1"/>
                <c:pt idx="0">
                  <c:v>水田</c:v>
                </c:pt>
              </c:strCache>
            </c:strRef>
          </c:tx>
          <c:spPr>
            <a:solidFill>
              <a:srgbClr val="C11919"/>
            </a:solidFill>
          </c:spPr>
          <c:cat>
            <c:strRef>
              <c:f>ダイサギ１!$A$2:$A$32</c:f>
              <c:strCache>
                <c:ptCount val="31"/>
                <c:pt idx="0">
                  <c:v>4/4</c:v>
                </c:pt>
                <c:pt idx="1">
                  <c:v>4/11</c:v>
                </c:pt>
                <c:pt idx="2">
                  <c:v>4/18</c:v>
                </c:pt>
                <c:pt idx="3">
                  <c:v>4/25</c:v>
                </c:pt>
                <c:pt idx="4">
                  <c:v>5/2</c:v>
                </c:pt>
                <c:pt idx="5">
                  <c:v>5/7</c:v>
                </c:pt>
                <c:pt idx="6">
                  <c:v>5/14</c:v>
                </c:pt>
                <c:pt idx="7">
                  <c:v>5/23</c:v>
                </c:pt>
                <c:pt idx="8">
                  <c:v>5/28</c:v>
                </c:pt>
                <c:pt idx="9">
                  <c:v>6/4</c:v>
                </c:pt>
                <c:pt idx="10">
                  <c:v>6/13</c:v>
                </c:pt>
                <c:pt idx="11">
                  <c:v>6/18</c:v>
                </c:pt>
                <c:pt idx="12">
                  <c:v>6/25</c:v>
                </c:pt>
                <c:pt idx="13">
                  <c:v>7/2</c:v>
                </c:pt>
                <c:pt idx="14">
                  <c:v>7/11</c:v>
                </c:pt>
                <c:pt idx="15">
                  <c:v>7/16</c:v>
                </c:pt>
                <c:pt idx="16">
                  <c:v>7/23</c:v>
                </c:pt>
                <c:pt idx="17">
                  <c:v>8/6</c:v>
                </c:pt>
                <c:pt idx="18">
                  <c:v>8/13</c:v>
                </c:pt>
                <c:pt idx="19">
                  <c:v>8/20</c:v>
                </c:pt>
                <c:pt idx="20">
                  <c:v>9/3</c:v>
                </c:pt>
                <c:pt idx="21">
                  <c:v>9/10</c:v>
                </c:pt>
                <c:pt idx="22">
                  <c:v>9/24</c:v>
                </c:pt>
                <c:pt idx="23">
                  <c:v>10/1</c:v>
                </c:pt>
                <c:pt idx="24">
                  <c:v>10/8</c:v>
                </c:pt>
                <c:pt idx="25">
                  <c:v>10/15</c:v>
                </c:pt>
                <c:pt idx="26">
                  <c:v>10/22</c:v>
                </c:pt>
                <c:pt idx="27">
                  <c:v>10/29</c:v>
                </c:pt>
                <c:pt idx="28">
                  <c:v>11/5</c:v>
                </c:pt>
                <c:pt idx="29">
                  <c:v>11/12</c:v>
                </c:pt>
                <c:pt idx="30">
                  <c:v>11/26</c:v>
                </c:pt>
              </c:strCache>
            </c:strRef>
          </c:cat>
          <c:val>
            <c:numRef>
              <c:f>ダイサギ１!$B$2:$B$32</c:f>
              <c:numCache>
                <c:formatCode>General</c:formatCode>
                <c:ptCount val="31"/>
                <c:pt idx="0">
                  <c:v>0</c:v>
                </c:pt>
                <c:pt idx="1">
                  <c:v>0</c:v>
                </c:pt>
                <c:pt idx="2">
                  <c:v>3</c:v>
                </c:pt>
                <c:pt idx="3">
                  <c:v>2</c:v>
                </c:pt>
                <c:pt idx="4">
                  <c:v>1</c:v>
                </c:pt>
                <c:pt idx="5">
                  <c:v>6</c:v>
                </c:pt>
                <c:pt idx="6">
                  <c:v>1</c:v>
                </c:pt>
                <c:pt idx="7">
                  <c:v>7</c:v>
                </c:pt>
                <c:pt idx="8">
                  <c:v>9</c:v>
                </c:pt>
                <c:pt idx="9">
                  <c:v>6</c:v>
                </c:pt>
                <c:pt idx="10">
                  <c:v>6</c:v>
                </c:pt>
                <c:pt idx="11">
                  <c:v>14</c:v>
                </c:pt>
                <c:pt idx="12">
                  <c:v>1</c:v>
                </c:pt>
                <c:pt idx="13">
                  <c:v>1</c:v>
                </c:pt>
                <c:pt idx="14">
                  <c:v>2</c:v>
                </c:pt>
                <c:pt idx="15">
                  <c:v>2</c:v>
                </c:pt>
                <c:pt idx="16">
                  <c:v>0</c:v>
                </c:pt>
                <c:pt idx="17">
                  <c:v>6</c:v>
                </c:pt>
                <c:pt idx="18">
                  <c:v>7</c:v>
                </c:pt>
                <c:pt idx="19">
                  <c:v>3</c:v>
                </c:pt>
                <c:pt idx="20">
                  <c:v>28</c:v>
                </c:pt>
                <c:pt idx="21">
                  <c:v>21</c:v>
                </c:pt>
                <c:pt idx="22">
                  <c:v>22</c:v>
                </c:pt>
                <c:pt idx="23">
                  <c:v>12</c:v>
                </c:pt>
                <c:pt idx="24">
                  <c:v>8</c:v>
                </c:pt>
                <c:pt idx="25">
                  <c:v>3</c:v>
                </c:pt>
                <c:pt idx="26">
                  <c:v>0</c:v>
                </c:pt>
                <c:pt idx="27">
                  <c:v>0</c:v>
                </c:pt>
                <c:pt idx="28">
                  <c:v>0</c:v>
                </c:pt>
                <c:pt idx="29">
                  <c:v>0</c:v>
                </c:pt>
                <c:pt idx="30">
                  <c:v>0</c:v>
                </c:pt>
              </c:numCache>
            </c:numRef>
          </c:val>
        </c:ser>
        <c:gapWidth val="0"/>
        <c:axId val="65330176"/>
        <c:axId val="65340160"/>
      </c:barChart>
      <c:catAx>
        <c:axId val="65330176"/>
        <c:scaling>
          <c:orientation val="minMax"/>
        </c:scaling>
        <c:axPos val="b"/>
        <c:tickLblPos val="nextTo"/>
        <c:crossAx val="65340160"/>
        <c:crosses val="autoZero"/>
        <c:auto val="1"/>
        <c:lblAlgn val="ctr"/>
        <c:lblOffset val="100"/>
      </c:catAx>
      <c:valAx>
        <c:axId val="65340160"/>
        <c:scaling>
          <c:orientation val="minMax"/>
          <c:max val="60"/>
        </c:scaling>
        <c:axPos val="l"/>
        <c:numFmt formatCode="General" sourceLinked="1"/>
        <c:tickLblPos val="nextTo"/>
        <c:crossAx val="65330176"/>
        <c:crosses val="autoZero"/>
        <c:crossBetween val="between"/>
        <c:majorUnit val="20"/>
      </c:valAx>
    </c:plotArea>
    <c:plotVisOnly val="1"/>
  </c:chart>
  <c:spPr>
    <a:solidFill>
      <a:schemeClr val="bg1"/>
    </a:solidFill>
  </c:spPr>
  <c:txPr>
    <a:bodyPr/>
    <a:lstStyle/>
    <a:p>
      <a:pPr>
        <a:defRPr sz="2000"/>
      </a:pPr>
      <a:endParaRPr lang="ja-JP"/>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autoTitleDeleted val="1"/>
    <c:plotArea>
      <c:layout/>
      <c:barChart>
        <c:barDir val="bar"/>
        <c:grouping val="percentStacked"/>
        <c:ser>
          <c:idx val="0"/>
          <c:order val="0"/>
          <c:tx>
            <c:strRef>
              <c:f>Sheet2!$B$2</c:f>
              <c:strCache>
                <c:ptCount val="1"/>
                <c:pt idx="0">
                  <c:v>水田</c:v>
                </c:pt>
              </c:strCache>
            </c:strRef>
          </c:tx>
          <c:spPr>
            <a:solidFill>
              <a:srgbClr val="92D050"/>
            </a:solidFill>
          </c:spPr>
          <c:cat>
            <c:strRef>
              <c:f>Sheet2!$A$3:$A$10</c:f>
              <c:strCache>
                <c:ptCount val="8"/>
                <c:pt idx="0">
                  <c:v>４月</c:v>
                </c:pt>
                <c:pt idx="1">
                  <c:v>５月</c:v>
                </c:pt>
                <c:pt idx="2">
                  <c:v>６月</c:v>
                </c:pt>
                <c:pt idx="3">
                  <c:v>７月</c:v>
                </c:pt>
                <c:pt idx="4">
                  <c:v>８月</c:v>
                </c:pt>
                <c:pt idx="5">
                  <c:v>９月</c:v>
                </c:pt>
                <c:pt idx="6">
                  <c:v>１０月</c:v>
                </c:pt>
                <c:pt idx="7">
                  <c:v>１１月</c:v>
                </c:pt>
              </c:strCache>
            </c:strRef>
          </c:cat>
          <c:val>
            <c:numRef>
              <c:f>Sheet2!$B$3:$B$10</c:f>
              <c:numCache>
                <c:formatCode>General</c:formatCode>
                <c:ptCount val="8"/>
                <c:pt idx="0">
                  <c:v>5</c:v>
                </c:pt>
                <c:pt idx="1">
                  <c:v>24</c:v>
                </c:pt>
                <c:pt idx="2">
                  <c:v>27</c:v>
                </c:pt>
                <c:pt idx="3">
                  <c:v>5</c:v>
                </c:pt>
                <c:pt idx="4">
                  <c:v>16</c:v>
                </c:pt>
                <c:pt idx="5">
                  <c:v>71</c:v>
                </c:pt>
                <c:pt idx="6">
                  <c:v>23</c:v>
                </c:pt>
                <c:pt idx="7">
                  <c:v>0</c:v>
                </c:pt>
              </c:numCache>
            </c:numRef>
          </c:val>
        </c:ser>
        <c:ser>
          <c:idx val="1"/>
          <c:order val="1"/>
          <c:tx>
            <c:strRef>
              <c:f>Sheet2!$C$2</c:f>
              <c:strCache>
                <c:ptCount val="1"/>
                <c:pt idx="0">
                  <c:v>畑</c:v>
                </c:pt>
              </c:strCache>
            </c:strRef>
          </c:tx>
          <c:spPr>
            <a:solidFill>
              <a:srgbClr val="A5C249">
                <a:lumMod val="50000"/>
              </a:srgbClr>
            </a:solidFill>
          </c:spPr>
          <c:cat>
            <c:strRef>
              <c:f>Sheet2!$A$3:$A$10</c:f>
              <c:strCache>
                <c:ptCount val="8"/>
                <c:pt idx="0">
                  <c:v>４月</c:v>
                </c:pt>
                <c:pt idx="1">
                  <c:v>５月</c:v>
                </c:pt>
                <c:pt idx="2">
                  <c:v>６月</c:v>
                </c:pt>
                <c:pt idx="3">
                  <c:v>７月</c:v>
                </c:pt>
                <c:pt idx="4">
                  <c:v>８月</c:v>
                </c:pt>
                <c:pt idx="5">
                  <c:v>９月</c:v>
                </c:pt>
                <c:pt idx="6">
                  <c:v>１０月</c:v>
                </c:pt>
                <c:pt idx="7">
                  <c:v>１１月</c:v>
                </c:pt>
              </c:strCache>
            </c:strRef>
          </c:cat>
          <c:val>
            <c:numRef>
              <c:f>Sheet2!$C$3:$C$10</c:f>
              <c:numCache>
                <c:formatCode>General</c:formatCode>
                <c:ptCount val="8"/>
                <c:pt idx="0">
                  <c:v>0</c:v>
                </c:pt>
                <c:pt idx="1">
                  <c:v>0</c:v>
                </c:pt>
                <c:pt idx="2">
                  <c:v>0</c:v>
                </c:pt>
                <c:pt idx="3">
                  <c:v>0</c:v>
                </c:pt>
                <c:pt idx="4">
                  <c:v>2</c:v>
                </c:pt>
                <c:pt idx="5">
                  <c:v>5</c:v>
                </c:pt>
                <c:pt idx="6">
                  <c:v>1</c:v>
                </c:pt>
                <c:pt idx="7">
                  <c:v>0</c:v>
                </c:pt>
              </c:numCache>
            </c:numRef>
          </c:val>
        </c:ser>
        <c:ser>
          <c:idx val="2"/>
          <c:order val="2"/>
          <c:tx>
            <c:strRef>
              <c:f>Sheet2!$D$2</c:f>
              <c:strCache>
                <c:ptCount val="1"/>
                <c:pt idx="0">
                  <c:v>休耕田</c:v>
                </c:pt>
              </c:strCache>
            </c:strRef>
          </c:tx>
          <c:spPr>
            <a:solidFill>
              <a:srgbClr val="FFC000"/>
            </a:solidFill>
          </c:spPr>
          <c:cat>
            <c:strRef>
              <c:f>Sheet2!$A$3:$A$10</c:f>
              <c:strCache>
                <c:ptCount val="8"/>
                <c:pt idx="0">
                  <c:v>４月</c:v>
                </c:pt>
                <c:pt idx="1">
                  <c:v>５月</c:v>
                </c:pt>
                <c:pt idx="2">
                  <c:v>６月</c:v>
                </c:pt>
                <c:pt idx="3">
                  <c:v>７月</c:v>
                </c:pt>
                <c:pt idx="4">
                  <c:v>８月</c:v>
                </c:pt>
                <c:pt idx="5">
                  <c:v>９月</c:v>
                </c:pt>
                <c:pt idx="6">
                  <c:v>１０月</c:v>
                </c:pt>
                <c:pt idx="7">
                  <c:v>１１月</c:v>
                </c:pt>
              </c:strCache>
            </c:strRef>
          </c:cat>
          <c:val>
            <c:numRef>
              <c:f>Sheet2!$D$3:$D$10</c:f>
              <c:numCache>
                <c:formatCode>General</c:formatCode>
                <c:ptCount val="8"/>
                <c:pt idx="0">
                  <c:v>2</c:v>
                </c:pt>
                <c:pt idx="1">
                  <c:v>1</c:v>
                </c:pt>
                <c:pt idx="2">
                  <c:v>1</c:v>
                </c:pt>
                <c:pt idx="3">
                  <c:v>15</c:v>
                </c:pt>
                <c:pt idx="4">
                  <c:v>123</c:v>
                </c:pt>
                <c:pt idx="5">
                  <c:v>54</c:v>
                </c:pt>
                <c:pt idx="6">
                  <c:v>14</c:v>
                </c:pt>
                <c:pt idx="7">
                  <c:v>0</c:v>
                </c:pt>
              </c:numCache>
            </c:numRef>
          </c:val>
        </c:ser>
        <c:ser>
          <c:idx val="3"/>
          <c:order val="3"/>
          <c:tx>
            <c:strRef>
              <c:f>Sheet2!$E$2</c:f>
              <c:strCache>
                <c:ptCount val="1"/>
                <c:pt idx="0">
                  <c:v>排水路</c:v>
                </c:pt>
              </c:strCache>
            </c:strRef>
          </c:tx>
          <c:spPr>
            <a:solidFill>
              <a:srgbClr val="A5C249">
                <a:lumMod val="60000"/>
                <a:lumOff val="40000"/>
              </a:srgbClr>
            </a:solidFill>
          </c:spPr>
          <c:cat>
            <c:strRef>
              <c:f>Sheet2!$A$3:$A$10</c:f>
              <c:strCache>
                <c:ptCount val="8"/>
                <c:pt idx="0">
                  <c:v>４月</c:v>
                </c:pt>
                <c:pt idx="1">
                  <c:v>５月</c:v>
                </c:pt>
                <c:pt idx="2">
                  <c:v>６月</c:v>
                </c:pt>
                <c:pt idx="3">
                  <c:v>７月</c:v>
                </c:pt>
                <c:pt idx="4">
                  <c:v>８月</c:v>
                </c:pt>
                <c:pt idx="5">
                  <c:v>９月</c:v>
                </c:pt>
                <c:pt idx="6">
                  <c:v>１０月</c:v>
                </c:pt>
                <c:pt idx="7">
                  <c:v>１１月</c:v>
                </c:pt>
              </c:strCache>
            </c:strRef>
          </c:cat>
          <c:val>
            <c:numRef>
              <c:f>Sheet2!$E$3:$E$10</c:f>
              <c:numCache>
                <c:formatCode>General</c:formatCode>
                <c:ptCount val="8"/>
                <c:pt idx="0">
                  <c:v>4</c:v>
                </c:pt>
                <c:pt idx="1">
                  <c:v>2</c:v>
                </c:pt>
                <c:pt idx="2">
                  <c:v>0</c:v>
                </c:pt>
                <c:pt idx="3">
                  <c:v>4</c:v>
                </c:pt>
                <c:pt idx="4">
                  <c:v>4</c:v>
                </c:pt>
                <c:pt idx="5">
                  <c:v>7</c:v>
                </c:pt>
                <c:pt idx="6">
                  <c:v>1</c:v>
                </c:pt>
                <c:pt idx="7">
                  <c:v>0</c:v>
                </c:pt>
              </c:numCache>
            </c:numRef>
          </c:val>
        </c:ser>
        <c:ser>
          <c:idx val="4"/>
          <c:order val="4"/>
          <c:tx>
            <c:strRef>
              <c:f>Sheet2!$F$2</c:f>
              <c:strCache>
                <c:ptCount val="1"/>
                <c:pt idx="0">
                  <c:v>河川</c:v>
                </c:pt>
              </c:strCache>
            </c:strRef>
          </c:tx>
          <c:spPr>
            <a:solidFill>
              <a:srgbClr val="DBF5F9">
                <a:lumMod val="75000"/>
              </a:srgbClr>
            </a:solidFill>
          </c:spPr>
          <c:cat>
            <c:strRef>
              <c:f>Sheet2!$A$3:$A$10</c:f>
              <c:strCache>
                <c:ptCount val="8"/>
                <c:pt idx="0">
                  <c:v>４月</c:v>
                </c:pt>
                <c:pt idx="1">
                  <c:v>５月</c:v>
                </c:pt>
                <c:pt idx="2">
                  <c:v>６月</c:v>
                </c:pt>
                <c:pt idx="3">
                  <c:v>７月</c:v>
                </c:pt>
                <c:pt idx="4">
                  <c:v>８月</c:v>
                </c:pt>
                <c:pt idx="5">
                  <c:v>９月</c:v>
                </c:pt>
                <c:pt idx="6">
                  <c:v>１０月</c:v>
                </c:pt>
                <c:pt idx="7">
                  <c:v>１１月</c:v>
                </c:pt>
              </c:strCache>
            </c:strRef>
          </c:cat>
          <c:val>
            <c:numRef>
              <c:f>Sheet2!$F$3:$F$10</c:f>
              <c:numCache>
                <c:formatCode>General</c:formatCode>
                <c:ptCount val="8"/>
                <c:pt idx="0">
                  <c:v>6</c:v>
                </c:pt>
                <c:pt idx="1">
                  <c:v>6</c:v>
                </c:pt>
                <c:pt idx="2">
                  <c:v>0</c:v>
                </c:pt>
                <c:pt idx="3">
                  <c:v>11</c:v>
                </c:pt>
                <c:pt idx="4">
                  <c:v>10</c:v>
                </c:pt>
                <c:pt idx="5">
                  <c:v>18</c:v>
                </c:pt>
                <c:pt idx="6">
                  <c:v>8</c:v>
                </c:pt>
                <c:pt idx="7">
                  <c:v>2</c:v>
                </c:pt>
              </c:numCache>
            </c:numRef>
          </c:val>
        </c:ser>
        <c:ser>
          <c:idx val="5"/>
          <c:order val="5"/>
          <c:tx>
            <c:strRef>
              <c:f>Sheet2!$G$2</c:f>
              <c:strCache>
                <c:ptCount val="1"/>
                <c:pt idx="0">
                  <c:v>FP</c:v>
                </c:pt>
              </c:strCache>
            </c:strRef>
          </c:tx>
          <c:spPr>
            <a:solidFill>
              <a:srgbClr val="0BD0D9">
                <a:lumMod val="75000"/>
              </a:srgbClr>
            </a:solidFill>
          </c:spPr>
          <c:cat>
            <c:strRef>
              <c:f>Sheet2!$A$3:$A$10</c:f>
              <c:strCache>
                <c:ptCount val="8"/>
                <c:pt idx="0">
                  <c:v>４月</c:v>
                </c:pt>
                <c:pt idx="1">
                  <c:v>５月</c:v>
                </c:pt>
                <c:pt idx="2">
                  <c:v>６月</c:v>
                </c:pt>
                <c:pt idx="3">
                  <c:v>７月</c:v>
                </c:pt>
                <c:pt idx="4">
                  <c:v>８月</c:v>
                </c:pt>
                <c:pt idx="5">
                  <c:v>９月</c:v>
                </c:pt>
                <c:pt idx="6">
                  <c:v>１０月</c:v>
                </c:pt>
                <c:pt idx="7">
                  <c:v>１１月</c:v>
                </c:pt>
              </c:strCache>
            </c:strRef>
          </c:cat>
          <c:val>
            <c:numRef>
              <c:f>Sheet2!$G$3:$G$10</c:f>
              <c:numCache>
                <c:formatCode>General</c:formatCode>
                <c:ptCount val="8"/>
                <c:pt idx="0">
                  <c:v>2</c:v>
                </c:pt>
                <c:pt idx="1">
                  <c:v>0</c:v>
                </c:pt>
                <c:pt idx="2">
                  <c:v>0</c:v>
                </c:pt>
                <c:pt idx="3">
                  <c:v>0</c:v>
                </c:pt>
                <c:pt idx="4">
                  <c:v>11</c:v>
                </c:pt>
                <c:pt idx="5">
                  <c:v>9</c:v>
                </c:pt>
                <c:pt idx="6">
                  <c:v>5</c:v>
                </c:pt>
                <c:pt idx="7">
                  <c:v>0</c:v>
                </c:pt>
              </c:numCache>
            </c:numRef>
          </c:val>
        </c:ser>
        <c:ser>
          <c:idx val="6"/>
          <c:order val="6"/>
          <c:tx>
            <c:strRef>
              <c:f>Sheet2!$H$2</c:f>
              <c:strCache>
                <c:ptCount val="1"/>
                <c:pt idx="0">
                  <c:v>BT</c:v>
                </c:pt>
              </c:strCache>
            </c:strRef>
          </c:tx>
          <c:spPr>
            <a:solidFill>
              <a:srgbClr val="009DD9">
                <a:lumMod val="50000"/>
              </a:srgbClr>
            </a:solidFill>
          </c:spPr>
          <c:cat>
            <c:strRef>
              <c:f>Sheet2!$A$3:$A$10</c:f>
              <c:strCache>
                <c:ptCount val="8"/>
                <c:pt idx="0">
                  <c:v>４月</c:v>
                </c:pt>
                <c:pt idx="1">
                  <c:v>５月</c:v>
                </c:pt>
                <c:pt idx="2">
                  <c:v>６月</c:v>
                </c:pt>
                <c:pt idx="3">
                  <c:v>７月</c:v>
                </c:pt>
                <c:pt idx="4">
                  <c:v>８月</c:v>
                </c:pt>
                <c:pt idx="5">
                  <c:v>９月</c:v>
                </c:pt>
                <c:pt idx="6">
                  <c:v>１０月</c:v>
                </c:pt>
                <c:pt idx="7">
                  <c:v>１１月</c:v>
                </c:pt>
              </c:strCache>
            </c:strRef>
          </c:cat>
          <c:val>
            <c:numRef>
              <c:f>Sheet2!$H$3:$H$10</c:f>
              <c:numCache>
                <c:formatCode>General</c:formatCode>
                <c:ptCount val="8"/>
                <c:pt idx="0">
                  <c:v>6</c:v>
                </c:pt>
                <c:pt idx="1">
                  <c:v>4</c:v>
                </c:pt>
                <c:pt idx="2">
                  <c:v>0</c:v>
                </c:pt>
                <c:pt idx="3">
                  <c:v>3</c:v>
                </c:pt>
                <c:pt idx="4">
                  <c:v>3</c:v>
                </c:pt>
                <c:pt idx="5">
                  <c:v>5</c:v>
                </c:pt>
                <c:pt idx="6">
                  <c:v>11</c:v>
                </c:pt>
                <c:pt idx="7">
                  <c:v>2</c:v>
                </c:pt>
              </c:numCache>
            </c:numRef>
          </c:val>
        </c:ser>
        <c:gapWidth val="50"/>
        <c:overlap val="100"/>
        <c:axId val="58934784"/>
        <c:axId val="58936704"/>
      </c:barChart>
      <c:catAx>
        <c:axId val="58934784"/>
        <c:scaling>
          <c:orientation val="maxMin"/>
        </c:scaling>
        <c:axPos val="l"/>
        <c:title>
          <c:tx>
            <c:rich>
              <a:bodyPr rot="-5400000" vert="horz"/>
              <a:lstStyle/>
              <a:p>
                <a:pPr>
                  <a:defRPr/>
                </a:pPr>
                <a:r>
                  <a:rPr lang="ja-JP"/>
                  <a:t>調査月</a:t>
                </a:r>
              </a:p>
            </c:rich>
          </c:tx>
          <c:layout/>
        </c:title>
        <c:tickLblPos val="nextTo"/>
        <c:crossAx val="58936704"/>
        <c:crosses val="autoZero"/>
        <c:auto val="1"/>
        <c:lblAlgn val="ctr"/>
        <c:lblOffset val="100"/>
      </c:catAx>
      <c:valAx>
        <c:axId val="58936704"/>
        <c:scaling>
          <c:orientation val="minMax"/>
        </c:scaling>
        <c:axPos val="b"/>
        <c:majorGridlines/>
        <c:numFmt formatCode="0%" sourceLinked="1"/>
        <c:tickLblPos val="nextTo"/>
        <c:crossAx val="58934784"/>
        <c:crosses val="max"/>
        <c:crossBetween val="between"/>
      </c:valAx>
    </c:plotArea>
    <c:legend>
      <c:legendPos val="r"/>
      <c:layout/>
    </c:legend>
    <c:plotVisOnly val="1"/>
  </c:chart>
  <c:txPr>
    <a:bodyPr/>
    <a:lstStyle/>
    <a:p>
      <a:pPr>
        <a:defRPr sz="2400"/>
      </a:pPr>
      <a:endParaRPr lang="ja-JP"/>
    </a:p>
  </c:txPr>
  <c:externalData r:id="rId2"/>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ja-JP"/>
  <c:chart>
    <c:title>
      <c:layout/>
      <c:overlay val="1"/>
    </c:title>
    <c:plotArea>
      <c:layout/>
      <c:barChart>
        <c:barDir val="col"/>
        <c:grouping val="clustered"/>
        <c:ser>
          <c:idx val="0"/>
          <c:order val="0"/>
          <c:tx>
            <c:strRef>
              <c:f>ダイサギ１!$C$1</c:f>
              <c:strCache>
                <c:ptCount val="1"/>
                <c:pt idx="0">
                  <c:v>畑</c:v>
                </c:pt>
              </c:strCache>
            </c:strRef>
          </c:tx>
          <c:spPr>
            <a:solidFill>
              <a:srgbClr val="C11919"/>
            </a:solidFill>
          </c:spPr>
          <c:cat>
            <c:strRef>
              <c:f>ダイサギ１!$A$2:$A$32</c:f>
              <c:strCache>
                <c:ptCount val="31"/>
                <c:pt idx="0">
                  <c:v>4/4</c:v>
                </c:pt>
                <c:pt idx="1">
                  <c:v>4/11</c:v>
                </c:pt>
                <c:pt idx="2">
                  <c:v>4/18</c:v>
                </c:pt>
                <c:pt idx="3">
                  <c:v>4/25</c:v>
                </c:pt>
                <c:pt idx="4">
                  <c:v>5/2</c:v>
                </c:pt>
                <c:pt idx="5">
                  <c:v>5/7</c:v>
                </c:pt>
                <c:pt idx="6">
                  <c:v>5/14</c:v>
                </c:pt>
                <c:pt idx="7">
                  <c:v>5/23</c:v>
                </c:pt>
                <c:pt idx="8">
                  <c:v>5/28</c:v>
                </c:pt>
                <c:pt idx="9">
                  <c:v>6/4</c:v>
                </c:pt>
                <c:pt idx="10">
                  <c:v>6/13</c:v>
                </c:pt>
                <c:pt idx="11">
                  <c:v>6/18</c:v>
                </c:pt>
                <c:pt idx="12">
                  <c:v>6/25</c:v>
                </c:pt>
                <c:pt idx="13">
                  <c:v>7/2</c:v>
                </c:pt>
                <c:pt idx="14">
                  <c:v>7/11</c:v>
                </c:pt>
                <c:pt idx="15">
                  <c:v>7/16</c:v>
                </c:pt>
                <c:pt idx="16">
                  <c:v>7/23</c:v>
                </c:pt>
                <c:pt idx="17">
                  <c:v>8/6</c:v>
                </c:pt>
                <c:pt idx="18">
                  <c:v>8/13</c:v>
                </c:pt>
                <c:pt idx="19">
                  <c:v>8/20</c:v>
                </c:pt>
                <c:pt idx="20">
                  <c:v>9/3</c:v>
                </c:pt>
                <c:pt idx="21">
                  <c:v>9/10</c:v>
                </c:pt>
                <c:pt idx="22">
                  <c:v>9/24</c:v>
                </c:pt>
                <c:pt idx="23">
                  <c:v>10/1</c:v>
                </c:pt>
                <c:pt idx="24">
                  <c:v>10/8</c:v>
                </c:pt>
                <c:pt idx="25">
                  <c:v>10/15</c:v>
                </c:pt>
                <c:pt idx="26">
                  <c:v>10/22</c:v>
                </c:pt>
                <c:pt idx="27">
                  <c:v>10/29</c:v>
                </c:pt>
                <c:pt idx="28">
                  <c:v>11/5</c:v>
                </c:pt>
                <c:pt idx="29">
                  <c:v>11/12</c:v>
                </c:pt>
                <c:pt idx="30">
                  <c:v>11/26</c:v>
                </c:pt>
              </c:strCache>
            </c:strRef>
          </c:cat>
          <c:val>
            <c:numRef>
              <c:f>ダイサギ１!$C$2:$C$32</c:f>
              <c:numCache>
                <c:formatCode>General</c:formatCode>
                <c:ptCount val="3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2</c:v>
                </c:pt>
                <c:pt idx="20">
                  <c:v>4</c:v>
                </c:pt>
                <c:pt idx="21">
                  <c:v>1</c:v>
                </c:pt>
                <c:pt idx="22">
                  <c:v>0</c:v>
                </c:pt>
                <c:pt idx="23">
                  <c:v>0</c:v>
                </c:pt>
                <c:pt idx="24">
                  <c:v>1</c:v>
                </c:pt>
                <c:pt idx="25">
                  <c:v>0</c:v>
                </c:pt>
                <c:pt idx="26">
                  <c:v>0</c:v>
                </c:pt>
                <c:pt idx="27">
                  <c:v>0</c:v>
                </c:pt>
                <c:pt idx="28">
                  <c:v>0</c:v>
                </c:pt>
                <c:pt idx="29">
                  <c:v>0</c:v>
                </c:pt>
                <c:pt idx="30">
                  <c:v>0</c:v>
                </c:pt>
              </c:numCache>
            </c:numRef>
          </c:val>
        </c:ser>
        <c:gapWidth val="0"/>
        <c:axId val="65355776"/>
        <c:axId val="65357312"/>
      </c:barChart>
      <c:catAx>
        <c:axId val="65355776"/>
        <c:scaling>
          <c:orientation val="minMax"/>
        </c:scaling>
        <c:axPos val="b"/>
        <c:tickLblPos val="nextTo"/>
        <c:crossAx val="65357312"/>
        <c:crosses val="autoZero"/>
        <c:auto val="1"/>
        <c:lblAlgn val="ctr"/>
        <c:lblOffset val="100"/>
      </c:catAx>
      <c:valAx>
        <c:axId val="65357312"/>
        <c:scaling>
          <c:orientation val="minMax"/>
          <c:max val="60"/>
        </c:scaling>
        <c:axPos val="l"/>
        <c:numFmt formatCode="General" sourceLinked="1"/>
        <c:tickLblPos val="nextTo"/>
        <c:crossAx val="65355776"/>
        <c:crosses val="autoZero"/>
        <c:crossBetween val="between"/>
        <c:majorUnit val="20"/>
      </c:valAx>
    </c:plotArea>
    <c:plotVisOnly val="1"/>
  </c:chart>
  <c:spPr>
    <a:solidFill>
      <a:schemeClr val="bg1"/>
    </a:solidFill>
  </c:spPr>
  <c:txPr>
    <a:bodyPr/>
    <a:lstStyle/>
    <a:p>
      <a:pPr>
        <a:defRPr sz="2000"/>
      </a:pPr>
      <a:endParaRPr lang="ja-JP"/>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ja-JP"/>
  <c:chart>
    <c:title>
      <c:layout/>
      <c:overlay val="1"/>
    </c:title>
    <c:plotArea>
      <c:layout/>
      <c:barChart>
        <c:barDir val="col"/>
        <c:grouping val="clustered"/>
        <c:ser>
          <c:idx val="0"/>
          <c:order val="0"/>
          <c:tx>
            <c:strRef>
              <c:f>ダイサギ１!$D$1</c:f>
              <c:strCache>
                <c:ptCount val="1"/>
                <c:pt idx="0">
                  <c:v>休耕田</c:v>
                </c:pt>
              </c:strCache>
            </c:strRef>
          </c:tx>
          <c:spPr>
            <a:solidFill>
              <a:srgbClr val="C11919"/>
            </a:solidFill>
          </c:spPr>
          <c:cat>
            <c:strRef>
              <c:f>ダイサギ１!$A$2:$A$32</c:f>
              <c:strCache>
                <c:ptCount val="31"/>
                <c:pt idx="0">
                  <c:v>4/4</c:v>
                </c:pt>
                <c:pt idx="1">
                  <c:v>4/11</c:v>
                </c:pt>
                <c:pt idx="2">
                  <c:v>4/18</c:v>
                </c:pt>
                <c:pt idx="3">
                  <c:v>4/25</c:v>
                </c:pt>
                <c:pt idx="4">
                  <c:v>5/2</c:v>
                </c:pt>
                <c:pt idx="5">
                  <c:v>5/7</c:v>
                </c:pt>
                <c:pt idx="6">
                  <c:v>5/14</c:v>
                </c:pt>
                <c:pt idx="7">
                  <c:v>5/23</c:v>
                </c:pt>
                <c:pt idx="8">
                  <c:v>5/28</c:v>
                </c:pt>
                <c:pt idx="9">
                  <c:v>6/4</c:v>
                </c:pt>
                <c:pt idx="10">
                  <c:v>6/13</c:v>
                </c:pt>
                <c:pt idx="11">
                  <c:v>6/18</c:v>
                </c:pt>
                <c:pt idx="12">
                  <c:v>6/25</c:v>
                </c:pt>
                <c:pt idx="13">
                  <c:v>7/2</c:v>
                </c:pt>
                <c:pt idx="14">
                  <c:v>7/11</c:v>
                </c:pt>
                <c:pt idx="15">
                  <c:v>7/16</c:v>
                </c:pt>
                <c:pt idx="16">
                  <c:v>7/23</c:v>
                </c:pt>
                <c:pt idx="17">
                  <c:v>8/6</c:v>
                </c:pt>
                <c:pt idx="18">
                  <c:v>8/13</c:v>
                </c:pt>
                <c:pt idx="19">
                  <c:v>8/20</c:v>
                </c:pt>
                <c:pt idx="20">
                  <c:v>9/3</c:v>
                </c:pt>
                <c:pt idx="21">
                  <c:v>9/10</c:v>
                </c:pt>
                <c:pt idx="22">
                  <c:v>9/24</c:v>
                </c:pt>
                <c:pt idx="23">
                  <c:v>10/1</c:v>
                </c:pt>
                <c:pt idx="24">
                  <c:v>10/8</c:v>
                </c:pt>
                <c:pt idx="25">
                  <c:v>10/15</c:v>
                </c:pt>
                <c:pt idx="26">
                  <c:v>10/22</c:v>
                </c:pt>
                <c:pt idx="27">
                  <c:v>10/29</c:v>
                </c:pt>
                <c:pt idx="28">
                  <c:v>11/5</c:v>
                </c:pt>
                <c:pt idx="29">
                  <c:v>11/12</c:v>
                </c:pt>
                <c:pt idx="30">
                  <c:v>11/26</c:v>
                </c:pt>
              </c:strCache>
            </c:strRef>
          </c:cat>
          <c:val>
            <c:numRef>
              <c:f>ダイサギ１!$D$2:$D$32</c:f>
              <c:numCache>
                <c:formatCode>General</c:formatCode>
                <c:ptCount val="31"/>
                <c:pt idx="0">
                  <c:v>2</c:v>
                </c:pt>
                <c:pt idx="1">
                  <c:v>0</c:v>
                </c:pt>
                <c:pt idx="2">
                  <c:v>0</c:v>
                </c:pt>
                <c:pt idx="3">
                  <c:v>0</c:v>
                </c:pt>
                <c:pt idx="4">
                  <c:v>1</c:v>
                </c:pt>
                <c:pt idx="5">
                  <c:v>0</c:v>
                </c:pt>
                <c:pt idx="6">
                  <c:v>0</c:v>
                </c:pt>
                <c:pt idx="7">
                  <c:v>0</c:v>
                </c:pt>
                <c:pt idx="8">
                  <c:v>0</c:v>
                </c:pt>
                <c:pt idx="9">
                  <c:v>1</c:v>
                </c:pt>
                <c:pt idx="10">
                  <c:v>0</c:v>
                </c:pt>
                <c:pt idx="11">
                  <c:v>0</c:v>
                </c:pt>
                <c:pt idx="12">
                  <c:v>0</c:v>
                </c:pt>
                <c:pt idx="13">
                  <c:v>0</c:v>
                </c:pt>
                <c:pt idx="14">
                  <c:v>4</c:v>
                </c:pt>
                <c:pt idx="15">
                  <c:v>0</c:v>
                </c:pt>
                <c:pt idx="16">
                  <c:v>11</c:v>
                </c:pt>
                <c:pt idx="17">
                  <c:v>11</c:v>
                </c:pt>
                <c:pt idx="18">
                  <c:v>52</c:v>
                </c:pt>
                <c:pt idx="19">
                  <c:v>60</c:v>
                </c:pt>
                <c:pt idx="20">
                  <c:v>25</c:v>
                </c:pt>
                <c:pt idx="21">
                  <c:v>15</c:v>
                </c:pt>
                <c:pt idx="22">
                  <c:v>14</c:v>
                </c:pt>
                <c:pt idx="23">
                  <c:v>11</c:v>
                </c:pt>
                <c:pt idx="24">
                  <c:v>1</c:v>
                </c:pt>
                <c:pt idx="25">
                  <c:v>1</c:v>
                </c:pt>
                <c:pt idx="26">
                  <c:v>1</c:v>
                </c:pt>
                <c:pt idx="27">
                  <c:v>0</c:v>
                </c:pt>
                <c:pt idx="28">
                  <c:v>0</c:v>
                </c:pt>
                <c:pt idx="29">
                  <c:v>0</c:v>
                </c:pt>
                <c:pt idx="30">
                  <c:v>0</c:v>
                </c:pt>
              </c:numCache>
            </c:numRef>
          </c:val>
        </c:ser>
        <c:gapWidth val="0"/>
        <c:axId val="65377024"/>
        <c:axId val="65378560"/>
      </c:barChart>
      <c:catAx>
        <c:axId val="65377024"/>
        <c:scaling>
          <c:orientation val="minMax"/>
        </c:scaling>
        <c:axPos val="b"/>
        <c:tickLblPos val="nextTo"/>
        <c:crossAx val="65378560"/>
        <c:crosses val="autoZero"/>
        <c:auto val="1"/>
        <c:lblAlgn val="ctr"/>
        <c:lblOffset val="100"/>
      </c:catAx>
      <c:valAx>
        <c:axId val="65378560"/>
        <c:scaling>
          <c:orientation val="minMax"/>
          <c:max val="60"/>
        </c:scaling>
        <c:axPos val="l"/>
        <c:numFmt formatCode="General" sourceLinked="1"/>
        <c:tickLblPos val="nextTo"/>
        <c:crossAx val="65377024"/>
        <c:crosses val="autoZero"/>
        <c:crossBetween val="between"/>
        <c:majorUnit val="20"/>
      </c:valAx>
    </c:plotArea>
    <c:plotVisOnly val="1"/>
  </c:chart>
  <c:spPr>
    <a:solidFill>
      <a:schemeClr val="bg1"/>
    </a:solidFill>
  </c:spPr>
  <c:txPr>
    <a:bodyPr/>
    <a:lstStyle/>
    <a:p>
      <a:pPr>
        <a:defRPr sz="2000"/>
      </a:pPr>
      <a:endParaRPr lang="ja-JP"/>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ja-JP"/>
  <c:chart>
    <c:title>
      <c:layout/>
      <c:overlay val="1"/>
    </c:title>
    <c:plotArea>
      <c:layout/>
      <c:barChart>
        <c:barDir val="col"/>
        <c:grouping val="clustered"/>
        <c:ser>
          <c:idx val="0"/>
          <c:order val="0"/>
          <c:tx>
            <c:strRef>
              <c:f>ダイサギ１!$E$1</c:f>
              <c:strCache>
                <c:ptCount val="1"/>
                <c:pt idx="0">
                  <c:v>排水路</c:v>
                </c:pt>
              </c:strCache>
            </c:strRef>
          </c:tx>
          <c:spPr>
            <a:solidFill>
              <a:srgbClr val="C11919"/>
            </a:solidFill>
          </c:spPr>
          <c:cat>
            <c:strRef>
              <c:f>ダイサギ１!$A$2:$A$32</c:f>
              <c:strCache>
                <c:ptCount val="31"/>
                <c:pt idx="0">
                  <c:v>4/4</c:v>
                </c:pt>
                <c:pt idx="1">
                  <c:v>4/11</c:v>
                </c:pt>
                <c:pt idx="2">
                  <c:v>4/18</c:v>
                </c:pt>
                <c:pt idx="3">
                  <c:v>4/25</c:v>
                </c:pt>
                <c:pt idx="4">
                  <c:v>5/2</c:v>
                </c:pt>
                <c:pt idx="5">
                  <c:v>5/7</c:v>
                </c:pt>
                <c:pt idx="6">
                  <c:v>5/14</c:v>
                </c:pt>
                <c:pt idx="7">
                  <c:v>5/23</c:v>
                </c:pt>
                <c:pt idx="8">
                  <c:v>5/28</c:v>
                </c:pt>
                <c:pt idx="9">
                  <c:v>6/4</c:v>
                </c:pt>
                <c:pt idx="10">
                  <c:v>6/13</c:v>
                </c:pt>
                <c:pt idx="11">
                  <c:v>6/18</c:v>
                </c:pt>
                <c:pt idx="12">
                  <c:v>6/25</c:v>
                </c:pt>
                <c:pt idx="13">
                  <c:v>7/2</c:v>
                </c:pt>
                <c:pt idx="14">
                  <c:v>7/11</c:v>
                </c:pt>
                <c:pt idx="15">
                  <c:v>7/16</c:v>
                </c:pt>
                <c:pt idx="16">
                  <c:v>7/23</c:v>
                </c:pt>
                <c:pt idx="17">
                  <c:v>8/6</c:v>
                </c:pt>
                <c:pt idx="18">
                  <c:v>8/13</c:v>
                </c:pt>
                <c:pt idx="19">
                  <c:v>8/20</c:v>
                </c:pt>
                <c:pt idx="20">
                  <c:v>9/3</c:v>
                </c:pt>
                <c:pt idx="21">
                  <c:v>9/10</c:v>
                </c:pt>
                <c:pt idx="22">
                  <c:v>9/24</c:v>
                </c:pt>
                <c:pt idx="23">
                  <c:v>10/1</c:v>
                </c:pt>
                <c:pt idx="24">
                  <c:v>10/8</c:v>
                </c:pt>
                <c:pt idx="25">
                  <c:v>10/15</c:v>
                </c:pt>
                <c:pt idx="26">
                  <c:v>10/22</c:v>
                </c:pt>
                <c:pt idx="27">
                  <c:v>10/29</c:v>
                </c:pt>
                <c:pt idx="28">
                  <c:v>11/5</c:v>
                </c:pt>
                <c:pt idx="29">
                  <c:v>11/12</c:v>
                </c:pt>
                <c:pt idx="30">
                  <c:v>11/26</c:v>
                </c:pt>
              </c:strCache>
            </c:strRef>
          </c:cat>
          <c:val>
            <c:numRef>
              <c:f>ダイサギ１!$E$2:$E$32</c:f>
              <c:numCache>
                <c:formatCode>General</c:formatCode>
                <c:ptCount val="31"/>
                <c:pt idx="0">
                  <c:v>0</c:v>
                </c:pt>
                <c:pt idx="1">
                  <c:v>0</c:v>
                </c:pt>
                <c:pt idx="2">
                  <c:v>2</c:v>
                </c:pt>
                <c:pt idx="3">
                  <c:v>2</c:v>
                </c:pt>
                <c:pt idx="4">
                  <c:v>1</c:v>
                </c:pt>
                <c:pt idx="5">
                  <c:v>0</c:v>
                </c:pt>
                <c:pt idx="6">
                  <c:v>0</c:v>
                </c:pt>
                <c:pt idx="7">
                  <c:v>1</c:v>
                </c:pt>
                <c:pt idx="8">
                  <c:v>0</c:v>
                </c:pt>
                <c:pt idx="9">
                  <c:v>0</c:v>
                </c:pt>
                <c:pt idx="10">
                  <c:v>0</c:v>
                </c:pt>
                <c:pt idx="11">
                  <c:v>0</c:v>
                </c:pt>
                <c:pt idx="12">
                  <c:v>0</c:v>
                </c:pt>
                <c:pt idx="13">
                  <c:v>0</c:v>
                </c:pt>
                <c:pt idx="14">
                  <c:v>0</c:v>
                </c:pt>
                <c:pt idx="15">
                  <c:v>1</c:v>
                </c:pt>
                <c:pt idx="16">
                  <c:v>3</c:v>
                </c:pt>
                <c:pt idx="17">
                  <c:v>3</c:v>
                </c:pt>
                <c:pt idx="18">
                  <c:v>1</c:v>
                </c:pt>
                <c:pt idx="19">
                  <c:v>0</c:v>
                </c:pt>
                <c:pt idx="20">
                  <c:v>2</c:v>
                </c:pt>
                <c:pt idx="21">
                  <c:v>3</c:v>
                </c:pt>
                <c:pt idx="22">
                  <c:v>2</c:v>
                </c:pt>
                <c:pt idx="23">
                  <c:v>1</c:v>
                </c:pt>
                <c:pt idx="24">
                  <c:v>0</c:v>
                </c:pt>
                <c:pt idx="25">
                  <c:v>0</c:v>
                </c:pt>
                <c:pt idx="26">
                  <c:v>0</c:v>
                </c:pt>
                <c:pt idx="27">
                  <c:v>0</c:v>
                </c:pt>
                <c:pt idx="28">
                  <c:v>0</c:v>
                </c:pt>
                <c:pt idx="29">
                  <c:v>0</c:v>
                </c:pt>
                <c:pt idx="30">
                  <c:v>0</c:v>
                </c:pt>
              </c:numCache>
            </c:numRef>
          </c:val>
        </c:ser>
        <c:gapWidth val="0"/>
        <c:axId val="65086976"/>
        <c:axId val="65088512"/>
      </c:barChart>
      <c:catAx>
        <c:axId val="65086976"/>
        <c:scaling>
          <c:orientation val="minMax"/>
        </c:scaling>
        <c:axPos val="b"/>
        <c:tickLblPos val="nextTo"/>
        <c:crossAx val="65088512"/>
        <c:crosses val="autoZero"/>
        <c:auto val="1"/>
        <c:lblAlgn val="ctr"/>
        <c:lblOffset val="100"/>
      </c:catAx>
      <c:valAx>
        <c:axId val="65088512"/>
        <c:scaling>
          <c:orientation val="minMax"/>
          <c:max val="60"/>
        </c:scaling>
        <c:axPos val="l"/>
        <c:numFmt formatCode="General" sourceLinked="1"/>
        <c:tickLblPos val="nextTo"/>
        <c:crossAx val="65086976"/>
        <c:crosses val="autoZero"/>
        <c:crossBetween val="between"/>
        <c:majorUnit val="20"/>
      </c:valAx>
    </c:plotArea>
    <c:plotVisOnly val="1"/>
  </c:chart>
  <c:txPr>
    <a:bodyPr/>
    <a:lstStyle/>
    <a:p>
      <a:pPr>
        <a:defRPr sz="2000"/>
      </a:pPr>
      <a:endParaRPr lang="ja-JP"/>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ja-JP"/>
  <c:chart>
    <c:title>
      <c:layout/>
      <c:overlay val="1"/>
    </c:title>
    <c:plotArea>
      <c:layout/>
      <c:barChart>
        <c:barDir val="col"/>
        <c:grouping val="clustered"/>
        <c:ser>
          <c:idx val="0"/>
          <c:order val="0"/>
          <c:tx>
            <c:strRef>
              <c:f>ダイサギ１!$F$1</c:f>
              <c:strCache>
                <c:ptCount val="1"/>
                <c:pt idx="0">
                  <c:v>河川</c:v>
                </c:pt>
              </c:strCache>
            </c:strRef>
          </c:tx>
          <c:spPr>
            <a:solidFill>
              <a:srgbClr val="C11919"/>
            </a:solidFill>
          </c:spPr>
          <c:cat>
            <c:strRef>
              <c:f>ダイサギ１!$A$2:$A$32</c:f>
              <c:strCache>
                <c:ptCount val="31"/>
                <c:pt idx="0">
                  <c:v>4/4</c:v>
                </c:pt>
                <c:pt idx="1">
                  <c:v>4/11</c:v>
                </c:pt>
                <c:pt idx="2">
                  <c:v>4/18</c:v>
                </c:pt>
                <c:pt idx="3">
                  <c:v>4/25</c:v>
                </c:pt>
                <c:pt idx="4">
                  <c:v>5/2</c:v>
                </c:pt>
                <c:pt idx="5">
                  <c:v>5/7</c:v>
                </c:pt>
                <c:pt idx="6">
                  <c:v>5/14</c:v>
                </c:pt>
                <c:pt idx="7">
                  <c:v>5/23</c:v>
                </c:pt>
                <c:pt idx="8">
                  <c:v>5/28</c:v>
                </c:pt>
                <c:pt idx="9">
                  <c:v>6/4</c:v>
                </c:pt>
                <c:pt idx="10">
                  <c:v>6/13</c:v>
                </c:pt>
                <c:pt idx="11">
                  <c:v>6/18</c:v>
                </c:pt>
                <c:pt idx="12">
                  <c:v>6/25</c:v>
                </c:pt>
                <c:pt idx="13">
                  <c:v>7/2</c:v>
                </c:pt>
                <c:pt idx="14">
                  <c:v>7/11</c:v>
                </c:pt>
                <c:pt idx="15">
                  <c:v>7/16</c:v>
                </c:pt>
                <c:pt idx="16">
                  <c:v>7/23</c:v>
                </c:pt>
                <c:pt idx="17">
                  <c:v>8/6</c:v>
                </c:pt>
                <c:pt idx="18">
                  <c:v>8/13</c:v>
                </c:pt>
                <c:pt idx="19">
                  <c:v>8/20</c:v>
                </c:pt>
                <c:pt idx="20">
                  <c:v>9/3</c:v>
                </c:pt>
                <c:pt idx="21">
                  <c:v>9/10</c:v>
                </c:pt>
                <c:pt idx="22">
                  <c:v>9/24</c:v>
                </c:pt>
                <c:pt idx="23">
                  <c:v>10/1</c:v>
                </c:pt>
                <c:pt idx="24">
                  <c:v>10/8</c:v>
                </c:pt>
                <c:pt idx="25">
                  <c:v>10/15</c:v>
                </c:pt>
                <c:pt idx="26">
                  <c:v>10/22</c:v>
                </c:pt>
                <c:pt idx="27">
                  <c:v>10/29</c:v>
                </c:pt>
                <c:pt idx="28">
                  <c:v>11/5</c:v>
                </c:pt>
                <c:pt idx="29">
                  <c:v>11/12</c:v>
                </c:pt>
                <c:pt idx="30">
                  <c:v>11/26</c:v>
                </c:pt>
              </c:strCache>
            </c:strRef>
          </c:cat>
          <c:val>
            <c:numRef>
              <c:f>ダイサギ１!$F$2:$F$32</c:f>
              <c:numCache>
                <c:formatCode>General</c:formatCode>
                <c:ptCount val="31"/>
                <c:pt idx="0">
                  <c:v>5</c:v>
                </c:pt>
                <c:pt idx="1">
                  <c:v>0</c:v>
                </c:pt>
                <c:pt idx="2">
                  <c:v>1</c:v>
                </c:pt>
                <c:pt idx="3">
                  <c:v>0</c:v>
                </c:pt>
                <c:pt idx="4">
                  <c:v>3</c:v>
                </c:pt>
                <c:pt idx="5">
                  <c:v>0</c:v>
                </c:pt>
                <c:pt idx="6">
                  <c:v>3</c:v>
                </c:pt>
                <c:pt idx="7">
                  <c:v>0</c:v>
                </c:pt>
                <c:pt idx="8">
                  <c:v>0</c:v>
                </c:pt>
                <c:pt idx="9">
                  <c:v>0</c:v>
                </c:pt>
                <c:pt idx="10">
                  <c:v>0</c:v>
                </c:pt>
                <c:pt idx="11">
                  <c:v>0</c:v>
                </c:pt>
                <c:pt idx="12">
                  <c:v>0</c:v>
                </c:pt>
                <c:pt idx="13">
                  <c:v>0</c:v>
                </c:pt>
                <c:pt idx="14">
                  <c:v>0</c:v>
                </c:pt>
                <c:pt idx="15">
                  <c:v>11</c:v>
                </c:pt>
                <c:pt idx="16">
                  <c:v>0</c:v>
                </c:pt>
                <c:pt idx="17">
                  <c:v>0</c:v>
                </c:pt>
                <c:pt idx="18">
                  <c:v>8</c:v>
                </c:pt>
                <c:pt idx="19">
                  <c:v>2</c:v>
                </c:pt>
                <c:pt idx="20">
                  <c:v>4</c:v>
                </c:pt>
                <c:pt idx="21">
                  <c:v>11</c:v>
                </c:pt>
                <c:pt idx="22">
                  <c:v>3</c:v>
                </c:pt>
                <c:pt idx="23">
                  <c:v>2</c:v>
                </c:pt>
                <c:pt idx="24">
                  <c:v>4</c:v>
                </c:pt>
                <c:pt idx="25">
                  <c:v>0</c:v>
                </c:pt>
                <c:pt idx="26">
                  <c:v>1</c:v>
                </c:pt>
                <c:pt idx="27">
                  <c:v>1</c:v>
                </c:pt>
                <c:pt idx="28">
                  <c:v>1</c:v>
                </c:pt>
                <c:pt idx="29">
                  <c:v>1</c:v>
                </c:pt>
                <c:pt idx="30">
                  <c:v>0</c:v>
                </c:pt>
              </c:numCache>
            </c:numRef>
          </c:val>
        </c:ser>
        <c:gapWidth val="0"/>
        <c:axId val="65104512"/>
        <c:axId val="65110400"/>
      </c:barChart>
      <c:catAx>
        <c:axId val="65104512"/>
        <c:scaling>
          <c:orientation val="minMax"/>
        </c:scaling>
        <c:axPos val="b"/>
        <c:tickLblPos val="nextTo"/>
        <c:crossAx val="65110400"/>
        <c:crosses val="autoZero"/>
        <c:auto val="1"/>
        <c:lblAlgn val="ctr"/>
        <c:lblOffset val="100"/>
      </c:catAx>
      <c:valAx>
        <c:axId val="65110400"/>
        <c:scaling>
          <c:orientation val="minMax"/>
          <c:max val="60"/>
        </c:scaling>
        <c:axPos val="l"/>
        <c:numFmt formatCode="General" sourceLinked="1"/>
        <c:tickLblPos val="nextTo"/>
        <c:crossAx val="65104512"/>
        <c:crosses val="autoZero"/>
        <c:crossBetween val="between"/>
        <c:majorUnit val="20"/>
      </c:valAx>
    </c:plotArea>
    <c:plotVisOnly val="1"/>
  </c:chart>
  <c:spPr>
    <a:solidFill>
      <a:schemeClr val="bg1"/>
    </a:solidFill>
  </c:spPr>
  <c:txPr>
    <a:bodyPr/>
    <a:lstStyle/>
    <a:p>
      <a:pPr>
        <a:defRPr sz="2000"/>
      </a:pPr>
      <a:endParaRPr lang="ja-JP"/>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ja-JP"/>
  <c:chart>
    <c:title>
      <c:layout/>
      <c:overlay val="1"/>
    </c:title>
    <c:plotArea>
      <c:layout/>
      <c:barChart>
        <c:barDir val="col"/>
        <c:grouping val="clustered"/>
        <c:ser>
          <c:idx val="0"/>
          <c:order val="0"/>
          <c:tx>
            <c:strRef>
              <c:f>ダイサギ１!$G$1</c:f>
              <c:strCache>
                <c:ptCount val="1"/>
                <c:pt idx="0">
                  <c:v>FP</c:v>
                </c:pt>
              </c:strCache>
            </c:strRef>
          </c:tx>
          <c:spPr>
            <a:solidFill>
              <a:srgbClr val="C11919"/>
            </a:solidFill>
          </c:spPr>
          <c:cat>
            <c:strRef>
              <c:f>ダイサギ１!$A$2:$A$32</c:f>
              <c:strCache>
                <c:ptCount val="31"/>
                <c:pt idx="0">
                  <c:v>4/4</c:v>
                </c:pt>
                <c:pt idx="1">
                  <c:v>4/11</c:v>
                </c:pt>
                <c:pt idx="2">
                  <c:v>4/18</c:v>
                </c:pt>
                <c:pt idx="3">
                  <c:v>4/25</c:v>
                </c:pt>
                <c:pt idx="4">
                  <c:v>5/2</c:v>
                </c:pt>
                <c:pt idx="5">
                  <c:v>5/7</c:v>
                </c:pt>
                <c:pt idx="6">
                  <c:v>5/14</c:v>
                </c:pt>
                <c:pt idx="7">
                  <c:v>5/23</c:v>
                </c:pt>
                <c:pt idx="8">
                  <c:v>5/28</c:v>
                </c:pt>
                <c:pt idx="9">
                  <c:v>6/4</c:v>
                </c:pt>
                <c:pt idx="10">
                  <c:v>6/13</c:v>
                </c:pt>
                <c:pt idx="11">
                  <c:v>6/18</c:v>
                </c:pt>
                <c:pt idx="12">
                  <c:v>6/25</c:v>
                </c:pt>
                <c:pt idx="13">
                  <c:v>7/2</c:v>
                </c:pt>
                <c:pt idx="14">
                  <c:v>7/11</c:v>
                </c:pt>
                <c:pt idx="15">
                  <c:v>7/16</c:v>
                </c:pt>
                <c:pt idx="16">
                  <c:v>7/23</c:v>
                </c:pt>
                <c:pt idx="17">
                  <c:v>8/6</c:v>
                </c:pt>
                <c:pt idx="18">
                  <c:v>8/13</c:v>
                </c:pt>
                <c:pt idx="19">
                  <c:v>8/20</c:v>
                </c:pt>
                <c:pt idx="20">
                  <c:v>9/3</c:v>
                </c:pt>
                <c:pt idx="21">
                  <c:v>9/10</c:v>
                </c:pt>
                <c:pt idx="22">
                  <c:v>9/24</c:v>
                </c:pt>
                <c:pt idx="23">
                  <c:v>10/1</c:v>
                </c:pt>
                <c:pt idx="24">
                  <c:v>10/8</c:v>
                </c:pt>
                <c:pt idx="25">
                  <c:v>10/15</c:v>
                </c:pt>
                <c:pt idx="26">
                  <c:v>10/22</c:v>
                </c:pt>
                <c:pt idx="27">
                  <c:v>10/29</c:v>
                </c:pt>
                <c:pt idx="28">
                  <c:v>11/5</c:v>
                </c:pt>
                <c:pt idx="29">
                  <c:v>11/12</c:v>
                </c:pt>
                <c:pt idx="30">
                  <c:v>11/26</c:v>
                </c:pt>
              </c:strCache>
            </c:strRef>
          </c:cat>
          <c:val>
            <c:numRef>
              <c:f>ダイサギ１!$G$2:$G$32</c:f>
              <c:numCache>
                <c:formatCode>General</c:formatCode>
                <c:ptCount val="31"/>
                <c:pt idx="0">
                  <c:v>1</c:v>
                </c:pt>
                <c:pt idx="1">
                  <c:v>0</c:v>
                </c:pt>
                <c:pt idx="2">
                  <c:v>1</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1</c:v>
                </c:pt>
                <c:pt idx="19">
                  <c:v>10</c:v>
                </c:pt>
                <c:pt idx="20">
                  <c:v>3</c:v>
                </c:pt>
                <c:pt idx="21">
                  <c:v>4</c:v>
                </c:pt>
                <c:pt idx="22">
                  <c:v>2</c:v>
                </c:pt>
                <c:pt idx="23">
                  <c:v>2</c:v>
                </c:pt>
                <c:pt idx="24">
                  <c:v>3</c:v>
                </c:pt>
                <c:pt idx="25">
                  <c:v>0</c:v>
                </c:pt>
                <c:pt idx="26">
                  <c:v>0</c:v>
                </c:pt>
                <c:pt idx="27">
                  <c:v>0</c:v>
                </c:pt>
                <c:pt idx="28">
                  <c:v>0</c:v>
                </c:pt>
                <c:pt idx="29">
                  <c:v>0</c:v>
                </c:pt>
                <c:pt idx="30">
                  <c:v>0</c:v>
                </c:pt>
              </c:numCache>
            </c:numRef>
          </c:val>
        </c:ser>
        <c:gapWidth val="0"/>
        <c:axId val="65129856"/>
        <c:axId val="65131648"/>
      </c:barChart>
      <c:catAx>
        <c:axId val="65129856"/>
        <c:scaling>
          <c:orientation val="minMax"/>
        </c:scaling>
        <c:axPos val="b"/>
        <c:tickLblPos val="nextTo"/>
        <c:crossAx val="65131648"/>
        <c:crosses val="autoZero"/>
        <c:auto val="1"/>
        <c:lblAlgn val="ctr"/>
        <c:lblOffset val="100"/>
      </c:catAx>
      <c:valAx>
        <c:axId val="65131648"/>
        <c:scaling>
          <c:orientation val="minMax"/>
          <c:max val="60"/>
        </c:scaling>
        <c:axPos val="l"/>
        <c:numFmt formatCode="General" sourceLinked="1"/>
        <c:tickLblPos val="nextTo"/>
        <c:crossAx val="65129856"/>
        <c:crosses val="autoZero"/>
        <c:crossBetween val="between"/>
        <c:majorUnit val="20"/>
      </c:valAx>
    </c:plotArea>
    <c:plotVisOnly val="1"/>
  </c:chart>
  <c:spPr>
    <a:solidFill>
      <a:schemeClr val="bg1"/>
    </a:solidFill>
  </c:spPr>
  <c:txPr>
    <a:bodyPr/>
    <a:lstStyle/>
    <a:p>
      <a:pPr>
        <a:defRPr sz="2000"/>
      </a:pPr>
      <a:endParaRPr lang="ja-JP"/>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ja-JP"/>
  <c:chart>
    <c:title>
      <c:layout/>
      <c:overlay val="1"/>
    </c:title>
    <c:plotArea>
      <c:layout/>
      <c:barChart>
        <c:barDir val="col"/>
        <c:grouping val="clustered"/>
        <c:ser>
          <c:idx val="0"/>
          <c:order val="0"/>
          <c:tx>
            <c:strRef>
              <c:f>ダイサギ１!$H$1</c:f>
              <c:strCache>
                <c:ptCount val="1"/>
                <c:pt idx="0">
                  <c:v>BT</c:v>
                </c:pt>
              </c:strCache>
            </c:strRef>
          </c:tx>
          <c:spPr>
            <a:solidFill>
              <a:srgbClr val="C11919"/>
            </a:solidFill>
          </c:spPr>
          <c:cat>
            <c:strRef>
              <c:f>ダイサギ１!$A$2:$A$32</c:f>
              <c:strCache>
                <c:ptCount val="31"/>
                <c:pt idx="0">
                  <c:v>4/4</c:v>
                </c:pt>
                <c:pt idx="1">
                  <c:v>4/11</c:v>
                </c:pt>
                <c:pt idx="2">
                  <c:v>4/18</c:v>
                </c:pt>
                <c:pt idx="3">
                  <c:v>4/25</c:v>
                </c:pt>
                <c:pt idx="4">
                  <c:v>5/2</c:v>
                </c:pt>
                <c:pt idx="5">
                  <c:v>5/7</c:v>
                </c:pt>
                <c:pt idx="6">
                  <c:v>5/14</c:v>
                </c:pt>
                <c:pt idx="7">
                  <c:v>5/23</c:v>
                </c:pt>
                <c:pt idx="8">
                  <c:v>5/28</c:v>
                </c:pt>
                <c:pt idx="9">
                  <c:v>6/4</c:v>
                </c:pt>
                <c:pt idx="10">
                  <c:v>6/13</c:v>
                </c:pt>
                <c:pt idx="11">
                  <c:v>6/18</c:v>
                </c:pt>
                <c:pt idx="12">
                  <c:v>6/25</c:v>
                </c:pt>
                <c:pt idx="13">
                  <c:v>7/2</c:v>
                </c:pt>
                <c:pt idx="14">
                  <c:v>7/11</c:v>
                </c:pt>
                <c:pt idx="15">
                  <c:v>7/16</c:v>
                </c:pt>
                <c:pt idx="16">
                  <c:v>7/23</c:v>
                </c:pt>
                <c:pt idx="17">
                  <c:v>8/6</c:v>
                </c:pt>
                <c:pt idx="18">
                  <c:v>8/13</c:v>
                </c:pt>
                <c:pt idx="19">
                  <c:v>8/20</c:v>
                </c:pt>
                <c:pt idx="20">
                  <c:v>9/3</c:v>
                </c:pt>
                <c:pt idx="21">
                  <c:v>9/10</c:v>
                </c:pt>
                <c:pt idx="22">
                  <c:v>9/24</c:v>
                </c:pt>
                <c:pt idx="23">
                  <c:v>10/1</c:v>
                </c:pt>
                <c:pt idx="24">
                  <c:v>10/8</c:v>
                </c:pt>
                <c:pt idx="25">
                  <c:v>10/15</c:v>
                </c:pt>
                <c:pt idx="26">
                  <c:v>10/22</c:v>
                </c:pt>
                <c:pt idx="27">
                  <c:v>10/29</c:v>
                </c:pt>
                <c:pt idx="28">
                  <c:v>11/5</c:v>
                </c:pt>
                <c:pt idx="29">
                  <c:v>11/12</c:v>
                </c:pt>
                <c:pt idx="30">
                  <c:v>11/26</c:v>
                </c:pt>
              </c:strCache>
            </c:strRef>
          </c:cat>
          <c:val>
            <c:numRef>
              <c:f>ダイサギ１!$H$2:$H$32</c:f>
              <c:numCache>
                <c:formatCode>General</c:formatCode>
                <c:ptCount val="31"/>
                <c:pt idx="0">
                  <c:v>0</c:v>
                </c:pt>
                <c:pt idx="1">
                  <c:v>1</c:v>
                </c:pt>
                <c:pt idx="2">
                  <c:v>1</c:v>
                </c:pt>
                <c:pt idx="3">
                  <c:v>4</c:v>
                </c:pt>
                <c:pt idx="4">
                  <c:v>1</c:v>
                </c:pt>
                <c:pt idx="5">
                  <c:v>0</c:v>
                </c:pt>
                <c:pt idx="6">
                  <c:v>1</c:v>
                </c:pt>
                <c:pt idx="7">
                  <c:v>0</c:v>
                </c:pt>
                <c:pt idx="8">
                  <c:v>2</c:v>
                </c:pt>
                <c:pt idx="9">
                  <c:v>0</c:v>
                </c:pt>
                <c:pt idx="10">
                  <c:v>0</c:v>
                </c:pt>
                <c:pt idx="11">
                  <c:v>0</c:v>
                </c:pt>
                <c:pt idx="12">
                  <c:v>0</c:v>
                </c:pt>
                <c:pt idx="13">
                  <c:v>0</c:v>
                </c:pt>
                <c:pt idx="14">
                  <c:v>0</c:v>
                </c:pt>
                <c:pt idx="15">
                  <c:v>2</c:v>
                </c:pt>
                <c:pt idx="16">
                  <c:v>1</c:v>
                </c:pt>
                <c:pt idx="17">
                  <c:v>0</c:v>
                </c:pt>
                <c:pt idx="18">
                  <c:v>2</c:v>
                </c:pt>
                <c:pt idx="19">
                  <c:v>1</c:v>
                </c:pt>
                <c:pt idx="20">
                  <c:v>0</c:v>
                </c:pt>
                <c:pt idx="21">
                  <c:v>2</c:v>
                </c:pt>
                <c:pt idx="22">
                  <c:v>3</c:v>
                </c:pt>
                <c:pt idx="23">
                  <c:v>2</c:v>
                </c:pt>
                <c:pt idx="24">
                  <c:v>3</c:v>
                </c:pt>
                <c:pt idx="25">
                  <c:v>2</c:v>
                </c:pt>
                <c:pt idx="26">
                  <c:v>3</c:v>
                </c:pt>
                <c:pt idx="27">
                  <c:v>1</c:v>
                </c:pt>
                <c:pt idx="28">
                  <c:v>0</c:v>
                </c:pt>
                <c:pt idx="29">
                  <c:v>1</c:v>
                </c:pt>
                <c:pt idx="30">
                  <c:v>1</c:v>
                </c:pt>
              </c:numCache>
            </c:numRef>
          </c:val>
        </c:ser>
        <c:gapWidth val="0"/>
        <c:axId val="65487232"/>
        <c:axId val="65488768"/>
      </c:barChart>
      <c:catAx>
        <c:axId val="65487232"/>
        <c:scaling>
          <c:orientation val="minMax"/>
        </c:scaling>
        <c:axPos val="b"/>
        <c:tickLblPos val="nextTo"/>
        <c:crossAx val="65488768"/>
        <c:crosses val="autoZero"/>
        <c:auto val="1"/>
        <c:lblAlgn val="ctr"/>
        <c:lblOffset val="100"/>
      </c:catAx>
      <c:valAx>
        <c:axId val="65488768"/>
        <c:scaling>
          <c:orientation val="minMax"/>
          <c:max val="60"/>
        </c:scaling>
        <c:axPos val="l"/>
        <c:numFmt formatCode="General" sourceLinked="1"/>
        <c:tickLblPos val="nextTo"/>
        <c:crossAx val="65487232"/>
        <c:crosses val="autoZero"/>
        <c:crossBetween val="between"/>
        <c:majorUnit val="20"/>
      </c:valAx>
    </c:plotArea>
    <c:plotVisOnly val="1"/>
  </c:chart>
  <c:spPr>
    <a:solidFill>
      <a:schemeClr val="bg1"/>
    </a:solidFill>
  </c:spPr>
  <c:txPr>
    <a:bodyPr/>
    <a:lstStyle/>
    <a:p>
      <a:pPr>
        <a:defRPr sz="2000"/>
      </a:pPr>
      <a:endParaRPr lang="ja-JP"/>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73017361111112"/>
          <c:y val="6.9742929292929523E-2"/>
          <c:w val="0.85052084989188204"/>
          <c:h val="0.62035404040404063"/>
        </c:manualLayout>
      </c:layout>
      <c:barChart>
        <c:barDir val="col"/>
        <c:grouping val="clustered"/>
        <c:ser>
          <c:idx val="0"/>
          <c:order val="0"/>
          <c:tx>
            <c:strRef>
              <c:f>'C:\Documents and Settings\Mari　Kikuchi\My Documents\大学\研究室\卒論\データ整理\元データ\[気象記録.xlsx]調査日情報'!$K$4</c:f>
              <c:strCache>
                <c:ptCount val="1"/>
                <c:pt idx="0">
                  <c:v>アオサギ</c:v>
                </c:pt>
              </c:strCache>
            </c:strRef>
          </c:tx>
          <c:spPr>
            <a:ln w="38100"/>
          </c:spPr>
          <c:cat>
            <c:strRef>
              <c:f>'C:\Documents and Settings\Mari　Kikuchi\My Documents\大学\研究室\卒論\データ整理\元データ\[気象記録.xlsx]調査日情報'!$C$5:$C$35</c:f>
              <c:strCache>
                <c:ptCount val="31"/>
                <c:pt idx="0">
                  <c:v>4/4</c:v>
                </c:pt>
                <c:pt idx="1">
                  <c:v>4/11</c:v>
                </c:pt>
                <c:pt idx="2">
                  <c:v>4/18</c:v>
                </c:pt>
                <c:pt idx="3">
                  <c:v>4/25</c:v>
                </c:pt>
                <c:pt idx="4">
                  <c:v>5/2</c:v>
                </c:pt>
                <c:pt idx="5">
                  <c:v>5/7</c:v>
                </c:pt>
                <c:pt idx="6">
                  <c:v>5/14</c:v>
                </c:pt>
                <c:pt idx="7">
                  <c:v>5/23</c:v>
                </c:pt>
                <c:pt idx="8">
                  <c:v>5/28</c:v>
                </c:pt>
                <c:pt idx="9">
                  <c:v>6/4</c:v>
                </c:pt>
                <c:pt idx="10">
                  <c:v>6/13</c:v>
                </c:pt>
                <c:pt idx="11">
                  <c:v>6/18</c:v>
                </c:pt>
                <c:pt idx="12">
                  <c:v>6/25</c:v>
                </c:pt>
                <c:pt idx="13">
                  <c:v>7/2</c:v>
                </c:pt>
                <c:pt idx="14">
                  <c:v>7/11</c:v>
                </c:pt>
                <c:pt idx="15">
                  <c:v>7/16</c:v>
                </c:pt>
                <c:pt idx="16">
                  <c:v>7/23</c:v>
                </c:pt>
                <c:pt idx="17">
                  <c:v>8/6</c:v>
                </c:pt>
                <c:pt idx="18">
                  <c:v>8/13</c:v>
                </c:pt>
                <c:pt idx="19">
                  <c:v>8/20</c:v>
                </c:pt>
                <c:pt idx="20">
                  <c:v>9/3</c:v>
                </c:pt>
                <c:pt idx="21">
                  <c:v>9/10</c:v>
                </c:pt>
                <c:pt idx="22">
                  <c:v>9/24</c:v>
                </c:pt>
                <c:pt idx="23">
                  <c:v>10/1</c:v>
                </c:pt>
                <c:pt idx="24">
                  <c:v>10/8</c:v>
                </c:pt>
                <c:pt idx="25">
                  <c:v>10/15</c:v>
                </c:pt>
                <c:pt idx="26">
                  <c:v>10/22</c:v>
                </c:pt>
                <c:pt idx="27">
                  <c:v>10/29</c:v>
                </c:pt>
                <c:pt idx="28">
                  <c:v>11/5</c:v>
                </c:pt>
                <c:pt idx="29">
                  <c:v>11/12</c:v>
                </c:pt>
                <c:pt idx="30">
                  <c:v>11/26</c:v>
                </c:pt>
              </c:strCache>
            </c:strRef>
          </c:cat>
          <c:val>
            <c:numRef>
              <c:f>'C:\Documents and Settings\Mari　Kikuchi\My Documents\大学\研究室\卒論\データ整理\元データ\[気象記録.xlsx]調査日情報'!$K$5:$K$35</c:f>
              <c:numCache>
                <c:formatCode>General</c:formatCode>
                <c:ptCount val="31"/>
                <c:pt idx="0">
                  <c:v>9</c:v>
                </c:pt>
                <c:pt idx="1">
                  <c:v>9</c:v>
                </c:pt>
                <c:pt idx="2">
                  <c:v>11</c:v>
                </c:pt>
                <c:pt idx="3">
                  <c:v>6</c:v>
                </c:pt>
                <c:pt idx="4">
                  <c:v>9</c:v>
                </c:pt>
                <c:pt idx="5">
                  <c:v>13</c:v>
                </c:pt>
                <c:pt idx="6">
                  <c:v>19</c:v>
                </c:pt>
                <c:pt idx="7">
                  <c:v>16</c:v>
                </c:pt>
                <c:pt idx="8">
                  <c:v>17</c:v>
                </c:pt>
                <c:pt idx="9">
                  <c:v>19</c:v>
                </c:pt>
                <c:pt idx="10">
                  <c:v>41</c:v>
                </c:pt>
                <c:pt idx="11">
                  <c:v>29</c:v>
                </c:pt>
                <c:pt idx="12">
                  <c:v>53</c:v>
                </c:pt>
                <c:pt idx="13">
                  <c:v>41</c:v>
                </c:pt>
                <c:pt idx="14">
                  <c:v>26</c:v>
                </c:pt>
                <c:pt idx="15">
                  <c:v>22</c:v>
                </c:pt>
                <c:pt idx="16">
                  <c:v>24</c:v>
                </c:pt>
                <c:pt idx="17">
                  <c:v>18</c:v>
                </c:pt>
                <c:pt idx="18">
                  <c:v>14</c:v>
                </c:pt>
                <c:pt idx="19">
                  <c:v>15</c:v>
                </c:pt>
                <c:pt idx="20">
                  <c:v>17</c:v>
                </c:pt>
                <c:pt idx="21">
                  <c:v>20</c:v>
                </c:pt>
                <c:pt idx="22">
                  <c:v>15</c:v>
                </c:pt>
                <c:pt idx="23">
                  <c:v>13</c:v>
                </c:pt>
                <c:pt idx="24">
                  <c:v>12</c:v>
                </c:pt>
                <c:pt idx="25">
                  <c:v>10</c:v>
                </c:pt>
                <c:pt idx="26">
                  <c:v>10</c:v>
                </c:pt>
                <c:pt idx="27">
                  <c:v>10</c:v>
                </c:pt>
                <c:pt idx="28">
                  <c:v>11</c:v>
                </c:pt>
                <c:pt idx="29">
                  <c:v>6</c:v>
                </c:pt>
                <c:pt idx="30">
                  <c:v>6</c:v>
                </c:pt>
              </c:numCache>
            </c:numRef>
          </c:val>
        </c:ser>
        <c:ser>
          <c:idx val="1"/>
          <c:order val="1"/>
          <c:tx>
            <c:strRef>
              <c:f>'C:\Documents and Settings\Mari　Kikuchi\My Documents\大学\研究室\卒論\データ整理\元データ\[気象記録.xlsx]調査日情報'!$L$4</c:f>
              <c:strCache>
                <c:ptCount val="1"/>
                <c:pt idx="0">
                  <c:v>ダイサギ</c:v>
                </c:pt>
              </c:strCache>
            </c:strRef>
          </c:tx>
          <c:spPr>
            <a:ln w="38100"/>
          </c:spPr>
          <c:cat>
            <c:strRef>
              <c:f>'C:\Documents and Settings\Mari　Kikuchi\My Documents\大学\研究室\卒論\データ整理\元データ\[気象記録.xlsx]調査日情報'!$C$5:$C$35</c:f>
              <c:strCache>
                <c:ptCount val="31"/>
                <c:pt idx="0">
                  <c:v>4/4</c:v>
                </c:pt>
                <c:pt idx="1">
                  <c:v>4/11</c:v>
                </c:pt>
                <c:pt idx="2">
                  <c:v>4/18</c:v>
                </c:pt>
                <c:pt idx="3">
                  <c:v>4/25</c:v>
                </c:pt>
                <c:pt idx="4">
                  <c:v>5/2</c:v>
                </c:pt>
                <c:pt idx="5">
                  <c:v>5/7</c:v>
                </c:pt>
                <c:pt idx="6">
                  <c:v>5/14</c:v>
                </c:pt>
                <c:pt idx="7">
                  <c:v>5/23</c:v>
                </c:pt>
                <c:pt idx="8">
                  <c:v>5/28</c:v>
                </c:pt>
                <c:pt idx="9">
                  <c:v>6/4</c:v>
                </c:pt>
                <c:pt idx="10">
                  <c:v>6/13</c:v>
                </c:pt>
                <c:pt idx="11">
                  <c:v>6/18</c:v>
                </c:pt>
                <c:pt idx="12">
                  <c:v>6/25</c:v>
                </c:pt>
                <c:pt idx="13">
                  <c:v>7/2</c:v>
                </c:pt>
                <c:pt idx="14">
                  <c:v>7/11</c:v>
                </c:pt>
                <c:pt idx="15">
                  <c:v>7/16</c:v>
                </c:pt>
                <c:pt idx="16">
                  <c:v>7/23</c:v>
                </c:pt>
                <c:pt idx="17">
                  <c:v>8/6</c:v>
                </c:pt>
                <c:pt idx="18">
                  <c:v>8/13</c:v>
                </c:pt>
                <c:pt idx="19">
                  <c:v>8/20</c:v>
                </c:pt>
                <c:pt idx="20">
                  <c:v>9/3</c:v>
                </c:pt>
                <c:pt idx="21">
                  <c:v>9/10</c:v>
                </c:pt>
                <c:pt idx="22">
                  <c:v>9/24</c:v>
                </c:pt>
                <c:pt idx="23">
                  <c:v>10/1</c:v>
                </c:pt>
                <c:pt idx="24">
                  <c:v>10/8</c:v>
                </c:pt>
                <c:pt idx="25">
                  <c:v>10/15</c:v>
                </c:pt>
                <c:pt idx="26">
                  <c:v>10/22</c:v>
                </c:pt>
                <c:pt idx="27">
                  <c:v>10/29</c:v>
                </c:pt>
                <c:pt idx="28">
                  <c:v>11/5</c:v>
                </c:pt>
                <c:pt idx="29">
                  <c:v>11/12</c:v>
                </c:pt>
                <c:pt idx="30">
                  <c:v>11/26</c:v>
                </c:pt>
              </c:strCache>
            </c:strRef>
          </c:cat>
          <c:val>
            <c:numRef>
              <c:f>'C:\Documents and Settings\Mari　Kikuchi\My Documents\大学\研究室\卒論\データ整理\元データ\[気象記録.xlsx]調査日情報'!$L$5:$L$35</c:f>
              <c:numCache>
                <c:formatCode>General</c:formatCode>
                <c:ptCount val="31"/>
                <c:pt idx="0">
                  <c:v>8</c:v>
                </c:pt>
                <c:pt idx="1">
                  <c:v>1</c:v>
                </c:pt>
                <c:pt idx="2">
                  <c:v>8</c:v>
                </c:pt>
                <c:pt idx="3">
                  <c:v>9</c:v>
                </c:pt>
                <c:pt idx="4">
                  <c:v>7</c:v>
                </c:pt>
                <c:pt idx="5">
                  <c:v>6</c:v>
                </c:pt>
                <c:pt idx="6">
                  <c:v>5</c:v>
                </c:pt>
                <c:pt idx="7">
                  <c:v>8</c:v>
                </c:pt>
                <c:pt idx="8">
                  <c:v>11</c:v>
                </c:pt>
                <c:pt idx="9">
                  <c:v>7</c:v>
                </c:pt>
                <c:pt idx="10">
                  <c:v>8</c:v>
                </c:pt>
                <c:pt idx="11">
                  <c:v>14</c:v>
                </c:pt>
                <c:pt idx="12">
                  <c:v>2</c:v>
                </c:pt>
                <c:pt idx="13">
                  <c:v>11</c:v>
                </c:pt>
                <c:pt idx="14">
                  <c:v>8</c:v>
                </c:pt>
                <c:pt idx="15">
                  <c:v>16</c:v>
                </c:pt>
                <c:pt idx="16">
                  <c:v>17</c:v>
                </c:pt>
                <c:pt idx="17">
                  <c:v>21</c:v>
                </c:pt>
                <c:pt idx="18">
                  <c:v>73</c:v>
                </c:pt>
                <c:pt idx="19">
                  <c:v>78</c:v>
                </c:pt>
                <c:pt idx="20">
                  <c:v>66</c:v>
                </c:pt>
                <c:pt idx="21">
                  <c:v>57</c:v>
                </c:pt>
                <c:pt idx="22">
                  <c:v>48</c:v>
                </c:pt>
                <c:pt idx="23">
                  <c:v>31</c:v>
                </c:pt>
                <c:pt idx="24">
                  <c:v>21</c:v>
                </c:pt>
                <c:pt idx="25">
                  <c:v>6</c:v>
                </c:pt>
                <c:pt idx="26">
                  <c:v>5</c:v>
                </c:pt>
                <c:pt idx="27">
                  <c:v>2</c:v>
                </c:pt>
                <c:pt idx="28">
                  <c:v>1</c:v>
                </c:pt>
                <c:pt idx="29">
                  <c:v>2</c:v>
                </c:pt>
                <c:pt idx="30">
                  <c:v>1</c:v>
                </c:pt>
              </c:numCache>
            </c:numRef>
          </c:val>
        </c:ser>
        <c:gapWidth val="0"/>
        <c:axId val="92973312"/>
        <c:axId val="93377664"/>
      </c:barChart>
      <c:dateAx>
        <c:axId val="92973312"/>
        <c:scaling>
          <c:orientation val="minMax"/>
        </c:scaling>
        <c:axPos val="b"/>
        <c:title>
          <c:tx>
            <c:rich>
              <a:bodyPr/>
              <a:lstStyle/>
              <a:p>
                <a:pPr>
                  <a:defRPr/>
                </a:pPr>
                <a:r>
                  <a:rPr lang="ja-JP"/>
                  <a:t>調査日</a:t>
                </a:r>
              </a:p>
            </c:rich>
          </c:tx>
          <c:layout/>
        </c:title>
        <c:numFmt formatCode="m/d;@" sourceLinked="0"/>
        <c:tickLblPos val="nextTo"/>
        <c:txPr>
          <a:bodyPr rot="-5400000" vert="horz"/>
          <a:lstStyle/>
          <a:p>
            <a:pPr>
              <a:defRPr/>
            </a:pPr>
            <a:endParaRPr lang="ja-JP"/>
          </a:p>
        </c:txPr>
        <c:crossAx val="93377664"/>
        <c:crosses val="autoZero"/>
        <c:lblOffset val="100"/>
        <c:baseTimeUnit val="days"/>
        <c:majorUnit val="2"/>
      </c:dateAx>
      <c:valAx>
        <c:axId val="93377664"/>
        <c:scaling>
          <c:orientation val="minMax"/>
        </c:scaling>
        <c:axPos val="l"/>
        <c:title>
          <c:tx>
            <c:rich>
              <a:bodyPr rot="-5400000" vert="horz"/>
              <a:lstStyle/>
              <a:p>
                <a:pPr>
                  <a:defRPr/>
                </a:pPr>
                <a:r>
                  <a:rPr lang="ja-JP"/>
                  <a:t>個体数（羽）</a:t>
                </a:r>
              </a:p>
            </c:rich>
          </c:tx>
          <c:layout/>
        </c:title>
        <c:numFmt formatCode="General" sourceLinked="1"/>
        <c:tickLblPos val="nextTo"/>
        <c:crossAx val="92973312"/>
        <c:crosses val="autoZero"/>
        <c:crossBetween val="between"/>
        <c:majorUnit val="20"/>
      </c:valAx>
    </c:plotArea>
    <c:legend>
      <c:legendPos val="r"/>
      <c:layout>
        <c:manualLayout>
          <c:xMode val="edge"/>
          <c:yMode val="edge"/>
          <c:x val="0.79622511574074051"/>
          <c:y val="1.0185185185185258E-3"/>
          <c:w val="0.19756863425925927"/>
          <c:h val="0.3323935185185185"/>
        </c:manualLayout>
      </c:layout>
      <c:spPr>
        <a:solidFill>
          <a:schemeClr val="bg1"/>
        </a:solidFill>
        <a:ln>
          <a:noFill/>
        </a:ln>
      </c:spPr>
    </c:legend>
    <c:plotVisOnly val="1"/>
    <c:dispBlanksAs val="gap"/>
  </c:chart>
  <c:txPr>
    <a:bodyPr/>
    <a:lstStyle/>
    <a:p>
      <a:pPr>
        <a:defRPr sz="2400"/>
      </a:pPr>
      <a:endParaRPr lang="ja-JP"/>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plotArea>
      <c:layout>
        <c:manualLayout>
          <c:layoutTarget val="inner"/>
          <c:xMode val="edge"/>
          <c:yMode val="edge"/>
          <c:x val="0.18093624234470773"/>
          <c:y val="2.0370370370370504E-2"/>
          <c:w val="0.5227227690288716"/>
          <c:h val="0.41666666666666824"/>
        </c:manualLayout>
      </c:layout>
      <c:barChart>
        <c:barDir val="bar"/>
        <c:grouping val="percentStacked"/>
        <c:ser>
          <c:idx val="0"/>
          <c:order val="0"/>
          <c:tx>
            <c:strRef>
              <c:f>Sheet1!$B$2</c:f>
              <c:strCache>
                <c:ptCount val="1"/>
                <c:pt idx="0">
                  <c:v>水田</c:v>
                </c:pt>
              </c:strCache>
            </c:strRef>
          </c:tx>
          <c:spPr>
            <a:solidFill>
              <a:srgbClr val="92D050"/>
            </a:solidFill>
          </c:spPr>
          <c:cat>
            <c:strRef>
              <c:f>Sheet1!$A$3:$A$10</c:f>
              <c:strCache>
                <c:ptCount val="8"/>
                <c:pt idx="0">
                  <c:v>４月</c:v>
                </c:pt>
                <c:pt idx="1">
                  <c:v>５月</c:v>
                </c:pt>
                <c:pt idx="2">
                  <c:v>６月</c:v>
                </c:pt>
                <c:pt idx="3">
                  <c:v>７月</c:v>
                </c:pt>
                <c:pt idx="4">
                  <c:v>８月</c:v>
                </c:pt>
                <c:pt idx="5">
                  <c:v>９月</c:v>
                </c:pt>
                <c:pt idx="6">
                  <c:v>１０月</c:v>
                </c:pt>
                <c:pt idx="7">
                  <c:v>１１月</c:v>
                </c:pt>
              </c:strCache>
            </c:strRef>
          </c:cat>
          <c:val>
            <c:numRef>
              <c:f>Sheet1!$B$3:$B$10</c:f>
              <c:numCache>
                <c:formatCode>General</c:formatCode>
                <c:ptCount val="8"/>
                <c:pt idx="0">
                  <c:v>10</c:v>
                </c:pt>
                <c:pt idx="1">
                  <c:v>31</c:v>
                </c:pt>
                <c:pt idx="2">
                  <c:v>63</c:v>
                </c:pt>
                <c:pt idx="3">
                  <c:v>25</c:v>
                </c:pt>
                <c:pt idx="4">
                  <c:v>5</c:v>
                </c:pt>
                <c:pt idx="5">
                  <c:v>9</c:v>
                </c:pt>
                <c:pt idx="6">
                  <c:v>13</c:v>
                </c:pt>
                <c:pt idx="7">
                  <c:v>1</c:v>
                </c:pt>
              </c:numCache>
            </c:numRef>
          </c:val>
        </c:ser>
        <c:ser>
          <c:idx val="1"/>
          <c:order val="1"/>
          <c:tx>
            <c:strRef>
              <c:f>Sheet1!$C$2</c:f>
              <c:strCache>
                <c:ptCount val="1"/>
                <c:pt idx="0">
                  <c:v>畑</c:v>
                </c:pt>
              </c:strCache>
            </c:strRef>
          </c:tx>
          <c:spPr>
            <a:solidFill>
              <a:srgbClr val="A5C249">
                <a:lumMod val="50000"/>
              </a:srgbClr>
            </a:solidFill>
          </c:spPr>
          <c:cat>
            <c:strRef>
              <c:f>Sheet1!$A$3:$A$10</c:f>
              <c:strCache>
                <c:ptCount val="8"/>
                <c:pt idx="0">
                  <c:v>４月</c:v>
                </c:pt>
                <c:pt idx="1">
                  <c:v>５月</c:v>
                </c:pt>
                <c:pt idx="2">
                  <c:v>６月</c:v>
                </c:pt>
                <c:pt idx="3">
                  <c:v>７月</c:v>
                </c:pt>
                <c:pt idx="4">
                  <c:v>８月</c:v>
                </c:pt>
                <c:pt idx="5">
                  <c:v>９月</c:v>
                </c:pt>
                <c:pt idx="6">
                  <c:v>１０月</c:v>
                </c:pt>
                <c:pt idx="7">
                  <c:v>１１月</c:v>
                </c:pt>
              </c:strCache>
            </c:strRef>
          </c:cat>
          <c:val>
            <c:numRef>
              <c:f>Sheet1!$C$3:$C$10</c:f>
              <c:numCache>
                <c:formatCode>General</c:formatCode>
                <c:ptCount val="8"/>
                <c:pt idx="0">
                  <c:v>0</c:v>
                </c:pt>
                <c:pt idx="1">
                  <c:v>0</c:v>
                </c:pt>
                <c:pt idx="2">
                  <c:v>0</c:v>
                </c:pt>
                <c:pt idx="3">
                  <c:v>3</c:v>
                </c:pt>
                <c:pt idx="4">
                  <c:v>0</c:v>
                </c:pt>
                <c:pt idx="5">
                  <c:v>1</c:v>
                </c:pt>
                <c:pt idx="6">
                  <c:v>0</c:v>
                </c:pt>
                <c:pt idx="7">
                  <c:v>0</c:v>
                </c:pt>
              </c:numCache>
            </c:numRef>
          </c:val>
        </c:ser>
        <c:ser>
          <c:idx val="2"/>
          <c:order val="2"/>
          <c:tx>
            <c:strRef>
              <c:f>Sheet1!$D$2</c:f>
              <c:strCache>
                <c:ptCount val="1"/>
                <c:pt idx="0">
                  <c:v>休耕田</c:v>
                </c:pt>
              </c:strCache>
            </c:strRef>
          </c:tx>
          <c:spPr>
            <a:solidFill>
              <a:srgbClr val="FFC000"/>
            </a:solidFill>
          </c:spPr>
          <c:cat>
            <c:strRef>
              <c:f>Sheet1!$A$3:$A$10</c:f>
              <c:strCache>
                <c:ptCount val="8"/>
                <c:pt idx="0">
                  <c:v>４月</c:v>
                </c:pt>
                <c:pt idx="1">
                  <c:v>５月</c:v>
                </c:pt>
                <c:pt idx="2">
                  <c:v>６月</c:v>
                </c:pt>
                <c:pt idx="3">
                  <c:v>７月</c:v>
                </c:pt>
                <c:pt idx="4">
                  <c:v>８月</c:v>
                </c:pt>
                <c:pt idx="5">
                  <c:v>９月</c:v>
                </c:pt>
                <c:pt idx="6">
                  <c:v>１０月</c:v>
                </c:pt>
                <c:pt idx="7">
                  <c:v>１１月</c:v>
                </c:pt>
              </c:strCache>
            </c:strRef>
          </c:cat>
          <c:val>
            <c:numRef>
              <c:f>Sheet1!$D$3:$D$10</c:f>
              <c:numCache>
                <c:formatCode>General</c:formatCode>
                <c:ptCount val="8"/>
                <c:pt idx="0">
                  <c:v>5</c:v>
                </c:pt>
                <c:pt idx="1">
                  <c:v>11</c:v>
                </c:pt>
                <c:pt idx="2">
                  <c:v>24</c:v>
                </c:pt>
                <c:pt idx="3">
                  <c:v>24</c:v>
                </c:pt>
                <c:pt idx="4">
                  <c:v>8</c:v>
                </c:pt>
                <c:pt idx="5">
                  <c:v>19</c:v>
                </c:pt>
                <c:pt idx="6">
                  <c:v>8</c:v>
                </c:pt>
                <c:pt idx="7">
                  <c:v>1</c:v>
                </c:pt>
              </c:numCache>
            </c:numRef>
          </c:val>
        </c:ser>
        <c:ser>
          <c:idx val="3"/>
          <c:order val="3"/>
          <c:tx>
            <c:strRef>
              <c:f>Sheet1!$E$2</c:f>
              <c:strCache>
                <c:ptCount val="1"/>
                <c:pt idx="0">
                  <c:v>排水路</c:v>
                </c:pt>
              </c:strCache>
            </c:strRef>
          </c:tx>
          <c:spPr>
            <a:solidFill>
              <a:srgbClr val="A5C249">
                <a:lumMod val="60000"/>
                <a:lumOff val="40000"/>
              </a:srgbClr>
            </a:solidFill>
          </c:spPr>
          <c:cat>
            <c:strRef>
              <c:f>Sheet1!$A$3:$A$10</c:f>
              <c:strCache>
                <c:ptCount val="8"/>
                <c:pt idx="0">
                  <c:v>４月</c:v>
                </c:pt>
                <c:pt idx="1">
                  <c:v>５月</c:v>
                </c:pt>
                <c:pt idx="2">
                  <c:v>６月</c:v>
                </c:pt>
                <c:pt idx="3">
                  <c:v>７月</c:v>
                </c:pt>
                <c:pt idx="4">
                  <c:v>８月</c:v>
                </c:pt>
                <c:pt idx="5">
                  <c:v>９月</c:v>
                </c:pt>
                <c:pt idx="6">
                  <c:v>１０月</c:v>
                </c:pt>
                <c:pt idx="7">
                  <c:v>１１月</c:v>
                </c:pt>
              </c:strCache>
            </c:strRef>
          </c:cat>
          <c:val>
            <c:numRef>
              <c:f>Sheet1!$E$3:$E$10</c:f>
              <c:numCache>
                <c:formatCode>General</c:formatCode>
                <c:ptCount val="8"/>
                <c:pt idx="0">
                  <c:v>6</c:v>
                </c:pt>
                <c:pt idx="1">
                  <c:v>16</c:v>
                </c:pt>
                <c:pt idx="2">
                  <c:v>11</c:v>
                </c:pt>
                <c:pt idx="3">
                  <c:v>12</c:v>
                </c:pt>
                <c:pt idx="4">
                  <c:v>17</c:v>
                </c:pt>
                <c:pt idx="5">
                  <c:v>4</c:v>
                </c:pt>
                <c:pt idx="6">
                  <c:v>4</c:v>
                </c:pt>
                <c:pt idx="7">
                  <c:v>2</c:v>
                </c:pt>
              </c:numCache>
            </c:numRef>
          </c:val>
        </c:ser>
        <c:ser>
          <c:idx val="4"/>
          <c:order val="4"/>
          <c:tx>
            <c:strRef>
              <c:f>Sheet1!$F$2</c:f>
              <c:strCache>
                <c:ptCount val="1"/>
                <c:pt idx="0">
                  <c:v>河川</c:v>
                </c:pt>
              </c:strCache>
            </c:strRef>
          </c:tx>
          <c:spPr>
            <a:solidFill>
              <a:srgbClr val="DBF5F9">
                <a:lumMod val="75000"/>
              </a:srgbClr>
            </a:solidFill>
          </c:spPr>
          <c:cat>
            <c:strRef>
              <c:f>Sheet1!$A$3:$A$10</c:f>
              <c:strCache>
                <c:ptCount val="8"/>
                <c:pt idx="0">
                  <c:v>４月</c:v>
                </c:pt>
                <c:pt idx="1">
                  <c:v>５月</c:v>
                </c:pt>
                <c:pt idx="2">
                  <c:v>６月</c:v>
                </c:pt>
                <c:pt idx="3">
                  <c:v>７月</c:v>
                </c:pt>
                <c:pt idx="4">
                  <c:v>８月</c:v>
                </c:pt>
                <c:pt idx="5">
                  <c:v>９月</c:v>
                </c:pt>
                <c:pt idx="6">
                  <c:v>１０月</c:v>
                </c:pt>
                <c:pt idx="7">
                  <c:v>１１月</c:v>
                </c:pt>
              </c:strCache>
            </c:strRef>
          </c:cat>
          <c:val>
            <c:numRef>
              <c:f>Sheet1!$F$3:$F$10</c:f>
              <c:numCache>
                <c:formatCode>General</c:formatCode>
                <c:ptCount val="8"/>
                <c:pt idx="0">
                  <c:v>7</c:v>
                </c:pt>
                <c:pt idx="1">
                  <c:v>6</c:v>
                </c:pt>
                <c:pt idx="2">
                  <c:v>1</c:v>
                </c:pt>
                <c:pt idx="3">
                  <c:v>8</c:v>
                </c:pt>
                <c:pt idx="4">
                  <c:v>2</c:v>
                </c:pt>
                <c:pt idx="5">
                  <c:v>5</c:v>
                </c:pt>
                <c:pt idx="6">
                  <c:v>11</c:v>
                </c:pt>
                <c:pt idx="7">
                  <c:v>7</c:v>
                </c:pt>
              </c:numCache>
            </c:numRef>
          </c:val>
        </c:ser>
        <c:ser>
          <c:idx val="5"/>
          <c:order val="5"/>
          <c:tx>
            <c:strRef>
              <c:f>Sheet1!$G$2</c:f>
              <c:strCache>
                <c:ptCount val="1"/>
                <c:pt idx="0">
                  <c:v>FP</c:v>
                </c:pt>
              </c:strCache>
            </c:strRef>
          </c:tx>
          <c:spPr>
            <a:solidFill>
              <a:srgbClr val="0BD0D9">
                <a:lumMod val="75000"/>
              </a:srgbClr>
            </a:solidFill>
          </c:spPr>
          <c:cat>
            <c:strRef>
              <c:f>Sheet1!$A$3:$A$10</c:f>
              <c:strCache>
                <c:ptCount val="8"/>
                <c:pt idx="0">
                  <c:v>４月</c:v>
                </c:pt>
                <c:pt idx="1">
                  <c:v>５月</c:v>
                </c:pt>
                <c:pt idx="2">
                  <c:v>６月</c:v>
                </c:pt>
                <c:pt idx="3">
                  <c:v>７月</c:v>
                </c:pt>
                <c:pt idx="4">
                  <c:v>８月</c:v>
                </c:pt>
                <c:pt idx="5">
                  <c:v>９月</c:v>
                </c:pt>
                <c:pt idx="6">
                  <c:v>１０月</c:v>
                </c:pt>
                <c:pt idx="7">
                  <c:v>１１月</c:v>
                </c:pt>
              </c:strCache>
            </c:strRef>
          </c:cat>
          <c:val>
            <c:numRef>
              <c:f>Sheet1!$G$3:$G$10</c:f>
              <c:numCache>
                <c:formatCode>General</c:formatCode>
                <c:ptCount val="8"/>
                <c:pt idx="0">
                  <c:v>1</c:v>
                </c:pt>
                <c:pt idx="1">
                  <c:v>1</c:v>
                </c:pt>
                <c:pt idx="2">
                  <c:v>2</c:v>
                </c:pt>
                <c:pt idx="3">
                  <c:v>7</c:v>
                </c:pt>
                <c:pt idx="4">
                  <c:v>7</c:v>
                </c:pt>
                <c:pt idx="5">
                  <c:v>10</c:v>
                </c:pt>
                <c:pt idx="6">
                  <c:v>11</c:v>
                </c:pt>
                <c:pt idx="7">
                  <c:v>9</c:v>
                </c:pt>
              </c:numCache>
            </c:numRef>
          </c:val>
        </c:ser>
        <c:ser>
          <c:idx val="6"/>
          <c:order val="6"/>
          <c:tx>
            <c:strRef>
              <c:f>Sheet1!$H$2</c:f>
              <c:strCache>
                <c:ptCount val="1"/>
                <c:pt idx="0">
                  <c:v>BT</c:v>
                </c:pt>
              </c:strCache>
            </c:strRef>
          </c:tx>
          <c:spPr>
            <a:solidFill>
              <a:srgbClr val="009DD9">
                <a:lumMod val="50000"/>
              </a:srgbClr>
            </a:solidFill>
          </c:spPr>
          <c:cat>
            <c:strRef>
              <c:f>Sheet1!$A$3:$A$10</c:f>
              <c:strCache>
                <c:ptCount val="8"/>
                <c:pt idx="0">
                  <c:v>４月</c:v>
                </c:pt>
                <c:pt idx="1">
                  <c:v>５月</c:v>
                </c:pt>
                <c:pt idx="2">
                  <c:v>６月</c:v>
                </c:pt>
                <c:pt idx="3">
                  <c:v>７月</c:v>
                </c:pt>
                <c:pt idx="4">
                  <c:v>８月</c:v>
                </c:pt>
                <c:pt idx="5">
                  <c:v>９月</c:v>
                </c:pt>
                <c:pt idx="6">
                  <c:v>１０月</c:v>
                </c:pt>
                <c:pt idx="7">
                  <c:v>１１月</c:v>
                </c:pt>
              </c:strCache>
            </c:strRef>
          </c:cat>
          <c:val>
            <c:numRef>
              <c:f>Sheet1!$H$3:$H$10</c:f>
              <c:numCache>
                <c:formatCode>General</c:formatCode>
                <c:ptCount val="8"/>
                <c:pt idx="0">
                  <c:v>3</c:v>
                </c:pt>
                <c:pt idx="1">
                  <c:v>5</c:v>
                </c:pt>
                <c:pt idx="2">
                  <c:v>4</c:v>
                </c:pt>
                <c:pt idx="3">
                  <c:v>6</c:v>
                </c:pt>
                <c:pt idx="4">
                  <c:v>1</c:v>
                </c:pt>
                <c:pt idx="5">
                  <c:v>4</c:v>
                </c:pt>
                <c:pt idx="6">
                  <c:v>7</c:v>
                </c:pt>
                <c:pt idx="7">
                  <c:v>2</c:v>
                </c:pt>
              </c:numCache>
            </c:numRef>
          </c:val>
        </c:ser>
        <c:gapWidth val="50"/>
        <c:overlap val="100"/>
        <c:axId val="59241216"/>
        <c:axId val="59243136"/>
      </c:barChart>
      <c:catAx>
        <c:axId val="59241216"/>
        <c:scaling>
          <c:orientation val="maxMin"/>
        </c:scaling>
        <c:axPos val="l"/>
        <c:title>
          <c:tx>
            <c:rich>
              <a:bodyPr rot="-5400000" vert="horz"/>
              <a:lstStyle/>
              <a:p>
                <a:pPr>
                  <a:defRPr/>
                </a:pPr>
                <a:r>
                  <a:rPr lang="ja-JP"/>
                  <a:t>調査月</a:t>
                </a:r>
              </a:p>
            </c:rich>
          </c:tx>
          <c:layout>
            <c:manualLayout>
              <c:xMode val="edge"/>
              <c:yMode val="edge"/>
              <c:x val="1.5277777777777781E-2"/>
              <c:y val="0.40621755613881599"/>
            </c:manualLayout>
          </c:layout>
        </c:title>
        <c:tickLblPos val="nextTo"/>
        <c:crossAx val="59243136"/>
        <c:crosses val="autoZero"/>
        <c:auto val="1"/>
        <c:lblAlgn val="ctr"/>
        <c:lblOffset val="100"/>
        <c:tickLblSkip val="1"/>
      </c:catAx>
      <c:valAx>
        <c:axId val="59243136"/>
        <c:scaling>
          <c:orientation val="minMax"/>
        </c:scaling>
        <c:delete val="1"/>
        <c:axPos val="b"/>
        <c:majorGridlines/>
        <c:numFmt formatCode="0%" sourceLinked="1"/>
        <c:tickLblPos val="nextTo"/>
        <c:crossAx val="59241216"/>
        <c:crosses val="max"/>
        <c:crossBetween val="between"/>
      </c:valAx>
    </c:plotArea>
    <c:legend>
      <c:legendPos val="r"/>
      <c:layout>
        <c:manualLayout>
          <c:xMode val="edge"/>
          <c:yMode val="edge"/>
          <c:x val="0.85365901137358569"/>
          <c:y val="0.2694311752697594"/>
          <c:w val="0.14495209973753348"/>
          <c:h val="0.45373024205307549"/>
        </c:manualLayout>
      </c:layout>
    </c:legend>
    <c:plotVisOnly val="1"/>
  </c:chart>
  <c:spPr>
    <a:solidFill>
      <a:sysClr val="window" lastClr="FFFFFF"/>
    </a:solidFill>
  </c:spPr>
  <c:txPr>
    <a:bodyPr/>
    <a:lstStyle/>
    <a:p>
      <a:pPr>
        <a:defRPr sz="2400"/>
      </a:pPr>
      <a:endParaRPr lang="ja-JP"/>
    </a:p>
  </c:txPr>
  <c:externalData r:id="rId2"/>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85955818022758"/>
          <c:y val="3.7675296655879459E-2"/>
          <c:w val="0.52391699475065201"/>
          <c:h val="0.7651831175836058"/>
        </c:manualLayout>
      </c:layout>
      <c:barChart>
        <c:barDir val="bar"/>
        <c:grouping val="percentStacked"/>
        <c:ser>
          <c:idx val="0"/>
          <c:order val="0"/>
          <c:tx>
            <c:strRef>
              <c:f>Sheet2!$B$2</c:f>
              <c:strCache>
                <c:ptCount val="1"/>
                <c:pt idx="0">
                  <c:v>水田</c:v>
                </c:pt>
              </c:strCache>
            </c:strRef>
          </c:tx>
          <c:spPr>
            <a:solidFill>
              <a:srgbClr val="92D050"/>
            </a:solidFill>
          </c:spPr>
          <c:cat>
            <c:strRef>
              <c:f>Sheet2!$A$3:$A$10</c:f>
              <c:strCache>
                <c:ptCount val="8"/>
                <c:pt idx="0">
                  <c:v>４月</c:v>
                </c:pt>
                <c:pt idx="1">
                  <c:v>５月</c:v>
                </c:pt>
                <c:pt idx="2">
                  <c:v>６月</c:v>
                </c:pt>
                <c:pt idx="3">
                  <c:v>７月</c:v>
                </c:pt>
                <c:pt idx="4">
                  <c:v>８月</c:v>
                </c:pt>
                <c:pt idx="5">
                  <c:v>９月</c:v>
                </c:pt>
                <c:pt idx="6">
                  <c:v>１０月</c:v>
                </c:pt>
                <c:pt idx="7">
                  <c:v>１１月</c:v>
                </c:pt>
              </c:strCache>
            </c:strRef>
          </c:cat>
          <c:val>
            <c:numRef>
              <c:f>Sheet2!$B$3:$B$10</c:f>
              <c:numCache>
                <c:formatCode>General</c:formatCode>
                <c:ptCount val="8"/>
                <c:pt idx="0">
                  <c:v>5</c:v>
                </c:pt>
                <c:pt idx="1">
                  <c:v>24</c:v>
                </c:pt>
                <c:pt idx="2">
                  <c:v>27</c:v>
                </c:pt>
                <c:pt idx="3">
                  <c:v>5</c:v>
                </c:pt>
                <c:pt idx="4">
                  <c:v>16</c:v>
                </c:pt>
                <c:pt idx="5">
                  <c:v>71</c:v>
                </c:pt>
                <c:pt idx="6">
                  <c:v>23</c:v>
                </c:pt>
                <c:pt idx="7">
                  <c:v>0</c:v>
                </c:pt>
              </c:numCache>
            </c:numRef>
          </c:val>
        </c:ser>
        <c:ser>
          <c:idx val="1"/>
          <c:order val="1"/>
          <c:tx>
            <c:strRef>
              <c:f>Sheet2!$C$2</c:f>
              <c:strCache>
                <c:ptCount val="1"/>
                <c:pt idx="0">
                  <c:v>畑</c:v>
                </c:pt>
              </c:strCache>
            </c:strRef>
          </c:tx>
          <c:spPr>
            <a:solidFill>
              <a:srgbClr val="A5C249">
                <a:lumMod val="50000"/>
              </a:srgbClr>
            </a:solidFill>
          </c:spPr>
          <c:cat>
            <c:strRef>
              <c:f>Sheet2!$A$3:$A$10</c:f>
              <c:strCache>
                <c:ptCount val="8"/>
                <c:pt idx="0">
                  <c:v>４月</c:v>
                </c:pt>
                <c:pt idx="1">
                  <c:v>５月</c:v>
                </c:pt>
                <c:pt idx="2">
                  <c:v>６月</c:v>
                </c:pt>
                <c:pt idx="3">
                  <c:v>７月</c:v>
                </c:pt>
                <c:pt idx="4">
                  <c:v>８月</c:v>
                </c:pt>
                <c:pt idx="5">
                  <c:v>９月</c:v>
                </c:pt>
                <c:pt idx="6">
                  <c:v>１０月</c:v>
                </c:pt>
                <c:pt idx="7">
                  <c:v>１１月</c:v>
                </c:pt>
              </c:strCache>
            </c:strRef>
          </c:cat>
          <c:val>
            <c:numRef>
              <c:f>Sheet2!$C$3:$C$10</c:f>
              <c:numCache>
                <c:formatCode>General</c:formatCode>
                <c:ptCount val="8"/>
                <c:pt idx="0">
                  <c:v>0</c:v>
                </c:pt>
                <c:pt idx="1">
                  <c:v>0</c:v>
                </c:pt>
                <c:pt idx="2">
                  <c:v>0</c:v>
                </c:pt>
                <c:pt idx="3">
                  <c:v>0</c:v>
                </c:pt>
                <c:pt idx="4">
                  <c:v>2</c:v>
                </c:pt>
                <c:pt idx="5">
                  <c:v>5</c:v>
                </c:pt>
                <c:pt idx="6">
                  <c:v>1</c:v>
                </c:pt>
                <c:pt idx="7">
                  <c:v>0</c:v>
                </c:pt>
              </c:numCache>
            </c:numRef>
          </c:val>
        </c:ser>
        <c:ser>
          <c:idx val="2"/>
          <c:order val="2"/>
          <c:tx>
            <c:strRef>
              <c:f>Sheet2!$D$2</c:f>
              <c:strCache>
                <c:ptCount val="1"/>
                <c:pt idx="0">
                  <c:v>休耕田</c:v>
                </c:pt>
              </c:strCache>
            </c:strRef>
          </c:tx>
          <c:spPr>
            <a:solidFill>
              <a:srgbClr val="FFC000"/>
            </a:solidFill>
          </c:spPr>
          <c:cat>
            <c:strRef>
              <c:f>Sheet2!$A$3:$A$10</c:f>
              <c:strCache>
                <c:ptCount val="8"/>
                <c:pt idx="0">
                  <c:v>４月</c:v>
                </c:pt>
                <c:pt idx="1">
                  <c:v>５月</c:v>
                </c:pt>
                <c:pt idx="2">
                  <c:v>６月</c:v>
                </c:pt>
                <c:pt idx="3">
                  <c:v>７月</c:v>
                </c:pt>
                <c:pt idx="4">
                  <c:v>８月</c:v>
                </c:pt>
                <c:pt idx="5">
                  <c:v>９月</c:v>
                </c:pt>
                <c:pt idx="6">
                  <c:v>１０月</c:v>
                </c:pt>
                <c:pt idx="7">
                  <c:v>１１月</c:v>
                </c:pt>
              </c:strCache>
            </c:strRef>
          </c:cat>
          <c:val>
            <c:numRef>
              <c:f>Sheet2!$D$3:$D$10</c:f>
              <c:numCache>
                <c:formatCode>General</c:formatCode>
                <c:ptCount val="8"/>
                <c:pt idx="0">
                  <c:v>2</c:v>
                </c:pt>
                <c:pt idx="1">
                  <c:v>1</c:v>
                </c:pt>
                <c:pt idx="2">
                  <c:v>1</c:v>
                </c:pt>
                <c:pt idx="3">
                  <c:v>15</c:v>
                </c:pt>
                <c:pt idx="4">
                  <c:v>123</c:v>
                </c:pt>
                <c:pt idx="5">
                  <c:v>54</c:v>
                </c:pt>
                <c:pt idx="6">
                  <c:v>14</c:v>
                </c:pt>
                <c:pt idx="7">
                  <c:v>0</c:v>
                </c:pt>
              </c:numCache>
            </c:numRef>
          </c:val>
        </c:ser>
        <c:ser>
          <c:idx val="3"/>
          <c:order val="3"/>
          <c:tx>
            <c:strRef>
              <c:f>Sheet2!$E$2</c:f>
              <c:strCache>
                <c:ptCount val="1"/>
                <c:pt idx="0">
                  <c:v>排水路</c:v>
                </c:pt>
              </c:strCache>
            </c:strRef>
          </c:tx>
          <c:spPr>
            <a:solidFill>
              <a:srgbClr val="A5C249">
                <a:lumMod val="60000"/>
                <a:lumOff val="40000"/>
              </a:srgbClr>
            </a:solidFill>
          </c:spPr>
          <c:cat>
            <c:strRef>
              <c:f>Sheet2!$A$3:$A$10</c:f>
              <c:strCache>
                <c:ptCount val="8"/>
                <c:pt idx="0">
                  <c:v>４月</c:v>
                </c:pt>
                <c:pt idx="1">
                  <c:v>５月</c:v>
                </c:pt>
                <c:pt idx="2">
                  <c:v>６月</c:v>
                </c:pt>
                <c:pt idx="3">
                  <c:v>７月</c:v>
                </c:pt>
                <c:pt idx="4">
                  <c:v>８月</c:v>
                </c:pt>
                <c:pt idx="5">
                  <c:v>９月</c:v>
                </c:pt>
                <c:pt idx="6">
                  <c:v>１０月</c:v>
                </c:pt>
                <c:pt idx="7">
                  <c:v>１１月</c:v>
                </c:pt>
              </c:strCache>
            </c:strRef>
          </c:cat>
          <c:val>
            <c:numRef>
              <c:f>Sheet2!$E$3:$E$10</c:f>
              <c:numCache>
                <c:formatCode>General</c:formatCode>
                <c:ptCount val="8"/>
                <c:pt idx="0">
                  <c:v>4</c:v>
                </c:pt>
                <c:pt idx="1">
                  <c:v>2</c:v>
                </c:pt>
                <c:pt idx="2">
                  <c:v>0</c:v>
                </c:pt>
                <c:pt idx="3">
                  <c:v>4</c:v>
                </c:pt>
                <c:pt idx="4">
                  <c:v>4</c:v>
                </c:pt>
                <c:pt idx="5">
                  <c:v>7</c:v>
                </c:pt>
                <c:pt idx="6">
                  <c:v>1</c:v>
                </c:pt>
                <c:pt idx="7">
                  <c:v>0</c:v>
                </c:pt>
              </c:numCache>
            </c:numRef>
          </c:val>
        </c:ser>
        <c:ser>
          <c:idx val="4"/>
          <c:order val="4"/>
          <c:tx>
            <c:strRef>
              <c:f>Sheet2!$F$2</c:f>
              <c:strCache>
                <c:ptCount val="1"/>
                <c:pt idx="0">
                  <c:v>河川</c:v>
                </c:pt>
              </c:strCache>
            </c:strRef>
          </c:tx>
          <c:spPr>
            <a:solidFill>
              <a:srgbClr val="DBF5F9">
                <a:lumMod val="75000"/>
              </a:srgbClr>
            </a:solidFill>
          </c:spPr>
          <c:cat>
            <c:strRef>
              <c:f>Sheet2!$A$3:$A$10</c:f>
              <c:strCache>
                <c:ptCount val="8"/>
                <c:pt idx="0">
                  <c:v>４月</c:v>
                </c:pt>
                <c:pt idx="1">
                  <c:v>５月</c:v>
                </c:pt>
                <c:pt idx="2">
                  <c:v>６月</c:v>
                </c:pt>
                <c:pt idx="3">
                  <c:v>７月</c:v>
                </c:pt>
                <c:pt idx="4">
                  <c:v>８月</c:v>
                </c:pt>
                <c:pt idx="5">
                  <c:v>９月</c:v>
                </c:pt>
                <c:pt idx="6">
                  <c:v>１０月</c:v>
                </c:pt>
                <c:pt idx="7">
                  <c:v>１１月</c:v>
                </c:pt>
              </c:strCache>
            </c:strRef>
          </c:cat>
          <c:val>
            <c:numRef>
              <c:f>Sheet2!$F$3:$F$10</c:f>
              <c:numCache>
                <c:formatCode>General</c:formatCode>
                <c:ptCount val="8"/>
                <c:pt idx="0">
                  <c:v>6</c:v>
                </c:pt>
                <c:pt idx="1">
                  <c:v>6</c:v>
                </c:pt>
                <c:pt idx="2">
                  <c:v>0</c:v>
                </c:pt>
                <c:pt idx="3">
                  <c:v>11</c:v>
                </c:pt>
                <c:pt idx="4">
                  <c:v>10</c:v>
                </c:pt>
                <c:pt idx="5">
                  <c:v>18</c:v>
                </c:pt>
                <c:pt idx="6">
                  <c:v>8</c:v>
                </c:pt>
                <c:pt idx="7">
                  <c:v>2</c:v>
                </c:pt>
              </c:numCache>
            </c:numRef>
          </c:val>
        </c:ser>
        <c:ser>
          <c:idx val="5"/>
          <c:order val="5"/>
          <c:tx>
            <c:strRef>
              <c:f>Sheet2!$G$2</c:f>
              <c:strCache>
                <c:ptCount val="1"/>
                <c:pt idx="0">
                  <c:v>FP</c:v>
                </c:pt>
              </c:strCache>
            </c:strRef>
          </c:tx>
          <c:spPr>
            <a:solidFill>
              <a:srgbClr val="0BD0D9">
                <a:lumMod val="75000"/>
              </a:srgbClr>
            </a:solidFill>
          </c:spPr>
          <c:cat>
            <c:strRef>
              <c:f>Sheet2!$A$3:$A$10</c:f>
              <c:strCache>
                <c:ptCount val="8"/>
                <c:pt idx="0">
                  <c:v>４月</c:v>
                </c:pt>
                <c:pt idx="1">
                  <c:v>５月</c:v>
                </c:pt>
                <c:pt idx="2">
                  <c:v>６月</c:v>
                </c:pt>
                <c:pt idx="3">
                  <c:v>７月</c:v>
                </c:pt>
                <c:pt idx="4">
                  <c:v>８月</c:v>
                </c:pt>
                <c:pt idx="5">
                  <c:v>９月</c:v>
                </c:pt>
                <c:pt idx="6">
                  <c:v>１０月</c:v>
                </c:pt>
                <c:pt idx="7">
                  <c:v>１１月</c:v>
                </c:pt>
              </c:strCache>
            </c:strRef>
          </c:cat>
          <c:val>
            <c:numRef>
              <c:f>Sheet2!$G$3:$G$10</c:f>
              <c:numCache>
                <c:formatCode>General</c:formatCode>
                <c:ptCount val="8"/>
                <c:pt idx="0">
                  <c:v>2</c:v>
                </c:pt>
                <c:pt idx="1">
                  <c:v>0</c:v>
                </c:pt>
                <c:pt idx="2">
                  <c:v>0</c:v>
                </c:pt>
                <c:pt idx="3">
                  <c:v>0</c:v>
                </c:pt>
                <c:pt idx="4">
                  <c:v>11</c:v>
                </c:pt>
                <c:pt idx="5">
                  <c:v>9</c:v>
                </c:pt>
                <c:pt idx="6">
                  <c:v>5</c:v>
                </c:pt>
                <c:pt idx="7">
                  <c:v>0</c:v>
                </c:pt>
              </c:numCache>
            </c:numRef>
          </c:val>
        </c:ser>
        <c:ser>
          <c:idx val="6"/>
          <c:order val="6"/>
          <c:tx>
            <c:strRef>
              <c:f>Sheet2!$H$2</c:f>
              <c:strCache>
                <c:ptCount val="1"/>
                <c:pt idx="0">
                  <c:v>BT</c:v>
                </c:pt>
              </c:strCache>
            </c:strRef>
          </c:tx>
          <c:spPr>
            <a:solidFill>
              <a:srgbClr val="009DD9">
                <a:lumMod val="50000"/>
              </a:srgbClr>
            </a:solidFill>
          </c:spPr>
          <c:cat>
            <c:strRef>
              <c:f>Sheet2!$A$3:$A$10</c:f>
              <c:strCache>
                <c:ptCount val="8"/>
                <c:pt idx="0">
                  <c:v>４月</c:v>
                </c:pt>
                <c:pt idx="1">
                  <c:v>５月</c:v>
                </c:pt>
                <c:pt idx="2">
                  <c:v>６月</c:v>
                </c:pt>
                <c:pt idx="3">
                  <c:v>７月</c:v>
                </c:pt>
                <c:pt idx="4">
                  <c:v>８月</c:v>
                </c:pt>
                <c:pt idx="5">
                  <c:v>９月</c:v>
                </c:pt>
                <c:pt idx="6">
                  <c:v>１０月</c:v>
                </c:pt>
                <c:pt idx="7">
                  <c:v>１１月</c:v>
                </c:pt>
              </c:strCache>
            </c:strRef>
          </c:cat>
          <c:val>
            <c:numRef>
              <c:f>Sheet2!$H$3:$H$10</c:f>
              <c:numCache>
                <c:formatCode>General</c:formatCode>
                <c:ptCount val="8"/>
                <c:pt idx="0">
                  <c:v>6</c:v>
                </c:pt>
                <c:pt idx="1">
                  <c:v>4</c:v>
                </c:pt>
                <c:pt idx="2">
                  <c:v>0</c:v>
                </c:pt>
                <c:pt idx="3">
                  <c:v>3</c:v>
                </c:pt>
                <c:pt idx="4">
                  <c:v>3</c:v>
                </c:pt>
                <c:pt idx="5">
                  <c:v>5</c:v>
                </c:pt>
                <c:pt idx="6">
                  <c:v>11</c:v>
                </c:pt>
                <c:pt idx="7">
                  <c:v>2</c:v>
                </c:pt>
              </c:numCache>
            </c:numRef>
          </c:val>
        </c:ser>
        <c:gapWidth val="50"/>
        <c:overlap val="100"/>
        <c:axId val="59349632"/>
        <c:axId val="59363712"/>
      </c:barChart>
      <c:catAx>
        <c:axId val="59349632"/>
        <c:scaling>
          <c:orientation val="maxMin"/>
        </c:scaling>
        <c:axPos val="l"/>
        <c:tickLblPos val="nextTo"/>
        <c:crossAx val="59363712"/>
        <c:crosses val="autoZero"/>
        <c:auto val="1"/>
        <c:lblAlgn val="ctr"/>
        <c:lblOffset val="100"/>
        <c:tickLblSkip val="1"/>
      </c:catAx>
      <c:valAx>
        <c:axId val="59363712"/>
        <c:scaling>
          <c:orientation val="minMax"/>
        </c:scaling>
        <c:axPos val="b"/>
        <c:majorGridlines/>
        <c:numFmt formatCode="0%" sourceLinked="1"/>
        <c:tickLblPos val="nextTo"/>
        <c:crossAx val="59349632"/>
        <c:crosses val="max"/>
        <c:crossBetween val="between"/>
      </c:valAx>
    </c:plotArea>
    <c:plotVisOnly val="1"/>
  </c:chart>
  <c:spPr>
    <a:noFill/>
  </c:spPr>
  <c:txPr>
    <a:bodyPr/>
    <a:lstStyle/>
    <a:p>
      <a:pPr>
        <a:defRPr sz="2400"/>
      </a:pPr>
      <a:endParaRPr lang="ja-JP"/>
    </a:p>
  </c:txPr>
  <c:externalData r:id="rId2"/>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plotArea>
      <c:layout>
        <c:manualLayout>
          <c:layoutTarget val="inner"/>
          <c:xMode val="edge"/>
          <c:yMode val="edge"/>
          <c:x val="0.18093624234470776"/>
          <c:y val="2.0370370370370511E-2"/>
          <c:w val="0.5227227690288716"/>
          <c:h val="0.41666666666666835"/>
        </c:manualLayout>
      </c:layout>
      <c:barChart>
        <c:barDir val="bar"/>
        <c:grouping val="percentStacked"/>
        <c:ser>
          <c:idx val="0"/>
          <c:order val="0"/>
          <c:tx>
            <c:strRef>
              <c:f>Sheet1!$B$2</c:f>
              <c:strCache>
                <c:ptCount val="1"/>
                <c:pt idx="0">
                  <c:v>水田</c:v>
                </c:pt>
              </c:strCache>
            </c:strRef>
          </c:tx>
          <c:spPr>
            <a:solidFill>
              <a:srgbClr val="92D050"/>
            </a:solidFill>
          </c:spPr>
          <c:cat>
            <c:strRef>
              <c:f>Sheet1!$A$3:$A$10</c:f>
              <c:strCache>
                <c:ptCount val="8"/>
                <c:pt idx="0">
                  <c:v>４月</c:v>
                </c:pt>
                <c:pt idx="1">
                  <c:v>５月</c:v>
                </c:pt>
                <c:pt idx="2">
                  <c:v>６月</c:v>
                </c:pt>
                <c:pt idx="3">
                  <c:v>７月</c:v>
                </c:pt>
                <c:pt idx="4">
                  <c:v>８月</c:v>
                </c:pt>
                <c:pt idx="5">
                  <c:v>９月</c:v>
                </c:pt>
                <c:pt idx="6">
                  <c:v>１０月</c:v>
                </c:pt>
                <c:pt idx="7">
                  <c:v>１１月</c:v>
                </c:pt>
              </c:strCache>
            </c:strRef>
          </c:cat>
          <c:val>
            <c:numRef>
              <c:f>Sheet1!$B$3:$B$10</c:f>
              <c:numCache>
                <c:formatCode>General</c:formatCode>
                <c:ptCount val="8"/>
                <c:pt idx="0">
                  <c:v>10</c:v>
                </c:pt>
                <c:pt idx="1">
                  <c:v>31</c:v>
                </c:pt>
                <c:pt idx="2">
                  <c:v>63</c:v>
                </c:pt>
                <c:pt idx="3">
                  <c:v>25</c:v>
                </c:pt>
                <c:pt idx="4">
                  <c:v>5</c:v>
                </c:pt>
                <c:pt idx="5">
                  <c:v>9</c:v>
                </c:pt>
                <c:pt idx="6">
                  <c:v>13</c:v>
                </c:pt>
                <c:pt idx="7">
                  <c:v>1</c:v>
                </c:pt>
              </c:numCache>
            </c:numRef>
          </c:val>
        </c:ser>
        <c:ser>
          <c:idx val="1"/>
          <c:order val="1"/>
          <c:tx>
            <c:strRef>
              <c:f>Sheet1!$C$2</c:f>
              <c:strCache>
                <c:ptCount val="1"/>
                <c:pt idx="0">
                  <c:v>畑</c:v>
                </c:pt>
              </c:strCache>
            </c:strRef>
          </c:tx>
          <c:spPr>
            <a:solidFill>
              <a:srgbClr val="A5C249">
                <a:lumMod val="50000"/>
              </a:srgbClr>
            </a:solidFill>
          </c:spPr>
          <c:cat>
            <c:strRef>
              <c:f>Sheet1!$A$3:$A$10</c:f>
              <c:strCache>
                <c:ptCount val="8"/>
                <c:pt idx="0">
                  <c:v>４月</c:v>
                </c:pt>
                <c:pt idx="1">
                  <c:v>５月</c:v>
                </c:pt>
                <c:pt idx="2">
                  <c:v>６月</c:v>
                </c:pt>
                <c:pt idx="3">
                  <c:v>７月</c:v>
                </c:pt>
                <c:pt idx="4">
                  <c:v>８月</c:v>
                </c:pt>
                <c:pt idx="5">
                  <c:v>９月</c:v>
                </c:pt>
                <c:pt idx="6">
                  <c:v>１０月</c:v>
                </c:pt>
                <c:pt idx="7">
                  <c:v>１１月</c:v>
                </c:pt>
              </c:strCache>
            </c:strRef>
          </c:cat>
          <c:val>
            <c:numRef>
              <c:f>Sheet1!$C$3:$C$10</c:f>
              <c:numCache>
                <c:formatCode>General</c:formatCode>
                <c:ptCount val="8"/>
                <c:pt idx="0">
                  <c:v>0</c:v>
                </c:pt>
                <c:pt idx="1">
                  <c:v>0</c:v>
                </c:pt>
                <c:pt idx="2">
                  <c:v>0</c:v>
                </c:pt>
                <c:pt idx="3">
                  <c:v>3</c:v>
                </c:pt>
                <c:pt idx="4">
                  <c:v>0</c:v>
                </c:pt>
                <c:pt idx="5">
                  <c:v>1</c:v>
                </c:pt>
                <c:pt idx="6">
                  <c:v>0</c:v>
                </c:pt>
                <c:pt idx="7">
                  <c:v>0</c:v>
                </c:pt>
              </c:numCache>
            </c:numRef>
          </c:val>
        </c:ser>
        <c:ser>
          <c:idx val="2"/>
          <c:order val="2"/>
          <c:tx>
            <c:strRef>
              <c:f>Sheet1!$D$2</c:f>
              <c:strCache>
                <c:ptCount val="1"/>
                <c:pt idx="0">
                  <c:v>休耕田</c:v>
                </c:pt>
              </c:strCache>
            </c:strRef>
          </c:tx>
          <c:spPr>
            <a:solidFill>
              <a:srgbClr val="FFC000"/>
            </a:solidFill>
          </c:spPr>
          <c:cat>
            <c:strRef>
              <c:f>Sheet1!$A$3:$A$10</c:f>
              <c:strCache>
                <c:ptCount val="8"/>
                <c:pt idx="0">
                  <c:v>４月</c:v>
                </c:pt>
                <c:pt idx="1">
                  <c:v>５月</c:v>
                </c:pt>
                <c:pt idx="2">
                  <c:v>６月</c:v>
                </c:pt>
                <c:pt idx="3">
                  <c:v>７月</c:v>
                </c:pt>
                <c:pt idx="4">
                  <c:v>８月</c:v>
                </c:pt>
                <c:pt idx="5">
                  <c:v>９月</c:v>
                </c:pt>
                <c:pt idx="6">
                  <c:v>１０月</c:v>
                </c:pt>
                <c:pt idx="7">
                  <c:v>１１月</c:v>
                </c:pt>
              </c:strCache>
            </c:strRef>
          </c:cat>
          <c:val>
            <c:numRef>
              <c:f>Sheet1!$D$3:$D$10</c:f>
              <c:numCache>
                <c:formatCode>General</c:formatCode>
                <c:ptCount val="8"/>
                <c:pt idx="0">
                  <c:v>5</c:v>
                </c:pt>
                <c:pt idx="1">
                  <c:v>11</c:v>
                </c:pt>
                <c:pt idx="2">
                  <c:v>24</c:v>
                </c:pt>
                <c:pt idx="3">
                  <c:v>24</c:v>
                </c:pt>
                <c:pt idx="4">
                  <c:v>8</c:v>
                </c:pt>
                <c:pt idx="5">
                  <c:v>19</c:v>
                </c:pt>
                <c:pt idx="6">
                  <c:v>8</c:v>
                </c:pt>
                <c:pt idx="7">
                  <c:v>1</c:v>
                </c:pt>
              </c:numCache>
            </c:numRef>
          </c:val>
        </c:ser>
        <c:ser>
          <c:idx val="3"/>
          <c:order val="3"/>
          <c:tx>
            <c:strRef>
              <c:f>Sheet1!$E$2</c:f>
              <c:strCache>
                <c:ptCount val="1"/>
                <c:pt idx="0">
                  <c:v>排水路</c:v>
                </c:pt>
              </c:strCache>
            </c:strRef>
          </c:tx>
          <c:spPr>
            <a:solidFill>
              <a:srgbClr val="A5C249">
                <a:lumMod val="60000"/>
                <a:lumOff val="40000"/>
              </a:srgbClr>
            </a:solidFill>
          </c:spPr>
          <c:cat>
            <c:strRef>
              <c:f>Sheet1!$A$3:$A$10</c:f>
              <c:strCache>
                <c:ptCount val="8"/>
                <c:pt idx="0">
                  <c:v>４月</c:v>
                </c:pt>
                <c:pt idx="1">
                  <c:v>５月</c:v>
                </c:pt>
                <c:pt idx="2">
                  <c:v>６月</c:v>
                </c:pt>
                <c:pt idx="3">
                  <c:v>７月</c:v>
                </c:pt>
                <c:pt idx="4">
                  <c:v>８月</c:v>
                </c:pt>
                <c:pt idx="5">
                  <c:v>９月</c:v>
                </c:pt>
                <c:pt idx="6">
                  <c:v>１０月</c:v>
                </c:pt>
                <c:pt idx="7">
                  <c:v>１１月</c:v>
                </c:pt>
              </c:strCache>
            </c:strRef>
          </c:cat>
          <c:val>
            <c:numRef>
              <c:f>Sheet1!$E$3:$E$10</c:f>
              <c:numCache>
                <c:formatCode>General</c:formatCode>
                <c:ptCount val="8"/>
                <c:pt idx="0">
                  <c:v>6</c:v>
                </c:pt>
                <c:pt idx="1">
                  <c:v>16</c:v>
                </c:pt>
                <c:pt idx="2">
                  <c:v>11</c:v>
                </c:pt>
                <c:pt idx="3">
                  <c:v>12</c:v>
                </c:pt>
                <c:pt idx="4">
                  <c:v>17</c:v>
                </c:pt>
                <c:pt idx="5">
                  <c:v>4</c:v>
                </c:pt>
                <c:pt idx="6">
                  <c:v>4</c:v>
                </c:pt>
                <c:pt idx="7">
                  <c:v>2</c:v>
                </c:pt>
              </c:numCache>
            </c:numRef>
          </c:val>
        </c:ser>
        <c:ser>
          <c:idx val="4"/>
          <c:order val="4"/>
          <c:tx>
            <c:strRef>
              <c:f>Sheet1!$F$2</c:f>
              <c:strCache>
                <c:ptCount val="1"/>
                <c:pt idx="0">
                  <c:v>河川</c:v>
                </c:pt>
              </c:strCache>
            </c:strRef>
          </c:tx>
          <c:spPr>
            <a:solidFill>
              <a:srgbClr val="DBF5F9">
                <a:lumMod val="75000"/>
              </a:srgbClr>
            </a:solidFill>
          </c:spPr>
          <c:cat>
            <c:strRef>
              <c:f>Sheet1!$A$3:$A$10</c:f>
              <c:strCache>
                <c:ptCount val="8"/>
                <c:pt idx="0">
                  <c:v>４月</c:v>
                </c:pt>
                <c:pt idx="1">
                  <c:v>５月</c:v>
                </c:pt>
                <c:pt idx="2">
                  <c:v>６月</c:v>
                </c:pt>
                <c:pt idx="3">
                  <c:v>７月</c:v>
                </c:pt>
                <c:pt idx="4">
                  <c:v>８月</c:v>
                </c:pt>
                <c:pt idx="5">
                  <c:v>９月</c:v>
                </c:pt>
                <c:pt idx="6">
                  <c:v>１０月</c:v>
                </c:pt>
                <c:pt idx="7">
                  <c:v>１１月</c:v>
                </c:pt>
              </c:strCache>
            </c:strRef>
          </c:cat>
          <c:val>
            <c:numRef>
              <c:f>Sheet1!$F$3:$F$10</c:f>
              <c:numCache>
                <c:formatCode>General</c:formatCode>
                <c:ptCount val="8"/>
                <c:pt idx="0">
                  <c:v>7</c:v>
                </c:pt>
                <c:pt idx="1">
                  <c:v>6</c:v>
                </c:pt>
                <c:pt idx="2">
                  <c:v>1</c:v>
                </c:pt>
                <c:pt idx="3">
                  <c:v>8</c:v>
                </c:pt>
                <c:pt idx="4">
                  <c:v>2</c:v>
                </c:pt>
                <c:pt idx="5">
                  <c:v>5</c:v>
                </c:pt>
                <c:pt idx="6">
                  <c:v>11</c:v>
                </c:pt>
                <c:pt idx="7">
                  <c:v>7</c:v>
                </c:pt>
              </c:numCache>
            </c:numRef>
          </c:val>
        </c:ser>
        <c:ser>
          <c:idx val="5"/>
          <c:order val="5"/>
          <c:tx>
            <c:strRef>
              <c:f>Sheet1!$G$2</c:f>
              <c:strCache>
                <c:ptCount val="1"/>
                <c:pt idx="0">
                  <c:v>FP</c:v>
                </c:pt>
              </c:strCache>
            </c:strRef>
          </c:tx>
          <c:spPr>
            <a:solidFill>
              <a:srgbClr val="0BD0D9">
                <a:lumMod val="75000"/>
              </a:srgbClr>
            </a:solidFill>
          </c:spPr>
          <c:cat>
            <c:strRef>
              <c:f>Sheet1!$A$3:$A$10</c:f>
              <c:strCache>
                <c:ptCount val="8"/>
                <c:pt idx="0">
                  <c:v>４月</c:v>
                </c:pt>
                <c:pt idx="1">
                  <c:v>５月</c:v>
                </c:pt>
                <c:pt idx="2">
                  <c:v>６月</c:v>
                </c:pt>
                <c:pt idx="3">
                  <c:v>７月</c:v>
                </c:pt>
                <c:pt idx="4">
                  <c:v>８月</c:v>
                </c:pt>
                <c:pt idx="5">
                  <c:v>９月</c:v>
                </c:pt>
                <c:pt idx="6">
                  <c:v>１０月</c:v>
                </c:pt>
                <c:pt idx="7">
                  <c:v>１１月</c:v>
                </c:pt>
              </c:strCache>
            </c:strRef>
          </c:cat>
          <c:val>
            <c:numRef>
              <c:f>Sheet1!$G$3:$G$10</c:f>
              <c:numCache>
                <c:formatCode>General</c:formatCode>
                <c:ptCount val="8"/>
                <c:pt idx="0">
                  <c:v>1</c:v>
                </c:pt>
                <c:pt idx="1">
                  <c:v>1</c:v>
                </c:pt>
                <c:pt idx="2">
                  <c:v>2</c:v>
                </c:pt>
                <c:pt idx="3">
                  <c:v>7</c:v>
                </c:pt>
                <c:pt idx="4">
                  <c:v>7</c:v>
                </c:pt>
                <c:pt idx="5">
                  <c:v>10</c:v>
                </c:pt>
                <c:pt idx="6">
                  <c:v>11</c:v>
                </c:pt>
                <c:pt idx="7">
                  <c:v>9</c:v>
                </c:pt>
              </c:numCache>
            </c:numRef>
          </c:val>
        </c:ser>
        <c:ser>
          <c:idx val="6"/>
          <c:order val="6"/>
          <c:tx>
            <c:strRef>
              <c:f>Sheet1!$H$2</c:f>
              <c:strCache>
                <c:ptCount val="1"/>
                <c:pt idx="0">
                  <c:v>BT</c:v>
                </c:pt>
              </c:strCache>
            </c:strRef>
          </c:tx>
          <c:spPr>
            <a:solidFill>
              <a:srgbClr val="009DD9">
                <a:lumMod val="50000"/>
              </a:srgbClr>
            </a:solidFill>
          </c:spPr>
          <c:cat>
            <c:strRef>
              <c:f>Sheet1!$A$3:$A$10</c:f>
              <c:strCache>
                <c:ptCount val="8"/>
                <c:pt idx="0">
                  <c:v>４月</c:v>
                </c:pt>
                <c:pt idx="1">
                  <c:v>５月</c:v>
                </c:pt>
                <c:pt idx="2">
                  <c:v>６月</c:v>
                </c:pt>
                <c:pt idx="3">
                  <c:v>７月</c:v>
                </c:pt>
                <c:pt idx="4">
                  <c:v>８月</c:v>
                </c:pt>
                <c:pt idx="5">
                  <c:v>９月</c:v>
                </c:pt>
                <c:pt idx="6">
                  <c:v>１０月</c:v>
                </c:pt>
                <c:pt idx="7">
                  <c:v>１１月</c:v>
                </c:pt>
              </c:strCache>
            </c:strRef>
          </c:cat>
          <c:val>
            <c:numRef>
              <c:f>Sheet1!$H$3:$H$10</c:f>
              <c:numCache>
                <c:formatCode>General</c:formatCode>
                <c:ptCount val="8"/>
                <c:pt idx="0">
                  <c:v>3</c:v>
                </c:pt>
                <c:pt idx="1">
                  <c:v>5</c:v>
                </c:pt>
                <c:pt idx="2">
                  <c:v>4</c:v>
                </c:pt>
                <c:pt idx="3">
                  <c:v>6</c:v>
                </c:pt>
                <c:pt idx="4">
                  <c:v>1</c:v>
                </c:pt>
                <c:pt idx="5">
                  <c:v>4</c:v>
                </c:pt>
                <c:pt idx="6">
                  <c:v>7</c:v>
                </c:pt>
                <c:pt idx="7">
                  <c:v>2</c:v>
                </c:pt>
              </c:numCache>
            </c:numRef>
          </c:val>
        </c:ser>
        <c:gapWidth val="50"/>
        <c:overlap val="100"/>
        <c:axId val="59543936"/>
        <c:axId val="59545856"/>
      </c:barChart>
      <c:catAx>
        <c:axId val="59543936"/>
        <c:scaling>
          <c:orientation val="maxMin"/>
        </c:scaling>
        <c:axPos val="l"/>
        <c:title>
          <c:tx>
            <c:rich>
              <a:bodyPr rot="-5400000" vert="horz"/>
              <a:lstStyle/>
              <a:p>
                <a:pPr>
                  <a:defRPr/>
                </a:pPr>
                <a:r>
                  <a:rPr lang="ja-JP"/>
                  <a:t>調査月</a:t>
                </a:r>
              </a:p>
            </c:rich>
          </c:tx>
          <c:layout>
            <c:manualLayout>
              <c:xMode val="edge"/>
              <c:yMode val="edge"/>
              <c:x val="1.5277777777777781E-2"/>
              <c:y val="0.40621755613881599"/>
            </c:manualLayout>
          </c:layout>
        </c:title>
        <c:tickLblPos val="nextTo"/>
        <c:crossAx val="59545856"/>
        <c:crosses val="autoZero"/>
        <c:auto val="1"/>
        <c:lblAlgn val="ctr"/>
        <c:lblOffset val="100"/>
        <c:tickLblSkip val="1"/>
      </c:catAx>
      <c:valAx>
        <c:axId val="59545856"/>
        <c:scaling>
          <c:orientation val="minMax"/>
        </c:scaling>
        <c:delete val="1"/>
        <c:axPos val="b"/>
        <c:majorGridlines/>
        <c:numFmt formatCode="0%" sourceLinked="1"/>
        <c:tickLblPos val="nextTo"/>
        <c:crossAx val="59543936"/>
        <c:crosses val="max"/>
        <c:crossBetween val="between"/>
      </c:valAx>
    </c:plotArea>
    <c:legend>
      <c:legendPos val="r"/>
      <c:layout>
        <c:manualLayout>
          <c:xMode val="edge"/>
          <c:yMode val="edge"/>
          <c:x val="0.85365901137358602"/>
          <c:y val="0.26943117526975946"/>
          <c:w val="0.14495209973753351"/>
          <c:h val="0.45373024205307544"/>
        </c:manualLayout>
      </c:layout>
    </c:legend>
    <c:plotVisOnly val="1"/>
  </c:chart>
  <c:spPr>
    <a:solidFill>
      <a:sysClr val="window" lastClr="FFFFFF"/>
    </a:solidFill>
  </c:spPr>
  <c:txPr>
    <a:bodyPr/>
    <a:lstStyle/>
    <a:p>
      <a:pPr>
        <a:defRPr sz="2400"/>
      </a:pPr>
      <a:endParaRPr lang="ja-JP"/>
    </a:p>
  </c:txPr>
  <c:externalData r:id="rId2"/>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859558180227586"/>
          <c:y val="3.7675296655879473E-2"/>
          <c:w val="0.52391699475065179"/>
          <c:h val="0.76518311758360591"/>
        </c:manualLayout>
      </c:layout>
      <c:barChart>
        <c:barDir val="bar"/>
        <c:grouping val="percentStacked"/>
        <c:ser>
          <c:idx val="0"/>
          <c:order val="0"/>
          <c:tx>
            <c:strRef>
              <c:f>Sheet2!$B$2</c:f>
              <c:strCache>
                <c:ptCount val="1"/>
                <c:pt idx="0">
                  <c:v>水田</c:v>
                </c:pt>
              </c:strCache>
            </c:strRef>
          </c:tx>
          <c:spPr>
            <a:solidFill>
              <a:srgbClr val="92D050"/>
            </a:solidFill>
          </c:spPr>
          <c:cat>
            <c:strRef>
              <c:f>Sheet2!$A$3:$A$10</c:f>
              <c:strCache>
                <c:ptCount val="8"/>
                <c:pt idx="0">
                  <c:v>４月</c:v>
                </c:pt>
                <c:pt idx="1">
                  <c:v>５月</c:v>
                </c:pt>
                <c:pt idx="2">
                  <c:v>６月</c:v>
                </c:pt>
                <c:pt idx="3">
                  <c:v>７月</c:v>
                </c:pt>
                <c:pt idx="4">
                  <c:v>８月</c:v>
                </c:pt>
                <c:pt idx="5">
                  <c:v>９月</c:v>
                </c:pt>
                <c:pt idx="6">
                  <c:v>１０月</c:v>
                </c:pt>
                <c:pt idx="7">
                  <c:v>１１月</c:v>
                </c:pt>
              </c:strCache>
            </c:strRef>
          </c:cat>
          <c:val>
            <c:numRef>
              <c:f>Sheet2!$B$3:$B$10</c:f>
              <c:numCache>
                <c:formatCode>General</c:formatCode>
                <c:ptCount val="8"/>
                <c:pt idx="0">
                  <c:v>5</c:v>
                </c:pt>
                <c:pt idx="1">
                  <c:v>24</c:v>
                </c:pt>
                <c:pt idx="2">
                  <c:v>27</c:v>
                </c:pt>
                <c:pt idx="3">
                  <c:v>5</c:v>
                </c:pt>
                <c:pt idx="4">
                  <c:v>16</c:v>
                </c:pt>
                <c:pt idx="5">
                  <c:v>71</c:v>
                </c:pt>
                <c:pt idx="6">
                  <c:v>23</c:v>
                </c:pt>
                <c:pt idx="7">
                  <c:v>0</c:v>
                </c:pt>
              </c:numCache>
            </c:numRef>
          </c:val>
        </c:ser>
        <c:ser>
          <c:idx val="1"/>
          <c:order val="1"/>
          <c:tx>
            <c:strRef>
              <c:f>Sheet2!$C$2</c:f>
              <c:strCache>
                <c:ptCount val="1"/>
                <c:pt idx="0">
                  <c:v>畑</c:v>
                </c:pt>
              </c:strCache>
            </c:strRef>
          </c:tx>
          <c:spPr>
            <a:solidFill>
              <a:srgbClr val="A5C249">
                <a:lumMod val="50000"/>
              </a:srgbClr>
            </a:solidFill>
          </c:spPr>
          <c:cat>
            <c:strRef>
              <c:f>Sheet2!$A$3:$A$10</c:f>
              <c:strCache>
                <c:ptCount val="8"/>
                <c:pt idx="0">
                  <c:v>４月</c:v>
                </c:pt>
                <c:pt idx="1">
                  <c:v>５月</c:v>
                </c:pt>
                <c:pt idx="2">
                  <c:v>６月</c:v>
                </c:pt>
                <c:pt idx="3">
                  <c:v>７月</c:v>
                </c:pt>
                <c:pt idx="4">
                  <c:v>８月</c:v>
                </c:pt>
                <c:pt idx="5">
                  <c:v>９月</c:v>
                </c:pt>
                <c:pt idx="6">
                  <c:v>１０月</c:v>
                </c:pt>
                <c:pt idx="7">
                  <c:v>１１月</c:v>
                </c:pt>
              </c:strCache>
            </c:strRef>
          </c:cat>
          <c:val>
            <c:numRef>
              <c:f>Sheet2!$C$3:$C$10</c:f>
              <c:numCache>
                <c:formatCode>General</c:formatCode>
                <c:ptCount val="8"/>
                <c:pt idx="0">
                  <c:v>0</c:v>
                </c:pt>
                <c:pt idx="1">
                  <c:v>0</c:v>
                </c:pt>
                <c:pt idx="2">
                  <c:v>0</c:v>
                </c:pt>
                <c:pt idx="3">
                  <c:v>0</c:v>
                </c:pt>
                <c:pt idx="4">
                  <c:v>2</c:v>
                </c:pt>
                <c:pt idx="5">
                  <c:v>5</c:v>
                </c:pt>
                <c:pt idx="6">
                  <c:v>1</c:v>
                </c:pt>
                <c:pt idx="7">
                  <c:v>0</c:v>
                </c:pt>
              </c:numCache>
            </c:numRef>
          </c:val>
        </c:ser>
        <c:ser>
          <c:idx val="2"/>
          <c:order val="2"/>
          <c:tx>
            <c:strRef>
              <c:f>Sheet2!$D$2</c:f>
              <c:strCache>
                <c:ptCount val="1"/>
                <c:pt idx="0">
                  <c:v>休耕田</c:v>
                </c:pt>
              </c:strCache>
            </c:strRef>
          </c:tx>
          <c:spPr>
            <a:solidFill>
              <a:srgbClr val="FFC000"/>
            </a:solidFill>
          </c:spPr>
          <c:cat>
            <c:strRef>
              <c:f>Sheet2!$A$3:$A$10</c:f>
              <c:strCache>
                <c:ptCount val="8"/>
                <c:pt idx="0">
                  <c:v>４月</c:v>
                </c:pt>
                <c:pt idx="1">
                  <c:v>５月</c:v>
                </c:pt>
                <c:pt idx="2">
                  <c:v>６月</c:v>
                </c:pt>
                <c:pt idx="3">
                  <c:v>７月</c:v>
                </c:pt>
                <c:pt idx="4">
                  <c:v>８月</c:v>
                </c:pt>
                <c:pt idx="5">
                  <c:v>９月</c:v>
                </c:pt>
                <c:pt idx="6">
                  <c:v>１０月</c:v>
                </c:pt>
                <c:pt idx="7">
                  <c:v>１１月</c:v>
                </c:pt>
              </c:strCache>
            </c:strRef>
          </c:cat>
          <c:val>
            <c:numRef>
              <c:f>Sheet2!$D$3:$D$10</c:f>
              <c:numCache>
                <c:formatCode>General</c:formatCode>
                <c:ptCount val="8"/>
                <c:pt idx="0">
                  <c:v>2</c:v>
                </c:pt>
                <c:pt idx="1">
                  <c:v>1</c:v>
                </c:pt>
                <c:pt idx="2">
                  <c:v>1</c:v>
                </c:pt>
                <c:pt idx="3">
                  <c:v>15</c:v>
                </c:pt>
                <c:pt idx="4">
                  <c:v>123</c:v>
                </c:pt>
                <c:pt idx="5">
                  <c:v>54</c:v>
                </c:pt>
                <c:pt idx="6">
                  <c:v>14</c:v>
                </c:pt>
                <c:pt idx="7">
                  <c:v>0</c:v>
                </c:pt>
              </c:numCache>
            </c:numRef>
          </c:val>
        </c:ser>
        <c:ser>
          <c:idx val="3"/>
          <c:order val="3"/>
          <c:tx>
            <c:strRef>
              <c:f>Sheet2!$E$2</c:f>
              <c:strCache>
                <c:ptCount val="1"/>
                <c:pt idx="0">
                  <c:v>排水路</c:v>
                </c:pt>
              </c:strCache>
            </c:strRef>
          </c:tx>
          <c:spPr>
            <a:solidFill>
              <a:srgbClr val="A5C249">
                <a:lumMod val="60000"/>
                <a:lumOff val="40000"/>
              </a:srgbClr>
            </a:solidFill>
          </c:spPr>
          <c:cat>
            <c:strRef>
              <c:f>Sheet2!$A$3:$A$10</c:f>
              <c:strCache>
                <c:ptCount val="8"/>
                <c:pt idx="0">
                  <c:v>４月</c:v>
                </c:pt>
                <c:pt idx="1">
                  <c:v>５月</c:v>
                </c:pt>
                <c:pt idx="2">
                  <c:v>６月</c:v>
                </c:pt>
                <c:pt idx="3">
                  <c:v>７月</c:v>
                </c:pt>
                <c:pt idx="4">
                  <c:v>８月</c:v>
                </c:pt>
                <c:pt idx="5">
                  <c:v>９月</c:v>
                </c:pt>
                <c:pt idx="6">
                  <c:v>１０月</c:v>
                </c:pt>
                <c:pt idx="7">
                  <c:v>１１月</c:v>
                </c:pt>
              </c:strCache>
            </c:strRef>
          </c:cat>
          <c:val>
            <c:numRef>
              <c:f>Sheet2!$E$3:$E$10</c:f>
              <c:numCache>
                <c:formatCode>General</c:formatCode>
                <c:ptCount val="8"/>
                <c:pt idx="0">
                  <c:v>4</c:v>
                </c:pt>
                <c:pt idx="1">
                  <c:v>2</c:v>
                </c:pt>
                <c:pt idx="2">
                  <c:v>0</c:v>
                </c:pt>
                <c:pt idx="3">
                  <c:v>4</c:v>
                </c:pt>
                <c:pt idx="4">
                  <c:v>4</c:v>
                </c:pt>
                <c:pt idx="5">
                  <c:v>7</c:v>
                </c:pt>
                <c:pt idx="6">
                  <c:v>1</c:v>
                </c:pt>
                <c:pt idx="7">
                  <c:v>0</c:v>
                </c:pt>
              </c:numCache>
            </c:numRef>
          </c:val>
        </c:ser>
        <c:ser>
          <c:idx val="4"/>
          <c:order val="4"/>
          <c:tx>
            <c:strRef>
              <c:f>Sheet2!$F$2</c:f>
              <c:strCache>
                <c:ptCount val="1"/>
                <c:pt idx="0">
                  <c:v>河川</c:v>
                </c:pt>
              </c:strCache>
            </c:strRef>
          </c:tx>
          <c:spPr>
            <a:solidFill>
              <a:srgbClr val="DBF5F9">
                <a:lumMod val="75000"/>
              </a:srgbClr>
            </a:solidFill>
          </c:spPr>
          <c:cat>
            <c:strRef>
              <c:f>Sheet2!$A$3:$A$10</c:f>
              <c:strCache>
                <c:ptCount val="8"/>
                <c:pt idx="0">
                  <c:v>４月</c:v>
                </c:pt>
                <c:pt idx="1">
                  <c:v>５月</c:v>
                </c:pt>
                <c:pt idx="2">
                  <c:v>６月</c:v>
                </c:pt>
                <c:pt idx="3">
                  <c:v>７月</c:v>
                </c:pt>
                <c:pt idx="4">
                  <c:v>８月</c:v>
                </c:pt>
                <c:pt idx="5">
                  <c:v>９月</c:v>
                </c:pt>
                <c:pt idx="6">
                  <c:v>１０月</c:v>
                </c:pt>
                <c:pt idx="7">
                  <c:v>１１月</c:v>
                </c:pt>
              </c:strCache>
            </c:strRef>
          </c:cat>
          <c:val>
            <c:numRef>
              <c:f>Sheet2!$F$3:$F$10</c:f>
              <c:numCache>
                <c:formatCode>General</c:formatCode>
                <c:ptCount val="8"/>
                <c:pt idx="0">
                  <c:v>6</c:v>
                </c:pt>
                <c:pt idx="1">
                  <c:v>6</c:v>
                </c:pt>
                <c:pt idx="2">
                  <c:v>0</c:v>
                </c:pt>
                <c:pt idx="3">
                  <c:v>11</c:v>
                </c:pt>
                <c:pt idx="4">
                  <c:v>10</c:v>
                </c:pt>
                <c:pt idx="5">
                  <c:v>18</c:v>
                </c:pt>
                <c:pt idx="6">
                  <c:v>8</c:v>
                </c:pt>
                <c:pt idx="7">
                  <c:v>2</c:v>
                </c:pt>
              </c:numCache>
            </c:numRef>
          </c:val>
        </c:ser>
        <c:ser>
          <c:idx val="5"/>
          <c:order val="5"/>
          <c:tx>
            <c:strRef>
              <c:f>Sheet2!$G$2</c:f>
              <c:strCache>
                <c:ptCount val="1"/>
                <c:pt idx="0">
                  <c:v>FP</c:v>
                </c:pt>
              </c:strCache>
            </c:strRef>
          </c:tx>
          <c:spPr>
            <a:solidFill>
              <a:srgbClr val="0BD0D9">
                <a:lumMod val="75000"/>
              </a:srgbClr>
            </a:solidFill>
          </c:spPr>
          <c:cat>
            <c:strRef>
              <c:f>Sheet2!$A$3:$A$10</c:f>
              <c:strCache>
                <c:ptCount val="8"/>
                <c:pt idx="0">
                  <c:v>４月</c:v>
                </c:pt>
                <c:pt idx="1">
                  <c:v>５月</c:v>
                </c:pt>
                <c:pt idx="2">
                  <c:v>６月</c:v>
                </c:pt>
                <c:pt idx="3">
                  <c:v>７月</c:v>
                </c:pt>
                <c:pt idx="4">
                  <c:v>８月</c:v>
                </c:pt>
                <c:pt idx="5">
                  <c:v>９月</c:v>
                </c:pt>
                <c:pt idx="6">
                  <c:v>１０月</c:v>
                </c:pt>
                <c:pt idx="7">
                  <c:v>１１月</c:v>
                </c:pt>
              </c:strCache>
            </c:strRef>
          </c:cat>
          <c:val>
            <c:numRef>
              <c:f>Sheet2!$G$3:$G$10</c:f>
              <c:numCache>
                <c:formatCode>General</c:formatCode>
                <c:ptCount val="8"/>
                <c:pt idx="0">
                  <c:v>2</c:v>
                </c:pt>
                <c:pt idx="1">
                  <c:v>0</c:v>
                </c:pt>
                <c:pt idx="2">
                  <c:v>0</c:v>
                </c:pt>
                <c:pt idx="3">
                  <c:v>0</c:v>
                </c:pt>
                <c:pt idx="4">
                  <c:v>11</c:v>
                </c:pt>
                <c:pt idx="5">
                  <c:v>9</c:v>
                </c:pt>
                <c:pt idx="6">
                  <c:v>5</c:v>
                </c:pt>
                <c:pt idx="7">
                  <c:v>0</c:v>
                </c:pt>
              </c:numCache>
            </c:numRef>
          </c:val>
        </c:ser>
        <c:ser>
          <c:idx val="6"/>
          <c:order val="6"/>
          <c:tx>
            <c:strRef>
              <c:f>Sheet2!$H$2</c:f>
              <c:strCache>
                <c:ptCount val="1"/>
                <c:pt idx="0">
                  <c:v>BT</c:v>
                </c:pt>
              </c:strCache>
            </c:strRef>
          </c:tx>
          <c:spPr>
            <a:solidFill>
              <a:srgbClr val="009DD9">
                <a:lumMod val="50000"/>
              </a:srgbClr>
            </a:solidFill>
          </c:spPr>
          <c:cat>
            <c:strRef>
              <c:f>Sheet2!$A$3:$A$10</c:f>
              <c:strCache>
                <c:ptCount val="8"/>
                <c:pt idx="0">
                  <c:v>４月</c:v>
                </c:pt>
                <c:pt idx="1">
                  <c:v>５月</c:v>
                </c:pt>
                <c:pt idx="2">
                  <c:v>６月</c:v>
                </c:pt>
                <c:pt idx="3">
                  <c:v>７月</c:v>
                </c:pt>
                <c:pt idx="4">
                  <c:v>８月</c:v>
                </c:pt>
                <c:pt idx="5">
                  <c:v>９月</c:v>
                </c:pt>
                <c:pt idx="6">
                  <c:v>１０月</c:v>
                </c:pt>
                <c:pt idx="7">
                  <c:v>１１月</c:v>
                </c:pt>
              </c:strCache>
            </c:strRef>
          </c:cat>
          <c:val>
            <c:numRef>
              <c:f>Sheet2!$H$3:$H$10</c:f>
              <c:numCache>
                <c:formatCode>General</c:formatCode>
                <c:ptCount val="8"/>
                <c:pt idx="0">
                  <c:v>6</c:v>
                </c:pt>
                <c:pt idx="1">
                  <c:v>4</c:v>
                </c:pt>
                <c:pt idx="2">
                  <c:v>0</c:v>
                </c:pt>
                <c:pt idx="3">
                  <c:v>3</c:v>
                </c:pt>
                <c:pt idx="4">
                  <c:v>3</c:v>
                </c:pt>
                <c:pt idx="5">
                  <c:v>5</c:v>
                </c:pt>
                <c:pt idx="6">
                  <c:v>11</c:v>
                </c:pt>
                <c:pt idx="7">
                  <c:v>2</c:v>
                </c:pt>
              </c:numCache>
            </c:numRef>
          </c:val>
        </c:ser>
        <c:gapWidth val="50"/>
        <c:overlap val="100"/>
        <c:axId val="59603200"/>
        <c:axId val="59613184"/>
      </c:barChart>
      <c:catAx>
        <c:axId val="59603200"/>
        <c:scaling>
          <c:orientation val="maxMin"/>
        </c:scaling>
        <c:axPos val="l"/>
        <c:tickLblPos val="nextTo"/>
        <c:crossAx val="59613184"/>
        <c:crosses val="autoZero"/>
        <c:auto val="1"/>
        <c:lblAlgn val="ctr"/>
        <c:lblOffset val="100"/>
        <c:tickLblSkip val="1"/>
      </c:catAx>
      <c:valAx>
        <c:axId val="59613184"/>
        <c:scaling>
          <c:orientation val="minMax"/>
        </c:scaling>
        <c:axPos val="b"/>
        <c:majorGridlines/>
        <c:numFmt formatCode="0%" sourceLinked="1"/>
        <c:tickLblPos val="nextTo"/>
        <c:crossAx val="59603200"/>
        <c:crosses val="max"/>
        <c:crossBetween val="between"/>
      </c:valAx>
    </c:plotArea>
    <c:plotVisOnly val="1"/>
  </c:chart>
  <c:spPr>
    <a:noFill/>
  </c:spPr>
  <c:txPr>
    <a:bodyPr/>
    <a:lstStyle/>
    <a:p>
      <a:pPr>
        <a:defRPr sz="2400"/>
      </a:pPr>
      <a:endParaRPr lang="ja-JP"/>
    </a:p>
  </c:txPr>
  <c:externalData r:id="rId2"/>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plotArea>
      <c:layout>
        <c:manualLayout>
          <c:layoutTarget val="inner"/>
          <c:xMode val="edge"/>
          <c:yMode val="edge"/>
          <c:x val="0.18093624234470776"/>
          <c:y val="2.0370370370370511E-2"/>
          <c:w val="0.5227227690288716"/>
          <c:h val="0.41666666666666835"/>
        </c:manualLayout>
      </c:layout>
      <c:barChart>
        <c:barDir val="bar"/>
        <c:grouping val="percentStacked"/>
        <c:ser>
          <c:idx val="0"/>
          <c:order val="0"/>
          <c:tx>
            <c:strRef>
              <c:f>Sheet1!$B$2</c:f>
              <c:strCache>
                <c:ptCount val="1"/>
                <c:pt idx="0">
                  <c:v>水田</c:v>
                </c:pt>
              </c:strCache>
            </c:strRef>
          </c:tx>
          <c:spPr>
            <a:solidFill>
              <a:srgbClr val="7CCA62">
                <a:lumMod val="50000"/>
                <a:alpha val="20000"/>
              </a:srgbClr>
            </a:solidFill>
          </c:spPr>
          <c:cat>
            <c:strRef>
              <c:f>Sheet1!$A$3:$A$10</c:f>
              <c:strCache>
                <c:ptCount val="8"/>
                <c:pt idx="0">
                  <c:v>４月</c:v>
                </c:pt>
                <c:pt idx="1">
                  <c:v>５月</c:v>
                </c:pt>
                <c:pt idx="2">
                  <c:v>６月</c:v>
                </c:pt>
                <c:pt idx="3">
                  <c:v>７月</c:v>
                </c:pt>
                <c:pt idx="4">
                  <c:v>８月</c:v>
                </c:pt>
                <c:pt idx="5">
                  <c:v>９月</c:v>
                </c:pt>
                <c:pt idx="6">
                  <c:v>１０月</c:v>
                </c:pt>
                <c:pt idx="7">
                  <c:v>１１月</c:v>
                </c:pt>
              </c:strCache>
            </c:strRef>
          </c:cat>
          <c:val>
            <c:numRef>
              <c:f>Sheet1!$B$3:$B$10</c:f>
              <c:numCache>
                <c:formatCode>General</c:formatCode>
                <c:ptCount val="8"/>
                <c:pt idx="0">
                  <c:v>10</c:v>
                </c:pt>
                <c:pt idx="1">
                  <c:v>31</c:v>
                </c:pt>
                <c:pt idx="2">
                  <c:v>63</c:v>
                </c:pt>
                <c:pt idx="3">
                  <c:v>25</c:v>
                </c:pt>
                <c:pt idx="4">
                  <c:v>5</c:v>
                </c:pt>
                <c:pt idx="5">
                  <c:v>9</c:v>
                </c:pt>
                <c:pt idx="6">
                  <c:v>13</c:v>
                </c:pt>
                <c:pt idx="7">
                  <c:v>1</c:v>
                </c:pt>
              </c:numCache>
            </c:numRef>
          </c:val>
        </c:ser>
        <c:ser>
          <c:idx val="1"/>
          <c:order val="1"/>
          <c:tx>
            <c:strRef>
              <c:f>Sheet1!$C$2</c:f>
              <c:strCache>
                <c:ptCount val="1"/>
                <c:pt idx="0">
                  <c:v>畑</c:v>
                </c:pt>
              </c:strCache>
            </c:strRef>
          </c:tx>
          <c:spPr>
            <a:solidFill>
              <a:srgbClr val="A5C249">
                <a:lumMod val="50000"/>
                <a:alpha val="20000"/>
              </a:srgbClr>
            </a:solidFill>
          </c:spPr>
          <c:cat>
            <c:strRef>
              <c:f>Sheet1!$A$3:$A$10</c:f>
              <c:strCache>
                <c:ptCount val="8"/>
                <c:pt idx="0">
                  <c:v>４月</c:v>
                </c:pt>
                <c:pt idx="1">
                  <c:v>５月</c:v>
                </c:pt>
                <c:pt idx="2">
                  <c:v>６月</c:v>
                </c:pt>
                <c:pt idx="3">
                  <c:v>７月</c:v>
                </c:pt>
                <c:pt idx="4">
                  <c:v>８月</c:v>
                </c:pt>
                <c:pt idx="5">
                  <c:v>９月</c:v>
                </c:pt>
                <c:pt idx="6">
                  <c:v>１０月</c:v>
                </c:pt>
                <c:pt idx="7">
                  <c:v>１１月</c:v>
                </c:pt>
              </c:strCache>
            </c:strRef>
          </c:cat>
          <c:val>
            <c:numRef>
              <c:f>Sheet1!$C$3:$C$10</c:f>
              <c:numCache>
                <c:formatCode>General</c:formatCode>
                <c:ptCount val="8"/>
                <c:pt idx="0">
                  <c:v>0</c:v>
                </c:pt>
                <c:pt idx="1">
                  <c:v>0</c:v>
                </c:pt>
                <c:pt idx="2">
                  <c:v>0</c:v>
                </c:pt>
                <c:pt idx="3">
                  <c:v>3</c:v>
                </c:pt>
                <c:pt idx="4">
                  <c:v>0</c:v>
                </c:pt>
                <c:pt idx="5">
                  <c:v>1</c:v>
                </c:pt>
                <c:pt idx="6">
                  <c:v>0</c:v>
                </c:pt>
                <c:pt idx="7">
                  <c:v>0</c:v>
                </c:pt>
              </c:numCache>
            </c:numRef>
          </c:val>
        </c:ser>
        <c:ser>
          <c:idx val="2"/>
          <c:order val="2"/>
          <c:tx>
            <c:strRef>
              <c:f>Sheet1!$D$2</c:f>
              <c:strCache>
                <c:ptCount val="1"/>
                <c:pt idx="0">
                  <c:v>休耕田</c:v>
                </c:pt>
              </c:strCache>
            </c:strRef>
          </c:tx>
          <c:spPr>
            <a:solidFill>
              <a:srgbClr val="A5C249">
                <a:lumMod val="75000"/>
                <a:alpha val="20000"/>
              </a:srgbClr>
            </a:solidFill>
          </c:spPr>
          <c:cat>
            <c:strRef>
              <c:f>Sheet1!$A$3:$A$10</c:f>
              <c:strCache>
                <c:ptCount val="8"/>
                <c:pt idx="0">
                  <c:v>４月</c:v>
                </c:pt>
                <c:pt idx="1">
                  <c:v>５月</c:v>
                </c:pt>
                <c:pt idx="2">
                  <c:v>６月</c:v>
                </c:pt>
                <c:pt idx="3">
                  <c:v>７月</c:v>
                </c:pt>
                <c:pt idx="4">
                  <c:v>８月</c:v>
                </c:pt>
                <c:pt idx="5">
                  <c:v>９月</c:v>
                </c:pt>
                <c:pt idx="6">
                  <c:v>１０月</c:v>
                </c:pt>
                <c:pt idx="7">
                  <c:v>１１月</c:v>
                </c:pt>
              </c:strCache>
            </c:strRef>
          </c:cat>
          <c:val>
            <c:numRef>
              <c:f>Sheet1!$D$3:$D$10</c:f>
              <c:numCache>
                <c:formatCode>General</c:formatCode>
                <c:ptCount val="8"/>
                <c:pt idx="0">
                  <c:v>5</c:v>
                </c:pt>
                <c:pt idx="1">
                  <c:v>11</c:v>
                </c:pt>
                <c:pt idx="2">
                  <c:v>24</c:v>
                </c:pt>
                <c:pt idx="3">
                  <c:v>24</c:v>
                </c:pt>
                <c:pt idx="4">
                  <c:v>8</c:v>
                </c:pt>
                <c:pt idx="5">
                  <c:v>19</c:v>
                </c:pt>
                <c:pt idx="6">
                  <c:v>8</c:v>
                </c:pt>
                <c:pt idx="7">
                  <c:v>1</c:v>
                </c:pt>
              </c:numCache>
            </c:numRef>
          </c:val>
        </c:ser>
        <c:ser>
          <c:idx val="3"/>
          <c:order val="3"/>
          <c:tx>
            <c:strRef>
              <c:f>Sheet1!$E$2</c:f>
              <c:strCache>
                <c:ptCount val="1"/>
                <c:pt idx="0">
                  <c:v>排水路</c:v>
                </c:pt>
              </c:strCache>
            </c:strRef>
          </c:tx>
          <c:spPr>
            <a:solidFill>
              <a:srgbClr val="A5C249">
                <a:lumMod val="60000"/>
                <a:lumOff val="40000"/>
                <a:alpha val="20000"/>
              </a:srgbClr>
            </a:solidFill>
          </c:spPr>
          <c:cat>
            <c:strRef>
              <c:f>Sheet1!$A$3:$A$10</c:f>
              <c:strCache>
                <c:ptCount val="8"/>
                <c:pt idx="0">
                  <c:v>４月</c:v>
                </c:pt>
                <c:pt idx="1">
                  <c:v>５月</c:v>
                </c:pt>
                <c:pt idx="2">
                  <c:v>６月</c:v>
                </c:pt>
                <c:pt idx="3">
                  <c:v>７月</c:v>
                </c:pt>
                <c:pt idx="4">
                  <c:v>８月</c:v>
                </c:pt>
                <c:pt idx="5">
                  <c:v>９月</c:v>
                </c:pt>
                <c:pt idx="6">
                  <c:v>１０月</c:v>
                </c:pt>
                <c:pt idx="7">
                  <c:v>１１月</c:v>
                </c:pt>
              </c:strCache>
            </c:strRef>
          </c:cat>
          <c:val>
            <c:numRef>
              <c:f>Sheet1!$E$3:$E$10</c:f>
              <c:numCache>
                <c:formatCode>General</c:formatCode>
                <c:ptCount val="8"/>
                <c:pt idx="0">
                  <c:v>6</c:v>
                </c:pt>
                <c:pt idx="1">
                  <c:v>16</c:v>
                </c:pt>
                <c:pt idx="2">
                  <c:v>11</c:v>
                </c:pt>
                <c:pt idx="3">
                  <c:v>12</c:v>
                </c:pt>
                <c:pt idx="4">
                  <c:v>17</c:v>
                </c:pt>
                <c:pt idx="5">
                  <c:v>4</c:v>
                </c:pt>
                <c:pt idx="6">
                  <c:v>4</c:v>
                </c:pt>
                <c:pt idx="7">
                  <c:v>2</c:v>
                </c:pt>
              </c:numCache>
            </c:numRef>
          </c:val>
        </c:ser>
        <c:ser>
          <c:idx val="4"/>
          <c:order val="4"/>
          <c:tx>
            <c:strRef>
              <c:f>Sheet1!$F$2</c:f>
              <c:strCache>
                <c:ptCount val="1"/>
                <c:pt idx="0">
                  <c:v>河川</c:v>
                </c:pt>
              </c:strCache>
            </c:strRef>
          </c:tx>
          <c:spPr>
            <a:solidFill>
              <a:srgbClr val="DBF5F9">
                <a:lumMod val="75000"/>
                <a:alpha val="20000"/>
              </a:srgbClr>
            </a:solidFill>
          </c:spPr>
          <c:cat>
            <c:strRef>
              <c:f>Sheet1!$A$3:$A$10</c:f>
              <c:strCache>
                <c:ptCount val="8"/>
                <c:pt idx="0">
                  <c:v>４月</c:v>
                </c:pt>
                <c:pt idx="1">
                  <c:v>５月</c:v>
                </c:pt>
                <c:pt idx="2">
                  <c:v>６月</c:v>
                </c:pt>
                <c:pt idx="3">
                  <c:v>７月</c:v>
                </c:pt>
                <c:pt idx="4">
                  <c:v>８月</c:v>
                </c:pt>
                <c:pt idx="5">
                  <c:v>９月</c:v>
                </c:pt>
                <c:pt idx="6">
                  <c:v>１０月</c:v>
                </c:pt>
                <c:pt idx="7">
                  <c:v>１１月</c:v>
                </c:pt>
              </c:strCache>
            </c:strRef>
          </c:cat>
          <c:val>
            <c:numRef>
              <c:f>Sheet1!$F$3:$F$10</c:f>
              <c:numCache>
                <c:formatCode>General</c:formatCode>
                <c:ptCount val="8"/>
                <c:pt idx="0">
                  <c:v>7</c:v>
                </c:pt>
                <c:pt idx="1">
                  <c:v>6</c:v>
                </c:pt>
                <c:pt idx="2">
                  <c:v>1</c:v>
                </c:pt>
                <c:pt idx="3">
                  <c:v>8</c:v>
                </c:pt>
                <c:pt idx="4">
                  <c:v>2</c:v>
                </c:pt>
                <c:pt idx="5">
                  <c:v>5</c:v>
                </c:pt>
                <c:pt idx="6">
                  <c:v>11</c:v>
                </c:pt>
                <c:pt idx="7">
                  <c:v>7</c:v>
                </c:pt>
              </c:numCache>
            </c:numRef>
          </c:val>
        </c:ser>
        <c:ser>
          <c:idx val="5"/>
          <c:order val="5"/>
          <c:tx>
            <c:strRef>
              <c:f>Sheet1!$G$2</c:f>
              <c:strCache>
                <c:ptCount val="1"/>
                <c:pt idx="0">
                  <c:v>FP</c:v>
                </c:pt>
              </c:strCache>
            </c:strRef>
          </c:tx>
          <c:spPr>
            <a:solidFill>
              <a:srgbClr val="0BD0D9">
                <a:lumMod val="75000"/>
              </a:srgbClr>
            </a:solidFill>
          </c:spPr>
          <c:cat>
            <c:strRef>
              <c:f>Sheet1!$A$3:$A$10</c:f>
              <c:strCache>
                <c:ptCount val="8"/>
                <c:pt idx="0">
                  <c:v>４月</c:v>
                </c:pt>
                <c:pt idx="1">
                  <c:v>５月</c:v>
                </c:pt>
                <c:pt idx="2">
                  <c:v>６月</c:v>
                </c:pt>
                <c:pt idx="3">
                  <c:v>７月</c:v>
                </c:pt>
                <c:pt idx="4">
                  <c:v>８月</c:v>
                </c:pt>
                <c:pt idx="5">
                  <c:v>９月</c:v>
                </c:pt>
                <c:pt idx="6">
                  <c:v>１０月</c:v>
                </c:pt>
                <c:pt idx="7">
                  <c:v>１１月</c:v>
                </c:pt>
              </c:strCache>
            </c:strRef>
          </c:cat>
          <c:val>
            <c:numRef>
              <c:f>Sheet1!$G$3:$G$10</c:f>
              <c:numCache>
                <c:formatCode>General</c:formatCode>
                <c:ptCount val="8"/>
                <c:pt idx="0">
                  <c:v>1</c:v>
                </c:pt>
                <c:pt idx="1">
                  <c:v>1</c:v>
                </c:pt>
                <c:pt idx="2">
                  <c:v>2</c:v>
                </c:pt>
                <c:pt idx="3">
                  <c:v>7</c:v>
                </c:pt>
                <c:pt idx="4">
                  <c:v>7</c:v>
                </c:pt>
                <c:pt idx="5">
                  <c:v>10</c:v>
                </c:pt>
                <c:pt idx="6">
                  <c:v>11</c:v>
                </c:pt>
                <c:pt idx="7">
                  <c:v>9</c:v>
                </c:pt>
              </c:numCache>
            </c:numRef>
          </c:val>
        </c:ser>
        <c:ser>
          <c:idx val="6"/>
          <c:order val="6"/>
          <c:tx>
            <c:strRef>
              <c:f>Sheet1!$H$2</c:f>
              <c:strCache>
                <c:ptCount val="1"/>
                <c:pt idx="0">
                  <c:v>BT</c:v>
                </c:pt>
              </c:strCache>
            </c:strRef>
          </c:tx>
          <c:spPr>
            <a:solidFill>
              <a:srgbClr val="0BD0D9">
                <a:lumMod val="50000"/>
                <a:alpha val="10000"/>
              </a:srgbClr>
            </a:solidFill>
          </c:spPr>
          <c:cat>
            <c:strRef>
              <c:f>Sheet1!$A$3:$A$10</c:f>
              <c:strCache>
                <c:ptCount val="8"/>
                <c:pt idx="0">
                  <c:v>４月</c:v>
                </c:pt>
                <c:pt idx="1">
                  <c:v>５月</c:v>
                </c:pt>
                <c:pt idx="2">
                  <c:v>６月</c:v>
                </c:pt>
                <c:pt idx="3">
                  <c:v>７月</c:v>
                </c:pt>
                <c:pt idx="4">
                  <c:v>８月</c:v>
                </c:pt>
                <c:pt idx="5">
                  <c:v>９月</c:v>
                </c:pt>
                <c:pt idx="6">
                  <c:v>１０月</c:v>
                </c:pt>
                <c:pt idx="7">
                  <c:v>１１月</c:v>
                </c:pt>
              </c:strCache>
            </c:strRef>
          </c:cat>
          <c:val>
            <c:numRef>
              <c:f>Sheet1!$H$3:$H$10</c:f>
              <c:numCache>
                <c:formatCode>General</c:formatCode>
                <c:ptCount val="8"/>
                <c:pt idx="0">
                  <c:v>3</c:v>
                </c:pt>
                <c:pt idx="1">
                  <c:v>5</c:v>
                </c:pt>
                <c:pt idx="2">
                  <c:v>4</c:v>
                </c:pt>
                <c:pt idx="3">
                  <c:v>6</c:v>
                </c:pt>
                <c:pt idx="4">
                  <c:v>1</c:v>
                </c:pt>
                <c:pt idx="5">
                  <c:v>4</c:v>
                </c:pt>
                <c:pt idx="6">
                  <c:v>7</c:v>
                </c:pt>
                <c:pt idx="7">
                  <c:v>2</c:v>
                </c:pt>
              </c:numCache>
            </c:numRef>
          </c:val>
        </c:ser>
        <c:gapWidth val="50"/>
        <c:overlap val="100"/>
        <c:axId val="59728640"/>
        <c:axId val="59730560"/>
      </c:barChart>
      <c:catAx>
        <c:axId val="59728640"/>
        <c:scaling>
          <c:orientation val="maxMin"/>
        </c:scaling>
        <c:axPos val="l"/>
        <c:title>
          <c:tx>
            <c:rich>
              <a:bodyPr rot="-5400000" vert="horz"/>
              <a:lstStyle/>
              <a:p>
                <a:pPr>
                  <a:defRPr/>
                </a:pPr>
                <a:r>
                  <a:rPr lang="ja-JP"/>
                  <a:t>調査月</a:t>
                </a:r>
              </a:p>
            </c:rich>
          </c:tx>
          <c:layout>
            <c:manualLayout>
              <c:xMode val="edge"/>
              <c:yMode val="edge"/>
              <c:x val="1.5277777777777781E-2"/>
              <c:y val="0.40621755613881599"/>
            </c:manualLayout>
          </c:layout>
        </c:title>
        <c:tickLblPos val="nextTo"/>
        <c:crossAx val="59730560"/>
        <c:crosses val="autoZero"/>
        <c:auto val="1"/>
        <c:lblAlgn val="ctr"/>
        <c:lblOffset val="100"/>
        <c:tickLblSkip val="1"/>
      </c:catAx>
      <c:valAx>
        <c:axId val="59730560"/>
        <c:scaling>
          <c:orientation val="minMax"/>
        </c:scaling>
        <c:delete val="1"/>
        <c:axPos val="b"/>
        <c:majorGridlines/>
        <c:numFmt formatCode="0%" sourceLinked="1"/>
        <c:tickLblPos val="nextTo"/>
        <c:crossAx val="59728640"/>
        <c:crosses val="max"/>
        <c:crossBetween val="between"/>
      </c:valAx>
    </c:plotArea>
    <c:legend>
      <c:legendPos val="r"/>
      <c:layout>
        <c:manualLayout>
          <c:xMode val="edge"/>
          <c:yMode val="edge"/>
          <c:x val="0.85365901137358402"/>
          <c:y val="0.26943117526975902"/>
          <c:w val="0.14495209973753351"/>
          <c:h val="0.45373024205307544"/>
        </c:manualLayout>
      </c:layout>
    </c:legend>
    <c:plotVisOnly val="1"/>
  </c:chart>
  <c:spPr>
    <a:solidFill>
      <a:sysClr val="window" lastClr="FFFFFF"/>
    </a:solidFill>
  </c:spPr>
  <c:txPr>
    <a:bodyPr/>
    <a:lstStyle/>
    <a:p>
      <a:pPr>
        <a:defRPr sz="2400"/>
      </a:pPr>
      <a:endParaRPr lang="ja-JP"/>
    </a:p>
  </c:txPr>
  <c:externalData r:id="rId2"/>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859558180227586"/>
          <c:y val="3.7675296655879473E-2"/>
          <c:w val="0.52391699475065179"/>
          <c:h val="0.76518311758360591"/>
        </c:manualLayout>
      </c:layout>
      <c:barChart>
        <c:barDir val="bar"/>
        <c:grouping val="percentStacked"/>
        <c:ser>
          <c:idx val="0"/>
          <c:order val="0"/>
          <c:tx>
            <c:strRef>
              <c:f>Sheet2!$B$2</c:f>
              <c:strCache>
                <c:ptCount val="1"/>
                <c:pt idx="0">
                  <c:v>水田</c:v>
                </c:pt>
              </c:strCache>
            </c:strRef>
          </c:tx>
          <c:spPr>
            <a:solidFill>
              <a:srgbClr val="7CCA62">
                <a:lumMod val="50000"/>
                <a:alpha val="20000"/>
              </a:srgbClr>
            </a:solidFill>
          </c:spPr>
          <c:cat>
            <c:strRef>
              <c:f>Sheet2!$A$3:$A$10</c:f>
              <c:strCache>
                <c:ptCount val="8"/>
                <c:pt idx="0">
                  <c:v>４月</c:v>
                </c:pt>
                <c:pt idx="1">
                  <c:v>５月</c:v>
                </c:pt>
                <c:pt idx="2">
                  <c:v>６月</c:v>
                </c:pt>
                <c:pt idx="3">
                  <c:v>７月</c:v>
                </c:pt>
                <c:pt idx="4">
                  <c:v>８月</c:v>
                </c:pt>
                <c:pt idx="5">
                  <c:v>９月</c:v>
                </c:pt>
                <c:pt idx="6">
                  <c:v>１０月</c:v>
                </c:pt>
                <c:pt idx="7">
                  <c:v>１１月</c:v>
                </c:pt>
              </c:strCache>
            </c:strRef>
          </c:cat>
          <c:val>
            <c:numRef>
              <c:f>Sheet2!$B$3:$B$10</c:f>
              <c:numCache>
                <c:formatCode>General</c:formatCode>
                <c:ptCount val="8"/>
                <c:pt idx="0">
                  <c:v>5</c:v>
                </c:pt>
                <c:pt idx="1">
                  <c:v>24</c:v>
                </c:pt>
                <c:pt idx="2">
                  <c:v>27</c:v>
                </c:pt>
                <c:pt idx="3">
                  <c:v>5</c:v>
                </c:pt>
                <c:pt idx="4">
                  <c:v>16</c:v>
                </c:pt>
                <c:pt idx="5">
                  <c:v>71</c:v>
                </c:pt>
                <c:pt idx="6">
                  <c:v>23</c:v>
                </c:pt>
                <c:pt idx="7">
                  <c:v>0</c:v>
                </c:pt>
              </c:numCache>
            </c:numRef>
          </c:val>
        </c:ser>
        <c:ser>
          <c:idx val="1"/>
          <c:order val="1"/>
          <c:tx>
            <c:strRef>
              <c:f>Sheet2!$C$2</c:f>
              <c:strCache>
                <c:ptCount val="1"/>
                <c:pt idx="0">
                  <c:v>畑</c:v>
                </c:pt>
              </c:strCache>
            </c:strRef>
          </c:tx>
          <c:spPr>
            <a:solidFill>
              <a:srgbClr val="A5C249">
                <a:lumMod val="50000"/>
                <a:alpha val="20000"/>
              </a:srgbClr>
            </a:solidFill>
          </c:spPr>
          <c:cat>
            <c:strRef>
              <c:f>Sheet2!$A$3:$A$10</c:f>
              <c:strCache>
                <c:ptCount val="8"/>
                <c:pt idx="0">
                  <c:v>４月</c:v>
                </c:pt>
                <c:pt idx="1">
                  <c:v>５月</c:v>
                </c:pt>
                <c:pt idx="2">
                  <c:v>６月</c:v>
                </c:pt>
                <c:pt idx="3">
                  <c:v>７月</c:v>
                </c:pt>
                <c:pt idx="4">
                  <c:v>８月</c:v>
                </c:pt>
                <c:pt idx="5">
                  <c:v>９月</c:v>
                </c:pt>
                <c:pt idx="6">
                  <c:v>１０月</c:v>
                </c:pt>
                <c:pt idx="7">
                  <c:v>１１月</c:v>
                </c:pt>
              </c:strCache>
            </c:strRef>
          </c:cat>
          <c:val>
            <c:numRef>
              <c:f>Sheet2!$C$3:$C$10</c:f>
              <c:numCache>
                <c:formatCode>General</c:formatCode>
                <c:ptCount val="8"/>
                <c:pt idx="0">
                  <c:v>0</c:v>
                </c:pt>
                <c:pt idx="1">
                  <c:v>0</c:v>
                </c:pt>
                <c:pt idx="2">
                  <c:v>0</c:v>
                </c:pt>
                <c:pt idx="3">
                  <c:v>0</c:v>
                </c:pt>
                <c:pt idx="4">
                  <c:v>2</c:v>
                </c:pt>
                <c:pt idx="5">
                  <c:v>5</c:v>
                </c:pt>
                <c:pt idx="6">
                  <c:v>1</c:v>
                </c:pt>
                <c:pt idx="7">
                  <c:v>0</c:v>
                </c:pt>
              </c:numCache>
            </c:numRef>
          </c:val>
        </c:ser>
        <c:ser>
          <c:idx val="2"/>
          <c:order val="2"/>
          <c:tx>
            <c:strRef>
              <c:f>Sheet2!$D$2</c:f>
              <c:strCache>
                <c:ptCount val="1"/>
                <c:pt idx="0">
                  <c:v>休耕田</c:v>
                </c:pt>
              </c:strCache>
            </c:strRef>
          </c:tx>
          <c:spPr>
            <a:solidFill>
              <a:srgbClr val="A5C249">
                <a:lumMod val="75000"/>
                <a:alpha val="20000"/>
              </a:srgbClr>
            </a:solidFill>
          </c:spPr>
          <c:cat>
            <c:strRef>
              <c:f>Sheet2!$A$3:$A$10</c:f>
              <c:strCache>
                <c:ptCount val="8"/>
                <c:pt idx="0">
                  <c:v>４月</c:v>
                </c:pt>
                <c:pt idx="1">
                  <c:v>５月</c:v>
                </c:pt>
                <c:pt idx="2">
                  <c:v>６月</c:v>
                </c:pt>
                <c:pt idx="3">
                  <c:v>７月</c:v>
                </c:pt>
                <c:pt idx="4">
                  <c:v>８月</c:v>
                </c:pt>
                <c:pt idx="5">
                  <c:v>９月</c:v>
                </c:pt>
                <c:pt idx="6">
                  <c:v>１０月</c:v>
                </c:pt>
                <c:pt idx="7">
                  <c:v>１１月</c:v>
                </c:pt>
              </c:strCache>
            </c:strRef>
          </c:cat>
          <c:val>
            <c:numRef>
              <c:f>Sheet2!$D$3:$D$10</c:f>
              <c:numCache>
                <c:formatCode>General</c:formatCode>
                <c:ptCount val="8"/>
                <c:pt idx="0">
                  <c:v>2</c:v>
                </c:pt>
                <c:pt idx="1">
                  <c:v>1</c:v>
                </c:pt>
                <c:pt idx="2">
                  <c:v>1</c:v>
                </c:pt>
                <c:pt idx="3">
                  <c:v>15</c:v>
                </c:pt>
                <c:pt idx="4">
                  <c:v>123</c:v>
                </c:pt>
                <c:pt idx="5">
                  <c:v>54</c:v>
                </c:pt>
                <c:pt idx="6">
                  <c:v>14</c:v>
                </c:pt>
                <c:pt idx="7">
                  <c:v>0</c:v>
                </c:pt>
              </c:numCache>
            </c:numRef>
          </c:val>
        </c:ser>
        <c:ser>
          <c:idx val="3"/>
          <c:order val="3"/>
          <c:tx>
            <c:strRef>
              <c:f>Sheet2!$E$2</c:f>
              <c:strCache>
                <c:ptCount val="1"/>
                <c:pt idx="0">
                  <c:v>排水路</c:v>
                </c:pt>
              </c:strCache>
            </c:strRef>
          </c:tx>
          <c:spPr>
            <a:solidFill>
              <a:srgbClr val="A5C249">
                <a:lumMod val="60000"/>
                <a:lumOff val="40000"/>
                <a:alpha val="20000"/>
              </a:srgbClr>
            </a:solidFill>
          </c:spPr>
          <c:cat>
            <c:strRef>
              <c:f>Sheet2!$A$3:$A$10</c:f>
              <c:strCache>
                <c:ptCount val="8"/>
                <c:pt idx="0">
                  <c:v>４月</c:v>
                </c:pt>
                <c:pt idx="1">
                  <c:v>５月</c:v>
                </c:pt>
                <c:pt idx="2">
                  <c:v>６月</c:v>
                </c:pt>
                <c:pt idx="3">
                  <c:v>７月</c:v>
                </c:pt>
                <c:pt idx="4">
                  <c:v>８月</c:v>
                </c:pt>
                <c:pt idx="5">
                  <c:v>９月</c:v>
                </c:pt>
                <c:pt idx="6">
                  <c:v>１０月</c:v>
                </c:pt>
                <c:pt idx="7">
                  <c:v>１１月</c:v>
                </c:pt>
              </c:strCache>
            </c:strRef>
          </c:cat>
          <c:val>
            <c:numRef>
              <c:f>Sheet2!$E$3:$E$10</c:f>
              <c:numCache>
                <c:formatCode>General</c:formatCode>
                <c:ptCount val="8"/>
                <c:pt idx="0">
                  <c:v>4</c:v>
                </c:pt>
                <c:pt idx="1">
                  <c:v>2</c:v>
                </c:pt>
                <c:pt idx="2">
                  <c:v>0</c:v>
                </c:pt>
                <c:pt idx="3">
                  <c:v>4</c:v>
                </c:pt>
                <c:pt idx="4">
                  <c:v>4</c:v>
                </c:pt>
                <c:pt idx="5">
                  <c:v>7</c:v>
                </c:pt>
                <c:pt idx="6">
                  <c:v>1</c:v>
                </c:pt>
                <c:pt idx="7">
                  <c:v>0</c:v>
                </c:pt>
              </c:numCache>
            </c:numRef>
          </c:val>
        </c:ser>
        <c:ser>
          <c:idx val="4"/>
          <c:order val="4"/>
          <c:tx>
            <c:strRef>
              <c:f>Sheet2!$F$2</c:f>
              <c:strCache>
                <c:ptCount val="1"/>
                <c:pt idx="0">
                  <c:v>河川</c:v>
                </c:pt>
              </c:strCache>
            </c:strRef>
          </c:tx>
          <c:spPr>
            <a:solidFill>
              <a:srgbClr val="DBF5F9">
                <a:lumMod val="75000"/>
                <a:alpha val="20000"/>
              </a:srgbClr>
            </a:solidFill>
          </c:spPr>
          <c:cat>
            <c:strRef>
              <c:f>Sheet2!$A$3:$A$10</c:f>
              <c:strCache>
                <c:ptCount val="8"/>
                <c:pt idx="0">
                  <c:v>４月</c:v>
                </c:pt>
                <c:pt idx="1">
                  <c:v>５月</c:v>
                </c:pt>
                <c:pt idx="2">
                  <c:v>６月</c:v>
                </c:pt>
                <c:pt idx="3">
                  <c:v>７月</c:v>
                </c:pt>
                <c:pt idx="4">
                  <c:v>８月</c:v>
                </c:pt>
                <c:pt idx="5">
                  <c:v>９月</c:v>
                </c:pt>
                <c:pt idx="6">
                  <c:v>１０月</c:v>
                </c:pt>
                <c:pt idx="7">
                  <c:v>１１月</c:v>
                </c:pt>
              </c:strCache>
            </c:strRef>
          </c:cat>
          <c:val>
            <c:numRef>
              <c:f>Sheet2!$F$3:$F$10</c:f>
              <c:numCache>
                <c:formatCode>General</c:formatCode>
                <c:ptCount val="8"/>
                <c:pt idx="0">
                  <c:v>6</c:v>
                </c:pt>
                <c:pt idx="1">
                  <c:v>6</c:v>
                </c:pt>
                <c:pt idx="2">
                  <c:v>0</c:v>
                </c:pt>
                <c:pt idx="3">
                  <c:v>11</c:v>
                </c:pt>
                <c:pt idx="4">
                  <c:v>10</c:v>
                </c:pt>
                <c:pt idx="5">
                  <c:v>18</c:v>
                </c:pt>
                <c:pt idx="6">
                  <c:v>8</c:v>
                </c:pt>
                <c:pt idx="7">
                  <c:v>2</c:v>
                </c:pt>
              </c:numCache>
            </c:numRef>
          </c:val>
        </c:ser>
        <c:ser>
          <c:idx val="5"/>
          <c:order val="5"/>
          <c:tx>
            <c:strRef>
              <c:f>Sheet2!$G$2</c:f>
              <c:strCache>
                <c:ptCount val="1"/>
                <c:pt idx="0">
                  <c:v>FP</c:v>
                </c:pt>
              </c:strCache>
            </c:strRef>
          </c:tx>
          <c:spPr>
            <a:solidFill>
              <a:srgbClr val="0BD0D9">
                <a:lumMod val="75000"/>
              </a:srgbClr>
            </a:solidFill>
          </c:spPr>
          <c:cat>
            <c:strRef>
              <c:f>Sheet2!$A$3:$A$10</c:f>
              <c:strCache>
                <c:ptCount val="8"/>
                <c:pt idx="0">
                  <c:v>４月</c:v>
                </c:pt>
                <c:pt idx="1">
                  <c:v>５月</c:v>
                </c:pt>
                <c:pt idx="2">
                  <c:v>６月</c:v>
                </c:pt>
                <c:pt idx="3">
                  <c:v>７月</c:v>
                </c:pt>
                <c:pt idx="4">
                  <c:v>８月</c:v>
                </c:pt>
                <c:pt idx="5">
                  <c:v>９月</c:v>
                </c:pt>
                <c:pt idx="6">
                  <c:v>１０月</c:v>
                </c:pt>
                <c:pt idx="7">
                  <c:v>１１月</c:v>
                </c:pt>
              </c:strCache>
            </c:strRef>
          </c:cat>
          <c:val>
            <c:numRef>
              <c:f>Sheet2!$G$3:$G$10</c:f>
              <c:numCache>
                <c:formatCode>General</c:formatCode>
                <c:ptCount val="8"/>
                <c:pt idx="0">
                  <c:v>2</c:v>
                </c:pt>
                <c:pt idx="1">
                  <c:v>0</c:v>
                </c:pt>
                <c:pt idx="2">
                  <c:v>0</c:v>
                </c:pt>
                <c:pt idx="3">
                  <c:v>0</c:v>
                </c:pt>
                <c:pt idx="4">
                  <c:v>11</c:v>
                </c:pt>
                <c:pt idx="5">
                  <c:v>9</c:v>
                </c:pt>
                <c:pt idx="6">
                  <c:v>5</c:v>
                </c:pt>
                <c:pt idx="7">
                  <c:v>0</c:v>
                </c:pt>
              </c:numCache>
            </c:numRef>
          </c:val>
        </c:ser>
        <c:ser>
          <c:idx val="6"/>
          <c:order val="6"/>
          <c:tx>
            <c:strRef>
              <c:f>Sheet2!$H$2</c:f>
              <c:strCache>
                <c:ptCount val="1"/>
                <c:pt idx="0">
                  <c:v>BT</c:v>
                </c:pt>
              </c:strCache>
            </c:strRef>
          </c:tx>
          <c:spPr>
            <a:solidFill>
              <a:srgbClr val="0BD0D9">
                <a:lumMod val="50000"/>
                <a:alpha val="20000"/>
              </a:srgbClr>
            </a:solidFill>
          </c:spPr>
          <c:cat>
            <c:strRef>
              <c:f>Sheet2!$A$3:$A$10</c:f>
              <c:strCache>
                <c:ptCount val="8"/>
                <c:pt idx="0">
                  <c:v>４月</c:v>
                </c:pt>
                <c:pt idx="1">
                  <c:v>５月</c:v>
                </c:pt>
                <c:pt idx="2">
                  <c:v>６月</c:v>
                </c:pt>
                <c:pt idx="3">
                  <c:v>７月</c:v>
                </c:pt>
                <c:pt idx="4">
                  <c:v>８月</c:v>
                </c:pt>
                <c:pt idx="5">
                  <c:v>９月</c:v>
                </c:pt>
                <c:pt idx="6">
                  <c:v>１０月</c:v>
                </c:pt>
                <c:pt idx="7">
                  <c:v>１１月</c:v>
                </c:pt>
              </c:strCache>
            </c:strRef>
          </c:cat>
          <c:val>
            <c:numRef>
              <c:f>Sheet2!$H$3:$H$10</c:f>
              <c:numCache>
                <c:formatCode>General</c:formatCode>
                <c:ptCount val="8"/>
                <c:pt idx="0">
                  <c:v>6</c:v>
                </c:pt>
                <c:pt idx="1">
                  <c:v>4</c:v>
                </c:pt>
                <c:pt idx="2">
                  <c:v>0</c:v>
                </c:pt>
                <c:pt idx="3">
                  <c:v>3</c:v>
                </c:pt>
                <c:pt idx="4">
                  <c:v>3</c:v>
                </c:pt>
                <c:pt idx="5">
                  <c:v>5</c:v>
                </c:pt>
                <c:pt idx="6">
                  <c:v>11</c:v>
                </c:pt>
                <c:pt idx="7">
                  <c:v>2</c:v>
                </c:pt>
              </c:numCache>
            </c:numRef>
          </c:val>
        </c:ser>
        <c:gapWidth val="50"/>
        <c:overlap val="100"/>
        <c:axId val="59779712"/>
        <c:axId val="59793792"/>
      </c:barChart>
      <c:catAx>
        <c:axId val="59779712"/>
        <c:scaling>
          <c:orientation val="maxMin"/>
        </c:scaling>
        <c:axPos val="l"/>
        <c:tickLblPos val="nextTo"/>
        <c:crossAx val="59793792"/>
        <c:crosses val="autoZero"/>
        <c:auto val="1"/>
        <c:lblAlgn val="ctr"/>
        <c:lblOffset val="100"/>
        <c:tickLblSkip val="1"/>
      </c:catAx>
      <c:valAx>
        <c:axId val="59793792"/>
        <c:scaling>
          <c:orientation val="minMax"/>
        </c:scaling>
        <c:axPos val="b"/>
        <c:majorGridlines/>
        <c:numFmt formatCode="0%" sourceLinked="1"/>
        <c:tickLblPos val="nextTo"/>
        <c:crossAx val="59779712"/>
        <c:crosses val="max"/>
        <c:crossBetween val="between"/>
      </c:valAx>
    </c:plotArea>
    <c:plotVisOnly val="1"/>
  </c:chart>
  <c:spPr>
    <a:noFill/>
  </c:spPr>
  <c:txPr>
    <a:bodyPr/>
    <a:lstStyle/>
    <a:p>
      <a:pPr>
        <a:defRPr sz="2400"/>
      </a:pPr>
      <a:endParaRPr lang="ja-JP"/>
    </a:p>
  </c:txPr>
  <c:externalData r:id="rId2"/>
  <c:userShapes r:id="rId3"/>
</c:chartSpac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F456AF-E058-4A43-A7D2-4D65064D67AD}" type="doc">
      <dgm:prSet loTypeId="urn:microsoft.com/office/officeart/2005/8/layout/list1" loCatId="list" qsTypeId="urn:microsoft.com/office/officeart/2005/8/quickstyle/simple2" qsCatId="simple" csTypeId="urn:microsoft.com/office/officeart/2005/8/colors/accent2_1" csCatId="accent2" phldr="1"/>
      <dgm:spPr/>
      <dgm:t>
        <a:bodyPr/>
        <a:lstStyle/>
        <a:p>
          <a:endParaRPr kumimoji="1" lang="ja-JP" altLang="en-US"/>
        </a:p>
      </dgm:t>
    </dgm:pt>
    <dgm:pt modelId="{31C16B9C-4E8F-444C-B59E-F267859BD485}">
      <dgm:prSet phldrT="[テキスト]" custT="1"/>
      <dgm:spPr/>
      <dgm:t>
        <a:bodyPr/>
        <a:lstStyle/>
        <a:p>
          <a:pPr algn="ctr"/>
          <a:r>
            <a:rPr kumimoji="1" lang="ja-JP" altLang="en-US" sz="2800" dirty="0" smtClean="0"/>
            <a:t>サギ類</a:t>
          </a:r>
          <a:endParaRPr kumimoji="1" lang="ja-JP" altLang="en-US" sz="2800" dirty="0"/>
        </a:p>
      </dgm:t>
    </dgm:pt>
    <dgm:pt modelId="{67FDE245-BF2A-41C3-86A9-79154B99179C}" type="parTrans" cxnId="{3D5D48FA-1BE7-41AC-AF63-93DBC77534AE}">
      <dgm:prSet/>
      <dgm:spPr/>
      <dgm:t>
        <a:bodyPr/>
        <a:lstStyle/>
        <a:p>
          <a:endParaRPr kumimoji="1" lang="ja-JP" altLang="en-US"/>
        </a:p>
      </dgm:t>
    </dgm:pt>
    <dgm:pt modelId="{B6D84724-ED7D-418C-874A-C3C162D3D0D5}" type="sibTrans" cxnId="{3D5D48FA-1BE7-41AC-AF63-93DBC77534AE}">
      <dgm:prSet/>
      <dgm:spPr/>
      <dgm:t>
        <a:bodyPr/>
        <a:lstStyle/>
        <a:p>
          <a:endParaRPr kumimoji="1" lang="ja-JP" altLang="en-US"/>
        </a:p>
      </dgm:t>
    </dgm:pt>
    <dgm:pt modelId="{0CA01C76-4D5F-4B14-BC17-2C917D631180}">
      <dgm:prSet custT="1"/>
      <dgm:spPr/>
      <dgm:t>
        <a:bodyPr/>
        <a:lstStyle/>
        <a:p>
          <a:r>
            <a:rPr lang="ja-JP" altLang="en-US" sz="2400" dirty="0" smtClean="0"/>
            <a:t>コウノトリ目サギ科に属する鳥の総称</a:t>
          </a:r>
          <a:endParaRPr kumimoji="1" lang="ja-JP" altLang="en-US" sz="2400" dirty="0"/>
        </a:p>
      </dgm:t>
    </dgm:pt>
    <dgm:pt modelId="{D05F6405-B394-4D85-B0EC-01205217E076}" type="parTrans" cxnId="{06FF4C1C-DF67-4667-AF2B-3089A90D57BF}">
      <dgm:prSet/>
      <dgm:spPr/>
      <dgm:t>
        <a:bodyPr/>
        <a:lstStyle/>
        <a:p>
          <a:endParaRPr kumimoji="1" lang="ja-JP" altLang="en-US"/>
        </a:p>
      </dgm:t>
    </dgm:pt>
    <dgm:pt modelId="{54271116-4A15-47F0-AE89-A6692CD9D6F6}" type="sibTrans" cxnId="{06FF4C1C-DF67-4667-AF2B-3089A90D57BF}">
      <dgm:prSet/>
      <dgm:spPr/>
      <dgm:t>
        <a:bodyPr/>
        <a:lstStyle/>
        <a:p>
          <a:endParaRPr kumimoji="1" lang="ja-JP" altLang="en-US"/>
        </a:p>
      </dgm:t>
    </dgm:pt>
    <dgm:pt modelId="{183C6207-1340-464C-84B8-607AB694931D}">
      <dgm:prSet custT="1"/>
      <dgm:spPr/>
      <dgm:t>
        <a:bodyPr/>
        <a:lstStyle/>
        <a:p>
          <a:r>
            <a:rPr lang="ja-JP" altLang="en-US" sz="2400" dirty="0" smtClean="0"/>
            <a:t>水田地帯の代表的な鳥</a:t>
          </a:r>
          <a:endParaRPr lang="en-US" altLang="ja-JP" sz="2400" dirty="0" smtClean="0"/>
        </a:p>
      </dgm:t>
    </dgm:pt>
    <dgm:pt modelId="{2F54F2F5-BB92-401E-81CE-CE909C38D539}" type="parTrans" cxnId="{D948E66A-9755-44EB-BE2A-B31B1A6C7428}">
      <dgm:prSet/>
      <dgm:spPr/>
      <dgm:t>
        <a:bodyPr/>
        <a:lstStyle/>
        <a:p>
          <a:endParaRPr kumimoji="1" lang="ja-JP" altLang="en-US"/>
        </a:p>
      </dgm:t>
    </dgm:pt>
    <dgm:pt modelId="{639FC3E1-3426-4B79-BE73-2199C010BE78}" type="sibTrans" cxnId="{D948E66A-9755-44EB-BE2A-B31B1A6C7428}">
      <dgm:prSet/>
      <dgm:spPr/>
      <dgm:t>
        <a:bodyPr/>
        <a:lstStyle/>
        <a:p>
          <a:endParaRPr kumimoji="1" lang="ja-JP" altLang="en-US"/>
        </a:p>
      </dgm:t>
    </dgm:pt>
    <dgm:pt modelId="{A853AB6C-61F4-40CC-B562-D850BDF7AE73}" type="pres">
      <dgm:prSet presAssocID="{F5F456AF-E058-4A43-A7D2-4D65064D67AD}" presName="linear" presStyleCnt="0">
        <dgm:presLayoutVars>
          <dgm:dir/>
          <dgm:animLvl val="lvl"/>
          <dgm:resizeHandles val="exact"/>
        </dgm:presLayoutVars>
      </dgm:prSet>
      <dgm:spPr/>
      <dgm:t>
        <a:bodyPr/>
        <a:lstStyle/>
        <a:p>
          <a:endParaRPr kumimoji="1" lang="ja-JP" altLang="en-US"/>
        </a:p>
      </dgm:t>
    </dgm:pt>
    <dgm:pt modelId="{A15ACF9F-B212-44C4-901E-54396B8B5D04}" type="pres">
      <dgm:prSet presAssocID="{31C16B9C-4E8F-444C-B59E-F267859BD485}" presName="parentLin" presStyleCnt="0"/>
      <dgm:spPr/>
    </dgm:pt>
    <dgm:pt modelId="{E349664C-3687-4BCC-95DC-BE9D7F6AC480}" type="pres">
      <dgm:prSet presAssocID="{31C16B9C-4E8F-444C-B59E-F267859BD485}" presName="parentLeftMargin" presStyleLbl="node1" presStyleIdx="0" presStyleCnt="1"/>
      <dgm:spPr/>
      <dgm:t>
        <a:bodyPr/>
        <a:lstStyle/>
        <a:p>
          <a:endParaRPr kumimoji="1" lang="ja-JP" altLang="en-US"/>
        </a:p>
      </dgm:t>
    </dgm:pt>
    <dgm:pt modelId="{4D50B9A2-EA21-444C-94E4-C13ABB2E30FB}" type="pres">
      <dgm:prSet presAssocID="{31C16B9C-4E8F-444C-B59E-F267859BD485}" presName="parentText" presStyleLbl="node1" presStyleIdx="0" presStyleCnt="1" custScaleX="43080" custScaleY="34200" custLinFactX="35379" custLinFactNeighborX="100000" custLinFactNeighborY="-28995">
        <dgm:presLayoutVars>
          <dgm:chMax val="0"/>
          <dgm:bulletEnabled val="1"/>
        </dgm:presLayoutVars>
      </dgm:prSet>
      <dgm:spPr/>
      <dgm:t>
        <a:bodyPr/>
        <a:lstStyle/>
        <a:p>
          <a:endParaRPr kumimoji="1" lang="ja-JP" altLang="en-US"/>
        </a:p>
      </dgm:t>
    </dgm:pt>
    <dgm:pt modelId="{5511474E-9B8A-49B3-86CE-71B132AF479D}" type="pres">
      <dgm:prSet presAssocID="{31C16B9C-4E8F-444C-B59E-F267859BD485}" presName="negativeSpace" presStyleCnt="0"/>
      <dgm:spPr/>
    </dgm:pt>
    <dgm:pt modelId="{89F90296-2867-4C41-844C-69B75EC4AAA3}" type="pres">
      <dgm:prSet presAssocID="{31C16B9C-4E8F-444C-B59E-F267859BD485}" presName="childText" presStyleLbl="conFgAcc1" presStyleIdx="0" presStyleCnt="1" custScaleY="63403" custLinFactNeighborX="-391" custLinFactNeighborY="3859">
        <dgm:presLayoutVars>
          <dgm:bulletEnabled val="1"/>
        </dgm:presLayoutVars>
      </dgm:prSet>
      <dgm:spPr/>
      <dgm:t>
        <a:bodyPr/>
        <a:lstStyle/>
        <a:p>
          <a:endParaRPr kumimoji="1" lang="ja-JP" altLang="en-US"/>
        </a:p>
      </dgm:t>
    </dgm:pt>
  </dgm:ptLst>
  <dgm:cxnLst>
    <dgm:cxn modelId="{758B23E2-E8E8-498A-81A8-130861051BFF}" type="presOf" srcId="{0CA01C76-4D5F-4B14-BC17-2C917D631180}" destId="{89F90296-2867-4C41-844C-69B75EC4AAA3}" srcOrd="0" destOrd="0" presId="urn:microsoft.com/office/officeart/2005/8/layout/list1"/>
    <dgm:cxn modelId="{D1702E46-DA97-44A1-8306-BCE2ACD6692A}" type="presOf" srcId="{183C6207-1340-464C-84B8-607AB694931D}" destId="{89F90296-2867-4C41-844C-69B75EC4AAA3}" srcOrd="0" destOrd="1" presId="urn:microsoft.com/office/officeart/2005/8/layout/list1"/>
    <dgm:cxn modelId="{3D5D48FA-1BE7-41AC-AF63-93DBC77534AE}" srcId="{F5F456AF-E058-4A43-A7D2-4D65064D67AD}" destId="{31C16B9C-4E8F-444C-B59E-F267859BD485}" srcOrd="0" destOrd="0" parTransId="{67FDE245-BF2A-41C3-86A9-79154B99179C}" sibTransId="{B6D84724-ED7D-418C-874A-C3C162D3D0D5}"/>
    <dgm:cxn modelId="{D948E66A-9755-44EB-BE2A-B31B1A6C7428}" srcId="{31C16B9C-4E8F-444C-B59E-F267859BD485}" destId="{183C6207-1340-464C-84B8-607AB694931D}" srcOrd="1" destOrd="0" parTransId="{2F54F2F5-BB92-401E-81CE-CE909C38D539}" sibTransId="{639FC3E1-3426-4B79-BE73-2199C010BE78}"/>
    <dgm:cxn modelId="{5A8C7B8F-1965-492A-B2C5-EB1E801692FD}" type="presOf" srcId="{31C16B9C-4E8F-444C-B59E-F267859BD485}" destId="{4D50B9A2-EA21-444C-94E4-C13ABB2E30FB}" srcOrd="1" destOrd="0" presId="urn:microsoft.com/office/officeart/2005/8/layout/list1"/>
    <dgm:cxn modelId="{74A72662-0D4E-4E64-905A-75314866E4D7}" type="presOf" srcId="{F5F456AF-E058-4A43-A7D2-4D65064D67AD}" destId="{A853AB6C-61F4-40CC-B562-D850BDF7AE73}" srcOrd="0" destOrd="0" presId="urn:microsoft.com/office/officeart/2005/8/layout/list1"/>
    <dgm:cxn modelId="{39160A75-F47C-4893-8516-53B36B5E1F8B}" type="presOf" srcId="{31C16B9C-4E8F-444C-B59E-F267859BD485}" destId="{E349664C-3687-4BCC-95DC-BE9D7F6AC480}" srcOrd="0" destOrd="0" presId="urn:microsoft.com/office/officeart/2005/8/layout/list1"/>
    <dgm:cxn modelId="{06FF4C1C-DF67-4667-AF2B-3089A90D57BF}" srcId="{31C16B9C-4E8F-444C-B59E-F267859BD485}" destId="{0CA01C76-4D5F-4B14-BC17-2C917D631180}" srcOrd="0" destOrd="0" parTransId="{D05F6405-B394-4D85-B0EC-01205217E076}" sibTransId="{54271116-4A15-47F0-AE89-A6692CD9D6F6}"/>
    <dgm:cxn modelId="{8252FE4A-0A96-46F9-94FE-65E980B0DFD8}" type="presParOf" srcId="{A853AB6C-61F4-40CC-B562-D850BDF7AE73}" destId="{A15ACF9F-B212-44C4-901E-54396B8B5D04}" srcOrd="0" destOrd="0" presId="urn:microsoft.com/office/officeart/2005/8/layout/list1"/>
    <dgm:cxn modelId="{D7B86B4B-1CFE-4D65-8D55-ACCA08133747}" type="presParOf" srcId="{A15ACF9F-B212-44C4-901E-54396B8B5D04}" destId="{E349664C-3687-4BCC-95DC-BE9D7F6AC480}" srcOrd="0" destOrd="0" presId="urn:microsoft.com/office/officeart/2005/8/layout/list1"/>
    <dgm:cxn modelId="{243F1F7D-330E-46A8-B46D-3F05A28EE994}" type="presParOf" srcId="{A15ACF9F-B212-44C4-901E-54396B8B5D04}" destId="{4D50B9A2-EA21-444C-94E4-C13ABB2E30FB}" srcOrd="1" destOrd="0" presId="urn:microsoft.com/office/officeart/2005/8/layout/list1"/>
    <dgm:cxn modelId="{D3DEFAB7-5CCD-4986-BD02-18829B62D263}" type="presParOf" srcId="{A853AB6C-61F4-40CC-B562-D850BDF7AE73}" destId="{5511474E-9B8A-49B3-86CE-71B132AF479D}" srcOrd="1" destOrd="0" presId="urn:microsoft.com/office/officeart/2005/8/layout/list1"/>
    <dgm:cxn modelId="{62A1FB82-F29C-409C-9142-8182EEB1F445}" type="presParOf" srcId="{A853AB6C-61F4-40CC-B562-D850BDF7AE73}" destId="{89F90296-2867-4C41-844C-69B75EC4AAA3}" srcOrd="2" destOrd="0" presId="urn:microsoft.com/office/officeart/2005/8/layout/list1"/>
  </dgm:cxnLst>
  <dgm:bg/>
  <dgm:whole/>
</dgm:dataModel>
</file>

<file path=ppt/diagrams/data2.xml><?xml version="1.0" encoding="utf-8"?>
<dgm:dataModel xmlns:dgm="http://schemas.openxmlformats.org/drawingml/2006/diagram" xmlns:a="http://schemas.openxmlformats.org/drawingml/2006/main">
  <dgm:ptLst>
    <dgm:pt modelId="{F5F456AF-E058-4A43-A7D2-4D65064D67AD}" type="doc">
      <dgm:prSet loTypeId="urn:microsoft.com/office/officeart/2005/8/layout/list1" loCatId="list" qsTypeId="urn:microsoft.com/office/officeart/2005/8/quickstyle/simple2" qsCatId="simple" csTypeId="urn:microsoft.com/office/officeart/2005/8/colors/accent2_1" csCatId="accent2" phldr="1"/>
      <dgm:spPr/>
      <dgm:t>
        <a:bodyPr/>
        <a:lstStyle/>
        <a:p>
          <a:endParaRPr kumimoji="1" lang="ja-JP" altLang="en-US"/>
        </a:p>
      </dgm:t>
    </dgm:pt>
    <dgm:pt modelId="{31C16B9C-4E8F-444C-B59E-F267859BD485}">
      <dgm:prSet phldrT="[テキスト]" custT="1"/>
      <dgm:spPr/>
      <dgm:t>
        <a:bodyPr/>
        <a:lstStyle/>
        <a:p>
          <a:pPr algn="ctr"/>
          <a:r>
            <a:rPr kumimoji="1" lang="ja-JP" altLang="en-US" sz="2800" dirty="0" smtClean="0"/>
            <a:t>ルートセンサス</a:t>
          </a:r>
          <a:endParaRPr kumimoji="1" lang="ja-JP" altLang="en-US" sz="2800" dirty="0"/>
        </a:p>
      </dgm:t>
    </dgm:pt>
    <dgm:pt modelId="{67FDE245-BF2A-41C3-86A9-79154B99179C}" type="parTrans" cxnId="{3D5D48FA-1BE7-41AC-AF63-93DBC77534AE}">
      <dgm:prSet/>
      <dgm:spPr/>
      <dgm:t>
        <a:bodyPr/>
        <a:lstStyle/>
        <a:p>
          <a:endParaRPr kumimoji="1" lang="ja-JP" altLang="en-US"/>
        </a:p>
      </dgm:t>
    </dgm:pt>
    <dgm:pt modelId="{B6D84724-ED7D-418C-874A-C3C162D3D0D5}" type="sibTrans" cxnId="{3D5D48FA-1BE7-41AC-AF63-93DBC77534AE}">
      <dgm:prSet/>
      <dgm:spPr/>
      <dgm:t>
        <a:bodyPr/>
        <a:lstStyle/>
        <a:p>
          <a:endParaRPr kumimoji="1" lang="ja-JP" altLang="en-US"/>
        </a:p>
      </dgm:t>
    </dgm:pt>
    <dgm:pt modelId="{0CA01C76-4D5F-4B14-BC17-2C917D631180}">
      <dgm:prSet custT="1"/>
      <dgm:spPr/>
      <dgm:t>
        <a:bodyPr/>
        <a:lstStyle/>
        <a:p>
          <a:r>
            <a:rPr lang="ja-JP" altLang="en-US" sz="2400" dirty="0" smtClean="0"/>
            <a:t>車で移動しながら双眼鏡を使って調査地全体を観察する</a:t>
          </a:r>
          <a:endParaRPr kumimoji="1" lang="ja-JP" altLang="en-US" sz="2400" dirty="0"/>
        </a:p>
      </dgm:t>
    </dgm:pt>
    <dgm:pt modelId="{D05F6405-B394-4D85-B0EC-01205217E076}" type="parTrans" cxnId="{06FF4C1C-DF67-4667-AF2B-3089A90D57BF}">
      <dgm:prSet/>
      <dgm:spPr/>
      <dgm:t>
        <a:bodyPr/>
        <a:lstStyle/>
        <a:p>
          <a:endParaRPr kumimoji="1" lang="ja-JP" altLang="en-US"/>
        </a:p>
      </dgm:t>
    </dgm:pt>
    <dgm:pt modelId="{54271116-4A15-47F0-AE89-A6692CD9D6F6}" type="sibTrans" cxnId="{06FF4C1C-DF67-4667-AF2B-3089A90D57BF}">
      <dgm:prSet/>
      <dgm:spPr/>
      <dgm:t>
        <a:bodyPr/>
        <a:lstStyle/>
        <a:p>
          <a:endParaRPr kumimoji="1" lang="ja-JP" altLang="en-US"/>
        </a:p>
      </dgm:t>
    </dgm:pt>
    <dgm:pt modelId="{A853AB6C-61F4-40CC-B562-D850BDF7AE73}" type="pres">
      <dgm:prSet presAssocID="{F5F456AF-E058-4A43-A7D2-4D65064D67AD}" presName="linear" presStyleCnt="0">
        <dgm:presLayoutVars>
          <dgm:dir/>
          <dgm:animLvl val="lvl"/>
          <dgm:resizeHandles val="exact"/>
        </dgm:presLayoutVars>
      </dgm:prSet>
      <dgm:spPr/>
      <dgm:t>
        <a:bodyPr/>
        <a:lstStyle/>
        <a:p>
          <a:endParaRPr kumimoji="1" lang="ja-JP" altLang="en-US"/>
        </a:p>
      </dgm:t>
    </dgm:pt>
    <dgm:pt modelId="{A15ACF9F-B212-44C4-901E-54396B8B5D04}" type="pres">
      <dgm:prSet presAssocID="{31C16B9C-4E8F-444C-B59E-F267859BD485}" presName="parentLin" presStyleCnt="0"/>
      <dgm:spPr/>
    </dgm:pt>
    <dgm:pt modelId="{E349664C-3687-4BCC-95DC-BE9D7F6AC480}" type="pres">
      <dgm:prSet presAssocID="{31C16B9C-4E8F-444C-B59E-F267859BD485}" presName="parentLeftMargin" presStyleLbl="node1" presStyleIdx="0" presStyleCnt="1"/>
      <dgm:spPr/>
      <dgm:t>
        <a:bodyPr/>
        <a:lstStyle/>
        <a:p>
          <a:endParaRPr kumimoji="1" lang="ja-JP" altLang="en-US"/>
        </a:p>
      </dgm:t>
    </dgm:pt>
    <dgm:pt modelId="{4D50B9A2-EA21-444C-94E4-C13ABB2E30FB}" type="pres">
      <dgm:prSet presAssocID="{31C16B9C-4E8F-444C-B59E-F267859BD485}" presName="parentText" presStyleLbl="node1" presStyleIdx="0" presStyleCnt="1" custScaleX="60784" custScaleY="34200" custLinFactX="26975" custLinFactNeighborX="100000" custLinFactNeighborY="-30330">
        <dgm:presLayoutVars>
          <dgm:chMax val="0"/>
          <dgm:bulletEnabled val="1"/>
        </dgm:presLayoutVars>
      </dgm:prSet>
      <dgm:spPr/>
      <dgm:t>
        <a:bodyPr/>
        <a:lstStyle/>
        <a:p>
          <a:endParaRPr kumimoji="1" lang="ja-JP" altLang="en-US"/>
        </a:p>
      </dgm:t>
    </dgm:pt>
    <dgm:pt modelId="{5511474E-9B8A-49B3-86CE-71B132AF479D}" type="pres">
      <dgm:prSet presAssocID="{31C16B9C-4E8F-444C-B59E-F267859BD485}" presName="negativeSpace" presStyleCnt="0"/>
      <dgm:spPr/>
    </dgm:pt>
    <dgm:pt modelId="{89F90296-2867-4C41-844C-69B75EC4AAA3}" type="pres">
      <dgm:prSet presAssocID="{31C16B9C-4E8F-444C-B59E-F267859BD485}" presName="childText" presStyleLbl="conFgAcc1" presStyleIdx="0" presStyleCnt="1" custScaleY="63403" custLinFactNeighborX="-391" custLinFactNeighborY="3859">
        <dgm:presLayoutVars>
          <dgm:bulletEnabled val="1"/>
        </dgm:presLayoutVars>
      </dgm:prSet>
      <dgm:spPr/>
      <dgm:t>
        <a:bodyPr/>
        <a:lstStyle/>
        <a:p>
          <a:endParaRPr kumimoji="1" lang="ja-JP" altLang="en-US"/>
        </a:p>
      </dgm:t>
    </dgm:pt>
  </dgm:ptLst>
  <dgm:cxnLst>
    <dgm:cxn modelId="{1D1E70DF-2BC9-48E6-A3C3-41879754488A}" type="presOf" srcId="{31C16B9C-4E8F-444C-B59E-F267859BD485}" destId="{4D50B9A2-EA21-444C-94E4-C13ABB2E30FB}" srcOrd="1" destOrd="0" presId="urn:microsoft.com/office/officeart/2005/8/layout/list1"/>
    <dgm:cxn modelId="{3D5D48FA-1BE7-41AC-AF63-93DBC77534AE}" srcId="{F5F456AF-E058-4A43-A7D2-4D65064D67AD}" destId="{31C16B9C-4E8F-444C-B59E-F267859BD485}" srcOrd="0" destOrd="0" parTransId="{67FDE245-BF2A-41C3-86A9-79154B99179C}" sibTransId="{B6D84724-ED7D-418C-874A-C3C162D3D0D5}"/>
    <dgm:cxn modelId="{89CD8D5A-0B5F-4D07-9E67-0CEEE631CB83}" type="presOf" srcId="{F5F456AF-E058-4A43-A7D2-4D65064D67AD}" destId="{A853AB6C-61F4-40CC-B562-D850BDF7AE73}" srcOrd="0" destOrd="0" presId="urn:microsoft.com/office/officeart/2005/8/layout/list1"/>
    <dgm:cxn modelId="{72651FA2-D132-402E-BA1B-E6D2A1E13059}" type="presOf" srcId="{31C16B9C-4E8F-444C-B59E-F267859BD485}" destId="{E349664C-3687-4BCC-95DC-BE9D7F6AC480}" srcOrd="0" destOrd="0" presId="urn:microsoft.com/office/officeart/2005/8/layout/list1"/>
    <dgm:cxn modelId="{B4D555B2-0567-4C15-AB6C-DB6FE05B6239}" type="presOf" srcId="{0CA01C76-4D5F-4B14-BC17-2C917D631180}" destId="{89F90296-2867-4C41-844C-69B75EC4AAA3}" srcOrd="0" destOrd="0" presId="urn:microsoft.com/office/officeart/2005/8/layout/list1"/>
    <dgm:cxn modelId="{06FF4C1C-DF67-4667-AF2B-3089A90D57BF}" srcId="{31C16B9C-4E8F-444C-B59E-F267859BD485}" destId="{0CA01C76-4D5F-4B14-BC17-2C917D631180}" srcOrd="0" destOrd="0" parTransId="{D05F6405-B394-4D85-B0EC-01205217E076}" sibTransId="{54271116-4A15-47F0-AE89-A6692CD9D6F6}"/>
    <dgm:cxn modelId="{F9AF41FC-5551-4960-9AD6-84C342AF0171}" type="presParOf" srcId="{A853AB6C-61F4-40CC-B562-D850BDF7AE73}" destId="{A15ACF9F-B212-44C4-901E-54396B8B5D04}" srcOrd="0" destOrd="0" presId="urn:microsoft.com/office/officeart/2005/8/layout/list1"/>
    <dgm:cxn modelId="{933AD05D-EE28-405E-805F-20B99CF1B144}" type="presParOf" srcId="{A15ACF9F-B212-44C4-901E-54396B8B5D04}" destId="{E349664C-3687-4BCC-95DC-BE9D7F6AC480}" srcOrd="0" destOrd="0" presId="urn:microsoft.com/office/officeart/2005/8/layout/list1"/>
    <dgm:cxn modelId="{E148EBFB-2680-4911-AAB2-977424C58936}" type="presParOf" srcId="{A15ACF9F-B212-44C4-901E-54396B8B5D04}" destId="{4D50B9A2-EA21-444C-94E4-C13ABB2E30FB}" srcOrd="1" destOrd="0" presId="urn:microsoft.com/office/officeart/2005/8/layout/list1"/>
    <dgm:cxn modelId="{8E0C7193-61E6-4B3B-A75D-66CCEEA6BBE1}" type="presParOf" srcId="{A853AB6C-61F4-40CC-B562-D850BDF7AE73}" destId="{5511474E-9B8A-49B3-86CE-71B132AF479D}" srcOrd="1" destOrd="0" presId="urn:microsoft.com/office/officeart/2005/8/layout/list1"/>
    <dgm:cxn modelId="{0B038487-A068-4938-BCDD-E9EF519B1443}" type="presParOf" srcId="{A853AB6C-61F4-40CC-B562-D850BDF7AE73}" destId="{89F90296-2867-4C41-844C-69B75EC4AAA3}" srcOrd="2" destOrd="0" presId="urn:microsoft.com/office/officeart/2005/8/layout/list1"/>
  </dgm:cxnLst>
  <dgm:bg/>
  <dgm:whole/>
</dgm:dataModel>
</file>

<file path=ppt/diagrams/data3.xml><?xml version="1.0" encoding="utf-8"?>
<dgm:dataModel xmlns:dgm="http://schemas.openxmlformats.org/drawingml/2006/diagram" xmlns:a="http://schemas.openxmlformats.org/drawingml/2006/main">
  <dgm:ptLst>
    <dgm:pt modelId="{F5F456AF-E058-4A43-A7D2-4D65064D67AD}" type="doc">
      <dgm:prSet loTypeId="urn:microsoft.com/office/officeart/2005/8/layout/list1" loCatId="list" qsTypeId="urn:microsoft.com/office/officeart/2005/8/quickstyle/simple2" qsCatId="simple" csTypeId="urn:microsoft.com/office/officeart/2005/8/colors/accent2_1" csCatId="accent2" phldr="1"/>
      <dgm:spPr/>
      <dgm:t>
        <a:bodyPr/>
        <a:lstStyle/>
        <a:p>
          <a:endParaRPr kumimoji="1" lang="ja-JP" altLang="en-US"/>
        </a:p>
      </dgm:t>
    </dgm:pt>
    <dgm:pt modelId="{31C16B9C-4E8F-444C-B59E-F267859BD485}">
      <dgm:prSet phldrT="[テキスト]" custT="1"/>
      <dgm:spPr>
        <a:ln w="38100">
          <a:solidFill>
            <a:schemeClr val="accent2">
              <a:lumMod val="75000"/>
            </a:schemeClr>
          </a:solidFill>
        </a:ln>
      </dgm:spPr>
      <dgm:t>
        <a:bodyPr/>
        <a:lstStyle/>
        <a:p>
          <a:pPr algn="ctr"/>
          <a:r>
            <a:rPr kumimoji="1" lang="ja-JP" altLang="en-US" sz="2800" dirty="0" smtClean="0"/>
            <a:t>ダイサギ</a:t>
          </a:r>
          <a:endParaRPr kumimoji="1" lang="ja-JP" altLang="en-US" sz="2800" dirty="0"/>
        </a:p>
      </dgm:t>
    </dgm:pt>
    <dgm:pt modelId="{67FDE245-BF2A-41C3-86A9-79154B99179C}" type="parTrans" cxnId="{3D5D48FA-1BE7-41AC-AF63-93DBC77534AE}">
      <dgm:prSet/>
      <dgm:spPr/>
      <dgm:t>
        <a:bodyPr/>
        <a:lstStyle/>
        <a:p>
          <a:endParaRPr kumimoji="1" lang="ja-JP" altLang="en-US"/>
        </a:p>
      </dgm:t>
    </dgm:pt>
    <dgm:pt modelId="{B6D84724-ED7D-418C-874A-C3C162D3D0D5}" type="sibTrans" cxnId="{3D5D48FA-1BE7-41AC-AF63-93DBC77534AE}">
      <dgm:prSet/>
      <dgm:spPr/>
      <dgm:t>
        <a:bodyPr/>
        <a:lstStyle/>
        <a:p>
          <a:endParaRPr kumimoji="1" lang="ja-JP" altLang="en-US"/>
        </a:p>
      </dgm:t>
    </dgm:pt>
    <dgm:pt modelId="{0CA01C76-4D5F-4B14-BC17-2C917D631180}">
      <dgm:prSet custT="1"/>
      <dgm:spPr>
        <a:ln w="38100">
          <a:solidFill>
            <a:schemeClr val="accent2">
              <a:lumMod val="75000"/>
            </a:schemeClr>
          </a:solidFill>
        </a:ln>
      </dgm:spPr>
      <dgm:t>
        <a:bodyPr lIns="540000" tIns="540000" rIns="540000" bIns="540000" anchor="ctr"/>
        <a:lstStyle/>
        <a:p>
          <a:pPr algn="r"/>
          <a:r>
            <a:rPr kumimoji="1" lang="ja-JP" altLang="en-US" sz="2800" dirty="0" smtClean="0"/>
            <a:t>８月頃に巣立つ幼鳥にとって休耕田が重要</a:t>
          </a:r>
          <a:endParaRPr kumimoji="1" lang="ja-JP" altLang="en-US" sz="2800" dirty="0"/>
        </a:p>
      </dgm:t>
    </dgm:pt>
    <dgm:pt modelId="{D05F6405-B394-4D85-B0EC-01205217E076}" type="parTrans" cxnId="{06FF4C1C-DF67-4667-AF2B-3089A90D57BF}">
      <dgm:prSet/>
      <dgm:spPr/>
      <dgm:t>
        <a:bodyPr/>
        <a:lstStyle/>
        <a:p>
          <a:endParaRPr kumimoji="1" lang="ja-JP" altLang="en-US"/>
        </a:p>
      </dgm:t>
    </dgm:pt>
    <dgm:pt modelId="{54271116-4A15-47F0-AE89-A6692CD9D6F6}" type="sibTrans" cxnId="{06FF4C1C-DF67-4667-AF2B-3089A90D57BF}">
      <dgm:prSet/>
      <dgm:spPr/>
      <dgm:t>
        <a:bodyPr/>
        <a:lstStyle/>
        <a:p>
          <a:endParaRPr kumimoji="1" lang="ja-JP" altLang="en-US"/>
        </a:p>
      </dgm:t>
    </dgm:pt>
    <dgm:pt modelId="{A853AB6C-61F4-40CC-B562-D850BDF7AE73}" type="pres">
      <dgm:prSet presAssocID="{F5F456AF-E058-4A43-A7D2-4D65064D67AD}" presName="linear" presStyleCnt="0">
        <dgm:presLayoutVars>
          <dgm:dir/>
          <dgm:animLvl val="lvl"/>
          <dgm:resizeHandles val="exact"/>
        </dgm:presLayoutVars>
      </dgm:prSet>
      <dgm:spPr/>
      <dgm:t>
        <a:bodyPr/>
        <a:lstStyle/>
        <a:p>
          <a:endParaRPr kumimoji="1" lang="ja-JP" altLang="en-US"/>
        </a:p>
      </dgm:t>
    </dgm:pt>
    <dgm:pt modelId="{A15ACF9F-B212-44C4-901E-54396B8B5D04}" type="pres">
      <dgm:prSet presAssocID="{31C16B9C-4E8F-444C-B59E-F267859BD485}" presName="parentLin" presStyleCnt="0"/>
      <dgm:spPr/>
    </dgm:pt>
    <dgm:pt modelId="{E349664C-3687-4BCC-95DC-BE9D7F6AC480}" type="pres">
      <dgm:prSet presAssocID="{31C16B9C-4E8F-444C-B59E-F267859BD485}" presName="parentLeftMargin" presStyleLbl="node1" presStyleIdx="0" presStyleCnt="1"/>
      <dgm:spPr/>
      <dgm:t>
        <a:bodyPr/>
        <a:lstStyle/>
        <a:p>
          <a:endParaRPr kumimoji="1" lang="ja-JP" altLang="en-US"/>
        </a:p>
      </dgm:t>
    </dgm:pt>
    <dgm:pt modelId="{4D50B9A2-EA21-444C-94E4-C13ABB2E30FB}" type="pres">
      <dgm:prSet presAssocID="{31C16B9C-4E8F-444C-B59E-F267859BD485}" presName="parentText" presStyleLbl="node1" presStyleIdx="0" presStyleCnt="1" custScaleX="31870" custScaleY="39440" custLinFactX="-1190" custLinFactNeighborX="-100000" custLinFactNeighborY="-33244">
        <dgm:presLayoutVars>
          <dgm:chMax val="0"/>
          <dgm:bulletEnabled val="1"/>
        </dgm:presLayoutVars>
      </dgm:prSet>
      <dgm:spPr/>
      <dgm:t>
        <a:bodyPr/>
        <a:lstStyle/>
        <a:p>
          <a:endParaRPr kumimoji="1" lang="ja-JP" altLang="en-US"/>
        </a:p>
      </dgm:t>
    </dgm:pt>
    <dgm:pt modelId="{5511474E-9B8A-49B3-86CE-71B132AF479D}" type="pres">
      <dgm:prSet presAssocID="{31C16B9C-4E8F-444C-B59E-F267859BD485}" presName="negativeSpace" presStyleCnt="0"/>
      <dgm:spPr/>
    </dgm:pt>
    <dgm:pt modelId="{89F90296-2867-4C41-844C-69B75EC4AAA3}" type="pres">
      <dgm:prSet presAssocID="{31C16B9C-4E8F-444C-B59E-F267859BD485}" presName="childText" presStyleLbl="conFgAcc1" presStyleIdx="0" presStyleCnt="1" custScaleX="91754" custScaleY="58572" custLinFactNeighborX="14571" custLinFactNeighborY="15340">
        <dgm:presLayoutVars>
          <dgm:bulletEnabled val="1"/>
        </dgm:presLayoutVars>
      </dgm:prSet>
      <dgm:spPr/>
      <dgm:t>
        <a:bodyPr/>
        <a:lstStyle/>
        <a:p>
          <a:endParaRPr kumimoji="1" lang="ja-JP" altLang="en-US"/>
        </a:p>
      </dgm:t>
    </dgm:pt>
  </dgm:ptLst>
  <dgm:cxnLst>
    <dgm:cxn modelId="{6D1811C4-54F1-4D9B-A278-5DDAF76B9FBE}" type="presOf" srcId="{31C16B9C-4E8F-444C-B59E-F267859BD485}" destId="{E349664C-3687-4BCC-95DC-BE9D7F6AC480}" srcOrd="0" destOrd="0" presId="urn:microsoft.com/office/officeart/2005/8/layout/list1"/>
    <dgm:cxn modelId="{3D5D48FA-1BE7-41AC-AF63-93DBC77534AE}" srcId="{F5F456AF-E058-4A43-A7D2-4D65064D67AD}" destId="{31C16B9C-4E8F-444C-B59E-F267859BD485}" srcOrd="0" destOrd="0" parTransId="{67FDE245-BF2A-41C3-86A9-79154B99179C}" sibTransId="{B6D84724-ED7D-418C-874A-C3C162D3D0D5}"/>
    <dgm:cxn modelId="{876AE594-5E24-4378-975D-B307930C13D7}" type="presOf" srcId="{0CA01C76-4D5F-4B14-BC17-2C917D631180}" destId="{89F90296-2867-4C41-844C-69B75EC4AAA3}" srcOrd="0" destOrd="0" presId="urn:microsoft.com/office/officeart/2005/8/layout/list1"/>
    <dgm:cxn modelId="{84EDEC07-4FA1-459E-A132-93D207F94364}" type="presOf" srcId="{F5F456AF-E058-4A43-A7D2-4D65064D67AD}" destId="{A853AB6C-61F4-40CC-B562-D850BDF7AE73}" srcOrd="0" destOrd="0" presId="urn:microsoft.com/office/officeart/2005/8/layout/list1"/>
    <dgm:cxn modelId="{7FB4EA2B-984F-48B5-A8DE-38353D16DD9D}" type="presOf" srcId="{31C16B9C-4E8F-444C-B59E-F267859BD485}" destId="{4D50B9A2-EA21-444C-94E4-C13ABB2E30FB}" srcOrd="1" destOrd="0" presId="urn:microsoft.com/office/officeart/2005/8/layout/list1"/>
    <dgm:cxn modelId="{06FF4C1C-DF67-4667-AF2B-3089A90D57BF}" srcId="{31C16B9C-4E8F-444C-B59E-F267859BD485}" destId="{0CA01C76-4D5F-4B14-BC17-2C917D631180}" srcOrd="0" destOrd="0" parTransId="{D05F6405-B394-4D85-B0EC-01205217E076}" sibTransId="{54271116-4A15-47F0-AE89-A6692CD9D6F6}"/>
    <dgm:cxn modelId="{DD36D577-794A-48F8-984C-DCC784607CA2}" type="presParOf" srcId="{A853AB6C-61F4-40CC-B562-D850BDF7AE73}" destId="{A15ACF9F-B212-44C4-901E-54396B8B5D04}" srcOrd="0" destOrd="0" presId="urn:microsoft.com/office/officeart/2005/8/layout/list1"/>
    <dgm:cxn modelId="{2D01D132-3E42-437F-AE4F-984B39F9EF1B}" type="presParOf" srcId="{A15ACF9F-B212-44C4-901E-54396B8B5D04}" destId="{E349664C-3687-4BCC-95DC-BE9D7F6AC480}" srcOrd="0" destOrd="0" presId="urn:microsoft.com/office/officeart/2005/8/layout/list1"/>
    <dgm:cxn modelId="{00BFCD58-9E83-4EB3-84C7-75D5072E2F8A}" type="presParOf" srcId="{A15ACF9F-B212-44C4-901E-54396B8B5D04}" destId="{4D50B9A2-EA21-444C-94E4-C13ABB2E30FB}" srcOrd="1" destOrd="0" presId="urn:microsoft.com/office/officeart/2005/8/layout/list1"/>
    <dgm:cxn modelId="{2CC7DE5E-D77C-45A4-B316-73F0330176E8}" type="presParOf" srcId="{A853AB6C-61F4-40CC-B562-D850BDF7AE73}" destId="{5511474E-9B8A-49B3-86CE-71B132AF479D}" srcOrd="1" destOrd="0" presId="urn:microsoft.com/office/officeart/2005/8/layout/list1"/>
    <dgm:cxn modelId="{BF7D37A2-5E57-4FBB-A00E-16E783E51B5D}" type="presParOf" srcId="{A853AB6C-61F4-40CC-B562-D850BDF7AE73}" destId="{89F90296-2867-4C41-844C-69B75EC4AAA3}" srcOrd="2" destOrd="0" presId="urn:microsoft.com/office/officeart/2005/8/layout/list1"/>
  </dgm:cxnLst>
  <dgm:bg/>
  <dgm:whole/>
</dgm:dataModel>
</file>

<file path=ppt/diagrams/data4.xml><?xml version="1.0" encoding="utf-8"?>
<dgm:dataModel xmlns:dgm="http://schemas.openxmlformats.org/drawingml/2006/diagram" xmlns:a="http://schemas.openxmlformats.org/drawingml/2006/main">
  <dgm:ptLst>
    <dgm:pt modelId="{D3E84758-B563-43FF-99A8-2A2D499CD51C}" type="doc">
      <dgm:prSet loTypeId="urn:microsoft.com/office/officeart/2005/8/layout/list1" loCatId="list" qsTypeId="urn:microsoft.com/office/officeart/2005/8/quickstyle/simple2" qsCatId="simple" csTypeId="urn:microsoft.com/office/officeart/2005/8/colors/accent2_1" csCatId="accent2" phldr="1"/>
      <dgm:spPr/>
      <dgm:t>
        <a:bodyPr/>
        <a:lstStyle/>
        <a:p>
          <a:endParaRPr kumimoji="1" lang="ja-JP" altLang="en-US"/>
        </a:p>
      </dgm:t>
    </dgm:pt>
    <dgm:pt modelId="{739D8C59-FFA8-408D-A3B3-F76B02BC2278}">
      <dgm:prSet phldrT="[テキスト]"/>
      <dgm:spPr/>
      <dgm:t>
        <a:bodyPr/>
        <a:lstStyle/>
        <a:p>
          <a:r>
            <a:rPr kumimoji="1" lang="ja-JP" altLang="en-US" dirty="0" smtClean="0"/>
            <a:t>アオサギ</a:t>
          </a:r>
          <a:endParaRPr kumimoji="1" lang="ja-JP" altLang="en-US" dirty="0"/>
        </a:p>
      </dgm:t>
    </dgm:pt>
    <dgm:pt modelId="{F622A34E-D76D-4410-8060-45B72E0459E4}" type="parTrans" cxnId="{2854835D-AC4E-42D2-933E-8C831A1B9801}">
      <dgm:prSet/>
      <dgm:spPr/>
      <dgm:t>
        <a:bodyPr/>
        <a:lstStyle/>
        <a:p>
          <a:endParaRPr kumimoji="1" lang="ja-JP" altLang="en-US"/>
        </a:p>
      </dgm:t>
    </dgm:pt>
    <dgm:pt modelId="{2E7D22DD-F34F-4049-956E-9EB420493824}" type="sibTrans" cxnId="{2854835D-AC4E-42D2-933E-8C831A1B9801}">
      <dgm:prSet/>
      <dgm:spPr/>
      <dgm:t>
        <a:bodyPr/>
        <a:lstStyle/>
        <a:p>
          <a:endParaRPr kumimoji="1" lang="ja-JP" altLang="en-US"/>
        </a:p>
      </dgm:t>
    </dgm:pt>
    <dgm:pt modelId="{3FB20833-FA21-474A-A31B-323FF498E277}">
      <dgm:prSet phldrT="[テキスト]"/>
      <dgm:spPr/>
      <dgm:t>
        <a:bodyPr/>
        <a:lstStyle/>
        <a:p>
          <a:r>
            <a:rPr kumimoji="1" lang="ja-JP" altLang="en-US" dirty="0" smtClean="0"/>
            <a:t>ダイサギ</a:t>
          </a:r>
          <a:endParaRPr kumimoji="1" lang="ja-JP" altLang="en-US" dirty="0"/>
        </a:p>
      </dgm:t>
    </dgm:pt>
    <dgm:pt modelId="{11216C84-BCDD-4773-948A-659C4E0661F7}" type="parTrans" cxnId="{EF10C3CB-E009-492E-93CE-41949E8A31BC}">
      <dgm:prSet/>
      <dgm:spPr/>
      <dgm:t>
        <a:bodyPr/>
        <a:lstStyle/>
        <a:p>
          <a:endParaRPr kumimoji="1" lang="ja-JP" altLang="en-US"/>
        </a:p>
      </dgm:t>
    </dgm:pt>
    <dgm:pt modelId="{2A85043E-1A57-43B1-AB71-8EFDF78ADCD3}" type="sibTrans" cxnId="{EF10C3CB-E009-492E-93CE-41949E8A31BC}">
      <dgm:prSet/>
      <dgm:spPr/>
      <dgm:t>
        <a:bodyPr/>
        <a:lstStyle/>
        <a:p>
          <a:endParaRPr kumimoji="1" lang="ja-JP" altLang="en-US"/>
        </a:p>
      </dgm:t>
    </dgm:pt>
    <dgm:pt modelId="{AFF76937-D47A-4056-92FE-E7AD639279E0}">
      <dgm:prSet phldrT="[テキスト]"/>
      <dgm:spPr/>
      <dgm:t>
        <a:bodyPr/>
        <a:lstStyle/>
        <a:p>
          <a:r>
            <a:rPr kumimoji="1" lang="ja-JP" altLang="en-US" dirty="0" smtClean="0"/>
            <a:t>待ち伏せて採食</a:t>
          </a:r>
          <a:endParaRPr kumimoji="1" lang="ja-JP" altLang="en-US" dirty="0"/>
        </a:p>
      </dgm:t>
    </dgm:pt>
    <dgm:pt modelId="{F1BFCEDB-C3A5-4F6E-93AD-FDC31578EFD6}" type="parTrans" cxnId="{92419DFE-0D51-45A2-8AB2-D7CD81CDFEED}">
      <dgm:prSet/>
      <dgm:spPr/>
      <dgm:t>
        <a:bodyPr/>
        <a:lstStyle/>
        <a:p>
          <a:endParaRPr kumimoji="1" lang="ja-JP" altLang="en-US"/>
        </a:p>
      </dgm:t>
    </dgm:pt>
    <dgm:pt modelId="{FD3F7FCD-0545-46F8-9217-35A2CABF6801}" type="sibTrans" cxnId="{92419DFE-0D51-45A2-8AB2-D7CD81CDFEED}">
      <dgm:prSet/>
      <dgm:spPr/>
      <dgm:t>
        <a:bodyPr/>
        <a:lstStyle/>
        <a:p>
          <a:endParaRPr kumimoji="1" lang="ja-JP" altLang="en-US"/>
        </a:p>
      </dgm:t>
    </dgm:pt>
    <dgm:pt modelId="{F0C58DD1-540A-4FC3-9F07-C35A815996D7}">
      <dgm:prSet phldrT="[テキスト]"/>
      <dgm:spPr/>
      <dgm:t>
        <a:bodyPr/>
        <a:lstStyle/>
        <a:p>
          <a:r>
            <a:rPr kumimoji="1" lang="ja-JP" altLang="en-US" dirty="0" smtClean="0"/>
            <a:t>ゆっくり接近して採食</a:t>
          </a:r>
          <a:endParaRPr kumimoji="1" lang="ja-JP" altLang="en-US" dirty="0"/>
        </a:p>
      </dgm:t>
    </dgm:pt>
    <dgm:pt modelId="{486E6FC2-3123-4A4F-843A-A90327D432CB}" type="parTrans" cxnId="{457901BA-46A2-4E2C-A261-85EB786B05A3}">
      <dgm:prSet/>
      <dgm:spPr/>
      <dgm:t>
        <a:bodyPr/>
        <a:lstStyle/>
        <a:p>
          <a:endParaRPr kumimoji="1" lang="ja-JP" altLang="en-US"/>
        </a:p>
      </dgm:t>
    </dgm:pt>
    <dgm:pt modelId="{23202F0D-F1B6-42FE-83FA-A2727DDB4E12}" type="sibTrans" cxnId="{457901BA-46A2-4E2C-A261-85EB786B05A3}">
      <dgm:prSet/>
      <dgm:spPr/>
      <dgm:t>
        <a:bodyPr/>
        <a:lstStyle/>
        <a:p>
          <a:endParaRPr kumimoji="1" lang="ja-JP" altLang="en-US"/>
        </a:p>
      </dgm:t>
    </dgm:pt>
    <dgm:pt modelId="{4528C8D6-E648-4541-B4FB-42B58EEBE3BC}" type="pres">
      <dgm:prSet presAssocID="{D3E84758-B563-43FF-99A8-2A2D499CD51C}" presName="linear" presStyleCnt="0">
        <dgm:presLayoutVars>
          <dgm:dir/>
          <dgm:animLvl val="lvl"/>
          <dgm:resizeHandles val="exact"/>
        </dgm:presLayoutVars>
      </dgm:prSet>
      <dgm:spPr/>
      <dgm:t>
        <a:bodyPr/>
        <a:lstStyle/>
        <a:p>
          <a:endParaRPr kumimoji="1" lang="ja-JP" altLang="en-US"/>
        </a:p>
      </dgm:t>
    </dgm:pt>
    <dgm:pt modelId="{B7A2E141-F8EA-406D-8BA2-8934F8D36E44}" type="pres">
      <dgm:prSet presAssocID="{739D8C59-FFA8-408D-A3B3-F76B02BC2278}" presName="parentLin" presStyleCnt="0"/>
      <dgm:spPr/>
    </dgm:pt>
    <dgm:pt modelId="{9C33AEBD-EC6E-451C-97DA-609BD7432E95}" type="pres">
      <dgm:prSet presAssocID="{739D8C59-FFA8-408D-A3B3-F76B02BC2278}" presName="parentLeftMargin" presStyleLbl="node1" presStyleIdx="0" presStyleCnt="2"/>
      <dgm:spPr/>
      <dgm:t>
        <a:bodyPr/>
        <a:lstStyle/>
        <a:p>
          <a:endParaRPr kumimoji="1" lang="ja-JP" altLang="en-US"/>
        </a:p>
      </dgm:t>
    </dgm:pt>
    <dgm:pt modelId="{33D59B50-C307-4280-809B-823D7AD74714}" type="pres">
      <dgm:prSet presAssocID="{739D8C59-FFA8-408D-A3B3-F76B02BC2278}" presName="parentText" presStyleLbl="node1" presStyleIdx="0" presStyleCnt="2">
        <dgm:presLayoutVars>
          <dgm:chMax val="0"/>
          <dgm:bulletEnabled val="1"/>
        </dgm:presLayoutVars>
      </dgm:prSet>
      <dgm:spPr/>
      <dgm:t>
        <a:bodyPr/>
        <a:lstStyle/>
        <a:p>
          <a:endParaRPr kumimoji="1" lang="ja-JP" altLang="en-US"/>
        </a:p>
      </dgm:t>
    </dgm:pt>
    <dgm:pt modelId="{368135E7-9FEC-40BF-B19E-B33A697AFF06}" type="pres">
      <dgm:prSet presAssocID="{739D8C59-FFA8-408D-A3B3-F76B02BC2278}" presName="negativeSpace" presStyleCnt="0"/>
      <dgm:spPr/>
    </dgm:pt>
    <dgm:pt modelId="{542B3AC5-B1EA-4593-959E-F399CD215924}" type="pres">
      <dgm:prSet presAssocID="{739D8C59-FFA8-408D-A3B3-F76B02BC2278}" presName="childText" presStyleLbl="conFgAcc1" presStyleIdx="0" presStyleCnt="2">
        <dgm:presLayoutVars>
          <dgm:bulletEnabled val="1"/>
        </dgm:presLayoutVars>
      </dgm:prSet>
      <dgm:spPr/>
      <dgm:t>
        <a:bodyPr/>
        <a:lstStyle/>
        <a:p>
          <a:endParaRPr kumimoji="1" lang="ja-JP" altLang="en-US"/>
        </a:p>
      </dgm:t>
    </dgm:pt>
    <dgm:pt modelId="{C3057D6A-A020-4AFE-9B3D-FD6A2A9ACDA7}" type="pres">
      <dgm:prSet presAssocID="{2E7D22DD-F34F-4049-956E-9EB420493824}" presName="spaceBetweenRectangles" presStyleCnt="0"/>
      <dgm:spPr/>
    </dgm:pt>
    <dgm:pt modelId="{EFA7C639-6D49-4C42-8C3D-A3AFB872D535}" type="pres">
      <dgm:prSet presAssocID="{3FB20833-FA21-474A-A31B-323FF498E277}" presName="parentLin" presStyleCnt="0"/>
      <dgm:spPr/>
    </dgm:pt>
    <dgm:pt modelId="{CFDBF405-FD08-4967-B208-E31C10116E1D}" type="pres">
      <dgm:prSet presAssocID="{3FB20833-FA21-474A-A31B-323FF498E277}" presName="parentLeftMargin" presStyleLbl="node1" presStyleIdx="0" presStyleCnt="2"/>
      <dgm:spPr/>
      <dgm:t>
        <a:bodyPr/>
        <a:lstStyle/>
        <a:p>
          <a:endParaRPr kumimoji="1" lang="ja-JP" altLang="en-US"/>
        </a:p>
      </dgm:t>
    </dgm:pt>
    <dgm:pt modelId="{41CE838B-FC77-4F06-84AD-8173108F60E0}" type="pres">
      <dgm:prSet presAssocID="{3FB20833-FA21-474A-A31B-323FF498E277}" presName="parentText" presStyleLbl="node1" presStyleIdx="1" presStyleCnt="2">
        <dgm:presLayoutVars>
          <dgm:chMax val="0"/>
          <dgm:bulletEnabled val="1"/>
        </dgm:presLayoutVars>
      </dgm:prSet>
      <dgm:spPr/>
      <dgm:t>
        <a:bodyPr/>
        <a:lstStyle/>
        <a:p>
          <a:endParaRPr kumimoji="1" lang="ja-JP" altLang="en-US"/>
        </a:p>
      </dgm:t>
    </dgm:pt>
    <dgm:pt modelId="{75BB1EC9-A30C-44C2-9255-946AB2949E3A}" type="pres">
      <dgm:prSet presAssocID="{3FB20833-FA21-474A-A31B-323FF498E277}" presName="negativeSpace" presStyleCnt="0"/>
      <dgm:spPr/>
    </dgm:pt>
    <dgm:pt modelId="{5A21C42F-9B3B-4CF9-97A3-E70306411DC6}" type="pres">
      <dgm:prSet presAssocID="{3FB20833-FA21-474A-A31B-323FF498E277}" presName="childText" presStyleLbl="conFgAcc1" presStyleIdx="1" presStyleCnt="2">
        <dgm:presLayoutVars>
          <dgm:bulletEnabled val="1"/>
        </dgm:presLayoutVars>
      </dgm:prSet>
      <dgm:spPr/>
      <dgm:t>
        <a:bodyPr/>
        <a:lstStyle/>
        <a:p>
          <a:endParaRPr kumimoji="1" lang="ja-JP" altLang="en-US"/>
        </a:p>
      </dgm:t>
    </dgm:pt>
  </dgm:ptLst>
  <dgm:cxnLst>
    <dgm:cxn modelId="{EF10C3CB-E009-492E-93CE-41949E8A31BC}" srcId="{D3E84758-B563-43FF-99A8-2A2D499CD51C}" destId="{3FB20833-FA21-474A-A31B-323FF498E277}" srcOrd="1" destOrd="0" parTransId="{11216C84-BCDD-4773-948A-659C4E0661F7}" sibTransId="{2A85043E-1A57-43B1-AB71-8EFDF78ADCD3}"/>
    <dgm:cxn modelId="{B1BFC460-3E56-4CCE-B736-DDADFBB56C67}" type="presOf" srcId="{739D8C59-FFA8-408D-A3B3-F76B02BC2278}" destId="{33D59B50-C307-4280-809B-823D7AD74714}" srcOrd="1" destOrd="0" presId="urn:microsoft.com/office/officeart/2005/8/layout/list1"/>
    <dgm:cxn modelId="{92419DFE-0D51-45A2-8AB2-D7CD81CDFEED}" srcId="{739D8C59-FFA8-408D-A3B3-F76B02BC2278}" destId="{AFF76937-D47A-4056-92FE-E7AD639279E0}" srcOrd="0" destOrd="0" parTransId="{F1BFCEDB-C3A5-4F6E-93AD-FDC31578EFD6}" sibTransId="{FD3F7FCD-0545-46F8-9217-35A2CABF6801}"/>
    <dgm:cxn modelId="{4A622172-7CD8-4031-9E4E-BD0A18C05E3F}" type="presOf" srcId="{F0C58DD1-540A-4FC3-9F07-C35A815996D7}" destId="{5A21C42F-9B3B-4CF9-97A3-E70306411DC6}" srcOrd="0" destOrd="0" presId="urn:microsoft.com/office/officeart/2005/8/layout/list1"/>
    <dgm:cxn modelId="{3CEA688A-CC9E-4312-9F05-B16229C0DC6C}" type="presOf" srcId="{739D8C59-FFA8-408D-A3B3-F76B02BC2278}" destId="{9C33AEBD-EC6E-451C-97DA-609BD7432E95}" srcOrd="0" destOrd="0" presId="urn:microsoft.com/office/officeart/2005/8/layout/list1"/>
    <dgm:cxn modelId="{457901BA-46A2-4E2C-A261-85EB786B05A3}" srcId="{3FB20833-FA21-474A-A31B-323FF498E277}" destId="{F0C58DD1-540A-4FC3-9F07-C35A815996D7}" srcOrd="0" destOrd="0" parTransId="{486E6FC2-3123-4A4F-843A-A90327D432CB}" sibTransId="{23202F0D-F1B6-42FE-83FA-A2727DDB4E12}"/>
    <dgm:cxn modelId="{CCEBE9E1-732D-4EAA-B91D-5E3EEF95D2DD}" type="presOf" srcId="{3FB20833-FA21-474A-A31B-323FF498E277}" destId="{CFDBF405-FD08-4967-B208-E31C10116E1D}" srcOrd="0" destOrd="0" presId="urn:microsoft.com/office/officeart/2005/8/layout/list1"/>
    <dgm:cxn modelId="{BE0FBD8C-6DEF-4987-92C0-62A7810C7BE8}" type="presOf" srcId="{D3E84758-B563-43FF-99A8-2A2D499CD51C}" destId="{4528C8D6-E648-4541-B4FB-42B58EEBE3BC}" srcOrd="0" destOrd="0" presId="urn:microsoft.com/office/officeart/2005/8/layout/list1"/>
    <dgm:cxn modelId="{62CE365E-7552-41CF-8C1A-CF037EEAD06B}" type="presOf" srcId="{3FB20833-FA21-474A-A31B-323FF498E277}" destId="{41CE838B-FC77-4F06-84AD-8173108F60E0}" srcOrd="1" destOrd="0" presId="urn:microsoft.com/office/officeart/2005/8/layout/list1"/>
    <dgm:cxn modelId="{2854835D-AC4E-42D2-933E-8C831A1B9801}" srcId="{D3E84758-B563-43FF-99A8-2A2D499CD51C}" destId="{739D8C59-FFA8-408D-A3B3-F76B02BC2278}" srcOrd="0" destOrd="0" parTransId="{F622A34E-D76D-4410-8060-45B72E0459E4}" sibTransId="{2E7D22DD-F34F-4049-956E-9EB420493824}"/>
    <dgm:cxn modelId="{67B2734E-4BF3-4F4F-9765-4318C4B007BF}" type="presOf" srcId="{AFF76937-D47A-4056-92FE-E7AD639279E0}" destId="{542B3AC5-B1EA-4593-959E-F399CD215924}" srcOrd="0" destOrd="0" presId="urn:microsoft.com/office/officeart/2005/8/layout/list1"/>
    <dgm:cxn modelId="{B0DE4D4C-3372-4AEE-8A38-603CBEF250CC}" type="presParOf" srcId="{4528C8D6-E648-4541-B4FB-42B58EEBE3BC}" destId="{B7A2E141-F8EA-406D-8BA2-8934F8D36E44}" srcOrd="0" destOrd="0" presId="urn:microsoft.com/office/officeart/2005/8/layout/list1"/>
    <dgm:cxn modelId="{B39CFB61-27E9-4336-BFBA-F889FAC562ED}" type="presParOf" srcId="{B7A2E141-F8EA-406D-8BA2-8934F8D36E44}" destId="{9C33AEBD-EC6E-451C-97DA-609BD7432E95}" srcOrd="0" destOrd="0" presId="urn:microsoft.com/office/officeart/2005/8/layout/list1"/>
    <dgm:cxn modelId="{81A17A44-6A10-4569-8F21-01893A5FC737}" type="presParOf" srcId="{B7A2E141-F8EA-406D-8BA2-8934F8D36E44}" destId="{33D59B50-C307-4280-809B-823D7AD74714}" srcOrd="1" destOrd="0" presId="urn:microsoft.com/office/officeart/2005/8/layout/list1"/>
    <dgm:cxn modelId="{DF43EA8F-5EE3-4552-A81E-47C9EB94A1DA}" type="presParOf" srcId="{4528C8D6-E648-4541-B4FB-42B58EEBE3BC}" destId="{368135E7-9FEC-40BF-B19E-B33A697AFF06}" srcOrd="1" destOrd="0" presId="urn:microsoft.com/office/officeart/2005/8/layout/list1"/>
    <dgm:cxn modelId="{9ED84100-F7CF-4642-A215-0AC50C367ECA}" type="presParOf" srcId="{4528C8D6-E648-4541-B4FB-42B58EEBE3BC}" destId="{542B3AC5-B1EA-4593-959E-F399CD215924}" srcOrd="2" destOrd="0" presId="urn:microsoft.com/office/officeart/2005/8/layout/list1"/>
    <dgm:cxn modelId="{4BEB8004-E4A3-49FB-99F7-752C7AC6BAA5}" type="presParOf" srcId="{4528C8D6-E648-4541-B4FB-42B58EEBE3BC}" destId="{C3057D6A-A020-4AFE-9B3D-FD6A2A9ACDA7}" srcOrd="3" destOrd="0" presId="urn:microsoft.com/office/officeart/2005/8/layout/list1"/>
    <dgm:cxn modelId="{B5F60621-F507-450D-A5CE-85E7AEE38627}" type="presParOf" srcId="{4528C8D6-E648-4541-B4FB-42B58EEBE3BC}" destId="{EFA7C639-6D49-4C42-8C3D-A3AFB872D535}" srcOrd="4" destOrd="0" presId="urn:microsoft.com/office/officeart/2005/8/layout/list1"/>
    <dgm:cxn modelId="{9EE16DD2-9BE7-4816-83A5-214116BFB595}" type="presParOf" srcId="{EFA7C639-6D49-4C42-8C3D-A3AFB872D535}" destId="{CFDBF405-FD08-4967-B208-E31C10116E1D}" srcOrd="0" destOrd="0" presId="urn:microsoft.com/office/officeart/2005/8/layout/list1"/>
    <dgm:cxn modelId="{09848734-3DE2-4396-A11D-B520BA9F5651}" type="presParOf" srcId="{EFA7C639-6D49-4C42-8C3D-A3AFB872D535}" destId="{41CE838B-FC77-4F06-84AD-8173108F60E0}" srcOrd="1" destOrd="0" presId="urn:microsoft.com/office/officeart/2005/8/layout/list1"/>
    <dgm:cxn modelId="{082D0A67-6242-499A-9F4D-D74874B29CC7}" type="presParOf" srcId="{4528C8D6-E648-4541-B4FB-42B58EEBE3BC}" destId="{75BB1EC9-A30C-44C2-9255-946AB2949E3A}" srcOrd="5" destOrd="0" presId="urn:microsoft.com/office/officeart/2005/8/layout/list1"/>
    <dgm:cxn modelId="{574771F7-45EA-43E7-8CDF-832D6439036B}" type="presParOf" srcId="{4528C8D6-E648-4541-B4FB-42B58EEBE3BC}" destId="{5A21C42F-9B3B-4CF9-97A3-E70306411DC6}" srcOrd="6" destOrd="0" presId="urn:microsoft.com/office/officeart/2005/8/layout/list1"/>
  </dgm:cxnLst>
  <dgm:bg>
    <a:noFill/>
  </dgm:bg>
  <dgm:whole/>
</dgm:dataModel>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0.71094</cdr:x>
      <cdr:y>0.02083</cdr:y>
    </cdr:from>
    <cdr:to>
      <cdr:x>0.84375</cdr:x>
      <cdr:y>0.09374</cdr:y>
    </cdr:to>
    <cdr:sp macro="" textlink="">
      <cdr:nvSpPr>
        <cdr:cNvPr id="2" name="テキスト ボックス 1"/>
        <cdr:cNvSpPr txBox="1"/>
      </cdr:nvSpPr>
      <cdr:spPr>
        <a:xfrm xmlns:a="http://schemas.openxmlformats.org/drawingml/2006/main">
          <a:off x="6500826" y="142852"/>
          <a:ext cx="1214415" cy="500017"/>
        </a:xfrm>
        <a:prstGeom xmlns:a="http://schemas.openxmlformats.org/drawingml/2006/main" prst="rect">
          <a:avLst/>
        </a:prstGeom>
      </cdr:spPr>
      <cdr:txBody>
        <a:bodyPr xmlns:a="http://schemas.openxmlformats.org/drawingml/2006/main" wrap="none" rtlCol="0" anchor="ctr"/>
        <a:lstStyle xmlns:a="http://schemas.openxmlformats.org/drawingml/2006/main"/>
        <a:p xmlns:a="http://schemas.openxmlformats.org/drawingml/2006/main">
          <a:pPr algn="ctr"/>
          <a:r>
            <a:rPr lang="ja-JP" altLang="en-US" sz="2400" dirty="0" smtClean="0"/>
            <a:t>アオサギ</a:t>
          </a:r>
          <a:endParaRPr lang="ja-JP" altLang="en-US" sz="2400" dirty="0"/>
        </a:p>
      </cdr:txBody>
    </cdr:sp>
  </cdr:relSizeAnchor>
</c:userShapes>
</file>

<file path=ppt/drawings/drawing2.xml><?xml version="1.0" encoding="utf-8"?>
<c:userShapes xmlns:c="http://schemas.openxmlformats.org/drawingml/2006/chart">
  <cdr:relSizeAnchor xmlns:cdr="http://schemas.openxmlformats.org/drawingml/2006/chartDrawing">
    <cdr:from>
      <cdr:x>0.71094</cdr:x>
      <cdr:y>0.03671</cdr:y>
    </cdr:from>
    <cdr:to>
      <cdr:x>0.84375</cdr:x>
      <cdr:y>0.17157</cdr:y>
    </cdr:to>
    <cdr:sp macro="" textlink="">
      <cdr:nvSpPr>
        <cdr:cNvPr id="2" name="テキスト ボックス 1"/>
        <cdr:cNvSpPr txBox="1"/>
      </cdr:nvSpPr>
      <cdr:spPr>
        <a:xfrm xmlns:a="http://schemas.openxmlformats.org/drawingml/2006/main">
          <a:off x="6500826" y="136124"/>
          <a:ext cx="1214415" cy="500061"/>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ja-JP" altLang="en-US" sz="2400" dirty="0" smtClean="0"/>
            <a:t>ダイサギ</a:t>
          </a:r>
          <a:endParaRPr lang="ja-JP" altLang="en-US" sz="2400" dirty="0"/>
        </a:p>
      </cdr:txBody>
    </cdr:sp>
  </cdr:relSizeAnchor>
</c:userShapes>
</file>

<file path=ppt/drawings/drawing3.xml><?xml version="1.0" encoding="utf-8"?>
<c:userShapes xmlns:c="http://schemas.openxmlformats.org/drawingml/2006/chart">
  <cdr:relSizeAnchor xmlns:cdr="http://schemas.openxmlformats.org/drawingml/2006/chartDrawing">
    <cdr:from>
      <cdr:x>0.71094</cdr:x>
      <cdr:y>0.02083</cdr:y>
    </cdr:from>
    <cdr:to>
      <cdr:x>0.84375</cdr:x>
      <cdr:y>0.09374</cdr:y>
    </cdr:to>
    <cdr:sp macro="" textlink="">
      <cdr:nvSpPr>
        <cdr:cNvPr id="2" name="テキスト ボックス 1"/>
        <cdr:cNvSpPr txBox="1"/>
      </cdr:nvSpPr>
      <cdr:spPr>
        <a:xfrm xmlns:a="http://schemas.openxmlformats.org/drawingml/2006/main">
          <a:off x="6500826" y="142852"/>
          <a:ext cx="1214415" cy="500017"/>
        </a:xfrm>
        <a:prstGeom xmlns:a="http://schemas.openxmlformats.org/drawingml/2006/main" prst="rect">
          <a:avLst/>
        </a:prstGeom>
      </cdr:spPr>
      <cdr:txBody>
        <a:bodyPr xmlns:a="http://schemas.openxmlformats.org/drawingml/2006/main" wrap="none" rtlCol="0" anchor="ctr"/>
        <a:lstStyle xmlns:a="http://schemas.openxmlformats.org/drawingml/2006/main"/>
        <a:p xmlns:a="http://schemas.openxmlformats.org/drawingml/2006/main">
          <a:pPr algn="ctr"/>
          <a:r>
            <a:rPr lang="ja-JP" altLang="en-US" sz="2400" dirty="0" smtClean="0"/>
            <a:t>アオサギ</a:t>
          </a:r>
          <a:endParaRPr lang="ja-JP" altLang="en-US" sz="2400" dirty="0"/>
        </a:p>
      </cdr:txBody>
    </cdr:sp>
  </cdr:relSizeAnchor>
</c:userShapes>
</file>

<file path=ppt/drawings/drawing4.xml><?xml version="1.0" encoding="utf-8"?>
<c:userShapes xmlns:c="http://schemas.openxmlformats.org/drawingml/2006/chart">
  <cdr:relSizeAnchor xmlns:cdr="http://schemas.openxmlformats.org/drawingml/2006/chartDrawing">
    <cdr:from>
      <cdr:x>0.71094</cdr:x>
      <cdr:y>0.03671</cdr:y>
    </cdr:from>
    <cdr:to>
      <cdr:x>0.84375</cdr:x>
      <cdr:y>0.17157</cdr:y>
    </cdr:to>
    <cdr:sp macro="" textlink="">
      <cdr:nvSpPr>
        <cdr:cNvPr id="2" name="テキスト ボックス 1"/>
        <cdr:cNvSpPr txBox="1"/>
      </cdr:nvSpPr>
      <cdr:spPr>
        <a:xfrm xmlns:a="http://schemas.openxmlformats.org/drawingml/2006/main">
          <a:off x="6500826" y="136124"/>
          <a:ext cx="1214415" cy="500061"/>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ja-JP" altLang="en-US" sz="2400" dirty="0" smtClean="0"/>
            <a:t>ダイサギ</a:t>
          </a:r>
          <a:endParaRPr lang="ja-JP" altLang="en-US" sz="2400" dirty="0"/>
        </a:p>
      </cdr:txBody>
    </cdr:sp>
  </cdr:relSizeAnchor>
</c:userShapes>
</file>

<file path=ppt/drawings/drawing5.xml><?xml version="1.0" encoding="utf-8"?>
<c:userShapes xmlns:c="http://schemas.openxmlformats.org/drawingml/2006/chart">
  <cdr:relSizeAnchor xmlns:cdr="http://schemas.openxmlformats.org/drawingml/2006/chartDrawing">
    <cdr:from>
      <cdr:x>0.71094</cdr:x>
      <cdr:y>0.02083</cdr:y>
    </cdr:from>
    <cdr:to>
      <cdr:x>0.84375</cdr:x>
      <cdr:y>0.09374</cdr:y>
    </cdr:to>
    <cdr:sp macro="" textlink="">
      <cdr:nvSpPr>
        <cdr:cNvPr id="2" name="テキスト ボックス 1"/>
        <cdr:cNvSpPr txBox="1"/>
      </cdr:nvSpPr>
      <cdr:spPr>
        <a:xfrm xmlns:a="http://schemas.openxmlformats.org/drawingml/2006/main">
          <a:off x="6500826" y="142852"/>
          <a:ext cx="1214415" cy="500017"/>
        </a:xfrm>
        <a:prstGeom xmlns:a="http://schemas.openxmlformats.org/drawingml/2006/main" prst="rect">
          <a:avLst/>
        </a:prstGeom>
      </cdr:spPr>
      <cdr:txBody>
        <a:bodyPr xmlns:a="http://schemas.openxmlformats.org/drawingml/2006/main" wrap="none" rtlCol="0" anchor="ctr"/>
        <a:lstStyle xmlns:a="http://schemas.openxmlformats.org/drawingml/2006/main"/>
        <a:p xmlns:a="http://schemas.openxmlformats.org/drawingml/2006/main">
          <a:pPr algn="ctr"/>
          <a:r>
            <a:rPr lang="ja-JP" altLang="en-US" sz="2400" dirty="0" smtClean="0"/>
            <a:t>アオサギ</a:t>
          </a:r>
          <a:endParaRPr lang="ja-JP" altLang="en-US" sz="2400" dirty="0"/>
        </a:p>
      </cdr:txBody>
    </cdr:sp>
  </cdr:relSizeAnchor>
</c:userShapes>
</file>

<file path=ppt/drawings/drawing6.xml><?xml version="1.0" encoding="utf-8"?>
<c:userShapes xmlns:c="http://schemas.openxmlformats.org/drawingml/2006/chart">
  <cdr:relSizeAnchor xmlns:cdr="http://schemas.openxmlformats.org/drawingml/2006/chartDrawing">
    <cdr:from>
      <cdr:x>0.71094</cdr:x>
      <cdr:y>0.03671</cdr:y>
    </cdr:from>
    <cdr:to>
      <cdr:x>0.84375</cdr:x>
      <cdr:y>0.17157</cdr:y>
    </cdr:to>
    <cdr:sp macro="" textlink="">
      <cdr:nvSpPr>
        <cdr:cNvPr id="2" name="テキスト ボックス 1"/>
        <cdr:cNvSpPr txBox="1"/>
      </cdr:nvSpPr>
      <cdr:spPr>
        <a:xfrm xmlns:a="http://schemas.openxmlformats.org/drawingml/2006/main">
          <a:off x="6500826" y="136124"/>
          <a:ext cx="1214415" cy="500061"/>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ja-JP" altLang="en-US" sz="2400" dirty="0" smtClean="0"/>
            <a:t>ダイサギ</a:t>
          </a:r>
          <a:endParaRPr lang="ja-JP" altLang="en-US" sz="2400" dirty="0"/>
        </a:p>
      </cdr:txBody>
    </cdr:sp>
  </cdr:relSizeAnchor>
</c:userShapes>
</file>

<file path=ppt/drawings/drawing7.xml><?xml version="1.0" encoding="utf-8"?>
<c:userShapes xmlns:c="http://schemas.openxmlformats.org/drawingml/2006/chart">
  <cdr:relSizeAnchor xmlns:cdr="http://schemas.openxmlformats.org/drawingml/2006/chartDrawing">
    <cdr:from>
      <cdr:x>0.71094</cdr:x>
      <cdr:y>0.02083</cdr:y>
    </cdr:from>
    <cdr:to>
      <cdr:x>0.84375</cdr:x>
      <cdr:y>0.09374</cdr:y>
    </cdr:to>
    <cdr:sp macro="" textlink="">
      <cdr:nvSpPr>
        <cdr:cNvPr id="2" name="テキスト ボックス 1"/>
        <cdr:cNvSpPr txBox="1"/>
      </cdr:nvSpPr>
      <cdr:spPr>
        <a:xfrm xmlns:a="http://schemas.openxmlformats.org/drawingml/2006/main">
          <a:off x="6500826" y="142852"/>
          <a:ext cx="1214415" cy="500017"/>
        </a:xfrm>
        <a:prstGeom xmlns:a="http://schemas.openxmlformats.org/drawingml/2006/main" prst="rect">
          <a:avLst/>
        </a:prstGeom>
      </cdr:spPr>
      <cdr:txBody>
        <a:bodyPr xmlns:a="http://schemas.openxmlformats.org/drawingml/2006/main" wrap="none" rtlCol="0" anchor="ctr"/>
        <a:lstStyle xmlns:a="http://schemas.openxmlformats.org/drawingml/2006/main"/>
        <a:p xmlns:a="http://schemas.openxmlformats.org/drawingml/2006/main">
          <a:pPr algn="ctr"/>
          <a:r>
            <a:rPr lang="ja-JP" altLang="en-US" sz="2400" dirty="0" smtClean="0"/>
            <a:t>アオサギ</a:t>
          </a:r>
          <a:endParaRPr lang="ja-JP" altLang="en-US" sz="2400" dirty="0"/>
        </a:p>
      </cdr:txBody>
    </cdr:sp>
  </cdr:relSizeAnchor>
</c:userShapes>
</file>

<file path=ppt/drawings/drawing8.xml><?xml version="1.0" encoding="utf-8"?>
<c:userShapes xmlns:c="http://schemas.openxmlformats.org/drawingml/2006/chart">
  <cdr:relSizeAnchor xmlns:cdr="http://schemas.openxmlformats.org/drawingml/2006/chartDrawing">
    <cdr:from>
      <cdr:x>0.71094</cdr:x>
      <cdr:y>0.03671</cdr:y>
    </cdr:from>
    <cdr:to>
      <cdr:x>0.84375</cdr:x>
      <cdr:y>0.17157</cdr:y>
    </cdr:to>
    <cdr:sp macro="" textlink="">
      <cdr:nvSpPr>
        <cdr:cNvPr id="2" name="テキスト ボックス 1"/>
        <cdr:cNvSpPr txBox="1"/>
      </cdr:nvSpPr>
      <cdr:spPr>
        <a:xfrm xmlns:a="http://schemas.openxmlformats.org/drawingml/2006/main">
          <a:off x="6500826" y="136124"/>
          <a:ext cx="1214415" cy="500061"/>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ja-JP" altLang="en-US" sz="2400" dirty="0" smtClean="0"/>
            <a:t>ダイサギ</a:t>
          </a:r>
          <a:endParaRPr lang="ja-JP" altLang="en-US" sz="2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1280213" cy="237093"/>
          </a:xfrm>
          <a:prstGeom prst="rect">
            <a:avLst/>
          </a:prstGeom>
        </p:spPr>
        <p:txBody>
          <a:bodyPr vert="horz" lIns="43973" tIns="21987" rIns="43973" bIns="21987" rtlCol="0"/>
          <a:lstStyle>
            <a:lvl1pPr algn="l">
              <a:defRPr sz="600"/>
            </a:lvl1pPr>
          </a:lstStyle>
          <a:p>
            <a:endParaRPr kumimoji="1" lang="ja-JP" altLang="en-US"/>
          </a:p>
        </p:txBody>
      </p:sp>
      <p:sp>
        <p:nvSpPr>
          <p:cNvPr id="3" name="日付プレースホルダ 2"/>
          <p:cNvSpPr>
            <a:spLocks noGrp="1"/>
          </p:cNvSpPr>
          <p:nvPr>
            <p:ph type="dt" sz="quarter" idx="1"/>
          </p:nvPr>
        </p:nvSpPr>
        <p:spPr>
          <a:xfrm>
            <a:off x="1673441" y="0"/>
            <a:ext cx="1280213" cy="237093"/>
          </a:xfrm>
          <a:prstGeom prst="rect">
            <a:avLst/>
          </a:prstGeom>
        </p:spPr>
        <p:txBody>
          <a:bodyPr vert="horz" lIns="43973" tIns="21987" rIns="43973" bIns="21987" rtlCol="0"/>
          <a:lstStyle>
            <a:lvl1pPr algn="r">
              <a:defRPr sz="600"/>
            </a:lvl1pPr>
          </a:lstStyle>
          <a:p>
            <a:fld id="{C6FE1A7C-8B7B-4DF8-B814-F7CA8084B08D}" type="datetimeFigureOut">
              <a:rPr kumimoji="1" lang="ja-JP" altLang="en-US" smtClean="0"/>
              <a:pPr/>
              <a:t>2009/2/16</a:t>
            </a:fld>
            <a:endParaRPr kumimoji="1" lang="ja-JP" altLang="en-US"/>
          </a:p>
        </p:txBody>
      </p:sp>
      <p:sp>
        <p:nvSpPr>
          <p:cNvPr id="4" name="フッター プレースホルダ 3"/>
          <p:cNvSpPr>
            <a:spLocks noGrp="1"/>
          </p:cNvSpPr>
          <p:nvPr>
            <p:ph type="ftr" sz="quarter" idx="2"/>
          </p:nvPr>
        </p:nvSpPr>
        <p:spPr>
          <a:xfrm>
            <a:off x="0" y="4503947"/>
            <a:ext cx="1280213" cy="237093"/>
          </a:xfrm>
          <a:prstGeom prst="rect">
            <a:avLst/>
          </a:prstGeom>
        </p:spPr>
        <p:txBody>
          <a:bodyPr vert="horz" lIns="43973" tIns="21987" rIns="43973" bIns="21987" rtlCol="0" anchor="b"/>
          <a:lstStyle>
            <a:lvl1pPr algn="l">
              <a:defRPr sz="600"/>
            </a:lvl1pPr>
          </a:lstStyle>
          <a:p>
            <a:endParaRPr kumimoji="1" lang="ja-JP" altLang="en-US"/>
          </a:p>
        </p:txBody>
      </p:sp>
      <p:sp>
        <p:nvSpPr>
          <p:cNvPr id="5" name="スライド番号プレースホルダ 4"/>
          <p:cNvSpPr>
            <a:spLocks noGrp="1"/>
          </p:cNvSpPr>
          <p:nvPr>
            <p:ph type="sldNum" sz="quarter" idx="3"/>
          </p:nvPr>
        </p:nvSpPr>
        <p:spPr>
          <a:xfrm>
            <a:off x="1673441" y="4503947"/>
            <a:ext cx="1280213" cy="237093"/>
          </a:xfrm>
          <a:prstGeom prst="rect">
            <a:avLst/>
          </a:prstGeom>
        </p:spPr>
        <p:txBody>
          <a:bodyPr vert="horz" lIns="43973" tIns="21987" rIns="43973" bIns="21987" rtlCol="0" anchor="b"/>
          <a:lstStyle>
            <a:lvl1pPr algn="r">
              <a:defRPr sz="600"/>
            </a:lvl1pPr>
          </a:lstStyle>
          <a:p>
            <a:fld id="{7B91AFE9-CF17-48B5-8806-4DBB019CEA1B}"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1280213" cy="237093"/>
          </a:xfrm>
          <a:prstGeom prst="rect">
            <a:avLst/>
          </a:prstGeom>
        </p:spPr>
        <p:txBody>
          <a:bodyPr vert="horz" lIns="43973" tIns="21987" rIns="43973" bIns="21987" rtlCol="0"/>
          <a:lstStyle>
            <a:lvl1pPr algn="l">
              <a:defRPr sz="600"/>
            </a:lvl1pPr>
          </a:lstStyle>
          <a:p>
            <a:endParaRPr kumimoji="1" lang="ja-JP" altLang="en-US"/>
          </a:p>
        </p:txBody>
      </p:sp>
      <p:sp>
        <p:nvSpPr>
          <p:cNvPr id="3" name="日付プレースホルダ 2"/>
          <p:cNvSpPr>
            <a:spLocks noGrp="1"/>
          </p:cNvSpPr>
          <p:nvPr>
            <p:ph type="dt" idx="1"/>
          </p:nvPr>
        </p:nvSpPr>
        <p:spPr>
          <a:xfrm>
            <a:off x="1673441" y="0"/>
            <a:ext cx="1280213" cy="237093"/>
          </a:xfrm>
          <a:prstGeom prst="rect">
            <a:avLst/>
          </a:prstGeom>
        </p:spPr>
        <p:txBody>
          <a:bodyPr vert="horz" lIns="43973" tIns="21987" rIns="43973" bIns="21987" rtlCol="0"/>
          <a:lstStyle>
            <a:lvl1pPr algn="r">
              <a:defRPr sz="600"/>
            </a:lvl1pPr>
          </a:lstStyle>
          <a:p>
            <a:fld id="{7CDC5B77-6E0A-4C41-ABFE-9F531303E558}" type="datetimeFigureOut">
              <a:rPr kumimoji="1" lang="ja-JP" altLang="en-US" smtClean="0"/>
              <a:pPr/>
              <a:t>2009/2/16</a:t>
            </a:fld>
            <a:endParaRPr kumimoji="1" lang="ja-JP" altLang="en-US"/>
          </a:p>
        </p:txBody>
      </p:sp>
      <p:sp>
        <p:nvSpPr>
          <p:cNvPr id="5" name="ノート プレースホルダ 4"/>
          <p:cNvSpPr>
            <a:spLocks noGrp="1"/>
          </p:cNvSpPr>
          <p:nvPr>
            <p:ph type="body" sz="quarter" idx="3"/>
          </p:nvPr>
        </p:nvSpPr>
        <p:spPr>
          <a:xfrm>
            <a:off x="295434" y="2252385"/>
            <a:ext cx="2363470" cy="2133838"/>
          </a:xfrm>
          <a:prstGeom prst="rect">
            <a:avLst/>
          </a:prstGeom>
        </p:spPr>
        <p:txBody>
          <a:bodyPr vert="horz" lIns="43973" tIns="21987" rIns="43973" bIns="2198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4503947"/>
            <a:ext cx="1280213" cy="237093"/>
          </a:xfrm>
          <a:prstGeom prst="rect">
            <a:avLst/>
          </a:prstGeom>
        </p:spPr>
        <p:txBody>
          <a:bodyPr vert="horz" lIns="43973" tIns="21987" rIns="43973" bIns="21987" rtlCol="0" anchor="b"/>
          <a:lstStyle>
            <a:lvl1pPr algn="l">
              <a:defRPr sz="600"/>
            </a:lvl1pPr>
          </a:lstStyle>
          <a:p>
            <a:endParaRPr kumimoji="1" lang="ja-JP" altLang="en-US"/>
          </a:p>
        </p:txBody>
      </p:sp>
      <p:sp>
        <p:nvSpPr>
          <p:cNvPr id="7" name="スライド番号プレースホルダ 6"/>
          <p:cNvSpPr>
            <a:spLocks noGrp="1"/>
          </p:cNvSpPr>
          <p:nvPr>
            <p:ph type="sldNum" sz="quarter" idx="5"/>
          </p:nvPr>
        </p:nvSpPr>
        <p:spPr>
          <a:xfrm>
            <a:off x="1673441" y="4503947"/>
            <a:ext cx="1280213" cy="237093"/>
          </a:xfrm>
          <a:prstGeom prst="rect">
            <a:avLst/>
          </a:prstGeom>
        </p:spPr>
        <p:txBody>
          <a:bodyPr vert="horz" lIns="43973" tIns="21987" rIns="43973" bIns="21987" rtlCol="0" anchor="b"/>
          <a:lstStyle>
            <a:lvl1pPr algn="r">
              <a:defRPr sz="600"/>
            </a:lvl1pPr>
          </a:lstStyle>
          <a:p>
            <a:fld id="{69E15D33-C778-4DC5-AE4E-CD491BC51845}" type="slidenum">
              <a:rPr kumimoji="1" lang="ja-JP" altLang="en-US" smtClean="0"/>
              <a:pPr/>
              <a:t>&lt;#&gt;</a:t>
            </a:fld>
            <a:endParaRPr kumimoji="1" lang="ja-JP" altLang="en-US"/>
          </a:p>
        </p:txBody>
      </p:sp>
      <p:sp>
        <p:nvSpPr>
          <p:cNvPr id="8" name="スライド イメージ プレースホルダ 7"/>
          <p:cNvSpPr>
            <a:spLocks noGrp="1" noRot="1" noChangeAspect="1"/>
          </p:cNvSpPr>
          <p:nvPr>
            <p:ph type="sldImg" idx="2"/>
          </p:nvPr>
        </p:nvSpPr>
        <p:spPr>
          <a:xfrm>
            <a:off x="292100" y="355600"/>
            <a:ext cx="2370138" cy="1778000"/>
          </a:xfrm>
          <a:prstGeom prst="rect">
            <a:avLst/>
          </a:prstGeom>
          <a:noFill/>
          <a:ln w="12700">
            <a:solidFill>
              <a:prstClr val="black"/>
            </a:solidFill>
          </a:ln>
        </p:spPr>
        <p:txBody>
          <a:bodyPr vert="horz" lIns="91440" tIns="45720" rIns="91440" bIns="45720" rtlCol="0" anchor="ctr"/>
          <a:lstStyle/>
          <a:p>
            <a:endParaRPr lang="ja-JP" altLang="en-US"/>
          </a:p>
        </p:txBody>
      </p:sp>
    </p:spTree>
  </p:cSld>
  <p:clrMap bg1="lt1" tx1="dk1" bg2="lt2" tx2="dk2" accent1="accent1" accent2="accent2" accent3="accent3" accent4="accent4" accent5="accent5" accent6="accent6" hlink="hlink" folHlink="folHlink"/>
  <p:notesStyle>
    <a:lvl1pPr marL="0" algn="l" defTabSz="914339" rtl="0" eaLnBrk="1" latinLnBrk="0" hangingPunct="1">
      <a:defRPr kumimoji="1" sz="1300" kern="1200">
        <a:solidFill>
          <a:schemeClr val="tx1"/>
        </a:solidFill>
        <a:latin typeface="+mn-lt"/>
        <a:ea typeface="+mn-ea"/>
        <a:cs typeface="+mn-cs"/>
      </a:defRPr>
    </a:lvl1pPr>
    <a:lvl2pPr marL="457170" algn="l" defTabSz="914339" rtl="0" eaLnBrk="1" latinLnBrk="0" hangingPunct="1">
      <a:defRPr kumimoji="1" sz="1300" kern="1200">
        <a:solidFill>
          <a:schemeClr val="tx1"/>
        </a:solidFill>
        <a:latin typeface="+mn-lt"/>
        <a:ea typeface="+mn-ea"/>
        <a:cs typeface="+mn-cs"/>
      </a:defRPr>
    </a:lvl2pPr>
    <a:lvl3pPr marL="914339" algn="l" defTabSz="914339" rtl="0" eaLnBrk="1" latinLnBrk="0" hangingPunct="1">
      <a:defRPr kumimoji="1" sz="1300" kern="1200">
        <a:solidFill>
          <a:schemeClr val="tx1"/>
        </a:solidFill>
        <a:latin typeface="+mn-lt"/>
        <a:ea typeface="+mn-ea"/>
        <a:cs typeface="+mn-cs"/>
      </a:defRPr>
    </a:lvl3pPr>
    <a:lvl4pPr marL="1371509" algn="l" defTabSz="914339" rtl="0" eaLnBrk="1" latinLnBrk="0" hangingPunct="1">
      <a:defRPr kumimoji="1" sz="1300" kern="1200">
        <a:solidFill>
          <a:schemeClr val="tx1"/>
        </a:solidFill>
        <a:latin typeface="+mn-lt"/>
        <a:ea typeface="+mn-ea"/>
        <a:cs typeface="+mn-cs"/>
      </a:defRPr>
    </a:lvl4pPr>
    <a:lvl5pPr marL="1828678" algn="l" defTabSz="914339" rtl="0" eaLnBrk="1" latinLnBrk="0" hangingPunct="1">
      <a:defRPr kumimoji="1" sz="1300" kern="1200">
        <a:solidFill>
          <a:schemeClr val="tx1"/>
        </a:solidFill>
        <a:latin typeface="+mn-lt"/>
        <a:ea typeface="+mn-ea"/>
        <a:cs typeface="+mn-cs"/>
      </a:defRPr>
    </a:lvl5pPr>
    <a:lvl6pPr marL="2285848" algn="l" defTabSz="914339" rtl="0" eaLnBrk="1" latinLnBrk="0" hangingPunct="1">
      <a:defRPr kumimoji="1" sz="1300" kern="1200">
        <a:solidFill>
          <a:schemeClr val="tx1"/>
        </a:solidFill>
        <a:latin typeface="+mn-lt"/>
        <a:ea typeface="+mn-ea"/>
        <a:cs typeface="+mn-cs"/>
      </a:defRPr>
    </a:lvl6pPr>
    <a:lvl7pPr marL="2743017" algn="l" defTabSz="914339" rtl="0" eaLnBrk="1" latinLnBrk="0" hangingPunct="1">
      <a:defRPr kumimoji="1" sz="1300" kern="1200">
        <a:solidFill>
          <a:schemeClr val="tx1"/>
        </a:solidFill>
        <a:latin typeface="+mn-lt"/>
        <a:ea typeface="+mn-ea"/>
        <a:cs typeface="+mn-cs"/>
      </a:defRPr>
    </a:lvl7pPr>
    <a:lvl8pPr marL="3200189" algn="l" defTabSz="914339" rtl="0" eaLnBrk="1" latinLnBrk="0" hangingPunct="1">
      <a:defRPr kumimoji="1" sz="1300" kern="1200">
        <a:solidFill>
          <a:schemeClr val="tx1"/>
        </a:solidFill>
        <a:latin typeface="+mn-lt"/>
        <a:ea typeface="+mn-ea"/>
        <a:cs typeface="+mn-cs"/>
      </a:defRPr>
    </a:lvl8pPr>
    <a:lvl9pPr marL="3657358" algn="l" defTabSz="914339" rtl="0" eaLnBrk="1" latinLnBrk="0" hangingPunct="1">
      <a:defRPr kumimoji="1"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92100" y="355600"/>
            <a:ext cx="2370138" cy="1778000"/>
          </a:xfrm>
          <a:prstGeom prst="rect">
            <a:avLst/>
          </a:prstGeom>
        </p:spPr>
      </p:sp>
      <p:sp>
        <p:nvSpPr>
          <p:cNvPr id="3" name="ノート プレースホルダ 2"/>
          <p:cNvSpPr>
            <a:spLocks noGrp="1"/>
          </p:cNvSpPr>
          <p:nvPr>
            <p:ph type="body" idx="1"/>
          </p:nvPr>
        </p:nvSpPr>
        <p:spPr/>
        <p:txBody>
          <a:bodyPr>
            <a:normAutofit/>
          </a:bodyPr>
          <a:lstStyle/>
          <a:p>
            <a:r>
              <a:rPr kumimoji="1" lang="en-US" altLang="ja-JP" sz="1000" dirty="0" smtClean="0"/>
              <a:t>『</a:t>
            </a:r>
            <a:r>
              <a:rPr kumimoji="1" lang="ja-JP" altLang="en-US" sz="1000" dirty="0" smtClean="0"/>
              <a:t>旧谷汲村水田地帯におけるサギ類の採食場所の季節変化</a:t>
            </a:r>
            <a:r>
              <a:rPr kumimoji="1" lang="en-US" altLang="ja-JP" sz="1000" dirty="0" smtClean="0"/>
              <a:t>』</a:t>
            </a:r>
            <a:r>
              <a:rPr kumimoji="1" lang="ja-JP" altLang="en-US" sz="1000" dirty="0" smtClean="0"/>
              <a:t>と題しまして、</a:t>
            </a:r>
            <a:endParaRPr kumimoji="1" lang="en-US" altLang="ja-JP" sz="1000" dirty="0" smtClean="0"/>
          </a:p>
          <a:p>
            <a:r>
              <a:rPr kumimoji="1" lang="ja-JP" altLang="en-US" sz="1000" dirty="0" smtClean="0"/>
              <a:t>水利環境学研究室の菊池が発表させていただきます．</a:t>
            </a:r>
            <a:endParaRPr kumimoji="1" lang="en-US" altLang="ja-JP" sz="1000" dirty="0" smtClean="0"/>
          </a:p>
          <a:p>
            <a:r>
              <a:rPr kumimoji="1" lang="ja-JP" altLang="en-US" sz="1000" dirty="0" smtClean="0"/>
              <a:t>＃</a:t>
            </a:r>
            <a:endParaRPr kumimoji="1" lang="ja-JP" altLang="en-US" sz="1000" dirty="0"/>
          </a:p>
        </p:txBody>
      </p:sp>
      <p:sp>
        <p:nvSpPr>
          <p:cNvPr id="4" name="スライド番号プレースホルダ 3"/>
          <p:cNvSpPr>
            <a:spLocks noGrp="1"/>
          </p:cNvSpPr>
          <p:nvPr>
            <p:ph type="sldNum" sz="quarter" idx="10"/>
          </p:nvPr>
        </p:nvSpPr>
        <p:spPr/>
        <p:txBody>
          <a:bodyPr/>
          <a:lstStyle/>
          <a:p>
            <a:fld id="{69E15D33-C778-4DC5-AE4E-CD491BC51845}" type="slidenum">
              <a:rPr kumimoji="1" lang="ja-JP" altLang="en-US" smtClean="0"/>
              <a:pPr/>
              <a:t>1</a:t>
            </a:fld>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85000" lnSpcReduction="20000"/>
          </a:bodyPr>
          <a:lstStyle/>
          <a:p>
            <a:r>
              <a:rPr kumimoji="1" lang="ja-JP" altLang="en-US" sz="1300" b="1" kern="1200" dirty="0" smtClean="0">
                <a:solidFill>
                  <a:schemeClr val="tx1"/>
                </a:solidFill>
                <a:latin typeface="+mn-lt"/>
                <a:ea typeface="+mn-ea"/>
                <a:cs typeface="+mn-cs"/>
              </a:rPr>
              <a:t>採食場所の季節変化</a:t>
            </a:r>
            <a:endParaRPr kumimoji="1" lang="ja-JP" altLang="en-US" sz="1300" kern="1200" dirty="0" smtClean="0">
              <a:solidFill>
                <a:schemeClr val="tx1"/>
              </a:solidFill>
              <a:latin typeface="+mn-lt"/>
              <a:ea typeface="+mn-ea"/>
              <a:cs typeface="+mn-cs"/>
            </a:endParaRPr>
          </a:p>
          <a:p>
            <a:r>
              <a:rPr kumimoji="1" lang="ja-JP" altLang="en-US" sz="1300" kern="1200" dirty="0" smtClean="0">
                <a:solidFill>
                  <a:schemeClr val="tx1"/>
                </a:solidFill>
                <a:latin typeface="+mn-lt"/>
                <a:ea typeface="+mn-ea"/>
                <a:cs typeface="+mn-cs"/>
              </a:rPr>
              <a:t>＃　それでは調査結果です．</a:t>
            </a:r>
          </a:p>
          <a:p>
            <a:r>
              <a:rPr kumimoji="1" lang="ja-JP" altLang="en-US" sz="1300" kern="1200" dirty="0" smtClean="0">
                <a:solidFill>
                  <a:schemeClr val="tx1"/>
                </a:solidFill>
                <a:latin typeface="+mn-lt"/>
                <a:ea typeface="+mn-ea"/>
                <a:cs typeface="+mn-cs"/>
              </a:rPr>
              <a:t>採食場所の季節変化を見るため，月ごとの個体数割合を示しました．</a:t>
            </a:r>
          </a:p>
          <a:p>
            <a:r>
              <a:rPr kumimoji="1" lang="ja-JP" altLang="en-US" sz="1300" kern="1200" dirty="0" smtClean="0">
                <a:solidFill>
                  <a:schemeClr val="tx1"/>
                </a:solidFill>
                <a:latin typeface="+mn-lt"/>
                <a:ea typeface="+mn-ea"/>
                <a:cs typeface="+mn-cs"/>
              </a:rPr>
              <a:t>まずは，アオサギの採食場所の季節変化です．</a:t>
            </a:r>
          </a:p>
          <a:p>
            <a:r>
              <a:rPr kumimoji="1" lang="ja-JP" altLang="en-US" sz="1300" kern="1200" dirty="0" smtClean="0">
                <a:solidFill>
                  <a:schemeClr val="tx1"/>
                </a:solidFill>
                <a:latin typeface="+mn-lt"/>
                <a:ea typeface="+mn-ea"/>
                <a:cs typeface="+mn-cs"/>
              </a:rPr>
              <a:t>各月に最も割合の大きかった採食場所を見ていきます．</a:t>
            </a:r>
          </a:p>
          <a:p>
            <a:r>
              <a:rPr kumimoji="1" lang="ja-JP" altLang="en-US" sz="1300" kern="1200" dirty="0" smtClean="0">
                <a:solidFill>
                  <a:schemeClr val="tx1"/>
                </a:solidFill>
                <a:latin typeface="+mn-lt"/>
                <a:ea typeface="+mn-ea"/>
                <a:cs typeface="+mn-cs"/>
              </a:rPr>
              <a:t>＃　</a:t>
            </a:r>
            <a:r>
              <a:rPr kumimoji="1" lang="en-US" sz="1300" kern="1200" dirty="0" smtClean="0">
                <a:solidFill>
                  <a:schemeClr val="tx1"/>
                </a:solidFill>
                <a:latin typeface="+mn-lt"/>
                <a:ea typeface="+mn-ea"/>
                <a:cs typeface="+mn-cs"/>
              </a:rPr>
              <a:t>4</a:t>
            </a:r>
            <a:r>
              <a:rPr kumimoji="1" lang="ja-JP" altLang="en-US" sz="1300" kern="1200" dirty="0" smtClean="0">
                <a:solidFill>
                  <a:schemeClr val="tx1"/>
                </a:solidFill>
                <a:latin typeface="+mn-lt"/>
                <a:ea typeface="+mn-ea"/>
                <a:cs typeface="+mn-cs"/>
              </a:rPr>
              <a:t>月から</a:t>
            </a:r>
            <a:r>
              <a:rPr kumimoji="1" lang="en-US" sz="1300" kern="1200" dirty="0" smtClean="0">
                <a:solidFill>
                  <a:schemeClr val="tx1"/>
                </a:solidFill>
                <a:latin typeface="+mn-lt"/>
                <a:ea typeface="+mn-ea"/>
                <a:cs typeface="+mn-cs"/>
              </a:rPr>
              <a:t>6</a:t>
            </a:r>
            <a:r>
              <a:rPr kumimoji="1" lang="ja-JP" altLang="en-US" sz="1300" kern="1200" dirty="0" smtClean="0">
                <a:solidFill>
                  <a:schemeClr val="tx1"/>
                </a:solidFill>
                <a:latin typeface="+mn-lt"/>
                <a:ea typeface="+mn-ea"/>
                <a:cs typeface="+mn-cs"/>
              </a:rPr>
              <a:t>月が水田，</a:t>
            </a:r>
          </a:p>
          <a:p>
            <a:r>
              <a:rPr kumimoji="1" lang="ja-JP" altLang="en-US" sz="1300" kern="1200" dirty="0" smtClean="0">
                <a:solidFill>
                  <a:schemeClr val="tx1"/>
                </a:solidFill>
                <a:latin typeface="+mn-lt"/>
                <a:ea typeface="+mn-ea"/>
                <a:cs typeface="+mn-cs"/>
              </a:rPr>
              <a:t>＃　</a:t>
            </a:r>
            <a:r>
              <a:rPr kumimoji="1" lang="en-US" sz="1300" kern="1200" dirty="0" smtClean="0">
                <a:solidFill>
                  <a:schemeClr val="tx1"/>
                </a:solidFill>
                <a:latin typeface="+mn-lt"/>
                <a:ea typeface="+mn-ea"/>
                <a:cs typeface="+mn-cs"/>
              </a:rPr>
              <a:t>7</a:t>
            </a:r>
            <a:r>
              <a:rPr kumimoji="1" lang="ja-JP" altLang="en-US" sz="1300" kern="1200" dirty="0" smtClean="0">
                <a:solidFill>
                  <a:schemeClr val="tx1"/>
                </a:solidFill>
                <a:latin typeface="+mn-lt"/>
                <a:ea typeface="+mn-ea"/>
                <a:cs typeface="+mn-cs"/>
              </a:rPr>
              <a:t>月が水田と休耕田，</a:t>
            </a:r>
          </a:p>
          <a:p>
            <a:r>
              <a:rPr kumimoji="1" lang="ja-JP" altLang="en-US" sz="1300" kern="1200" dirty="0" smtClean="0">
                <a:solidFill>
                  <a:schemeClr val="tx1"/>
                </a:solidFill>
                <a:latin typeface="+mn-lt"/>
                <a:ea typeface="+mn-ea"/>
                <a:cs typeface="+mn-cs"/>
              </a:rPr>
              <a:t>＃　</a:t>
            </a:r>
            <a:r>
              <a:rPr kumimoji="1" lang="en-US" sz="1300" kern="1200" dirty="0" smtClean="0">
                <a:solidFill>
                  <a:schemeClr val="tx1"/>
                </a:solidFill>
                <a:latin typeface="+mn-lt"/>
                <a:ea typeface="+mn-ea"/>
                <a:cs typeface="+mn-cs"/>
              </a:rPr>
              <a:t>8</a:t>
            </a:r>
            <a:r>
              <a:rPr kumimoji="1" lang="ja-JP" altLang="en-US" sz="1300" kern="1200" dirty="0" smtClean="0">
                <a:solidFill>
                  <a:schemeClr val="tx1"/>
                </a:solidFill>
                <a:latin typeface="+mn-lt"/>
                <a:ea typeface="+mn-ea"/>
                <a:cs typeface="+mn-cs"/>
              </a:rPr>
              <a:t>月が排水路，</a:t>
            </a:r>
          </a:p>
          <a:p>
            <a:r>
              <a:rPr kumimoji="1" lang="ja-JP" altLang="en-US" sz="1300" kern="1200" dirty="0" smtClean="0">
                <a:solidFill>
                  <a:schemeClr val="tx1"/>
                </a:solidFill>
                <a:latin typeface="+mn-lt"/>
                <a:ea typeface="+mn-ea"/>
                <a:cs typeface="+mn-cs"/>
              </a:rPr>
              <a:t>＃　</a:t>
            </a:r>
            <a:r>
              <a:rPr kumimoji="1" lang="en-US" sz="1300" kern="1200" dirty="0" smtClean="0">
                <a:solidFill>
                  <a:schemeClr val="tx1"/>
                </a:solidFill>
                <a:latin typeface="+mn-lt"/>
                <a:ea typeface="+mn-ea"/>
                <a:cs typeface="+mn-cs"/>
              </a:rPr>
              <a:t>9</a:t>
            </a:r>
            <a:r>
              <a:rPr kumimoji="1" lang="ja-JP" altLang="en-US" sz="1300" kern="1200" dirty="0" smtClean="0">
                <a:solidFill>
                  <a:schemeClr val="tx1"/>
                </a:solidFill>
                <a:latin typeface="+mn-lt"/>
                <a:ea typeface="+mn-ea"/>
                <a:cs typeface="+mn-cs"/>
              </a:rPr>
              <a:t>月が休耕田，</a:t>
            </a:r>
          </a:p>
          <a:p>
            <a:r>
              <a:rPr kumimoji="1" lang="ja-JP" altLang="en-US" sz="1300" kern="1200" dirty="0" smtClean="0">
                <a:solidFill>
                  <a:schemeClr val="tx1"/>
                </a:solidFill>
                <a:latin typeface="+mn-lt"/>
                <a:ea typeface="+mn-ea"/>
                <a:cs typeface="+mn-cs"/>
              </a:rPr>
              <a:t>＃　</a:t>
            </a:r>
            <a:r>
              <a:rPr kumimoji="1" lang="en-US" sz="1300" kern="1200" dirty="0" smtClean="0">
                <a:solidFill>
                  <a:schemeClr val="tx1"/>
                </a:solidFill>
                <a:latin typeface="+mn-lt"/>
                <a:ea typeface="+mn-ea"/>
                <a:cs typeface="+mn-cs"/>
              </a:rPr>
              <a:t>10</a:t>
            </a:r>
            <a:r>
              <a:rPr kumimoji="1" lang="ja-JP" altLang="en-US" sz="1300" kern="1200" dirty="0" smtClean="0">
                <a:solidFill>
                  <a:schemeClr val="tx1"/>
                </a:solidFill>
                <a:latin typeface="+mn-lt"/>
                <a:ea typeface="+mn-ea"/>
                <a:cs typeface="+mn-cs"/>
              </a:rPr>
              <a:t>月が水田，</a:t>
            </a:r>
          </a:p>
          <a:p>
            <a:r>
              <a:rPr kumimoji="1" lang="ja-JP" altLang="en-US" sz="1300" kern="1200" dirty="0" smtClean="0">
                <a:solidFill>
                  <a:schemeClr val="tx1"/>
                </a:solidFill>
                <a:latin typeface="+mn-lt"/>
                <a:ea typeface="+mn-ea"/>
                <a:cs typeface="+mn-cs"/>
              </a:rPr>
              <a:t>＃　</a:t>
            </a:r>
            <a:r>
              <a:rPr kumimoji="1" lang="en-US" sz="1300" kern="1200" dirty="0" smtClean="0">
                <a:solidFill>
                  <a:schemeClr val="tx1"/>
                </a:solidFill>
                <a:latin typeface="+mn-lt"/>
                <a:ea typeface="+mn-ea"/>
                <a:cs typeface="+mn-cs"/>
              </a:rPr>
              <a:t>11</a:t>
            </a:r>
            <a:r>
              <a:rPr kumimoji="1" lang="ja-JP" altLang="en-US" sz="1300" kern="1200" dirty="0" smtClean="0">
                <a:solidFill>
                  <a:schemeClr val="tx1"/>
                </a:solidFill>
                <a:latin typeface="+mn-lt"/>
                <a:ea typeface="+mn-ea"/>
                <a:cs typeface="+mn-cs"/>
              </a:rPr>
              <a:t>月がファームポンドでした．</a:t>
            </a:r>
            <a:endParaRPr kumimoji="1" lang="en-US" altLang="ja-JP" sz="13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69E15D33-C778-4DC5-AE4E-CD491BC51845}"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85000" lnSpcReduction="20000"/>
          </a:bodyPr>
          <a:lstStyle/>
          <a:p>
            <a:r>
              <a:rPr kumimoji="1" lang="ja-JP" altLang="en-US" sz="1300" kern="1200" dirty="0" smtClean="0">
                <a:solidFill>
                  <a:schemeClr val="tx1"/>
                </a:solidFill>
                <a:latin typeface="+mn-lt"/>
                <a:ea typeface="+mn-ea"/>
                <a:cs typeface="+mn-cs"/>
              </a:rPr>
              <a:t>＃　次に，ダイサギは，</a:t>
            </a:r>
          </a:p>
          <a:p>
            <a:r>
              <a:rPr kumimoji="1" lang="ja-JP" altLang="en-US" sz="1300" kern="1200" dirty="0" smtClean="0">
                <a:solidFill>
                  <a:schemeClr val="tx1"/>
                </a:solidFill>
                <a:latin typeface="+mn-lt"/>
                <a:ea typeface="+mn-ea"/>
                <a:cs typeface="+mn-cs"/>
              </a:rPr>
              <a:t>＃　</a:t>
            </a:r>
            <a:r>
              <a:rPr kumimoji="1" lang="en-US" sz="1300" kern="1200" dirty="0" smtClean="0">
                <a:solidFill>
                  <a:schemeClr val="tx1"/>
                </a:solidFill>
                <a:latin typeface="+mn-lt"/>
                <a:ea typeface="+mn-ea"/>
                <a:cs typeface="+mn-cs"/>
              </a:rPr>
              <a:t>4</a:t>
            </a:r>
            <a:r>
              <a:rPr kumimoji="1" lang="ja-JP" altLang="en-US" sz="1300" kern="1200" dirty="0" smtClean="0">
                <a:solidFill>
                  <a:schemeClr val="tx1"/>
                </a:solidFill>
                <a:latin typeface="+mn-lt"/>
                <a:ea typeface="+mn-ea"/>
                <a:cs typeface="+mn-cs"/>
              </a:rPr>
              <a:t>月が河川とビオトープ，</a:t>
            </a:r>
          </a:p>
          <a:p>
            <a:r>
              <a:rPr kumimoji="1" lang="ja-JP" altLang="en-US" sz="1300" kern="1200" dirty="0" smtClean="0">
                <a:solidFill>
                  <a:schemeClr val="tx1"/>
                </a:solidFill>
                <a:latin typeface="+mn-lt"/>
                <a:ea typeface="+mn-ea"/>
                <a:cs typeface="+mn-cs"/>
              </a:rPr>
              <a:t>＃　</a:t>
            </a:r>
            <a:r>
              <a:rPr kumimoji="1" lang="en-US" sz="1300" kern="1200" dirty="0" smtClean="0">
                <a:solidFill>
                  <a:schemeClr val="tx1"/>
                </a:solidFill>
                <a:latin typeface="+mn-lt"/>
                <a:ea typeface="+mn-ea"/>
                <a:cs typeface="+mn-cs"/>
              </a:rPr>
              <a:t>5</a:t>
            </a:r>
            <a:r>
              <a:rPr kumimoji="1" lang="ja-JP" altLang="en-US" sz="1300" kern="1200" dirty="0" smtClean="0">
                <a:solidFill>
                  <a:schemeClr val="tx1"/>
                </a:solidFill>
                <a:latin typeface="+mn-lt"/>
                <a:ea typeface="+mn-ea"/>
                <a:cs typeface="+mn-cs"/>
              </a:rPr>
              <a:t>月</a:t>
            </a:r>
            <a:r>
              <a:rPr kumimoji="1" lang="en-US" sz="1300" kern="1200" dirty="0" smtClean="0">
                <a:solidFill>
                  <a:schemeClr val="tx1"/>
                </a:solidFill>
                <a:latin typeface="+mn-lt"/>
                <a:ea typeface="+mn-ea"/>
                <a:cs typeface="+mn-cs"/>
              </a:rPr>
              <a:t>6</a:t>
            </a:r>
            <a:r>
              <a:rPr kumimoji="1" lang="ja-JP" altLang="en-US" sz="1300" kern="1200" dirty="0" smtClean="0">
                <a:solidFill>
                  <a:schemeClr val="tx1"/>
                </a:solidFill>
                <a:latin typeface="+mn-lt"/>
                <a:ea typeface="+mn-ea"/>
                <a:cs typeface="+mn-cs"/>
              </a:rPr>
              <a:t>月が水田，</a:t>
            </a:r>
          </a:p>
          <a:p>
            <a:r>
              <a:rPr kumimoji="1" lang="ja-JP" altLang="en-US" sz="1300" kern="1200" dirty="0" smtClean="0">
                <a:solidFill>
                  <a:schemeClr val="tx1"/>
                </a:solidFill>
                <a:latin typeface="+mn-lt"/>
                <a:ea typeface="+mn-ea"/>
                <a:cs typeface="+mn-cs"/>
              </a:rPr>
              <a:t>＃　</a:t>
            </a:r>
            <a:r>
              <a:rPr kumimoji="1" lang="en-US" sz="1300" kern="1200" dirty="0" smtClean="0">
                <a:solidFill>
                  <a:schemeClr val="tx1"/>
                </a:solidFill>
                <a:latin typeface="+mn-lt"/>
                <a:ea typeface="+mn-ea"/>
                <a:cs typeface="+mn-cs"/>
              </a:rPr>
              <a:t>7</a:t>
            </a:r>
            <a:r>
              <a:rPr kumimoji="1" lang="ja-JP" altLang="en-US" sz="1300" kern="1200" dirty="0" smtClean="0">
                <a:solidFill>
                  <a:schemeClr val="tx1"/>
                </a:solidFill>
                <a:latin typeface="+mn-lt"/>
                <a:ea typeface="+mn-ea"/>
                <a:cs typeface="+mn-cs"/>
              </a:rPr>
              <a:t>月</a:t>
            </a:r>
            <a:r>
              <a:rPr kumimoji="1" lang="en-US" sz="1300" kern="1200" dirty="0" smtClean="0">
                <a:solidFill>
                  <a:schemeClr val="tx1"/>
                </a:solidFill>
                <a:latin typeface="+mn-lt"/>
                <a:ea typeface="+mn-ea"/>
                <a:cs typeface="+mn-cs"/>
              </a:rPr>
              <a:t>8</a:t>
            </a:r>
            <a:r>
              <a:rPr kumimoji="1" lang="ja-JP" altLang="en-US" sz="1300" kern="1200" dirty="0" smtClean="0">
                <a:solidFill>
                  <a:schemeClr val="tx1"/>
                </a:solidFill>
                <a:latin typeface="+mn-lt"/>
                <a:ea typeface="+mn-ea"/>
                <a:cs typeface="+mn-cs"/>
              </a:rPr>
              <a:t>月が休耕田，</a:t>
            </a:r>
          </a:p>
          <a:p>
            <a:r>
              <a:rPr kumimoji="1" lang="ja-JP" altLang="en-US" sz="1300" kern="1200" dirty="0" smtClean="0">
                <a:solidFill>
                  <a:schemeClr val="tx1"/>
                </a:solidFill>
                <a:latin typeface="+mn-lt"/>
                <a:ea typeface="+mn-ea"/>
                <a:cs typeface="+mn-cs"/>
              </a:rPr>
              <a:t>＃　</a:t>
            </a:r>
            <a:r>
              <a:rPr kumimoji="1" lang="en-US" sz="1300" kern="1200" dirty="0" smtClean="0">
                <a:solidFill>
                  <a:schemeClr val="tx1"/>
                </a:solidFill>
                <a:latin typeface="+mn-lt"/>
                <a:ea typeface="+mn-ea"/>
                <a:cs typeface="+mn-cs"/>
              </a:rPr>
              <a:t>9</a:t>
            </a:r>
            <a:r>
              <a:rPr kumimoji="1" lang="ja-JP" altLang="en-US" sz="1300" kern="1200" dirty="0" smtClean="0">
                <a:solidFill>
                  <a:schemeClr val="tx1"/>
                </a:solidFill>
                <a:latin typeface="+mn-lt"/>
                <a:ea typeface="+mn-ea"/>
                <a:cs typeface="+mn-cs"/>
              </a:rPr>
              <a:t>月</a:t>
            </a:r>
            <a:r>
              <a:rPr kumimoji="1" lang="en-US" sz="1300" kern="1200" dirty="0" smtClean="0">
                <a:solidFill>
                  <a:schemeClr val="tx1"/>
                </a:solidFill>
                <a:latin typeface="+mn-lt"/>
                <a:ea typeface="+mn-ea"/>
                <a:cs typeface="+mn-cs"/>
              </a:rPr>
              <a:t>10</a:t>
            </a:r>
            <a:r>
              <a:rPr kumimoji="1" lang="ja-JP" altLang="en-US" sz="1300" kern="1200" dirty="0" smtClean="0">
                <a:solidFill>
                  <a:schemeClr val="tx1"/>
                </a:solidFill>
                <a:latin typeface="+mn-lt"/>
                <a:ea typeface="+mn-ea"/>
                <a:cs typeface="+mn-cs"/>
              </a:rPr>
              <a:t>月が水田，</a:t>
            </a:r>
          </a:p>
          <a:p>
            <a:r>
              <a:rPr kumimoji="1" lang="ja-JP" altLang="en-US" sz="1300" kern="1200" dirty="0" smtClean="0">
                <a:solidFill>
                  <a:schemeClr val="tx1"/>
                </a:solidFill>
                <a:latin typeface="+mn-lt"/>
                <a:ea typeface="+mn-ea"/>
                <a:cs typeface="+mn-cs"/>
              </a:rPr>
              <a:t>＃　</a:t>
            </a:r>
            <a:r>
              <a:rPr kumimoji="1" lang="en-US" sz="1300" kern="1200" dirty="0" smtClean="0">
                <a:solidFill>
                  <a:schemeClr val="tx1"/>
                </a:solidFill>
                <a:latin typeface="+mn-lt"/>
                <a:ea typeface="+mn-ea"/>
                <a:cs typeface="+mn-cs"/>
              </a:rPr>
              <a:t>11</a:t>
            </a:r>
            <a:r>
              <a:rPr kumimoji="1" lang="ja-JP" altLang="en-US" sz="1300" kern="1200" dirty="0" smtClean="0">
                <a:solidFill>
                  <a:schemeClr val="tx1"/>
                </a:solidFill>
                <a:latin typeface="+mn-lt"/>
                <a:ea typeface="+mn-ea"/>
                <a:cs typeface="+mn-cs"/>
              </a:rPr>
              <a:t>月が河川とビオトープでした．</a:t>
            </a:r>
            <a:endParaRPr kumimoji="1" lang="ja-JP" altLang="en-US" sz="130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69E15D33-C778-4DC5-AE4E-CD491BC51845}"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55000" lnSpcReduction="20000"/>
          </a:bodyPr>
          <a:lstStyle/>
          <a:p>
            <a:r>
              <a:rPr kumimoji="1" lang="ja-JP" altLang="en-US" sz="1300" kern="1200" dirty="0" smtClean="0">
                <a:solidFill>
                  <a:schemeClr val="tx1"/>
                </a:solidFill>
                <a:latin typeface="+mn-lt"/>
                <a:ea typeface="+mn-ea"/>
                <a:cs typeface="+mn-cs"/>
              </a:rPr>
              <a:t>＃　今見た２種の採食場所の季節変化を合わせて表にしました．</a:t>
            </a:r>
          </a:p>
          <a:p>
            <a:r>
              <a:rPr kumimoji="1" lang="ja-JP" altLang="en-US" sz="1300" kern="1200" dirty="0" smtClean="0">
                <a:solidFill>
                  <a:schemeClr val="tx1"/>
                </a:solidFill>
                <a:latin typeface="+mn-lt"/>
                <a:ea typeface="+mn-ea"/>
                <a:cs typeface="+mn-cs"/>
              </a:rPr>
              <a:t>＃　</a:t>
            </a:r>
            <a:r>
              <a:rPr kumimoji="1" lang="en-US" sz="1300" kern="1200" dirty="0" smtClean="0">
                <a:solidFill>
                  <a:schemeClr val="tx1"/>
                </a:solidFill>
                <a:latin typeface="+mn-lt"/>
                <a:ea typeface="+mn-ea"/>
                <a:cs typeface="+mn-cs"/>
              </a:rPr>
              <a:t>5</a:t>
            </a:r>
            <a:r>
              <a:rPr kumimoji="1" lang="ja-JP" altLang="en-US" sz="1300" kern="1200" dirty="0" smtClean="0">
                <a:solidFill>
                  <a:schemeClr val="tx1"/>
                </a:solidFill>
                <a:latin typeface="+mn-lt"/>
                <a:ea typeface="+mn-ea"/>
                <a:cs typeface="+mn-cs"/>
              </a:rPr>
              <a:t>月</a:t>
            </a:r>
            <a:r>
              <a:rPr kumimoji="1" lang="en-US" sz="1300" kern="1200" dirty="0" smtClean="0">
                <a:solidFill>
                  <a:schemeClr val="tx1"/>
                </a:solidFill>
                <a:latin typeface="+mn-lt"/>
                <a:ea typeface="+mn-ea"/>
                <a:cs typeface="+mn-cs"/>
              </a:rPr>
              <a:t>6</a:t>
            </a:r>
            <a:r>
              <a:rPr kumimoji="1" lang="ja-JP" altLang="en-US" sz="1300" kern="1200" dirty="0" smtClean="0">
                <a:solidFill>
                  <a:schemeClr val="tx1"/>
                </a:solidFill>
                <a:latin typeface="+mn-lt"/>
                <a:ea typeface="+mn-ea"/>
                <a:cs typeface="+mn-cs"/>
              </a:rPr>
              <a:t>月は水田で湛水，田植えが行われ，陸上の餌生物が豊富になったことで多くの個体が水田に採食に訪れたと考えられます．</a:t>
            </a:r>
          </a:p>
          <a:p>
            <a:r>
              <a:rPr kumimoji="1" lang="ja-JP" altLang="en-US" sz="1300" kern="1200" dirty="0" smtClean="0">
                <a:solidFill>
                  <a:schemeClr val="tx1"/>
                </a:solidFill>
                <a:latin typeface="+mn-lt"/>
                <a:ea typeface="+mn-ea"/>
                <a:cs typeface="+mn-cs"/>
              </a:rPr>
              <a:t>＃　</a:t>
            </a:r>
            <a:r>
              <a:rPr kumimoji="1" lang="en-US" sz="1300" kern="1200" dirty="0" smtClean="0">
                <a:solidFill>
                  <a:schemeClr val="tx1"/>
                </a:solidFill>
                <a:latin typeface="+mn-lt"/>
                <a:ea typeface="+mn-ea"/>
                <a:cs typeface="+mn-cs"/>
              </a:rPr>
              <a:t>7</a:t>
            </a:r>
            <a:r>
              <a:rPr kumimoji="1" lang="ja-JP" altLang="en-US" sz="1300" kern="1200" dirty="0" smtClean="0">
                <a:solidFill>
                  <a:schemeClr val="tx1"/>
                </a:solidFill>
                <a:latin typeface="+mn-lt"/>
                <a:ea typeface="+mn-ea"/>
                <a:cs typeface="+mn-cs"/>
              </a:rPr>
              <a:t>月</a:t>
            </a:r>
            <a:r>
              <a:rPr kumimoji="1" lang="en-US" sz="1300" kern="1200" dirty="0" smtClean="0">
                <a:solidFill>
                  <a:schemeClr val="tx1"/>
                </a:solidFill>
                <a:latin typeface="+mn-lt"/>
                <a:ea typeface="+mn-ea"/>
                <a:cs typeface="+mn-cs"/>
              </a:rPr>
              <a:t>8</a:t>
            </a:r>
            <a:r>
              <a:rPr kumimoji="1" lang="ja-JP" altLang="en-US" sz="1300" kern="1200" dirty="0" smtClean="0">
                <a:solidFill>
                  <a:schemeClr val="tx1"/>
                </a:solidFill>
                <a:latin typeface="+mn-lt"/>
                <a:ea typeface="+mn-ea"/>
                <a:cs typeface="+mn-cs"/>
              </a:rPr>
              <a:t>月はイネの出穂期（シュスイキ）で，成長したイネが，水田での採食の妨げとなり，視界の開けた休耕田や排水路の利用が増えたと思われます．</a:t>
            </a:r>
          </a:p>
          <a:p>
            <a:r>
              <a:rPr kumimoji="1" lang="ja-JP" altLang="en-US" sz="1300" kern="1200" dirty="0" smtClean="0">
                <a:solidFill>
                  <a:schemeClr val="tx1"/>
                </a:solidFill>
                <a:latin typeface="+mn-lt"/>
                <a:ea typeface="+mn-ea"/>
                <a:cs typeface="+mn-cs"/>
              </a:rPr>
              <a:t>＃　</a:t>
            </a:r>
            <a:r>
              <a:rPr kumimoji="1" lang="en-US" sz="1300" kern="1200" dirty="0" smtClean="0">
                <a:solidFill>
                  <a:schemeClr val="tx1"/>
                </a:solidFill>
                <a:latin typeface="+mn-lt"/>
                <a:ea typeface="+mn-ea"/>
                <a:cs typeface="+mn-cs"/>
              </a:rPr>
              <a:t>9</a:t>
            </a:r>
            <a:r>
              <a:rPr kumimoji="1" lang="ja-JP" altLang="en-US" sz="1300" kern="1200" dirty="0" smtClean="0">
                <a:solidFill>
                  <a:schemeClr val="tx1"/>
                </a:solidFill>
                <a:latin typeface="+mn-lt"/>
                <a:ea typeface="+mn-ea"/>
                <a:cs typeface="+mn-cs"/>
              </a:rPr>
              <a:t>月</a:t>
            </a:r>
            <a:r>
              <a:rPr kumimoji="1" lang="en-US" sz="1300" kern="1200" dirty="0" smtClean="0">
                <a:solidFill>
                  <a:schemeClr val="tx1"/>
                </a:solidFill>
                <a:latin typeface="+mn-lt"/>
                <a:ea typeface="+mn-ea"/>
                <a:cs typeface="+mn-cs"/>
              </a:rPr>
              <a:t>10</a:t>
            </a:r>
            <a:r>
              <a:rPr kumimoji="1" lang="ja-JP" altLang="en-US" sz="1300" kern="1200" dirty="0" smtClean="0">
                <a:solidFill>
                  <a:schemeClr val="tx1"/>
                </a:solidFill>
                <a:latin typeface="+mn-lt"/>
                <a:ea typeface="+mn-ea"/>
                <a:cs typeface="+mn-cs"/>
              </a:rPr>
              <a:t>月はイネが収穫されたことで，再び水田が利用されるようになったと考えられます．</a:t>
            </a:r>
          </a:p>
          <a:p>
            <a:r>
              <a:rPr kumimoji="1" lang="ja-JP" altLang="en-US" sz="1300" kern="1200" dirty="0" smtClean="0">
                <a:solidFill>
                  <a:schemeClr val="tx1"/>
                </a:solidFill>
                <a:latin typeface="+mn-lt"/>
                <a:ea typeface="+mn-ea"/>
                <a:cs typeface="+mn-cs"/>
              </a:rPr>
              <a:t>また，湛水時期とは異なり，この時期の水田は休耕田とほぼ同じ環境であったために，休耕田での利用も同じくらいみられました．</a:t>
            </a:r>
          </a:p>
          <a:p>
            <a:r>
              <a:rPr kumimoji="1" lang="ja-JP" altLang="en-US" sz="1300" kern="1200" dirty="0" smtClean="0">
                <a:solidFill>
                  <a:schemeClr val="tx1"/>
                </a:solidFill>
                <a:latin typeface="+mn-lt"/>
                <a:ea typeface="+mn-ea"/>
                <a:cs typeface="+mn-cs"/>
              </a:rPr>
              <a:t>ただし，この時期は陸上の餌生物が減少してきているため，水田や休耕田の割合は減少傾向にあります．</a:t>
            </a:r>
          </a:p>
          <a:p>
            <a:r>
              <a:rPr kumimoji="1" lang="ja-JP" altLang="en-US" sz="1300" kern="1200" dirty="0" smtClean="0">
                <a:solidFill>
                  <a:schemeClr val="tx1"/>
                </a:solidFill>
                <a:latin typeface="+mn-lt"/>
                <a:ea typeface="+mn-ea"/>
                <a:cs typeface="+mn-cs"/>
              </a:rPr>
              <a:t>河川，</a:t>
            </a:r>
            <a:r>
              <a:rPr kumimoji="1" lang="en-US" sz="1300" kern="1200" dirty="0" smtClean="0">
                <a:solidFill>
                  <a:schemeClr val="tx1"/>
                </a:solidFill>
                <a:latin typeface="+mn-lt"/>
                <a:ea typeface="+mn-ea"/>
                <a:cs typeface="+mn-cs"/>
              </a:rPr>
              <a:t>FP</a:t>
            </a:r>
            <a:r>
              <a:rPr kumimoji="1" lang="ja-JP" altLang="en-US" sz="1300" kern="1200" dirty="0" err="1" smtClean="0">
                <a:solidFill>
                  <a:schemeClr val="tx1"/>
                </a:solidFill>
                <a:latin typeface="+mn-lt"/>
                <a:ea typeface="+mn-ea"/>
                <a:cs typeface="+mn-cs"/>
              </a:rPr>
              <a:t>，</a:t>
            </a:r>
            <a:r>
              <a:rPr kumimoji="1" lang="en-US" sz="1300" kern="1200" dirty="0" smtClean="0">
                <a:solidFill>
                  <a:schemeClr val="tx1"/>
                </a:solidFill>
                <a:latin typeface="+mn-lt"/>
                <a:ea typeface="+mn-ea"/>
                <a:cs typeface="+mn-cs"/>
              </a:rPr>
              <a:t>BT</a:t>
            </a:r>
            <a:r>
              <a:rPr kumimoji="1" lang="ja-JP" altLang="en-US" sz="1300" kern="1200" dirty="0" smtClean="0">
                <a:solidFill>
                  <a:schemeClr val="tx1"/>
                </a:solidFill>
                <a:latin typeface="+mn-lt"/>
                <a:ea typeface="+mn-ea"/>
                <a:cs typeface="+mn-cs"/>
              </a:rPr>
              <a:t>では一年を通して餌となる魚類が生息しているにもかかわらず，このように</a:t>
            </a:r>
            <a:r>
              <a:rPr kumimoji="1" lang="en-US" altLang="ja-JP" sz="1300" kern="1200" dirty="0" smtClean="0">
                <a:solidFill>
                  <a:schemeClr val="tx1"/>
                </a:solidFill>
                <a:latin typeface="+mn-lt"/>
                <a:ea typeface="+mn-ea"/>
                <a:cs typeface="+mn-cs"/>
              </a:rPr>
              <a:t>5</a:t>
            </a:r>
            <a:r>
              <a:rPr kumimoji="1" lang="ja-JP" altLang="en-US" sz="1300" kern="1200" dirty="0" smtClean="0">
                <a:solidFill>
                  <a:schemeClr val="tx1"/>
                </a:solidFill>
                <a:latin typeface="+mn-lt"/>
                <a:ea typeface="+mn-ea"/>
                <a:cs typeface="+mn-cs"/>
              </a:rPr>
              <a:t>月～</a:t>
            </a:r>
            <a:r>
              <a:rPr kumimoji="1" lang="en-US" altLang="ja-JP" sz="1300" kern="1200" dirty="0" smtClean="0">
                <a:solidFill>
                  <a:schemeClr val="tx1"/>
                </a:solidFill>
                <a:latin typeface="+mn-lt"/>
                <a:ea typeface="+mn-ea"/>
                <a:cs typeface="+mn-cs"/>
              </a:rPr>
              <a:t>10</a:t>
            </a:r>
            <a:r>
              <a:rPr kumimoji="1" lang="ja-JP" altLang="en-US" sz="1300" kern="1200" dirty="0" smtClean="0">
                <a:solidFill>
                  <a:schemeClr val="tx1"/>
                </a:solidFill>
                <a:latin typeface="+mn-lt"/>
                <a:ea typeface="+mn-ea"/>
                <a:cs typeface="+mn-cs"/>
              </a:rPr>
              <a:t>月にかけて水田や休耕田の割合が大きくなる傾向が見られました．</a:t>
            </a:r>
          </a:p>
          <a:p>
            <a:r>
              <a:rPr kumimoji="1" lang="ja-JP" altLang="en-US" sz="1300" kern="1200" dirty="0" smtClean="0">
                <a:solidFill>
                  <a:schemeClr val="tx1"/>
                </a:solidFill>
                <a:latin typeface="+mn-lt"/>
                <a:ea typeface="+mn-ea"/>
                <a:cs typeface="+mn-cs"/>
              </a:rPr>
              <a:t>その要因として，</a:t>
            </a:r>
            <a:endParaRPr kumimoji="1" lang="en-US" altLang="ja-JP" sz="1300" kern="1200" dirty="0" smtClean="0">
              <a:solidFill>
                <a:schemeClr val="tx1"/>
              </a:solidFill>
              <a:latin typeface="+mn-lt"/>
              <a:ea typeface="+mn-ea"/>
              <a:cs typeface="+mn-cs"/>
            </a:endParaRPr>
          </a:p>
          <a:p>
            <a:r>
              <a:rPr kumimoji="1" lang="ja-JP" altLang="en-US" sz="1300" kern="1200" dirty="0" smtClean="0">
                <a:solidFill>
                  <a:schemeClr val="tx1"/>
                </a:solidFill>
                <a:latin typeface="+mn-lt"/>
                <a:ea typeface="+mn-ea"/>
                <a:cs typeface="+mn-cs"/>
              </a:rPr>
              <a:t>＃　この時期，両種の餌生物が陸上で活発に活動していたことに加え，</a:t>
            </a:r>
          </a:p>
          <a:p>
            <a:r>
              <a:rPr kumimoji="1" lang="ja-JP" altLang="en-US" sz="1300" kern="1200" dirty="0" smtClean="0">
                <a:solidFill>
                  <a:schemeClr val="tx1"/>
                </a:solidFill>
                <a:latin typeface="+mn-lt"/>
                <a:ea typeface="+mn-ea"/>
                <a:cs typeface="+mn-cs"/>
              </a:rPr>
              <a:t>＃　河川など，水深があり餌を捕らえにくい場所に比べ，水田や休耕田は採食が容易</a:t>
            </a:r>
            <a:r>
              <a:rPr kumimoji="1" lang="ja-JP" altLang="en-US" sz="1300" kern="1200" smtClean="0">
                <a:solidFill>
                  <a:schemeClr val="tx1"/>
                </a:solidFill>
                <a:latin typeface="+mn-lt"/>
                <a:ea typeface="+mn-ea"/>
                <a:cs typeface="+mn-cs"/>
              </a:rPr>
              <a:t>であったということ</a:t>
            </a:r>
            <a:r>
              <a:rPr kumimoji="1" lang="ja-JP" altLang="en-US" sz="1300" kern="1200" dirty="0" smtClean="0">
                <a:solidFill>
                  <a:schemeClr val="tx1"/>
                </a:solidFill>
                <a:latin typeface="+mn-lt"/>
                <a:ea typeface="+mn-ea"/>
                <a:cs typeface="+mn-cs"/>
              </a:rPr>
              <a:t>が考えられます．</a:t>
            </a:r>
          </a:p>
        </p:txBody>
      </p:sp>
      <p:sp>
        <p:nvSpPr>
          <p:cNvPr id="4" name="スライド番号プレースホルダ 3"/>
          <p:cNvSpPr>
            <a:spLocks noGrp="1"/>
          </p:cNvSpPr>
          <p:nvPr>
            <p:ph type="sldNum" sz="quarter" idx="10"/>
          </p:nvPr>
        </p:nvSpPr>
        <p:spPr/>
        <p:txBody>
          <a:bodyPr/>
          <a:lstStyle/>
          <a:p>
            <a:fld id="{69E15D33-C778-4DC5-AE4E-CD491BC51845}"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92100" y="355600"/>
            <a:ext cx="2370138" cy="1778000"/>
          </a:xfrm>
          <a:prstGeom prst="rect">
            <a:avLst/>
          </a:prstGeom>
        </p:spPr>
      </p:sp>
      <p:sp>
        <p:nvSpPr>
          <p:cNvPr id="3" name="ノート プレースホルダ 2"/>
          <p:cNvSpPr>
            <a:spLocks noGrp="1"/>
          </p:cNvSpPr>
          <p:nvPr>
            <p:ph type="body" idx="1"/>
          </p:nvPr>
        </p:nvSpPr>
        <p:spPr/>
        <p:txBody>
          <a:bodyPr>
            <a:normAutofit/>
          </a:bodyPr>
          <a:lstStyle/>
          <a:p>
            <a:r>
              <a:rPr kumimoji="1" lang="ja-JP" altLang="en-US" sz="1300" b="1" kern="1200" dirty="0" smtClean="0">
                <a:solidFill>
                  <a:schemeClr val="tx1"/>
                </a:solidFill>
                <a:latin typeface="+mn-lt"/>
                <a:ea typeface="+mn-ea"/>
                <a:cs typeface="+mn-cs"/>
              </a:rPr>
              <a:t>個体数の季節変化</a:t>
            </a:r>
            <a:endParaRPr kumimoji="1" lang="ja-JP" altLang="en-US" sz="1300" kern="1200" dirty="0" smtClean="0">
              <a:solidFill>
                <a:schemeClr val="tx1"/>
              </a:solidFill>
              <a:latin typeface="+mn-lt"/>
              <a:ea typeface="+mn-ea"/>
              <a:cs typeface="+mn-cs"/>
            </a:endParaRPr>
          </a:p>
          <a:p>
            <a:r>
              <a:rPr kumimoji="1" lang="ja-JP" altLang="en-US" sz="1300" kern="1200" dirty="0" smtClean="0">
                <a:solidFill>
                  <a:schemeClr val="tx1"/>
                </a:solidFill>
                <a:latin typeface="+mn-lt"/>
                <a:ea typeface="+mn-ea"/>
                <a:cs typeface="+mn-cs"/>
              </a:rPr>
              <a:t>＃　次に，調査日ごとに個体数をまとめ，個体数の季節変化をみていきます．</a:t>
            </a:r>
          </a:p>
          <a:p>
            <a:r>
              <a:rPr kumimoji="1" lang="ja-JP" altLang="en-US" sz="1300" kern="1200" dirty="0" smtClean="0">
                <a:solidFill>
                  <a:schemeClr val="tx1"/>
                </a:solidFill>
                <a:latin typeface="+mn-lt"/>
                <a:ea typeface="+mn-ea"/>
                <a:cs typeface="+mn-cs"/>
              </a:rPr>
              <a:t>青色がアオサギ，赤色がダイサギの個体数を表しています．</a:t>
            </a:r>
          </a:p>
          <a:p>
            <a:r>
              <a:rPr kumimoji="1" lang="ja-JP" altLang="en-US" sz="1300" kern="1200" dirty="0" smtClean="0">
                <a:solidFill>
                  <a:schemeClr val="tx1"/>
                </a:solidFill>
                <a:latin typeface="+mn-lt"/>
                <a:ea typeface="+mn-ea"/>
                <a:cs typeface="+mn-cs"/>
              </a:rPr>
              <a:t>＃　アオサギが</a:t>
            </a:r>
            <a:r>
              <a:rPr kumimoji="1" lang="en-US" sz="1300" kern="1200" dirty="0" smtClean="0">
                <a:solidFill>
                  <a:schemeClr val="tx1"/>
                </a:solidFill>
                <a:latin typeface="+mn-lt"/>
                <a:ea typeface="+mn-ea"/>
                <a:cs typeface="+mn-cs"/>
              </a:rPr>
              <a:t>6</a:t>
            </a:r>
            <a:r>
              <a:rPr kumimoji="1" lang="ja-JP" altLang="en-US" sz="1300" kern="1200" dirty="0" smtClean="0">
                <a:solidFill>
                  <a:schemeClr val="tx1"/>
                </a:solidFill>
                <a:latin typeface="+mn-lt"/>
                <a:ea typeface="+mn-ea"/>
                <a:cs typeface="+mn-cs"/>
              </a:rPr>
              <a:t>月頃，</a:t>
            </a:r>
          </a:p>
          <a:p>
            <a:r>
              <a:rPr kumimoji="1" lang="ja-JP" altLang="en-US" sz="1300" kern="1200" dirty="0" smtClean="0">
                <a:solidFill>
                  <a:schemeClr val="tx1"/>
                </a:solidFill>
                <a:latin typeface="+mn-lt"/>
                <a:ea typeface="+mn-ea"/>
                <a:cs typeface="+mn-cs"/>
              </a:rPr>
              <a:t>＃　ダイサギが</a:t>
            </a:r>
            <a:r>
              <a:rPr kumimoji="1" lang="en-US" sz="1300" kern="1200" dirty="0" smtClean="0">
                <a:solidFill>
                  <a:schemeClr val="tx1"/>
                </a:solidFill>
                <a:latin typeface="+mn-lt"/>
                <a:ea typeface="+mn-ea"/>
                <a:cs typeface="+mn-cs"/>
              </a:rPr>
              <a:t>8</a:t>
            </a:r>
            <a:r>
              <a:rPr kumimoji="1" lang="ja-JP" altLang="en-US" sz="1300" kern="1200" dirty="0" smtClean="0">
                <a:solidFill>
                  <a:schemeClr val="tx1"/>
                </a:solidFill>
                <a:latin typeface="+mn-lt"/>
                <a:ea typeface="+mn-ea"/>
                <a:cs typeface="+mn-cs"/>
              </a:rPr>
              <a:t>月頃に個体数の増加を示しました．</a:t>
            </a:r>
          </a:p>
          <a:p>
            <a:r>
              <a:rPr kumimoji="1" lang="ja-JP" altLang="en-US" sz="1300" kern="1200" dirty="0" smtClean="0">
                <a:solidFill>
                  <a:schemeClr val="tx1"/>
                </a:solidFill>
                <a:latin typeface="+mn-lt"/>
                <a:ea typeface="+mn-ea"/>
                <a:cs typeface="+mn-cs"/>
              </a:rPr>
              <a:t>＃　アオサギの個体数が増加したころ，アオサギの幼鳥が多く確認されました．</a:t>
            </a:r>
          </a:p>
          <a:p>
            <a:r>
              <a:rPr kumimoji="1" lang="ja-JP" altLang="en-US" sz="1300" kern="1200" dirty="0" smtClean="0">
                <a:solidFill>
                  <a:schemeClr val="tx1"/>
                </a:solidFill>
                <a:latin typeface="+mn-lt"/>
                <a:ea typeface="+mn-ea"/>
                <a:cs typeface="+mn-cs"/>
              </a:rPr>
              <a:t>このことから，この個体数の増加時期はアオサギの幼鳥の巣立ちの時期だと考えられます．</a:t>
            </a:r>
          </a:p>
          <a:p>
            <a:r>
              <a:rPr kumimoji="1" lang="ja-JP" altLang="en-US" sz="1300" kern="1200" dirty="0" smtClean="0">
                <a:solidFill>
                  <a:schemeClr val="tx1"/>
                </a:solidFill>
                <a:latin typeface="+mn-lt"/>
                <a:ea typeface="+mn-ea"/>
                <a:cs typeface="+mn-cs"/>
              </a:rPr>
              <a:t>＃　一方，ダイサギは幼鳥の識別ができなかったため，個体数の増加時期に幼鳥がいたかは分かりませんでした．</a:t>
            </a:r>
          </a:p>
          <a:p>
            <a:r>
              <a:rPr kumimoji="1" lang="ja-JP" altLang="en-US" sz="1300" kern="1200" dirty="0" smtClean="0">
                <a:solidFill>
                  <a:schemeClr val="tx1"/>
                </a:solidFill>
                <a:latin typeface="+mn-lt"/>
                <a:ea typeface="+mn-ea"/>
                <a:cs typeface="+mn-cs"/>
              </a:rPr>
              <a:t>＃　けれども，ダイサギがアオサギよりも遅く繁殖を始めることから，個体数の増加時期のずれは繁殖期のずれによるものと考えられます．</a:t>
            </a:r>
          </a:p>
          <a:p>
            <a:r>
              <a:rPr kumimoji="1" lang="ja-JP" altLang="en-US" sz="1300" kern="1200" dirty="0" smtClean="0">
                <a:solidFill>
                  <a:schemeClr val="tx1"/>
                </a:solidFill>
                <a:latin typeface="+mn-lt"/>
                <a:ea typeface="+mn-ea"/>
                <a:cs typeface="+mn-cs"/>
              </a:rPr>
              <a:t>＃　また，両種は繁殖後，別の採食場所へ分散することが知られており，増加後の減少はその分散によるものだと言えます．</a:t>
            </a:r>
          </a:p>
          <a:p>
            <a:r>
              <a:rPr kumimoji="1" lang="ja-JP" altLang="en-US" sz="1300" kern="1200" dirty="0" smtClean="0">
                <a:solidFill>
                  <a:schemeClr val="tx1"/>
                </a:solidFill>
                <a:latin typeface="+mn-lt"/>
                <a:ea typeface="+mn-ea"/>
                <a:cs typeface="+mn-cs"/>
              </a:rPr>
              <a:t>＃　これらのことから，両種の個体数の増加時期は幼鳥の巣立ちの時期と考えました．</a:t>
            </a:r>
          </a:p>
          <a:p>
            <a:r>
              <a:rPr kumimoji="1" lang="ja-JP" altLang="en-US" sz="1300" kern="1200" dirty="0" smtClean="0">
                <a:solidFill>
                  <a:schemeClr val="tx1"/>
                </a:solidFill>
                <a:latin typeface="+mn-lt"/>
                <a:ea typeface="+mn-ea"/>
                <a:cs typeface="+mn-cs"/>
              </a:rPr>
              <a:t>＃　この巣立ちの時期はとくに餌を多く必要とする時期です．</a:t>
            </a:r>
            <a:endParaRPr kumimoji="1" lang="en-US" altLang="ja-JP" sz="1300" kern="1200" dirty="0" smtClean="0">
              <a:solidFill>
                <a:schemeClr val="tx1"/>
              </a:solidFill>
              <a:latin typeface="+mn-lt"/>
              <a:ea typeface="+mn-ea"/>
              <a:cs typeface="+mn-cs"/>
            </a:endParaRPr>
          </a:p>
          <a:p>
            <a:endParaRPr kumimoji="1" lang="ja-JP" altLang="en-US" sz="130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69E15D33-C778-4DC5-AE4E-CD491BC51845}"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85000" lnSpcReduction="20000"/>
          </a:bodyPr>
          <a:lstStyle/>
          <a:p>
            <a:r>
              <a:rPr kumimoji="1" lang="ja-JP" altLang="en-US" sz="1300" kern="1200" dirty="0" smtClean="0">
                <a:solidFill>
                  <a:schemeClr val="tx1"/>
                </a:solidFill>
                <a:latin typeface="+mn-lt"/>
                <a:ea typeface="+mn-ea"/>
                <a:cs typeface="+mn-cs"/>
              </a:rPr>
              <a:t>＃　そこで，この時期に注目すると，最も割合が大きかった採食場所は　</a:t>
            </a:r>
          </a:p>
          <a:p>
            <a:r>
              <a:rPr kumimoji="1" lang="ja-JP" altLang="en-US" sz="1300" kern="1200" dirty="0" smtClean="0">
                <a:solidFill>
                  <a:schemeClr val="tx1"/>
                </a:solidFill>
                <a:latin typeface="+mn-lt"/>
                <a:ea typeface="+mn-ea"/>
                <a:cs typeface="+mn-cs"/>
              </a:rPr>
              <a:t>＃　アオサギが水田，</a:t>
            </a:r>
          </a:p>
          <a:p>
            <a:r>
              <a:rPr kumimoji="1" lang="ja-JP" altLang="en-US" sz="1300" kern="1200" dirty="0" smtClean="0">
                <a:solidFill>
                  <a:schemeClr val="tx1"/>
                </a:solidFill>
                <a:latin typeface="+mn-lt"/>
                <a:ea typeface="+mn-ea"/>
                <a:cs typeface="+mn-cs"/>
              </a:rPr>
              <a:t>＃　ダイサギが休耕田でした．</a:t>
            </a:r>
          </a:p>
          <a:p>
            <a:endParaRPr kumimoji="1" lang="ja-JP" altLang="en-US" dirty="0"/>
          </a:p>
        </p:txBody>
      </p:sp>
      <p:sp>
        <p:nvSpPr>
          <p:cNvPr id="4" name="スライド番号プレースホルダ 3"/>
          <p:cNvSpPr>
            <a:spLocks noGrp="1"/>
          </p:cNvSpPr>
          <p:nvPr>
            <p:ph type="sldNum" sz="quarter" idx="10"/>
          </p:nvPr>
        </p:nvSpPr>
        <p:spPr/>
        <p:txBody>
          <a:bodyPr/>
          <a:lstStyle/>
          <a:p>
            <a:fld id="{69E15D33-C778-4DC5-AE4E-CD491BC51845}"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92500"/>
          </a:bodyPr>
          <a:lstStyle/>
          <a:p>
            <a:r>
              <a:rPr kumimoji="1" lang="ja-JP" altLang="en-US" sz="1300" kern="1200" dirty="0" smtClean="0">
                <a:solidFill>
                  <a:schemeClr val="tx1"/>
                </a:solidFill>
                <a:latin typeface="+mn-lt"/>
                <a:ea typeface="+mn-ea"/>
                <a:cs typeface="+mn-cs"/>
              </a:rPr>
              <a:t>＃　ダイサギも，</a:t>
            </a:r>
            <a:r>
              <a:rPr kumimoji="1" lang="en-US" sz="1300" kern="1200" dirty="0" smtClean="0">
                <a:solidFill>
                  <a:schemeClr val="tx1"/>
                </a:solidFill>
                <a:latin typeface="+mn-lt"/>
                <a:ea typeface="+mn-ea"/>
                <a:cs typeface="+mn-cs"/>
              </a:rPr>
              <a:t>6</a:t>
            </a:r>
            <a:r>
              <a:rPr kumimoji="1" lang="ja-JP" altLang="en-US" sz="1300" kern="1200" dirty="0" smtClean="0">
                <a:solidFill>
                  <a:schemeClr val="tx1"/>
                </a:solidFill>
                <a:latin typeface="+mn-lt"/>
                <a:ea typeface="+mn-ea"/>
                <a:cs typeface="+mn-cs"/>
              </a:rPr>
              <a:t>月には水田の割合が高く，</a:t>
            </a:r>
            <a:endParaRPr kumimoji="1" lang="en-US" altLang="ja-JP" sz="1300" kern="1200" dirty="0" smtClean="0">
              <a:solidFill>
                <a:schemeClr val="tx1"/>
              </a:solidFill>
              <a:latin typeface="+mn-lt"/>
              <a:ea typeface="+mn-ea"/>
              <a:cs typeface="+mn-cs"/>
            </a:endParaRPr>
          </a:p>
          <a:p>
            <a:r>
              <a:rPr kumimoji="1" lang="ja-JP" altLang="en-US" sz="1300" kern="1200" dirty="0" smtClean="0">
                <a:solidFill>
                  <a:schemeClr val="tx1"/>
                </a:solidFill>
                <a:latin typeface="+mn-lt"/>
                <a:ea typeface="+mn-ea"/>
                <a:cs typeface="+mn-cs"/>
              </a:rPr>
              <a:t>＃　イネの収穫後にはまた水田を利用していることから，巣立ちの時期である</a:t>
            </a:r>
            <a:r>
              <a:rPr kumimoji="1" lang="en-US" sz="1300" kern="1200" dirty="0" smtClean="0">
                <a:solidFill>
                  <a:schemeClr val="tx1"/>
                </a:solidFill>
                <a:latin typeface="+mn-lt"/>
                <a:ea typeface="+mn-ea"/>
                <a:cs typeface="+mn-cs"/>
              </a:rPr>
              <a:t>8</a:t>
            </a:r>
            <a:r>
              <a:rPr kumimoji="1" lang="ja-JP" altLang="en-US" sz="1300" kern="1200" dirty="0" smtClean="0">
                <a:solidFill>
                  <a:schemeClr val="tx1"/>
                </a:solidFill>
                <a:latin typeface="+mn-lt"/>
                <a:ea typeface="+mn-ea"/>
                <a:cs typeface="+mn-cs"/>
              </a:rPr>
              <a:t>月は，背が高くなった稲が採食の妨げとなったために，多くの個体が水田の代わりに休耕田を利用したと考えられます．</a:t>
            </a:r>
          </a:p>
          <a:p>
            <a:r>
              <a:rPr kumimoji="1" lang="ja-JP" altLang="en-US" sz="1300" kern="1200" dirty="0" smtClean="0">
                <a:solidFill>
                  <a:schemeClr val="tx1"/>
                </a:solidFill>
                <a:latin typeface="+mn-lt"/>
                <a:ea typeface="+mn-ea"/>
                <a:cs typeface="+mn-cs"/>
              </a:rPr>
              <a:t>＃　つまり，水田や休耕田は採食に慣れていない幼鳥にとってとくに重要な採食場所であるといえます．</a:t>
            </a:r>
          </a:p>
        </p:txBody>
      </p:sp>
      <p:sp>
        <p:nvSpPr>
          <p:cNvPr id="4" name="スライド番号プレースホルダ 3"/>
          <p:cNvSpPr>
            <a:spLocks noGrp="1"/>
          </p:cNvSpPr>
          <p:nvPr>
            <p:ph type="sldNum" sz="quarter" idx="10"/>
          </p:nvPr>
        </p:nvSpPr>
        <p:spPr/>
        <p:txBody>
          <a:bodyPr/>
          <a:lstStyle/>
          <a:p>
            <a:fld id="{69E15D33-C778-4DC5-AE4E-CD491BC51845}"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92100" y="355600"/>
            <a:ext cx="2370138" cy="1778000"/>
          </a:xfrm>
          <a:prstGeom prst="rect">
            <a:avLst/>
          </a:prstGeom>
        </p:spPr>
      </p:sp>
      <p:sp>
        <p:nvSpPr>
          <p:cNvPr id="3" name="ノート プレースホルダ 2"/>
          <p:cNvSpPr>
            <a:spLocks noGrp="1"/>
          </p:cNvSpPr>
          <p:nvPr>
            <p:ph type="body" idx="1"/>
          </p:nvPr>
        </p:nvSpPr>
        <p:spPr/>
        <p:txBody>
          <a:bodyPr>
            <a:normAutofit/>
          </a:bodyPr>
          <a:lstStyle/>
          <a:p>
            <a:r>
              <a:rPr kumimoji="1" lang="ja-JP" altLang="en-US" sz="1300" b="1" kern="1200" dirty="0" smtClean="0">
                <a:solidFill>
                  <a:schemeClr val="tx1"/>
                </a:solidFill>
                <a:latin typeface="+mn-lt"/>
                <a:ea typeface="+mn-ea"/>
                <a:cs typeface="+mn-cs"/>
              </a:rPr>
              <a:t>まとめ</a:t>
            </a:r>
            <a:endParaRPr kumimoji="1" lang="ja-JP" altLang="en-US" sz="1300" kern="1200" dirty="0" smtClean="0">
              <a:solidFill>
                <a:schemeClr val="tx1"/>
              </a:solidFill>
              <a:latin typeface="+mn-lt"/>
              <a:ea typeface="+mn-ea"/>
              <a:cs typeface="+mn-cs"/>
            </a:endParaRPr>
          </a:p>
          <a:p>
            <a:r>
              <a:rPr kumimoji="1" lang="ja-JP" altLang="en-US" sz="1300" kern="1200" dirty="0" smtClean="0">
                <a:solidFill>
                  <a:schemeClr val="tx1"/>
                </a:solidFill>
                <a:latin typeface="+mn-lt"/>
                <a:ea typeface="+mn-ea"/>
                <a:cs typeface="+mn-cs"/>
              </a:rPr>
              <a:t>＃　それでは，まとめです．</a:t>
            </a:r>
          </a:p>
          <a:p>
            <a:r>
              <a:rPr kumimoji="1" lang="ja-JP" altLang="en-US" sz="1300" kern="1200" dirty="0" smtClean="0">
                <a:solidFill>
                  <a:schemeClr val="tx1"/>
                </a:solidFill>
                <a:latin typeface="+mn-lt"/>
                <a:ea typeface="+mn-ea"/>
                <a:cs typeface="+mn-cs"/>
              </a:rPr>
              <a:t>＃　アオサギとダイサギは，繁殖期に餌生物が多く生息する湛水水田を利用し，巣立ちの時期には餌が豊富なことに加え，採食に慣れていない幼鳥が，餌を確保しやすい，開けた環境である水田と休耕田を利用することが分かりました．</a:t>
            </a:r>
          </a:p>
          <a:p>
            <a:r>
              <a:rPr kumimoji="1" lang="ja-JP" altLang="en-US" sz="1300" kern="1200" dirty="0" smtClean="0">
                <a:solidFill>
                  <a:schemeClr val="tx1"/>
                </a:solidFill>
                <a:latin typeface="+mn-lt"/>
                <a:ea typeface="+mn-ea"/>
                <a:cs typeface="+mn-cs"/>
              </a:rPr>
              <a:t>＃　とくに，稲によって水田での採食が困難になる，</a:t>
            </a:r>
            <a:r>
              <a:rPr kumimoji="1" lang="en-US" sz="1300" kern="1200" dirty="0" smtClean="0">
                <a:solidFill>
                  <a:schemeClr val="tx1"/>
                </a:solidFill>
                <a:latin typeface="+mn-lt"/>
                <a:ea typeface="+mn-ea"/>
                <a:cs typeface="+mn-cs"/>
              </a:rPr>
              <a:t>8</a:t>
            </a:r>
            <a:r>
              <a:rPr kumimoji="1" lang="ja-JP" altLang="en-US" sz="1300" kern="1200" dirty="0" smtClean="0">
                <a:solidFill>
                  <a:schemeClr val="tx1"/>
                </a:solidFill>
                <a:latin typeface="+mn-lt"/>
                <a:ea typeface="+mn-ea"/>
                <a:cs typeface="+mn-cs"/>
              </a:rPr>
              <a:t>月頃に巣立ちの時期を迎えるダイサギにとって，休耕田のような開けた場所がより重要となっています．</a:t>
            </a:r>
          </a:p>
          <a:p>
            <a:r>
              <a:rPr kumimoji="1" lang="ja-JP" altLang="en-US" sz="1300" kern="1200" dirty="0" smtClean="0">
                <a:solidFill>
                  <a:schemeClr val="tx1"/>
                </a:solidFill>
                <a:latin typeface="+mn-lt"/>
                <a:ea typeface="+mn-ea"/>
                <a:cs typeface="+mn-cs"/>
              </a:rPr>
              <a:t>＃　そして，陸上で餌生物がほとんど活動していない</a:t>
            </a:r>
            <a:r>
              <a:rPr kumimoji="1" lang="en-US" sz="1300" kern="1200" dirty="0" smtClean="0">
                <a:solidFill>
                  <a:schemeClr val="tx1"/>
                </a:solidFill>
                <a:latin typeface="+mn-lt"/>
                <a:ea typeface="+mn-ea"/>
                <a:cs typeface="+mn-cs"/>
              </a:rPr>
              <a:t>4</a:t>
            </a:r>
            <a:r>
              <a:rPr kumimoji="1" lang="ja-JP" altLang="en-US" sz="1300" kern="1200" dirty="0" smtClean="0">
                <a:solidFill>
                  <a:schemeClr val="tx1"/>
                </a:solidFill>
                <a:latin typeface="+mn-lt"/>
                <a:ea typeface="+mn-ea"/>
                <a:cs typeface="+mn-cs"/>
              </a:rPr>
              <a:t>月や</a:t>
            </a:r>
            <a:r>
              <a:rPr kumimoji="1" lang="en-US" sz="1300" kern="1200" dirty="0" smtClean="0">
                <a:solidFill>
                  <a:schemeClr val="tx1"/>
                </a:solidFill>
                <a:latin typeface="+mn-lt"/>
                <a:ea typeface="+mn-ea"/>
                <a:cs typeface="+mn-cs"/>
              </a:rPr>
              <a:t>11</a:t>
            </a:r>
            <a:r>
              <a:rPr kumimoji="1" lang="ja-JP" altLang="en-US" sz="1300" kern="1200" dirty="0" smtClean="0">
                <a:solidFill>
                  <a:schemeClr val="tx1"/>
                </a:solidFill>
                <a:latin typeface="+mn-lt"/>
                <a:ea typeface="+mn-ea"/>
                <a:cs typeface="+mn-cs"/>
              </a:rPr>
              <a:t>月には，魚類が生息している河川，</a:t>
            </a:r>
            <a:r>
              <a:rPr kumimoji="1" lang="en-US" sz="1300" kern="1200" dirty="0" smtClean="0">
                <a:solidFill>
                  <a:schemeClr val="tx1"/>
                </a:solidFill>
                <a:latin typeface="+mn-lt"/>
                <a:ea typeface="+mn-ea"/>
                <a:cs typeface="+mn-cs"/>
              </a:rPr>
              <a:t>FP</a:t>
            </a:r>
            <a:r>
              <a:rPr kumimoji="1" lang="ja-JP" altLang="en-US" sz="1300" kern="1200" dirty="0" err="1" smtClean="0">
                <a:solidFill>
                  <a:schemeClr val="tx1"/>
                </a:solidFill>
                <a:latin typeface="+mn-lt"/>
                <a:ea typeface="+mn-ea"/>
                <a:cs typeface="+mn-cs"/>
              </a:rPr>
              <a:t>，</a:t>
            </a:r>
            <a:r>
              <a:rPr kumimoji="1" lang="en-US" sz="1300" kern="1200" dirty="0" smtClean="0">
                <a:solidFill>
                  <a:schemeClr val="tx1"/>
                </a:solidFill>
                <a:latin typeface="+mn-lt"/>
                <a:ea typeface="+mn-ea"/>
                <a:cs typeface="+mn-cs"/>
              </a:rPr>
              <a:t>BT</a:t>
            </a:r>
            <a:r>
              <a:rPr kumimoji="1" lang="ja-JP" altLang="en-US" sz="1300" kern="1200" dirty="0" smtClean="0">
                <a:solidFill>
                  <a:schemeClr val="tx1"/>
                </a:solidFill>
                <a:latin typeface="+mn-lt"/>
                <a:ea typeface="+mn-ea"/>
                <a:cs typeface="+mn-cs"/>
              </a:rPr>
              <a:t>を利用していることが分かりました．</a:t>
            </a:r>
          </a:p>
        </p:txBody>
      </p:sp>
      <p:sp>
        <p:nvSpPr>
          <p:cNvPr id="4" name="スライド番号プレースホルダ 3"/>
          <p:cNvSpPr>
            <a:spLocks noGrp="1"/>
          </p:cNvSpPr>
          <p:nvPr>
            <p:ph type="sldNum" sz="quarter" idx="10"/>
          </p:nvPr>
        </p:nvSpPr>
        <p:spPr/>
        <p:txBody>
          <a:bodyPr/>
          <a:lstStyle/>
          <a:p>
            <a:fld id="{69E15D33-C778-4DC5-AE4E-CD491BC51845}"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70000" lnSpcReduction="20000"/>
          </a:bodyPr>
          <a:lstStyle/>
          <a:p>
            <a:r>
              <a:rPr kumimoji="1" lang="ja-JP" altLang="en-US" sz="1300" b="1" kern="1200" dirty="0" smtClean="0">
                <a:solidFill>
                  <a:schemeClr val="tx1"/>
                </a:solidFill>
                <a:latin typeface="+mn-lt"/>
                <a:ea typeface="+mn-ea"/>
                <a:cs typeface="+mn-cs"/>
              </a:rPr>
              <a:t>保全のために</a:t>
            </a:r>
            <a:endParaRPr kumimoji="1" lang="ja-JP" altLang="en-US" sz="1300" kern="1200" dirty="0" smtClean="0">
              <a:solidFill>
                <a:schemeClr val="tx1"/>
              </a:solidFill>
              <a:latin typeface="+mn-lt"/>
              <a:ea typeface="+mn-ea"/>
              <a:cs typeface="+mn-cs"/>
            </a:endParaRPr>
          </a:p>
          <a:p>
            <a:r>
              <a:rPr kumimoji="1" lang="ja-JP" altLang="en-US" sz="1300" kern="1200" dirty="0" smtClean="0">
                <a:solidFill>
                  <a:schemeClr val="tx1"/>
                </a:solidFill>
                <a:latin typeface="+mn-lt"/>
                <a:ea typeface="+mn-ea"/>
                <a:cs typeface="+mn-cs"/>
              </a:rPr>
              <a:t>＃　今後，水田地帯でアオサギとダイサギを保全するには，水田はもちろん重要ですが，</a:t>
            </a:r>
          </a:p>
          <a:p>
            <a:r>
              <a:rPr kumimoji="1" lang="ja-JP" altLang="en-US" sz="1300" kern="1200" dirty="0" smtClean="0">
                <a:solidFill>
                  <a:schemeClr val="tx1"/>
                </a:solidFill>
                <a:latin typeface="+mn-lt"/>
                <a:ea typeface="+mn-ea"/>
                <a:cs typeface="+mn-cs"/>
              </a:rPr>
              <a:t>＃　イネの出穂期（シュスイキ）に採食が困難になってしまうのを防ぐために</a:t>
            </a:r>
          </a:p>
          <a:p>
            <a:r>
              <a:rPr kumimoji="1" lang="ja-JP" altLang="en-US" sz="1300" kern="1200" dirty="0" smtClean="0">
                <a:solidFill>
                  <a:schemeClr val="tx1"/>
                </a:solidFill>
                <a:latin typeface="+mn-lt"/>
                <a:ea typeface="+mn-ea"/>
                <a:cs typeface="+mn-cs"/>
              </a:rPr>
              <a:t>＃　適度な広さの休耕田も確保しなければならなりません．</a:t>
            </a:r>
          </a:p>
          <a:p>
            <a:r>
              <a:rPr kumimoji="1" lang="ja-JP" altLang="en-US" sz="1300" kern="1200" dirty="0" smtClean="0">
                <a:solidFill>
                  <a:schemeClr val="tx1"/>
                </a:solidFill>
                <a:latin typeface="+mn-lt"/>
                <a:ea typeface="+mn-ea"/>
                <a:cs typeface="+mn-cs"/>
              </a:rPr>
              <a:t>＃　さらに，その休耕田は採食の妨げとなるような背の高い植物が繁茂しないように管理し，</a:t>
            </a:r>
          </a:p>
          <a:p>
            <a:r>
              <a:rPr kumimoji="1" lang="ja-JP" altLang="en-US" sz="1300" kern="1200" dirty="0" smtClean="0">
                <a:solidFill>
                  <a:schemeClr val="tx1"/>
                </a:solidFill>
                <a:latin typeface="+mn-lt"/>
                <a:ea typeface="+mn-ea"/>
                <a:cs typeface="+mn-cs"/>
              </a:rPr>
              <a:t>＃　水辺の餌生物が移動してくるように，その場所にも配慮することが望まれます． </a:t>
            </a:r>
          </a:p>
          <a:p>
            <a:r>
              <a:rPr kumimoji="1" lang="en-US" sz="1300" kern="1200" dirty="0" smtClean="0">
                <a:solidFill>
                  <a:schemeClr val="tx1"/>
                </a:solidFill>
                <a:latin typeface="+mn-lt"/>
                <a:ea typeface="+mn-ea"/>
                <a:cs typeface="+mn-cs"/>
              </a:rPr>
              <a:t> </a:t>
            </a:r>
            <a:endParaRPr kumimoji="1" lang="ja-JP" altLang="en-US" sz="1300" kern="1200" dirty="0" smtClean="0">
              <a:solidFill>
                <a:schemeClr val="tx1"/>
              </a:solidFill>
              <a:latin typeface="+mn-lt"/>
              <a:ea typeface="+mn-ea"/>
              <a:cs typeface="+mn-cs"/>
            </a:endParaRPr>
          </a:p>
          <a:p>
            <a:r>
              <a:rPr kumimoji="1" lang="ja-JP" altLang="en-US" sz="1300" kern="1200" dirty="0" smtClean="0">
                <a:solidFill>
                  <a:schemeClr val="tx1"/>
                </a:solidFill>
                <a:latin typeface="+mn-lt"/>
                <a:ea typeface="+mn-ea"/>
                <a:cs typeface="+mn-cs"/>
              </a:rPr>
              <a:t>＃　また，一年を通して考えると，餌生物が減少する時期に採食ができる場所として，</a:t>
            </a:r>
          </a:p>
          <a:p>
            <a:r>
              <a:rPr kumimoji="1" lang="ja-JP" altLang="en-US" sz="1300" kern="1200" dirty="0" smtClean="0">
                <a:solidFill>
                  <a:schemeClr val="tx1"/>
                </a:solidFill>
                <a:latin typeface="+mn-lt"/>
                <a:ea typeface="+mn-ea"/>
                <a:cs typeface="+mn-cs"/>
              </a:rPr>
              <a:t>＃　河川，</a:t>
            </a:r>
            <a:r>
              <a:rPr kumimoji="1" lang="en-US" sz="1300" kern="1200" dirty="0" smtClean="0">
                <a:solidFill>
                  <a:schemeClr val="tx1"/>
                </a:solidFill>
                <a:latin typeface="+mn-lt"/>
                <a:ea typeface="+mn-ea"/>
                <a:cs typeface="+mn-cs"/>
              </a:rPr>
              <a:t>FP</a:t>
            </a:r>
            <a:r>
              <a:rPr kumimoji="1" lang="ja-JP" altLang="en-US" sz="1300" kern="1200" dirty="0" err="1" smtClean="0">
                <a:solidFill>
                  <a:schemeClr val="tx1"/>
                </a:solidFill>
                <a:latin typeface="+mn-lt"/>
                <a:ea typeface="+mn-ea"/>
                <a:cs typeface="+mn-cs"/>
              </a:rPr>
              <a:t>，</a:t>
            </a:r>
            <a:r>
              <a:rPr kumimoji="1" lang="en-US" sz="1300" kern="1200" dirty="0" smtClean="0">
                <a:solidFill>
                  <a:schemeClr val="tx1"/>
                </a:solidFill>
                <a:latin typeface="+mn-lt"/>
                <a:ea typeface="+mn-ea"/>
                <a:cs typeface="+mn-cs"/>
              </a:rPr>
              <a:t>BT</a:t>
            </a:r>
            <a:r>
              <a:rPr kumimoji="1" lang="ja-JP" altLang="en-US" sz="1300" kern="1200" dirty="0" err="1" smtClean="0">
                <a:solidFill>
                  <a:schemeClr val="tx1"/>
                </a:solidFill>
                <a:latin typeface="+mn-lt"/>
                <a:ea typeface="+mn-ea"/>
                <a:cs typeface="+mn-cs"/>
              </a:rPr>
              <a:t>のような</a:t>
            </a:r>
            <a:r>
              <a:rPr kumimoji="1" lang="ja-JP" altLang="en-US" sz="1300" kern="1200" dirty="0" smtClean="0">
                <a:solidFill>
                  <a:schemeClr val="tx1"/>
                </a:solidFill>
                <a:latin typeface="+mn-lt"/>
                <a:ea typeface="+mn-ea"/>
                <a:cs typeface="+mn-cs"/>
              </a:rPr>
              <a:t>魚類の生息地を設けることも重要だと言えます．</a:t>
            </a:r>
          </a:p>
        </p:txBody>
      </p:sp>
      <p:sp>
        <p:nvSpPr>
          <p:cNvPr id="4" name="スライド番号プレースホルダ 3"/>
          <p:cNvSpPr>
            <a:spLocks noGrp="1"/>
          </p:cNvSpPr>
          <p:nvPr>
            <p:ph type="sldNum" sz="quarter" idx="10"/>
          </p:nvPr>
        </p:nvSpPr>
        <p:spPr/>
        <p:txBody>
          <a:bodyPr/>
          <a:lstStyle/>
          <a:p>
            <a:fld id="{69E15D33-C778-4DC5-AE4E-CD491BC51845}"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300" kern="1200" dirty="0" smtClean="0">
                <a:solidFill>
                  <a:schemeClr val="tx1"/>
                </a:solidFill>
                <a:latin typeface="+mn-lt"/>
                <a:ea typeface="+mn-ea"/>
                <a:cs typeface="+mn-cs"/>
              </a:rPr>
              <a:t>＃　以上で，発表を終わります．</a:t>
            </a:r>
          </a:p>
          <a:p>
            <a:r>
              <a:rPr kumimoji="1" lang="ja-JP" altLang="en-US" sz="1300" kern="1200" dirty="0" smtClean="0">
                <a:solidFill>
                  <a:schemeClr val="tx1"/>
                </a:solidFill>
                <a:latin typeface="+mn-lt"/>
                <a:ea typeface="+mn-ea"/>
                <a:cs typeface="+mn-cs"/>
              </a:rPr>
              <a:t>ご清聴ありがとうございました．</a:t>
            </a:r>
          </a:p>
        </p:txBody>
      </p:sp>
      <p:sp>
        <p:nvSpPr>
          <p:cNvPr id="4" name="スライド番号プレースホルダ 3"/>
          <p:cNvSpPr>
            <a:spLocks noGrp="1"/>
          </p:cNvSpPr>
          <p:nvPr>
            <p:ph type="sldNum" sz="quarter" idx="10"/>
          </p:nvPr>
        </p:nvSpPr>
        <p:spPr/>
        <p:txBody>
          <a:bodyPr/>
          <a:lstStyle/>
          <a:p>
            <a:fld id="{69E15D33-C778-4DC5-AE4E-CD491BC51845}" type="slidenum">
              <a:rPr kumimoji="1" lang="ja-JP" altLang="en-US" smtClean="0"/>
              <a:pPr/>
              <a:t>18</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92100" y="355600"/>
            <a:ext cx="2370138" cy="1778000"/>
          </a:xfrm>
          <a:prstGeom prst="rect">
            <a:avLst/>
          </a:prstGeom>
        </p:spPr>
      </p:sp>
      <p:sp>
        <p:nvSpPr>
          <p:cNvPr id="3" name="ノート プレースホルダ 2"/>
          <p:cNvSpPr>
            <a:spLocks noGrp="1"/>
          </p:cNvSpPr>
          <p:nvPr>
            <p:ph type="body" idx="1"/>
          </p:nvPr>
        </p:nvSpPr>
        <p:spPr/>
        <p:txBody>
          <a:bodyPr>
            <a:normAutofit fontScale="62500" lnSpcReduction="20000"/>
          </a:bodyPr>
          <a:lstStyle/>
          <a:p>
            <a:r>
              <a:rPr kumimoji="1" lang="ja-JP" altLang="en-US" sz="1300" b="1" kern="1200" dirty="0" smtClean="0">
                <a:solidFill>
                  <a:schemeClr val="tx1"/>
                </a:solidFill>
                <a:latin typeface="+mn-lt"/>
                <a:ea typeface="+mn-ea"/>
                <a:cs typeface="+mn-cs"/>
              </a:rPr>
              <a:t>背景　</a:t>
            </a:r>
            <a:endParaRPr kumimoji="1" lang="ja-JP" altLang="en-US" sz="1300" kern="1200" dirty="0" smtClean="0">
              <a:solidFill>
                <a:schemeClr val="tx1"/>
              </a:solidFill>
              <a:latin typeface="+mn-lt"/>
              <a:ea typeface="+mn-ea"/>
              <a:cs typeface="+mn-cs"/>
            </a:endParaRPr>
          </a:p>
          <a:p>
            <a:r>
              <a:rPr kumimoji="1" lang="ja-JP" altLang="en-US" sz="1300" kern="1200" dirty="0" smtClean="0">
                <a:solidFill>
                  <a:schemeClr val="tx1"/>
                </a:solidFill>
                <a:latin typeface="+mn-lt"/>
                <a:ea typeface="+mn-ea"/>
                <a:cs typeface="+mn-cs"/>
              </a:rPr>
              <a:t>＃　まず，サギ類とは，コウノトリ目サギ科に属する鳥のことを指します．</a:t>
            </a:r>
          </a:p>
          <a:p>
            <a:r>
              <a:rPr kumimoji="1" lang="ja-JP" altLang="en-US" sz="1300" kern="1200" dirty="0" smtClean="0">
                <a:solidFill>
                  <a:schemeClr val="tx1"/>
                </a:solidFill>
                <a:latin typeface="+mn-lt"/>
                <a:ea typeface="+mn-ea"/>
                <a:cs typeface="+mn-cs"/>
              </a:rPr>
              <a:t>日本で見られるサギ類の多くは，農村環境の中でも水田地帯を重要な採食場所としており，水田地帯でよく見かける代表的な鳥となっています．</a:t>
            </a:r>
          </a:p>
          <a:p>
            <a:r>
              <a:rPr kumimoji="1" lang="ja-JP" altLang="en-US" sz="1300" kern="1200" dirty="0" smtClean="0">
                <a:solidFill>
                  <a:schemeClr val="tx1"/>
                </a:solidFill>
                <a:latin typeface="+mn-lt"/>
                <a:ea typeface="+mn-ea"/>
                <a:cs typeface="+mn-cs"/>
              </a:rPr>
              <a:t>＃　しかし，ここ数十年の間に，日本のサギ類は，集団繁殖地の消失や規模の縮小など，その個体数の減少が報告されています．</a:t>
            </a:r>
          </a:p>
          <a:p>
            <a:r>
              <a:rPr kumimoji="1" lang="ja-JP" altLang="en-US" sz="1300" kern="1200" dirty="0" smtClean="0">
                <a:solidFill>
                  <a:schemeClr val="tx1"/>
                </a:solidFill>
                <a:latin typeface="+mn-lt"/>
                <a:ea typeface="+mn-ea"/>
                <a:cs typeface="+mn-cs"/>
              </a:rPr>
              <a:t>＃　この個体数の減少には，減反政策による水田の減少や圃場整備による水路の用排分離やコンクリート化など，水田地帯の環境変化を要因とした，餌資源の減少が大きく影響していると考えられています．</a:t>
            </a:r>
          </a:p>
          <a:p>
            <a:r>
              <a:rPr kumimoji="1" lang="ja-JP" altLang="en-US" sz="1300" kern="1200" dirty="0" smtClean="0">
                <a:solidFill>
                  <a:schemeClr val="tx1"/>
                </a:solidFill>
                <a:latin typeface="+mn-lt"/>
                <a:ea typeface="+mn-ea"/>
                <a:cs typeface="+mn-cs"/>
              </a:rPr>
              <a:t>つまり，これからの水田地帯の環境変化によっては，さらにサギ類の個体数が減少し，絶滅する危険性があるということです．</a:t>
            </a:r>
          </a:p>
          <a:p>
            <a:r>
              <a:rPr kumimoji="1" lang="ja-JP" altLang="en-US" sz="1300" kern="1200" dirty="0" smtClean="0">
                <a:solidFill>
                  <a:schemeClr val="tx1"/>
                </a:solidFill>
                <a:latin typeface="+mn-lt"/>
                <a:ea typeface="+mn-ea"/>
                <a:cs typeface="+mn-cs"/>
              </a:rPr>
              <a:t>＃　このことから，サギ類の水田地帯での保全対策を考える必要があると言えます．</a:t>
            </a:r>
            <a:endParaRPr kumimoji="1" lang="en-US" altLang="ja-JP" sz="13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69E15D33-C778-4DC5-AE4E-CD491BC51845}" type="slidenum">
              <a:rPr kumimoji="1" lang="ja-JP" altLang="en-US" smtClean="0"/>
              <a:pPr/>
              <a:t>2</a:t>
            </a:fld>
            <a:endParaRPr kumimoji="1" lang="ja-JP"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92100" y="355600"/>
            <a:ext cx="2370138" cy="1778000"/>
          </a:xfrm>
          <a:prstGeom prst="rect">
            <a:avLst/>
          </a:prstGeom>
        </p:spPr>
      </p:sp>
      <p:sp>
        <p:nvSpPr>
          <p:cNvPr id="3" name="ノート プレースホルダ 2"/>
          <p:cNvSpPr>
            <a:spLocks noGrp="1"/>
          </p:cNvSpPr>
          <p:nvPr>
            <p:ph type="body" idx="1"/>
          </p:nvPr>
        </p:nvSpPr>
        <p:spPr/>
        <p:txBody>
          <a:bodyPr>
            <a:normAutofit fontScale="92500"/>
          </a:bodyPr>
          <a:lstStyle/>
          <a:p>
            <a:r>
              <a:rPr kumimoji="1" lang="ja-JP" altLang="en-US" sz="1300" b="1" kern="1200" dirty="0" smtClean="0">
                <a:solidFill>
                  <a:schemeClr val="tx1"/>
                </a:solidFill>
                <a:latin typeface="+mn-lt"/>
                <a:ea typeface="+mn-ea"/>
                <a:cs typeface="+mn-cs"/>
              </a:rPr>
              <a:t>目的　</a:t>
            </a:r>
            <a:endParaRPr kumimoji="1" lang="ja-JP" altLang="en-US" sz="1300" kern="1200" dirty="0" smtClean="0">
              <a:solidFill>
                <a:schemeClr val="tx1"/>
              </a:solidFill>
              <a:latin typeface="+mn-lt"/>
              <a:ea typeface="+mn-ea"/>
              <a:cs typeface="+mn-cs"/>
            </a:endParaRPr>
          </a:p>
          <a:p>
            <a:r>
              <a:rPr kumimoji="1" lang="ja-JP" altLang="en-US" sz="1300" kern="1200" dirty="0" smtClean="0">
                <a:solidFill>
                  <a:schemeClr val="tx1"/>
                </a:solidFill>
                <a:latin typeface="+mn-lt"/>
                <a:ea typeface="+mn-ea"/>
                <a:cs typeface="+mn-cs"/>
              </a:rPr>
              <a:t>＃　今後，サギ類の水田地帯での保全を効率的に行うために，</a:t>
            </a:r>
            <a:endParaRPr kumimoji="1" lang="en-US" altLang="ja-JP" sz="1300" kern="1200" dirty="0" smtClean="0">
              <a:solidFill>
                <a:schemeClr val="tx1"/>
              </a:solidFill>
              <a:latin typeface="+mn-lt"/>
              <a:ea typeface="+mn-ea"/>
              <a:cs typeface="+mn-cs"/>
            </a:endParaRPr>
          </a:p>
          <a:p>
            <a:r>
              <a:rPr kumimoji="1" lang="ja-JP" altLang="en-US" sz="1300" kern="1200" dirty="0" smtClean="0">
                <a:solidFill>
                  <a:schemeClr val="tx1"/>
                </a:solidFill>
                <a:latin typeface="+mn-lt"/>
                <a:ea typeface="+mn-ea"/>
                <a:cs typeface="+mn-cs"/>
              </a:rPr>
              <a:t>＃　まず，サギ類に適した採食場所を明らかにすることが重要です．</a:t>
            </a:r>
          </a:p>
          <a:p>
            <a:r>
              <a:rPr kumimoji="1" lang="ja-JP" altLang="en-US" sz="1300" kern="1200" dirty="0" smtClean="0">
                <a:solidFill>
                  <a:schemeClr val="tx1"/>
                </a:solidFill>
                <a:latin typeface="+mn-lt"/>
                <a:ea typeface="+mn-ea"/>
                <a:cs typeface="+mn-cs"/>
              </a:rPr>
              <a:t>＃　そこで，本研究では，サギ類の中でも一年を通して観察することができるアオサギとダイサギを対象とし，この２種の採食場所の季節変化から，水田地帯で重要となる採食場所について検討しました．</a:t>
            </a:r>
            <a:endParaRPr kumimoji="1" lang="en-US" altLang="ja-JP" sz="13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69E15D33-C778-4DC5-AE4E-CD491BC51845}" type="slidenum">
              <a:rPr kumimoji="1" lang="ja-JP" altLang="en-US" smtClean="0"/>
              <a:pPr/>
              <a:t>3</a:t>
            </a:fld>
            <a:endParaRPr kumimoji="1" lang="ja-JP"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92100" y="355600"/>
            <a:ext cx="2370138" cy="1778000"/>
          </a:xfrm>
          <a:prstGeom prst="rect">
            <a:avLst/>
          </a:prstGeom>
        </p:spPr>
      </p:sp>
      <p:sp>
        <p:nvSpPr>
          <p:cNvPr id="3" name="ノート プレースホルダ 2"/>
          <p:cNvSpPr>
            <a:spLocks noGrp="1"/>
          </p:cNvSpPr>
          <p:nvPr>
            <p:ph type="body" idx="1"/>
          </p:nvPr>
        </p:nvSpPr>
        <p:spPr/>
        <p:txBody>
          <a:bodyPr>
            <a:normAutofit fontScale="77500" lnSpcReduction="20000"/>
          </a:bodyPr>
          <a:lstStyle/>
          <a:p>
            <a:r>
              <a:rPr kumimoji="1" lang="ja-JP" altLang="en-US" sz="1300" b="1" kern="1200" dirty="0" smtClean="0">
                <a:solidFill>
                  <a:schemeClr val="tx1"/>
                </a:solidFill>
                <a:latin typeface="+mn-lt"/>
                <a:ea typeface="+mn-ea"/>
                <a:cs typeface="+mn-cs"/>
              </a:rPr>
              <a:t>調査地区</a:t>
            </a:r>
            <a:endParaRPr kumimoji="1" lang="ja-JP" altLang="en-US" sz="1300" kern="1200" dirty="0" smtClean="0">
              <a:solidFill>
                <a:schemeClr val="tx1"/>
              </a:solidFill>
              <a:latin typeface="+mn-lt"/>
              <a:ea typeface="+mn-ea"/>
              <a:cs typeface="+mn-cs"/>
            </a:endParaRPr>
          </a:p>
          <a:p>
            <a:r>
              <a:rPr kumimoji="1" lang="ja-JP" altLang="en-US" sz="1300" kern="1200" dirty="0" smtClean="0">
                <a:solidFill>
                  <a:schemeClr val="tx1"/>
                </a:solidFill>
                <a:latin typeface="+mn-lt"/>
                <a:ea typeface="+mn-ea"/>
                <a:cs typeface="+mn-cs"/>
              </a:rPr>
              <a:t>＃　本調査は岐阜県揖斐郡旧谷汲村の谷汲大洞（オオボラ）および深坂（フカサカ）地区の水田地帯で行いました．</a:t>
            </a:r>
          </a:p>
          <a:p>
            <a:r>
              <a:rPr kumimoji="1" lang="ja-JP" altLang="en-US" sz="1300" kern="1200" dirty="0" smtClean="0">
                <a:solidFill>
                  <a:schemeClr val="tx1"/>
                </a:solidFill>
                <a:latin typeface="+mn-lt"/>
                <a:ea typeface="+mn-ea"/>
                <a:cs typeface="+mn-cs"/>
              </a:rPr>
              <a:t>＃　この水田地帯は南北に細長く，</a:t>
            </a:r>
            <a:r>
              <a:rPr kumimoji="1" lang="en-US" sz="1300" kern="1200" dirty="0" smtClean="0">
                <a:solidFill>
                  <a:schemeClr val="tx1"/>
                </a:solidFill>
                <a:latin typeface="+mn-lt"/>
                <a:ea typeface="+mn-ea"/>
                <a:cs typeface="+mn-cs"/>
              </a:rPr>
              <a:t>300m</a:t>
            </a:r>
            <a:r>
              <a:rPr kumimoji="1" lang="ja-JP" altLang="en-US" sz="1300" kern="1200" dirty="0" smtClean="0">
                <a:solidFill>
                  <a:schemeClr val="tx1"/>
                </a:solidFill>
                <a:latin typeface="+mn-lt"/>
                <a:ea typeface="+mn-ea"/>
                <a:cs typeface="+mn-cs"/>
              </a:rPr>
              <a:t>ほどの山々に囲まれています．</a:t>
            </a:r>
          </a:p>
          <a:p>
            <a:r>
              <a:rPr kumimoji="1" lang="ja-JP" altLang="en-US" sz="1300" kern="1200" dirty="0" smtClean="0">
                <a:solidFill>
                  <a:schemeClr val="tx1"/>
                </a:solidFill>
                <a:latin typeface="+mn-lt"/>
                <a:ea typeface="+mn-ea"/>
                <a:cs typeface="+mn-cs"/>
              </a:rPr>
              <a:t>＃　そして，中央にこの地区の幹線排水路の役割を果たす管瀬川が南北に縦断しています．</a:t>
            </a:r>
          </a:p>
          <a:p>
            <a:r>
              <a:rPr kumimoji="1" lang="ja-JP" altLang="en-US" sz="1300" kern="1200" dirty="0" smtClean="0">
                <a:solidFill>
                  <a:schemeClr val="tx1"/>
                </a:solidFill>
                <a:latin typeface="+mn-lt"/>
                <a:ea typeface="+mn-ea"/>
                <a:cs typeface="+mn-cs"/>
              </a:rPr>
              <a:t>＃　この一帯の面積は約</a:t>
            </a:r>
            <a:r>
              <a:rPr kumimoji="1" lang="en-US" sz="1300" kern="1200" dirty="0" smtClean="0">
                <a:solidFill>
                  <a:schemeClr val="tx1"/>
                </a:solidFill>
                <a:latin typeface="+mn-lt"/>
                <a:ea typeface="+mn-ea"/>
                <a:cs typeface="+mn-cs"/>
              </a:rPr>
              <a:t>190ha</a:t>
            </a:r>
            <a:r>
              <a:rPr kumimoji="1" lang="ja-JP" altLang="en-US" sz="1300" kern="1200" dirty="0" smtClean="0">
                <a:solidFill>
                  <a:schemeClr val="tx1"/>
                </a:solidFill>
                <a:latin typeface="+mn-lt"/>
                <a:ea typeface="+mn-ea"/>
                <a:cs typeface="+mn-cs"/>
              </a:rPr>
              <a:t>あり，</a:t>
            </a:r>
          </a:p>
          <a:p>
            <a:r>
              <a:rPr kumimoji="1" lang="ja-JP" altLang="en-US" sz="1300" kern="1200" dirty="0" smtClean="0">
                <a:solidFill>
                  <a:schemeClr val="tx1"/>
                </a:solidFill>
                <a:latin typeface="+mn-lt"/>
                <a:ea typeface="+mn-ea"/>
                <a:cs typeface="+mn-cs"/>
              </a:rPr>
              <a:t>＃　その中の</a:t>
            </a:r>
            <a:r>
              <a:rPr kumimoji="1" lang="en-US" sz="1300" kern="1200" dirty="0" smtClean="0">
                <a:solidFill>
                  <a:schemeClr val="tx1"/>
                </a:solidFill>
                <a:latin typeface="+mn-lt"/>
                <a:ea typeface="+mn-ea"/>
                <a:cs typeface="+mn-cs"/>
              </a:rPr>
              <a:t>35</a:t>
            </a:r>
            <a:r>
              <a:rPr kumimoji="1" lang="ja-JP" altLang="en-US" sz="1300" kern="1200" dirty="0" smtClean="0">
                <a:solidFill>
                  <a:schemeClr val="tx1"/>
                </a:solidFill>
                <a:latin typeface="+mn-lt"/>
                <a:ea typeface="+mn-ea"/>
                <a:cs typeface="+mn-cs"/>
              </a:rPr>
              <a:t>％を水田が占めています．</a:t>
            </a:r>
          </a:p>
          <a:p>
            <a:r>
              <a:rPr kumimoji="1" lang="ja-JP" altLang="en-US" sz="1300" kern="1200" dirty="0" smtClean="0">
                <a:solidFill>
                  <a:schemeClr val="tx1"/>
                </a:solidFill>
                <a:latin typeface="+mn-lt"/>
                <a:ea typeface="+mn-ea"/>
                <a:cs typeface="+mn-cs"/>
              </a:rPr>
              <a:t>＃　調査地区内の水田では</a:t>
            </a:r>
            <a:r>
              <a:rPr kumimoji="1" lang="en-US" sz="1300" kern="1200" dirty="0" smtClean="0">
                <a:solidFill>
                  <a:schemeClr val="tx1"/>
                </a:solidFill>
                <a:latin typeface="+mn-lt"/>
                <a:ea typeface="+mn-ea"/>
                <a:cs typeface="+mn-cs"/>
              </a:rPr>
              <a:t>5</a:t>
            </a:r>
            <a:r>
              <a:rPr kumimoji="1" lang="ja-JP" altLang="en-US" sz="1300" kern="1200" dirty="0" smtClean="0">
                <a:solidFill>
                  <a:schemeClr val="tx1"/>
                </a:solidFill>
                <a:latin typeface="+mn-lt"/>
                <a:ea typeface="+mn-ea"/>
                <a:cs typeface="+mn-cs"/>
              </a:rPr>
              <a:t>月に湛水，田植えが始まり，</a:t>
            </a:r>
            <a:r>
              <a:rPr kumimoji="1" lang="en-US" sz="1300" kern="1200" dirty="0" smtClean="0">
                <a:solidFill>
                  <a:schemeClr val="tx1"/>
                </a:solidFill>
                <a:latin typeface="+mn-lt"/>
                <a:ea typeface="+mn-ea"/>
                <a:cs typeface="+mn-cs"/>
              </a:rPr>
              <a:t>8</a:t>
            </a:r>
            <a:r>
              <a:rPr kumimoji="1" lang="ja-JP" altLang="en-US" sz="1300" kern="1200" dirty="0" smtClean="0">
                <a:solidFill>
                  <a:schemeClr val="tx1"/>
                </a:solidFill>
                <a:latin typeface="+mn-lt"/>
                <a:ea typeface="+mn-ea"/>
                <a:cs typeface="+mn-cs"/>
              </a:rPr>
              <a:t>月から</a:t>
            </a:r>
            <a:r>
              <a:rPr kumimoji="1" lang="en-US" sz="1300" kern="1200" dirty="0" smtClean="0">
                <a:solidFill>
                  <a:schemeClr val="tx1"/>
                </a:solidFill>
                <a:latin typeface="+mn-lt"/>
                <a:ea typeface="+mn-ea"/>
                <a:cs typeface="+mn-cs"/>
              </a:rPr>
              <a:t>10</a:t>
            </a:r>
            <a:r>
              <a:rPr kumimoji="1" lang="ja-JP" altLang="en-US" sz="1300" kern="1200" dirty="0" smtClean="0">
                <a:solidFill>
                  <a:schemeClr val="tx1"/>
                </a:solidFill>
                <a:latin typeface="+mn-lt"/>
                <a:ea typeface="+mn-ea"/>
                <a:cs typeface="+mn-cs"/>
              </a:rPr>
              <a:t>月中旬にかけて順次稲刈りが行われました．</a:t>
            </a:r>
          </a:p>
          <a:p>
            <a:r>
              <a:rPr kumimoji="1" lang="en-US" sz="1300" kern="1200" dirty="0" smtClean="0">
                <a:solidFill>
                  <a:schemeClr val="tx1"/>
                </a:solidFill>
                <a:latin typeface="+mn-lt"/>
                <a:ea typeface="+mn-ea"/>
                <a:cs typeface="+mn-cs"/>
              </a:rPr>
              <a:t> </a:t>
            </a:r>
            <a:endParaRPr kumimoji="1" lang="ja-JP" altLang="en-US" sz="1300" kern="1200" dirty="0" smtClean="0">
              <a:solidFill>
                <a:schemeClr val="tx1"/>
              </a:solidFill>
              <a:latin typeface="+mn-lt"/>
              <a:ea typeface="+mn-ea"/>
              <a:cs typeface="+mn-cs"/>
            </a:endParaRPr>
          </a:p>
          <a:p>
            <a:r>
              <a:rPr kumimoji="1" lang="ja-JP" altLang="en-US" sz="1300" kern="1200" dirty="0" smtClean="0">
                <a:solidFill>
                  <a:schemeClr val="tx1"/>
                </a:solidFill>
                <a:latin typeface="+mn-lt"/>
                <a:ea typeface="+mn-ea"/>
                <a:cs typeface="+mn-cs"/>
              </a:rPr>
              <a:t>それでは，次に調査対象とした２種について簡単に説明します．</a:t>
            </a:r>
            <a:endParaRPr kumimoji="1" lang="en-US" altLang="ja-JP" sz="13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69E15D33-C778-4DC5-AE4E-CD491BC51845}" type="slidenum">
              <a:rPr kumimoji="1" lang="ja-JP" altLang="en-US" smtClean="0"/>
              <a:pPr/>
              <a:t>4</a:t>
            </a:fld>
            <a:endParaRPr kumimoji="1" lang="ja-JP"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92100" y="355600"/>
            <a:ext cx="2370138" cy="1778000"/>
          </a:xfrm>
          <a:prstGeom prst="rect">
            <a:avLst/>
          </a:prstGeom>
        </p:spPr>
      </p:sp>
      <p:sp>
        <p:nvSpPr>
          <p:cNvPr id="3" name="ノート プレースホルダ 2"/>
          <p:cNvSpPr>
            <a:spLocks noGrp="1"/>
          </p:cNvSpPr>
          <p:nvPr>
            <p:ph type="body" idx="1"/>
          </p:nvPr>
        </p:nvSpPr>
        <p:spPr/>
        <p:txBody>
          <a:bodyPr>
            <a:normAutofit fontScale="92500"/>
          </a:bodyPr>
          <a:lstStyle/>
          <a:p>
            <a:r>
              <a:rPr kumimoji="1" lang="ja-JP" altLang="en-US" sz="1300" b="1" kern="1200" dirty="0" smtClean="0">
                <a:solidFill>
                  <a:schemeClr val="tx1"/>
                </a:solidFill>
                <a:latin typeface="+mn-lt"/>
                <a:ea typeface="+mn-ea"/>
                <a:cs typeface="+mn-cs"/>
              </a:rPr>
              <a:t>調査対象種</a:t>
            </a:r>
            <a:endParaRPr kumimoji="1" lang="ja-JP" altLang="en-US" sz="1300" kern="1200" dirty="0" smtClean="0">
              <a:solidFill>
                <a:schemeClr val="tx1"/>
              </a:solidFill>
              <a:latin typeface="+mn-lt"/>
              <a:ea typeface="+mn-ea"/>
              <a:cs typeface="+mn-cs"/>
            </a:endParaRPr>
          </a:p>
          <a:p>
            <a:r>
              <a:rPr kumimoji="1" lang="ja-JP" altLang="en-US" sz="1300" kern="1200" dirty="0" smtClean="0">
                <a:solidFill>
                  <a:schemeClr val="tx1"/>
                </a:solidFill>
                <a:latin typeface="+mn-lt"/>
                <a:ea typeface="+mn-ea"/>
                <a:cs typeface="+mn-cs"/>
              </a:rPr>
              <a:t>＃　まずアオサギについてです．</a:t>
            </a:r>
          </a:p>
          <a:p>
            <a:r>
              <a:rPr kumimoji="1" lang="ja-JP" altLang="en-US" sz="1300" kern="1200" dirty="0" smtClean="0">
                <a:solidFill>
                  <a:schemeClr val="tx1"/>
                </a:solidFill>
                <a:latin typeface="+mn-lt"/>
                <a:ea typeface="+mn-ea"/>
                <a:cs typeface="+mn-cs"/>
              </a:rPr>
              <a:t>アオサギは全長</a:t>
            </a:r>
            <a:r>
              <a:rPr kumimoji="1" lang="en-US" sz="1300" kern="1200" dirty="0" smtClean="0">
                <a:solidFill>
                  <a:schemeClr val="tx1"/>
                </a:solidFill>
                <a:latin typeface="+mn-lt"/>
                <a:ea typeface="+mn-ea"/>
                <a:cs typeface="+mn-cs"/>
              </a:rPr>
              <a:t>90</a:t>
            </a:r>
            <a:r>
              <a:rPr kumimoji="1" lang="ja-JP" altLang="en-US" sz="1300" kern="1200" dirty="0" smtClean="0">
                <a:solidFill>
                  <a:schemeClr val="tx1"/>
                </a:solidFill>
                <a:latin typeface="+mn-lt"/>
                <a:ea typeface="+mn-ea"/>
                <a:cs typeface="+mn-cs"/>
              </a:rPr>
              <a:t>～</a:t>
            </a:r>
            <a:r>
              <a:rPr kumimoji="1" lang="en-US" sz="1300" kern="1200" dirty="0" smtClean="0">
                <a:solidFill>
                  <a:schemeClr val="tx1"/>
                </a:solidFill>
                <a:latin typeface="+mn-lt"/>
                <a:ea typeface="+mn-ea"/>
                <a:cs typeface="+mn-cs"/>
              </a:rPr>
              <a:t>98cm</a:t>
            </a:r>
            <a:r>
              <a:rPr kumimoji="1" lang="ja-JP" altLang="en-US" sz="1300" kern="1200" dirty="0" err="1" smtClean="0">
                <a:solidFill>
                  <a:schemeClr val="tx1"/>
                </a:solidFill>
                <a:latin typeface="+mn-lt"/>
                <a:ea typeface="+mn-ea"/>
                <a:cs typeface="+mn-cs"/>
              </a:rPr>
              <a:t>．</a:t>
            </a:r>
            <a:endParaRPr kumimoji="1" lang="ja-JP" altLang="en-US" sz="1300" kern="1200" dirty="0" smtClean="0">
              <a:solidFill>
                <a:schemeClr val="tx1"/>
              </a:solidFill>
              <a:latin typeface="+mn-lt"/>
              <a:ea typeface="+mn-ea"/>
              <a:cs typeface="+mn-cs"/>
            </a:endParaRPr>
          </a:p>
          <a:p>
            <a:r>
              <a:rPr kumimoji="1" lang="ja-JP" altLang="en-US" sz="1300" kern="1200" dirty="0" smtClean="0">
                <a:solidFill>
                  <a:schemeClr val="tx1"/>
                </a:solidFill>
                <a:latin typeface="+mn-lt"/>
                <a:ea typeface="+mn-ea"/>
                <a:cs typeface="+mn-cs"/>
              </a:rPr>
              <a:t>全体が白から灰色をしており，眼の上から後頭部に伸びる黒い羽が大きな特徴です．</a:t>
            </a:r>
          </a:p>
          <a:p>
            <a:r>
              <a:rPr kumimoji="1" lang="ja-JP" altLang="en-US" sz="1300" kern="1200" dirty="0" smtClean="0">
                <a:solidFill>
                  <a:schemeClr val="tx1"/>
                </a:solidFill>
                <a:latin typeface="+mn-lt"/>
                <a:ea typeface="+mn-ea"/>
                <a:cs typeface="+mn-cs"/>
              </a:rPr>
              <a:t>幼鳥は成鳥に比べぼんやりとしたくすんだ色をしています．</a:t>
            </a:r>
          </a:p>
          <a:p>
            <a:r>
              <a:rPr kumimoji="1" lang="ja-JP" altLang="en-US" sz="1300" kern="1200" dirty="0" smtClean="0">
                <a:solidFill>
                  <a:schemeClr val="tx1"/>
                </a:solidFill>
                <a:latin typeface="+mn-lt"/>
                <a:ea typeface="+mn-ea"/>
                <a:cs typeface="+mn-cs"/>
              </a:rPr>
              <a:t>生息地は水田や干潟などの水辺で，主に魚類や両生類を食べます．</a:t>
            </a:r>
          </a:p>
          <a:p>
            <a:r>
              <a:rPr kumimoji="1" lang="ja-JP" altLang="en-US" sz="1300" kern="1200" dirty="0" smtClean="0">
                <a:solidFill>
                  <a:schemeClr val="tx1"/>
                </a:solidFill>
                <a:latin typeface="+mn-lt"/>
                <a:ea typeface="+mn-ea"/>
                <a:cs typeface="+mn-cs"/>
              </a:rPr>
              <a:t>繁殖期は</a:t>
            </a:r>
            <a:r>
              <a:rPr kumimoji="1" lang="en-US" sz="1300" kern="1200" dirty="0" smtClean="0">
                <a:solidFill>
                  <a:schemeClr val="tx1"/>
                </a:solidFill>
                <a:latin typeface="+mn-lt"/>
                <a:ea typeface="+mn-ea"/>
                <a:cs typeface="+mn-cs"/>
              </a:rPr>
              <a:t>3</a:t>
            </a:r>
            <a:r>
              <a:rPr kumimoji="1" lang="ja-JP" altLang="en-US" sz="1300" kern="1200" dirty="0" smtClean="0">
                <a:solidFill>
                  <a:schemeClr val="tx1"/>
                </a:solidFill>
                <a:latin typeface="+mn-lt"/>
                <a:ea typeface="+mn-ea"/>
                <a:cs typeface="+mn-cs"/>
              </a:rPr>
              <a:t>月から</a:t>
            </a:r>
            <a:r>
              <a:rPr kumimoji="1" lang="en-US" sz="1300" kern="1200" dirty="0" smtClean="0">
                <a:solidFill>
                  <a:schemeClr val="tx1"/>
                </a:solidFill>
                <a:latin typeface="+mn-lt"/>
                <a:ea typeface="+mn-ea"/>
                <a:cs typeface="+mn-cs"/>
              </a:rPr>
              <a:t>7</a:t>
            </a:r>
            <a:r>
              <a:rPr kumimoji="1" lang="ja-JP" altLang="en-US" sz="1300" kern="1200" dirty="0" smtClean="0">
                <a:solidFill>
                  <a:schemeClr val="tx1"/>
                </a:solidFill>
                <a:latin typeface="+mn-lt"/>
                <a:ea typeface="+mn-ea"/>
                <a:cs typeface="+mn-cs"/>
              </a:rPr>
              <a:t>月とされます．</a:t>
            </a:r>
          </a:p>
        </p:txBody>
      </p:sp>
      <p:sp>
        <p:nvSpPr>
          <p:cNvPr id="4" name="スライド番号プレースホルダ 3"/>
          <p:cNvSpPr>
            <a:spLocks noGrp="1"/>
          </p:cNvSpPr>
          <p:nvPr>
            <p:ph type="sldNum" sz="quarter" idx="10"/>
          </p:nvPr>
        </p:nvSpPr>
        <p:spPr/>
        <p:txBody>
          <a:bodyPr/>
          <a:lstStyle/>
          <a:p>
            <a:fld id="{69E15D33-C778-4DC5-AE4E-CD491BC51845}"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92100" y="355600"/>
            <a:ext cx="2370138" cy="1778000"/>
          </a:xfrm>
          <a:prstGeom prst="rect">
            <a:avLst/>
          </a:prstGeom>
        </p:spPr>
      </p:sp>
      <p:sp>
        <p:nvSpPr>
          <p:cNvPr id="3" name="ノート プレースホルダ 2"/>
          <p:cNvSpPr>
            <a:spLocks noGrp="1"/>
          </p:cNvSpPr>
          <p:nvPr>
            <p:ph type="body" idx="1"/>
          </p:nvPr>
        </p:nvSpPr>
        <p:spPr/>
        <p:txBody>
          <a:bodyPr>
            <a:normAutofit/>
          </a:bodyPr>
          <a:lstStyle/>
          <a:p>
            <a:r>
              <a:rPr kumimoji="1" lang="ja-JP" altLang="en-US" sz="1000" kern="1200" dirty="0" smtClean="0">
                <a:solidFill>
                  <a:schemeClr val="tx1"/>
                </a:solidFill>
                <a:latin typeface="+mn-lt"/>
                <a:ea typeface="+mn-ea"/>
                <a:cs typeface="+mn-cs"/>
              </a:rPr>
              <a:t>＃　次にダイサギについてです．</a:t>
            </a:r>
          </a:p>
          <a:p>
            <a:r>
              <a:rPr kumimoji="1" lang="ja-JP" altLang="en-US" sz="1000" kern="1200" dirty="0" smtClean="0">
                <a:solidFill>
                  <a:schemeClr val="tx1"/>
                </a:solidFill>
                <a:latin typeface="+mn-lt"/>
                <a:ea typeface="+mn-ea"/>
                <a:cs typeface="+mn-cs"/>
              </a:rPr>
              <a:t>ダイサギは全長</a:t>
            </a:r>
            <a:r>
              <a:rPr kumimoji="1" lang="en-US" sz="1000" kern="1200" dirty="0" smtClean="0">
                <a:solidFill>
                  <a:schemeClr val="tx1"/>
                </a:solidFill>
                <a:latin typeface="+mn-lt"/>
                <a:ea typeface="+mn-ea"/>
                <a:cs typeface="+mn-cs"/>
              </a:rPr>
              <a:t>83</a:t>
            </a:r>
            <a:r>
              <a:rPr kumimoji="1" lang="ja-JP" altLang="en-US" sz="1000" kern="1200" dirty="0" smtClean="0">
                <a:solidFill>
                  <a:schemeClr val="tx1"/>
                </a:solidFill>
                <a:latin typeface="+mn-lt"/>
                <a:ea typeface="+mn-ea"/>
                <a:cs typeface="+mn-cs"/>
              </a:rPr>
              <a:t>～</a:t>
            </a:r>
            <a:r>
              <a:rPr kumimoji="1" lang="en-US" sz="1000" kern="1200" dirty="0" smtClean="0">
                <a:solidFill>
                  <a:schemeClr val="tx1"/>
                </a:solidFill>
                <a:latin typeface="+mn-lt"/>
                <a:ea typeface="+mn-ea"/>
                <a:cs typeface="+mn-cs"/>
              </a:rPr>
              <a:t>103cm</a:t>
            </a:r>
            <a:r>
              <a:rPr kumimoji="1" lang="ja-JP" altLang="en-US" sz="1000" kern="1200" dirty="0" err="1" smtClean="0">
                <a:solidFill>
                  <a:schemeClr val="tx1"/>
                </a:solidFill>
                <a:latin typeface="+mn-lt"/>
                <a:ea typeface="+mn-ea"/>
                <a:cs typeface="+mn-cs"/>
              </a:rPr>
              <a:t>．</a:t>
            </a:r>
            <a:endParaRPr kumimoji="1" lang="ja-JP" altLang="en-US" sz="1000" kern="1200" dirty="0" smtClean="0">
              <a:solidFill>
                <a:schemeClr val="tx1"/>
              </a:solidFill>
              <a:latin typeface="+mn-lt"/>
              <a:ea typeface="+mn-ea"/>
              <a:cs typeface="+mn-cs"/>
            </a:endParaRPr>
          </a:p>
          <a:p>
            <a:r>
              <a:rPr kumimoji="1" lang="ja-JP" altLang="en-US" sz="1000" kern="1200" dirty="0" smtClean="0">
                <a:solidFill>
                  <a:schemeClr val="tx1"/>
                </a:solidFill>
                <a:latin typeface="+mn-lt"/>
                <a:ea typeface="+mn-ea"/>
                <a:cs typeface="+mn-cs"/>
              </a:rPr>
              <a:t>全体が白い色をしています．幼鳥もまた成鳥と同じ色をしています．</a:t>
            </a:r>
          </a:p>
          <a:p>
            <a:r>
              <a:rPr kumimoji="1" lang="ja-JP" altLang="en-US" sz="1000" kern="1200" dirty="0" smtClean="0">
                <a:solidFill>
                  <a:schemeClr val="tx1"/>
                </a:solidFill>
                <a:latin typeface="+mn-lt"/>
                <a:ea typeface="+mn-ea"/>
                <a:cs typeface="+mn-cs"/>
              </a:rPr>
              <a:t>ダイサギは，俗にシラサギと呼ばれるサギの一種で，他のシラサギ類との識別ポイントとして，体の大きさと，眼の下を過ぎる口角が挙げられます．</a:t>
            </a:r>
          </a:p>
          <a:p>
            <a:r>
              <a:rPr kumimoji="1" lang="ja-JP" altLang="en-US" sz="1000" kern="1200" dirty="0" smtClean="0">
                <a:solidFill>
                  <a:schemeClr val="tx1"/>
                </a:solidFill>
                <a:latin typeface="+mn-lt"/>
                <a:ea typeface="+mn-ea"/>
                <a:cs typeface="+mn-cs"/>
              </a:rPr>
              <a:t>生息地や食性はアオサギとほぼ同じです．</a:t>
            </a:r>
          </a:p>
          <a:p>
            <a:r>
              <a:rPr kumimoji="1" lang="ja-JP" altLang="en-US" sz="1000" kern="1200" dirty="0" smtClean="0">
                <a:solidFill>
                  <a:schemeClr val="tx1"/>
                </a:solidFill>
                <a:latin typeface="+mn-lt"/>
                <a:ea typeface="+mn-ea"/>
                <a:cs typeface="+mn-cs"/>
              </a:rPr>
              <a:t>繁殖期は</a:t>
            </a:r>
            <a:r>
              <a:rPr kumimoji="1" lang="en-US" sz="1000" kern="1200" dirty="0" smtClean="0">
                <a:solidFill>
                  <a:schemeClr val="tx1"/>
                </a:solidFill>
                <a:latin typeface="+mn-lt"/>
                <a:ea typeface="+mn-ea"/>
                <a:cs typeface="+mn-cs"/>
              </a:rPr>
              <a:t>4</a:t>
            </a:r>
            <a:r>
              <a:rPr kumimoji="1" lang="ja-JP" altLang="en-US" sz="1000" kern="1200" dirty="0" smtClean="0">
                <a:solidFill>
                  <a:schemeClr val="tx1"/>
                </a:solidFill>
                <a:latin typeface="+mn-lt"/>
                <a:ea typeface="+mn-ea"/>
                <a:cs typeface="+mn-cs"/>
              </a:rPr>
              <a:t>月から</a:t>
            </a:r>
            <a:r>
              <a:rPr kumimoji="1" lang="en-US" sz="1000" kern="1200" dirty="0" smtClean="0">
                <a:solidFill>
                  <a:schemeClr val="tx1"/>
                </a:solidFill>
                <a:latin typeface="+mn-lt"/>
                <a:ea typeface="+mn-ea"/>
                <a:cs typeface="+mn-cs"/>
              </a:rPr>
              <a:t>8</a:t>
            </a:r>
            <a:r>
              <a:rPr kumimoji="1" lang="ja-JP" altLang="en-US" sz="1000" kern="1200" dirty="0" smtClean="0">
                <a:solidFill>
                  <a:schemeClr val="tx1"/>
                </a:solidFill>
                <a:latin typeface="+mn-lt"/>
                <a:ea typeface="+mn-ea"/>
                <a:cs typeface="+mn-cs"/>
              </a:rPr>
              <a:t>月とされ，アオサギよりやや遅れて繁殖を始めます．</a:t>
            </a:r>
            <a:endParaRPr kumimoji="1" lang="en-US" altLang="ja-JP" sz="10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69E15D33-C778-4DC5-AE4E-CD491BC51845}"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92100" y="355600"/>
            <a:ext cx="2370138" cy="1778000"/>
          </a:xfrm>
          <a:prstGeom prst="rect">
            <a:avLst/>
          </a:prstGeom>
        </p:spPr>
      </p:sp>
      <p:sp>
        <p:nvSpPr>
          <p:cNvPr id="3" name="ノート プレースホルダ 2"/>
          <p:cNvSpPr>
            <a:spLocks noGrp="1"/>
          </p:cNvSpPr>
          <p:nvPr>
            <p:ph type="body" idx="1"/>
          </p:nvPr>
        </p:nvSpPr>
        <p:spPr/>
        <p:txBody>
          <a:bodyPr>
            <a:normAutofit fontScale="77500" lnSpcReduction="20000"/>
          </a:bodyPr>
          <a:lstStyle/>
          <a:p>
            <a:r>
              <a:rPr kumimoji="1" lang="ja-JP" altLang="en-US" sz="1300" b="1" kern="1200" dirty="0" smtClean="0">
                <a:solidFill>
                  <a:schemeClr val="tx1"/>
                </a:solidFill>
                <a:latin typeface="+mn-lt"/>
                <a:ea typeface="+mn-ea"/>
                <a:cs typeface="+mn-cs"/>
              </a:rPr>
              <a:t>調査内容</a:t>
            </a:r>
            <a:endParaRPr kumimoji="1" lang="ja-JP" altLang="en-US" sz="1300" kern="1200" dirty="0" smtClean="0">
              <a:solidFill>
                <a:schemeClr val="tx1"/>
              </a:solidFill>
              <a:latin typeface="+mn-lt"/>
              <a:ea typeface="+mn-ea"/>
              <a:cs typeface="+mn-cs"/>
            </a:endParaRPr>
          </a:p>
          <a:p>
            <a:r>
              <a:rPr kumimoji="1" lang="ja-JP" altLang="en-US" sz="1300" kern="1200" dirty="0" smtClean="0">
                <a:solidFill>
                  <a:schemeClr val="tx1"/>
                </a:solidFill>
                <a:latin typeface="+mn-lt"/>
                <a:ea typeface="+mn-ea"/>
                <a:cs typeface="+mn-cs"/>
              </a:rPr>
              <a:t>＃　続いて調査内容に移ります．</a:t>
            </a:r>
          </a:p>
          <a:p>
            <a:r>
              <a:rPr kumimoji="1" lang="ja-JP" altLang="en-US" sz="1300" kern="1200" dirty="0" smtClean="0">
                <a:solidFill>
                  <a:schemeClr val="tx1"/>
                </a:solidFill>
                <a:latin typeface="+mn-lt"/>
                <a:ea typeface="+mn-ea"/>
                <a:cs typeface="+mn-cs"/>
              </a:rPr>
              <a:t>調査は，水田地帯を車で移動しながら個体数をみるルートセンサスを行いました．</a:t>
            </a:r>
          </a:p>
          <a:p>
            <a:r>
              <a:rPr kumimoji="1" lang="ja-JP" altLang="en-US" sz="1300" kern="1200" dirty="0" smtClean="0">
                <a:solidFill>
                  <a:schemeClr val="tx1"/>
                </a:solidFill>
                <a:latin typeface="+mn-lt"/>
                <a:ea typeface="+mn-ea"/>
                <a:cs typeface="+mn-cs"/>
              </a:rPr>
              <a:t>調査を実施した期間は</a:t>
            </a:r>
            <a:r>
              <a:rPr kumimoji="1" lang="en-US" sz="1300" kern="1200" dirty="0" smtClean="0">
                <a:solidFill>
                  <a:schemeClr val="tx1"/>
                </a:solidFill>
                <a:latin typeface="+mn-lt"/>
                <a:ea typeface="+mn-ea"/>
                <a:cs typeface="+mn-cs"/>
              </a:rPr>
              <a:t>2008</a:t>
            </a:r>
            <a:r>
              <a:rPr kumimoji="1" lang="ja-JP" altLang="en-US" sz="1300" kern="1200" dirty="0" smtClean="0">
                <a:solidFill>
                  <a:schemeClr val="tx1"/>
                </a:solidFill>
                <a:latin typeface="+mn-lt"/>
                <a:ea typeface="+mn-ea"/>
                <a:cs typeface="+mn-cs"/>
              </a:rPr>
              <a:t>年の</a:t>
            </a:r>
            <a:r>
              <a:rPr kumimoji="1" lang="en-US" sz="1300" kern="1200" dirty="0" smtClean="0">
                <a:solidFill>
                  <a:schemeClr val="tx1"/>
                </a:solidFill>
                <a:latin typeface="+mn-lt"/>
                <a:ea typeface="+mn-ea"/>
                <a:cs typeface="+mn-cs"/>
              </a:rPr>
              <a:t>4</a:t>
            </a:r>
            <a:r>
              <a:rPr kumimoji="1" lang="ja-JP" altLang="en-US" sz="1300" kern="1200" dirty="0" smtClean="0">
                <a:solidFill>
                  <a:schemeClr val="tx1"/>
                </a:solidFill>
                <a:latin typeface="+mn-lt"/>
                <a:ea typeface="+mn-ea"/>
                <a:cs typeface="+mn-cs"/>
              </a:rPr>
              <a:t>月から</a:t>
            </a:r>
            <a:r>
              <a:rPr kumimoji="1" lang="en-US" sz="1300" kern="1200" dirty="0" smtClean="0">
                <a:solidFill>
                  <a:schemeClr val="tx1"/>
                </a:solidFill>
                <a:latin typeface="+mn-lt"/>
                <a:ea typeface="+mn-ea"/>
                <a:cs typeface="+mn-cs"/>
              </a:rPr>
              <a:t>11</a:t>
            </a:r>
            <a:r>
              <a:rPr kumimoji="1" lang="ja-JP" altLang="en-US" sz="1300" kern="1200" dirty="0" smtClean="0">
                <a:solidFill>
                  <a:schemeClr val="tx1"/>
                </a:solidFill>
                <a:latin typeface="+mn-lt"/>
                <a:ea typeface="+mn-ea"/>
                <a:cs typeface="+mn-cs"/>
              </a:rPr>
              <a:t>月で，月に</a:t>
            </a:r>
            <a:r>
              <a:rPr kumimoji="1" lang="en-US" sz="1300" kern="1200" dirty="0" smtClean="0">
                <a:solidFill>
                  <a:schemeClr val="tx1"/>
                </a:solidFill>
                <a:latin typeface="+mn-lt"/>
                <a:ea typeface="+mn-ea"/>
                <a:cs typeface="+mn-cs"/>
              </a:rPr>
              <a:t>3</a:t>
            </a:r>
            <a:r>
              <a:rPr kumimoji="1" lang="ja-JP" altLang="en-US" sz="1300" kern="1200" dirty="0" smtClean="0">
                <a:solidFill>
                  <a:schemeClr val="tx1"/>
                </a:solidFill>
                <a:latin typeface="+mn-lt"/>
                <a:ea typeface="+mn-ea"/>
                <a:cs typeface="+mn-cs"/>
              </a:rPr>
              <a:t>回から</a:t>
            </a:r>
            <a:r>
              <a:rPr kumimoji="1" lang="en-US" sz="1300" kern="1200" dirty="0" smtClean="0">
                <a:solidFill>
                  <a:schemeClr val="tx1"/>
                </a:solidFill>
                <a:latin typeface="+mn-lt"/>
                <a:ea typeface="+mn-ea"/>
                <a:cs typeface="+mn-cs"/>
              </a:rPr>
              <a:t>5</a:t>
            </a:r>
            <a:r>
              <a:rPr kumimoji="1" lang="ja-JP" altLang="en-US" sz="1300" kern="1200" dirty="0" smtClean="0">
                <a:solidFill>
                  <a:schemeClr val="tx1"/>
                </a:solidFill>
                <a:latin typeface="+mn-lt"/>
                <a:ea typeface="+mn-ea"/>
                <a:cs typeface="+mn-cs"/>
              </a:rPr>
              <a:t>回，合計</a:t>
            </a:r>
            <a:r>
              <a:rPr kumimoji="1" lang="en-US" sz="1300" kern="1200" dirty="0" smtClean="0">
                <a:solidFill>
                  <a:schemeClr val="tx1"/>
                </a:solidFill>
                <a:latin typeface="+mn-lt"/>
                <a:ea typeface="+mn-ea"/>
                <a:cs typeface="+mn-cs"/>
              </a:rPr>
              <a:t>31</a:t>
            </a:r>
            <a:r>
              <a:rPr kumimoji="1" lang="ja-JP" altLang="en-US" sz="1300" kern="1200" dirty="0" smtClean="0">
                <a:solidFill>
                  <a:schemeClr val="tx1"/>
                </a:solidFill>
                <a:latin typeface="+mn-lt"/>
                <a:ea typeface="+mn-ea"/>
                <a:cs typeface="+mn-cs"/>
              </a:rPr>
              <a:t>回の調査を実施しました．</a:t>
            </a:r>
          </a:p>
          <a:p>
            <a:r>
              <a:rPr kumimoji="1" lang="ja-JP" altLang="en-US" sz="1300" kern="1200" dirty="0" smtClean="0">
                <a:solidFill>
                  <a:schemeClr val="tx1"/>
                </a:solidFill>
                <a:latin typeface="+mn-lt"/>
                <a:ea typeface="+mn-ea"/>
                <a:cs typeface="+mn-cs"/>
              </a:rPr>
              <a:t>調査時間は午前</a:t>
            </a:r>
            <a:r>
              <a:rPr kumimoji="1" lang="en-US" sz="1300" kern="1200" dirty="0" smtClean="0">
                <a:solidFill>
                  <a:schemeClr val="tx1"/>
                </a:solidFill>
                <a:latin typeface="+mn-lt"/>
                <a:ea typeface="+mn-ea"/>
                <a:cs typeface="+mn-cs"/>
              </a:rPr>
              <a:t>7</a:t>
            </a:r>
            <a:r>
              <a:rPr kumimoji="1" lang="ja-JP" altLang="en-US" sz="1300" kern="1200" dirty="0" smtClean="0">
                <a:solidFill>
                  <a:schemeClr val="tx1"/>
                </a:solidFill>
                <a:latin typeface="+mn-lt"/>
                <a:ea typeface="+mn-ea"/>
                <a:cs typeface="+mn-cs"/>
              </a:rPr>
              <a:t>：</a:t>
            </a:r>
            <a:r>
              <a:rPr kumimoji="1" lang="en-US" sz="1300" kern="1200" dirty="0" smtClean="0">
                <a:solidFill>
                  <a:schemeClr val="tx1"/>
                </a:solidFill>
                <a:latin typeface="+mn-lt"/>
                <a:ea typeface="+mn-ea"/>
                <a:cs typeface="+mn-cs"/>
              </a:rPr>
              <a:t>00</a:t>
            </a:r>
            <a:r>
              <a:rPr kumimoji="1" lang="ja-JP" altLang="en-US" sz="1300" kern="1200" dirty="0" smtClean="0">
                <a:solidFill>
                  <a:schemeClr val="tx1"/>
                </a:solidFill>
                <a:latin typeface="+mn-lt"/>
                <a:ea typeface="+mn-ea"/>
                <a:cs typeface="+mn-cs"/>
              </a:rPr>
              <a:t>から</a:t>
            </a:r>
            <a:r>
              <a:rPr kumimoji="1" lang="en-US" sz="1300" kern="1200" dirty="0" smtClean="0">
                <a:solidFill>
                  <a:schemeClr val="tx1"/>
                </a:solidFill>
                <a:latin typeface="+mn-lt"/>
                <a:ea typeface="+mn-ea"/>
                <a:cs typeface="+mn-cs"/>
              </a:rPr>
              <a:t>10</a:t>
            </a:r>
            <a:r>
              <a:rPr kumimoji="1" lang="ja-JP" altLang="en-US" sz="1300" kern="1200" dirty="0" smtClean="0">
                <a:solidFill>
                  <a:schemeClr val="tx1"/>
                </a:solidFill>
                <a:latin typeface="+mn-lt"/>
                <a:ea typeface="+mn-ea"/>
                <a:cs typeface="+mn-cs"/>
              </a:rPr>
              <a:t>：</a:t>
            </a:r>
            <a:r>
              <a:rPr kumimoji="1" lang="en-US" sz="1300" kern="1200" dirty="0" smtClean="0">
                <a:solidFill>
                  <a:schemeClr val="tx1"/>
                </a:solidFill>
                <a:latin typeface="+mn-lt"/>
                <a:ea typeface="+mn-ea"/>
                <a:cs typeface="+mn-cs"/>
              </a:rPr>
              <a:t>00</a:t>
            </a:r>
            <a:r>
              <a:rPr kumimoji="1" lang="ja-JP" altLang="en-US" sz="1300" kern="1200" dirty="0" smtClean="0">
                <a:solidFill>
                  <a:schemeClr val="tx1"/>
                </a:solidFill>
                <a:latin typeface="+mn-lt"/>
                <a:ea typeface="+mn-ea"/>
                <a:cs typeface="+mn-cs"/>
              </a:rPr>
              <a:t>です．</a:t>
            </a:r>
          </a:p>
          <a:p>
            <a:r>
              <a:rPr kumimoji="1" lang="ja-JP" altLang="en-US" sz="1300" kern="1200" dirty="0" smtClean="0">
                <a:solidFill>
                  <a:schemeClr val="tx1"/>
                </a:solidFill>
                <a:latin typeface="+mn-lt"/>
                <a:ea typeface="+mn-ea"/>
                <a:cs typeface="+mn-cs"/>
              </a:rPr>
              <a:t>個体を確認した場合，双眼鏡で種を確認し，地図上に個体の位置を記録し，別の記録用紙に</a:t>
            </a:r>
            <a:r>
              <a:rPr kumimoji="1" lang="en-US" sz="1300" kern="1200" dirty="0" smtClean="0">
                <a:solidFill>
                  <a:schemeClr val="tx1"/>
                </a:solidFill>
                <a:latin typeface="+mn-lt"/>
                <a:ea typeface="+mn-ea"/>
                <a:cs typeface="+mn-cs"/>
              </a:rPr>
              <a:t>1</a:t>
            </a:r>
            <a:r>
              <a:rPr kumimoji="1" lang="ja-JP" altLang="en-US" sz="1300" kern="1200" dirty="0" smtClean="0">
                <a:solidFill>
                  <a:schemeClr val="tx1"/>
                </a:solidFill>
                <a:latin typeface="+mn-lt"/>
                <a:ea typeface="+mn-ea"/>
                <a:cs typeface="+mn-cs"/>
              </a:rPr>
              <a:t>個体ずつの詳細を記録しました．</a:t>
            </a:r>
          </a:p>
          <a:p>
            <a:r>
              <a:rPr kumimoji="1" lang="ja-JP" altLang="en-US" sz="1300" kern="1200" dirty="0" smtClean="0">
                <a:solidFill>
                  <a:schemeClr val="tx1"/>
                </a:solidFill>
                <a:latin typeface="+mn-lt"/>
                <a:ea typeface="+mn-ea"/>
                <a:cs typeface="+mn-cs"/>
              </a:rPr>
              <a:t>記録した項目は，採食場所の土地利用区分，行動，周辺環境の様子についてです．</a:t>
            </a:r>
          </a:p>
        </p:txBody>
      </p:sp>
      <p:sp>
        <p:nvSpPr>
          <p:cNvPr id="4" name="スライド番号プレースホルダ 3"/>
          <p:cNvSpPr>
            <a:spLocks noGrp="1"/>
          </p:cNvSpPr>
          <p:nvPr>
            <p:ph type="sldNum" sz="quarter" idx="10"/>
          </p:nvPr>
        </p:nvSpPr>
        <p:spPr/>
        <p:txBody>
          <a:bodyPr/>
          <a:lstStyle/>
          <a:p>
            <a:fld id="{69E15D33-C778-4DC5-AE4E-CD491BC51845}"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92100" y="355600"/>
            <a:ext cx="2370138" cy="1778000"/>
          </a:xfrm>
          <a:prstGeom prst="rect">
            <a:avLst/>
          </a:prstGeom>
        </p:spPr>
      </p:sp>
      <p:sp>
        <p:nvSpPr>
          <p:cNvPr id="3" name="ノート プレースホルダ 2"/>
          <p:cNvSpPr>
            <a:spLocks noGrp="1"/>
          </p:cNvSpPr>
          <p:nvPr>
            <p:ph type="body" idx="1"/>
          </p:nvPr>
        </p:nvSpPr>
        <p:spPr/>
        <p:txBody>
          <a:bodyPr>
            <a:normAutofit/>
          </a:bodyPr>
          <a:lstStyle/>
          <a:p>
            <a:r>
              <a:rPr kumimoji="1" lang="ja-JP" altLang="en-US" sz="1000" kern="1200" dirty="0" smtClean="0">
                <a:solidFill>
                  <a:schemeClr val="tx1"/>
                </a:solidFill>
                <a:latin typeface="+mn-lt"/>
                <a:ea typeface="+mn-ea"/>
                <a:cs typeface="+mn-cs"/>
              </a:rPr>
              <a:t>＃　今回の調査では，土地利用区分を①水田②畑③休耕田④排水路⑤河川⑥ファームポンド⑦ビオトープの７つに分類しました．</a:t>
            </a:r>
          </a:p>
          <a:p>
            <a:r>
              <a:rPr kumimoji="1" lang="ja-JP" altLang="en-US" sz="1000" kern="1200" dirty="0" smtClean="0">
                <a:solidFill>
                  <a:schemeClr val="tx1"/>
                </a:solidFill>
                <a:latin typeface="+mn-lt"/>
                <a:ea typeface="+mn-ea"/>
                <a:cs typeface="+mn-cs"/>
              </a:rPr>
              <a:t>ファームポンドとは，水源から送られてくる農業用水を貯留しておく溜池のことを指します．</a:t>
            </a:r>
          </a:p>
        </p:txBody>
      </p:sp>
      <p:sp>
        <p:nvSpPr>
          <p:cNvPr id="4" name="スライド番号プレースホルダ 3"/>
          <p:cNvSpPr>
            <a:spLocks noGrp="1"/>
          </p:cNvSpPr>
          <p:nvPr>
            <p:ph type="sldNum" sz="quarter" idx="10"/>
          </p:nvPr>
        </p:nvSpPr>
        <p:spPr/>
        <p:txBody>
          <a:bodyPr/>
          <a:lstStyle/>
          <a:p>
            <a:fld id="{69E15D33-C778-4DC5-AE4E-CD491BC51845}"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339"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tx1"/>
                </a:solidFill>
                <a:latin typeface="+mn-lt"/>
                <a:ea typeface="+mn-ea"/>
                <a:cs typeface="+mn-cs"/>
              </a:rPr>
              <a:t>＃　また，ビオトープとは，調査地区内にある休耕田を利用したビオトープ水田と湿地を利用した親水公園のことを指します．</a:t>
            </a:r>
          </a:p>
          <a:p>
            <a:endParaRPr kumimoji="1" lang="ja-JP" altLang="en-US" dirty="0"/>
          </a:p>
        </p:txBody>
      </p:sp>
      <p:sp>
        <p:nvSpPr>
          <p:cNvPr id="4" name="スライド番号プレースホルダ 3"/>
          <p:cNvSpPr>
            <a:spLocks noGrp="1"/>
          </p:cNvSpPr>
          <p:nvPr>
            <p:ph type="sldNum" sz="quarter" idx="10"/>
          </p:nvPr>
        </p:nvSpPr>
        <p:spPr/>
        <p:txBody>
          <a:bodyPr/>
          <a:lstStyle/>
          <a:p>
            <a:fld id="{69E15D33-C778-4DC5-AE4E-CD491BC51845}"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2">
        <a:schemeClr val="bg2"/>
      </p:bgRef>
    </p:bg>
    <p:spTree>
      <p:nvGrpSpPr>
        <p:cNvPr id="1" name=""/>
        <p:cNvGrpSpPr/>
        <p:nvPr/>
      </p:nvGrpSpPr>
      <p:grpSpPr>
        <a:xfrm>
          <a:off x="0" y="0"/>
          <a:ext cx="0" cy="0"/>
          <a:chOff x="0" y="0"/>
          <a:chExt cx="0" cy="0"/>
        </a:xfrm>
      </p:grpSpPr>
      <p:sp>
        <p:nvSpPr>
          <p:cNvPr id="9" name="タイトル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 タイトルの書式設定</a:t>
            </a:r>
            <a:endParaRPr kumimoji="0" lang="en-US"/>
          </a:p>
        </p:txBody>
      </p:sp>
      <p:sp>
        <p:nvSpPr>
          <p:cNvPr id="17" name="サブタイトル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30" name="日付プレースホルダ 29"/>
          <p:cNvSpPr>
            <a:spLocks noGrp="1"/>
          </p:cNvSpPr>
          <p:nvPr>
            <p:ph type="dt" sz="half" idx="10"/>
          </p:nvPr>
        </p:nvSpPr>
        <p:spPr/>
        <p:txBody>
          <a:bodyPr/>
          <a:lstStyle/>
          <a:p>
            <a:pPr>
              <a:defRPr/>
            </a:pPr>
            <a:fld id="{8E9E27A6-E803-4551-BF10-50B768F0FDE7}" type="datetime1">
              <a:rPr lang="ja-JP" altLang="en-US" smtClean="0"/>
              <a:pPr>
                <a:defRPr/>
              </a:pPr>
              <a:t>2009/2/16</a:t>
            </a:fld>
            <a:endParaRPr lang="ja-JP" altLang="en-US"/>
          </a:p>
        </p:txBody>
      </p:sp>
      <p:sp>
        <p:nvSpPr>
          <p:cNvPr id="19" name="フッター プレースホルダ 18"/>
          <p:cNvSpPr>
            <a:spLocks noGrp="1"/>
          </p:cNvSpPr>
          <p:nvPr>
            <p:ph type="ftr" sz="quarter" idx="11"/>
          </p:nvPr>
        </p:nvSpPr>
        <p:spPr/>
        <p:txBody>
          <a:bodyPr/>
          <a:lstStyle/>
          <a:p>
            <a:pPr>
              <a:defRPr/>
            </a:pPr>
            <a:endParaRPr lang="ja-JP" altLang="en-US"/>
          </a:p>
        </p:txBody>
      </p:sp>
      <p:sp>
        <p:nvSpPr>
          <p:cNvPr id="27" name="スライド番号プレースホルダ 26"/>
          <p:cNvSpPr>
            <a:spLocks noGrp="1"/>
          </p:cNvSpPr>
          <p:nvPr>
            <p:ph type="sldNum" sz="quarter" idx="12"/>
          </p:nvPr>
        </p:nvSpPr>
        <p:spPr/>
        <p:txBody>
          <a:bodyPr/>
          <a:lstStyle/>
          <a:p>
            <a:pPr>
              <a:defRPr/>
            </a:pPr>
            <a:fld id="{01FEEF64-C1CB-4698-9B1C-885585DD961C}" type="slidenum">
              <a:rPr lang="ja-JP" altLang="en-US" smtClean="0"/>
              <a:pPr>
                <a:defRPr/>
              </a:pPr>
              <a:t>&lt;#&gt;</a:t>
            </a:fld>
            <a:endParaRPr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pPr>
              <a:defRPr/>
            </a:pPr>
            <a:fld id="{2D2E3D79-E24D-4803-AC7F-FF4C7E5AE680}" type="datetime1">
              <a:rPr lang="ja-JP" altLang="en-US" smtClean="0"/>
              <a:pPr>
                <a:defRPr/>
              </a:pPr>
              <a:t>2009/2/16</a:t>
            </a:fld>
            <a:endParaRPr lang="ja-JP" altLang="en-US"/>
          </a:p>
        </p:txBody>
      </p:sp>
      <p:sp>
        <p:nvSpPr>
          <p:cNvPr id="5" name="フッター プレースホルダ 4"/>
          <p:cNvSpPr>
            <a:spLocks noGrp="1"/>
          </p:cNvSpPr>
          <p:nvPr>
            <p:ph type="ftr" sz="quarter" idx="11"/>
          </p:nvPr>
        </p:nvSpPr>
        <p:spPr/>
        <p:txBody>
          <a:bodyPr/>
          <a:lstStyle/>
          <a:p>
            <a:pPr>
              <a:defRPr/>
            </a:pPr>
            <a:endParaRPr lang="ja-JP" altLang="en-US"/>
          </a:p>
        </p:txBody>
      </p:sp>
      <p:sp>
        <p:nvSpPr>
          <p:cNvPr id="6" name="スライド番号プレースホルダ 5"/>
          <p:cNvSpPr>
            <a:spLocks noGrp="1"/>
          </p:cNvSpPr>
          <p:nvPr>
            <p:ph type="sldNum" sz="quarter" idx="12"/>
          </p:nvPr>
        </p:nvSpPr>
        <p:spPr/>
        <p:txBody>
          <a:bodyPr/>
          <a:lstStyle/>
          <a:p>
            <a:pPr>
              <a:defRPr/>
            </a:pPr>
            <a:fld id="{07F41C4D-8B10-490A-ACC9-B2EEAFE40A79}" type="slidenum">
              <a:rPr lang="ja-JP" altLang="en-US" smtClean="0"/>
              <a:pPr>
                <a:defRPr/>
              </a:pPr>
              <a:t>&lt;#&gt;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914401"/>
            <a:ext cx="2057400" cy="5211763"/>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914401"/>
            <a:ext cx="6019800" cy="5211763"/>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pPr>
              <a:defRPr/>
            </a:pPr>
            <a:fld id="{4B54CB90-AF5D-4B68-8BA0-C17635B29542}" type="datetime1">
              <a:rPr lang="ja-JP" altLang="en-US" smtClean="0"/>
              <a:pPr>
                <a:defRPr/>
              </a:pPr>
              <a:t>2009/2/16</a:t>
            </a:fld>
            <a:endParaRPr lang="ja-JP" altLang="en-US"/>
          </a:p>
        </p:txBody>
      </p:sp>
      <p:sp>
        <p:nvSpPr>
          <p:cNvPr id="5" name="フッター プレースホルダ 4"/>
          <p:cNvSpPr>
            <a:spLocks noGrp="1"/>
          </p:cNvSpPr>
          <p:nvPr>
            <p:ph type="ftr" sz="quarter" idx="11"/>
          </p:nvPr>
        </p:nvSpPr>
        <p:spPr/>
        <p:txBody>
          <a:bodyPr/>
          <a:lstStyle/>
          <a:p>
            <a:pPr>
              <a:defRPr/>
            </a:pPr>
            <a:endParaRPr lang="ja-JP" altLang="en-US"/>
          </a:p>
        </p:txBody>
      </p:sp>
      <p:sp>
        <p:nvSpPr>
          <p:cNvPr id="6" name="スライド番号プレースホルダ 5"/>
          <p:cNvSpPr>
            <a:spLocks noGrp="1"/>
          </p:cNvSpPr>
          <p:nvPr>
            <p:ph type="sldNum" sz="quarter" idx="12"/>
          </p:nvPr>
        </p:nvSpPr>
        <p:spPr/>
        <p:txBody>
          <a:bodyPr/>
          <a:lstStyle/>
          <a:p>
            <a:pPr>
              <a:defRPr/>
            </a:pPr>
            <a:fld id="{FE45C436-1B6D-41B0-8812-FFC6AC5987A0}" type="slidenum">
              <a:rPr lang="ja-JP" altLang="en-US" smtClean="0"/>
              <a:pPr>
                <a:defRPr/>
              </a:pPr>
              <a:t>&lt;#&gt;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pPr>
              <a:defRPr/>
            </a:pPr>
            <a:fld id="{9C1ADD6E-2EBF-4BCA-87F6-EEF3B4BD7AC1}" type="datetime1">
              <a:rPr lang="ja-JP" altLang="en-US" smtClean="0"/>
              <a:pPr>
                <a:defRPr/>
              </a:pPr>
              <a:t>2009/2/16</a:t>
            </a:fld>
            <a:endParaRPr lang="ja-JP" altLang="en-US"/>
          </a:p>
        </p:txBody>
      </p:sp>
      <p:sp>
        <p:nvSpPr>
          <p:cNvPr id="5" name="フッター プレースホルダ 4"/>
          <p:cNvSpPr>
            <a:spLocks noGrp="1"/>
          </p:cNvSpPr>
          <p:nvPr>
            <p:ph type="ftr" sz="quarter" idx="11"/>
          </p:nvPr>
        </p:nvSpPr>
        <p:spPr/>
        <p:txBody>
          <a:bodyPr/>
          <a:lstStyle/>
          <a:p>
            <a:pPr>
              <a:defRPr/>
            </a:pPr>
            <a:endParaRPr lang="ja-JP" altLang="en-US"/>
          </a:p>
        </p:txBody>
      </p:sp>
      <p:sp>
        <p:nvSpPr>
          <p:cNvPr id="6" name="スライド番号プレースホルダ 5"/>
          <p:cNvSpPr>
            <a:spLocks noGrp="1"/>
          </p:cNvSpPr>
          <p:nvPr>
            <p:ph type="sldNum" sz="quarter" idx="12"/>
          </p:nvPr>
        </p:nvSpPr>
        <p:spPr/>
        <p:txBody>
          <a:bodyPr/>
          <a:lstStyle/>
          <a:p>
            <a:pPr>
              <a:defRPr/>
            </a:pPr>
            <a:fld id="{4EDFB59E-DFF7-44FB-9AB7-E2C85AE2E48C}" type="slidenum">
              <a:rPr lang="ja-JP" altLang="en-US" smtClean="0"/>
              <a:pPr>
                <a:defRPr/>
              </a:pPr>
              <a:t>&lt;#&gt;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p:txBody>
          <a:bodyPr/>
          <a:lstStyle/>
          <a:p>
            <a:pPr>
              <a:defRPr/>
            </a:pPr>
            <a:fld id="{723F8953-13BC-47C9-B248-2F3C24DBEABA}" type="datetime1">
              <a:rPr lang="ja-JP" altLang="en-US" smtClean="0"/>
              <a:pPr>
                <a:defRPr/>
              </a:pPr>
              <a:t>2009/2/16</a:t>
            </a:fld>
            <a:endParaRPr lang="ja-JP" altLang="en-US"/>
          </a:p>
        </p:txBody>
      </p:sp>
      <p:sp>
        <p:nvSpPr>
          <p:cNvPr id="5" name="フッター プレースホルダ 4"/>
          <p:cNvSpPr>
            <a:spLocks noGrp="1"/>
          </p:cNvSpPr>
          <p:nvPr>
            <p:ph type="ftr" sz="quarter" idx="11"/>
          </p:nvPr>
        </p:nvSpPr>
        <p:spPr/>
        <p:txBody>
          <a:bodyPr/>
          <a:lstStyle/>
          <a:p>
            <a:pPr>
              <a:defRPr/>
            </a:pPr>
            <a:endParaRPr lang="ja-JP" altLang="en-US"/>
          </a:p>
        </p:txBody>
      </p:sp>
      <p:sp>
        <p:nvSpPr>
          <p:cNvPr id="6" name="スライド番号プレースホルダ 5"/>
          <p:cNvSpPr>
            <a:spLocks noGrp="1"/>
          </p:cNvSpPr>
          <p:nvPr>
            <p:ph type="sldNum" sz="quarter" idx="12"/>
          </p:nvPr>
        </p:nvSpPr>
        <p:spPr/>
        <p:txBody>
          <a:bodyPr/>
          <a:lstStyle/>
          <a:p>
            <a:pPr>
              <a:defRPr/>
            </a:pPr>
            <a:fld id="{AAD3A590-3DA8-48C7-889F-9E148BC24BB5}" type="slidenum">
              <a:rPr lang="ja-JP" altLang="en-US" smtClean="0"/>
              <a:pPr>
                <a:defRPr/>
              </a:pPr>
              <a:t>&lt;#&gt;</a:t>
            </a:fld>
            <a:endParaRPr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pPr>
              <a:defRPr/>
            </a:pPr>
            <a:fld id="{D13D15AA-59C8-41CD-92F4-C34F0CAF94A9}" type="datetime1">
              <a:rPr lang="ja-JP" altLang="en-US" smtClean="0"/>
              <a:pPr>
                <a:defRPr/>
              </a:pPr>
              <a:t>2009/2/16</a:t>
            </a:fld>
            <a:endParaRPr lang="ja-JP" altLang="en-US"/>
          </a:p>
        </p:txBody>
      </p:sp>
      <p:sp>
        <p:nvSpPr>
          <p:cNvPr id="6" name="フッター プレースホルダ 5"/>
          <p:cNvSpPr>
            <a:spLocks noGrp="1"/>
          </p:cNvSpPr>
          <p:nvPr>
            <p:ph type="ftr" sz="quarter" idx="11"/>
          </p:nvPr>
        </p:nvSpPr>
        <p:spPr/>
        <p:txBody>
          <a:bodyPr/>
          <a:lstStyle/>
          <a:p>
            <a:pPr>
              <a:defRPr/>
            </a:pPr>
            <a:endParaRPr lang="ja-JP" altLang="en-US"/>
          </a:p>
        </p:txBody>
      </p:sp>
      <p:sp>
        <p:nvSpPr>
          <p:cNvPr id="7" name="スライド番号プレースホルダ 6"/>
          <p:cNvSpPr>
            <a:spLocks noGrp="1"/>
          </p:cNvSpPr>
          <p:nvPr>
            <p:ph type="sldNum" sz="quarter" idx="12"/>
          </p:nvPr>
        </p:nvSpPr>
        <p:spPr/>
        <p:txBody>
          <a:bodyPr/>
          <a:lstStyle/>
          <a:p>
            <a:pPr>
              <a:defRPr/>
            </a:pPr>
            <a:fld id="{0BF78C9C-9233-4627-ADAE-FE3CDEBB9487}" type="slidenum">
              <a:rPr lang="ja-JP" altLang="en-US" smtClean="0"/>
              <a:pPr>
                <a:defRPr/>
              </a:pPr>
              <a:t>&lt;#&gt;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tIns="45720" anchor="b"/>
          <a:lstStyle>
            <a:lvl1pPr>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5" name="コンテンツ プレースホル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0"/>
          </p:nvPr>
        </p:nvSpPr>
        <p:spPr/>
        <p:txBody>
          <a:bodyPr/>
          <a:lstStyle/>
          <a:p>
            <a:pPr>
              <a:defRPr/>
            </a:pPr>
            <a:fld id="{DEC5FE33-1C1F-4CA3-949D-A789F4B9DB14}" type="datetime1">
              <a:rPr lang="ja-JP" altLang="en-US" smtClean="0"/>
              <a:pPr>
                <a:defRPr/>
              </a:pPr>
              <a:t>2009/2/16</a:t>
            </a:fld>
            <a:endParaRPr lang="ja-JP" altLang="en-US"/>
          </a:p>
        </p:txBody>
      </p:sp>
      <p:sp>
        <p:nvSpPr>
          <p:cNvPr id="8" name="フッター プレースホルダ 7"/>
          <p:cNvSpPr>
            <a:spLocks noGrp="1"/>
          </p:cNvSpPr>
          <p:nvPr>
            <p:ph type="ftr" sz="quarter" idx="11"/>
          </p:nvPr>
        </p:nvSpPr>
        <p:spPr/>
        <p:txBody>
          <a:bodyPr/>
          <a:lstStyle/>
          <a:p>
            <a:pPr>
              <a:defRPr/>
            </a:pPr>
            <a:endParaRPr lang="ja-JP" altLang="en-US"/>
          </a:p>
        </p:txBody>
      </p:sp>
      <p:sp>
        <p:nvSpPr>
          <p:cNvPr id="9" name="スライド番号プレースホルダ 8"/>
          <p:cNvSpPr>
            <a:spLocks noGrp="1"/>
          </p:cNvSpPr>
          <p:nvPr>
            <p:ph type="sldNum" sz="quarter" idx="12"/>
          </p:nvPr>
        </p:nvSpPr>
        <p:spPr/>
        <p:txBody>
          <a:bodyPr/>
          <a:lstStyle/>
          <a:p>
            <a:pPr>
              <a:defRPr/>
            </a:pPr>
            <a:fld id="{338EF556-4E53-46CB-8871-B071EB2F997C}" type="slidenum">
              <a:rPr lang="ja-JP" altLang="en-US" smtClean="0"/>
              <a:pPr>
                <a:defRPr/>
              </a:pPr>
              <a:t>&lt;#&gt;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p>
            <a:pPr>
              <a:defRPr/>
            </a:pPr>
            <a:fld id="{B37197B9-E14D-452E-A27F-B02B17770B6C}" type="datetime1">
              <a:rPr lang="ja-JP" altLang="en-US" smtClean="0"/>
              <a:pPr>
                <a:defRPr/>
              </a:pPr>
              <a:t>2009/2/16</a:t>
            </a:fld>
            <a:endParaRPr lang="ja-JP" altLang="en-US"/>
          </a:p>
        </p:txBody>
      </p:sp>
      <p:sp>
        <p:nvSpPr>
          <p:cNvPr id="4" name="フッター プレースホルダ 3"/>
          <p:cNvSpPr>
            <a:spLocks noGrp="1"/>
          </p:cNvSpPr>
          <p:nvPr>
            <p:ph type="ftr" sz="quarter" idx="11"/>
          </p:nvPr>
        </p:nvSpPr>
        <p:spPr/>
        <p:txBody>
          <a:bodyPr/>
          <a:lstStyle/>
          <a:p>
            <a:pPr>
              <a:defRPr/>
            </a:pPr>
            <a:endParaRPr lang="ja-JP" altLang="en-US"/>
          </a:p>
        </p:txBody>
      </p:sp>
      <p:sp>
        <p:nvSpPr>
          <p:cNvPr id="5" name="スライド番号プレースホルダ 4"/>
          <p:cNvSpPr>
            <a:spLocks noGrp="1"/>
          </p:cNvSpPr>
          <p:nvPr>
            <p:ph type="sldNum" sz="quarter" idx="12"/>
          </p:nvPr>
        </p:nvSpPr>
        <p:spPr/>
        <p:txBody>
          <a:bodyPr/>
          <a:lstStyle/>
          <a:p>
            <a:pPr>
              <a:defRPr/>
            </a:pPr>
            <a:fld id="{48E7F8D7-FDF0-4096-932E-57E57765F5EC}" type="slidenum">
              <a:rPr lang="ja-JP" altLang="en-US" smtClean="0"/>
              <a:pPr>
                <a:defRPr/>
              </a:pPr>
              <a:t>&lt;#&gt;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fld id="{F2CFB86D-B7EA-4953-8851-534A30776C11}" type="datetime1">
              <a:rPr lang="ja-JP" altLang="en-US" smtClean="0"/>
              <a:pPr>
                <a:defRPr/>
              </a:pPr>
              <a:t>2009/2/16</a:t>
            </a:fld>
            <a:endParaRPr lang="ja-JP" altLang="en-US"/>
          </a:p>
        </p:txBody>
      </p:sp>
      <p:sp>
        <p:nvSpPr>
          <p:cNvPr id="3" name="フッター プレースホルダ 2"/>
          <p:cNvSpPr>
            <a:spLocks noGrp="1"/>
          </p:cNvSpPr>
          <p:nvPr>
            <p:ph type="ftr" sz="quarter" idx="11"/>
          </p:nvPr>
        </p:nvSpPr>
        <p:spPr/>
        <p:txBody>
          <a:bodyPr/>
          <a:lstStyle/>
          <a:p>
            <a:pPr>
              <a:defRPr/>
            </a:pPr>
            <a:endParaRPr lang="ja-JP" altLang="en-US"/>
          </a:p>
        </p:txBody>
      </p:sp>
      <p:sp>
        <p:nvSpPr>
          <p:cNvPr id="4" name="スライド番号プレースホルダ 3"/>
          <p:cNvSpPr>
            <a:spLocks noGrp="1"/>
          </p:cNvSpPr>
          <p:nvPr>
            <p:ph type="sldNum" sz="quarter" idx="12"/>
          </p:nvPr>
        </p:nvSpPr>
        <p:spPr/>
        <p:txBody>
          <a:bodyPr/>
          <a:lstStyle/>
          <a:p>
            <a:pPr>
              <a:defRPr/>
            </a:pPr>
            <a:fld id="{D0C7730B-9E3E-4774-904C-AC82F3072DFB}" type="slidenum">
              <a:rPr lang="ja-JP" altLang="en-US" smtClean="0"/>
              <a:pPr>
                <a:defRPr/>
              </a:pPr>
              <a:t>&lt;#&gt;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pPr>
              <a:defRPr/>
            </a:pPr>
            <a:fld id="{04B8D5E3-A37F-4701-B0B5-B74A38E283B5}" type="datetime1">
              <a:rPr lang="ja-JP" altLang="en-US" smtClean="0"/>
              <a:pPr>
                <a:defRPr/>
              </a:pPr>
              <a:t>2009/2/16</a:t>
            </a:fld>
            <a:endParaRPr lang="ja-JP" altLang="en-US"/>
          </a:p>
        </p:txBody>
      </p:sp>
      <p:sp>
        <p:nvSpPr>
          <p:cNvPr id="6" name="フッター プレースホルダ 5"/>
          <p:cNvSpPr>
            <a:spLocks noGrp="1"/>
          </p:cNvSpPr>
          <p:nvPr>
            <p:ph type="ftr" sz="quarter" idx="11"/>
          </p:nvPr>
        </p:nvSpPr>
        <p:spPr/>
        <p:txBody>
          <a:bodyPr/>
          <a:lstStyle/>
          <a:p>
            <a:pPr>
              <a:defRPr/>
            </a:pPr>
            <a:endParaRPr lang="ja-JP" altLang="en-US"/>
          </a:p>
        </p:txBody>
      </p:sp>
      <p:sp>
        <p:nvSpPr>
          <p:cNvPr id="7" name="スライド番号プレースホルダ 6"/>
          <p:cNvSpPr>
            <a:spLocks noGrp="1"/>
          </p:cNvSpPr>
          <p:nvPr>
            <p:ph type="sldNum" sz="quarter" idx="12"/>
          </p:nvPr>
        </p:nvSpPr>
        <p:spPr/>
        <p:txBody>
          <a:bodyPr/>
          <a:lstStyle/>
          <a:p>
            <a:pPr>
              <a:defRPr/>
            </a:pPr>
            <a:fld id="{7BA61361-D088-48F4-8DF1-5361E56FA7F1}" type="slidenum">
              <a:rPr lang="ja-JP" altLang="en-US" smtClean="0"/>
              <a:pPr>
                <a:defRPr/>
              </a:pPr>
              <a:t>&lt;#&gt;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1 つの角を丸めた四角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タイトル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ja-JP" altLang="en-US" smtClean="0"/>
              <a:t>マスタ タイトルの書式設定</a:t>
            </a:r>
            <a:endParaRPr kumimoji="0" lang="en-US"/>
          </a:p>
        </p:txBody>
      </p:sp>
      <p:sp>
        <p:nvSpPr>
          <p:cNvPr id="4" name="テキスト プレースホルダ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fld id="{B6860C54-35B2-4138-87CB-803FA2A66BBB}" type="datetime1">
              <a:rPr lang="ja-JP" altLang="en-US" smtClean="0"/>
              <a:pPr>
                <a:defRPr/>
              </a:pPr>
              <a:t>2009/2/16</a:t>
            </a:fld>
            <a:endParaRPr lang="ja-JP" altLang="en-US"/>
          </a:p>
        </p:txBody>
      </p:sp>
      <p:sp>
        <p:nvSpPr>
          <p:cNvPr id="6" name="フッター プレースホルダ 5"/>
          <p:cNvSpPr>
            <a:spLocks noGrp="1"/>
          </p:cNvSpPr>
          <p:nvPr>
            <p:ph type="ftr" sz="quarter" idx="11"/>
          </p:nvPr>
        </p:nvSpPr>
        <p:spPr/>
        <p:txBody>
          <a:bodyPr/>
          <a:lstStyle/>
          <a:p>
            <a:pPr>
              <a:defRPr/>
            </a:pPr>
            <a:endParaRPr lang="ja-JP" altLang="en-US"/>
          </a:p>
        </p:txBody>
      </p:sp>
      <p:sp>
        <p:nvSpPr>
          <p:cNvPr id="7" name="スライド番号プレースホルダ 6"/>
          <p:cNvSpPr>
            <a:spLocks noGrp="1"/>
          </p:cNvSpPr>
          <p:nvPr>
            <p:ph type="sldNum" sz="quarter" idx="12"/>
          </p:nvPr>
        </p:nvSpPr>
        <p:spPr>
          <a:xfrm>
            <a:off x="8077200" y="6356350"/>
            <a:ext cx="609600" cy="365125"/>
          </a:xfrm>
        </p:spPr>
        <p:txBody>
          <a:bodyPr/>
          <a:lstStyle/>
          <a:p>
            <a:pPr>
              <a:defRPr/>
            </a:pPr>
            <a:fld id="{2D928B26-C990-4E75-9529-5C1AA27A067C}" type="slidenum">
              <a:rPr lang="ja-JP" altLang="en-US" smtClean="0"/>
              <a:pPr>
                <a:defRPr/>
              </a:pPr>
              <a:t>&lt;#&gt;</a:t>
            </a:fld>
            <a:endParaRPr lang="ja-JP" altLang="en-US"/>
          </a:p>
        </p:txBody>
      </p:sp>
      <p:sp>
        <p:nvSpPr>
          <p:cNvPr id="3" name="図プレースホル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ja-JP" altLang="en-US" smtClean="0"/>
              <a:t>アイコンをクリックして図を追加</a:t>
            </a:r>
            <a:endParaRPr kumimoji="0" lang="en-US" dirty="0"/>
          </a:p>
        </p:txBody>
      </p:sp>
      <p:sp>
        <p:nvSpPr>
          <p:cNvPr id="10" name="フリーフォーム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フリーフォーム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フリーフォーム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フリーフォーム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タイトル プレースホルダ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ja-JP" altLang="en-US" smtClean="0"/>
              <a:t>マスタ タイトルの書式設定</a:t>
            </a:r>
            <a:endParaRPr kumimoji="0" lang="en-US"/>
          </a:p>
        </p:txBody>
      </p:sp>
      <p:sp>
        <p:nvSpPr>
          <p:cNvPr id="30" name="テキスト プレースホルダ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0" name="日付プレースホルダ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48D2F8D5-6F2C-4B3F-8FDD-76DCEF7BF8B5}" type="datetime1">
              <a:rPr lang="ja-JP" altLang="en-US" smtClean="0"/>
              <a:pPr>
                <a:defRPr/>
              </a:pPr>
              <a:t>2009/2/16</a:t>
            </a:fld>
            <a:endParaRPr lang="ja-JP" altLang="en-US"/>
          </a:p>
        </p:txBody>
      </p:sp>
      <p:sp>
        <p:nvSpPr>
          <p:cNvPr id="22" name="フッター プレースホル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ja-JP" altLang="en-US"/>
          </a:p>
        </p:txBody>
      </p:sp>
      <p:sp>
        <p:nvSpPr>
          <p:cNvPr id="18" name="スライド番号プレースホル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371685DB-2AC4-4086-A341-7E651F052658}" type="slidenum">
              <a:rPr lang="ja-JP" altLang="en-US" smtClean="0"/>
              <a:pPr>
                <a:defRPr/>
              </a:pPr>
              <a:t>&lt;#&gt;</a:t>
            </a:fld>
            <a:endParaRPr lang="ja-JP" altLang="en-US"/>
          </a:p>
        </p:txBody>
      </p:sp>
      <p:grpSp>
        <p:nvGrpSpPr>
          <p:cNvPr id="2" name="グループ化 1"/>
          <p:cNvGrpSpPr/>
          <p:nvPr/>
        </p:nvGrpSpPr>
        <p:grpSpPr>
          <a:xfrm>
            <a:off x="-19017" y="202408"/>
            <a:ext cx="9180548" cy="649224"/>
            <a:chOff x="-19045" y="216550"/>
            <a:chExt cx="9180548" cy="649224"/>
          </a:xfrm>
        </p:grpSpPr>
        <p:sp>
          <p:nvSpPr>
            <p:cNvPr id="12" name="フリーフォーム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フリーフォーム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rtl="0" eaLnBrk="1" latinLnBrk="0" hangingPunct="1">
        <a:spcBef>
          <a:spcPct val="0"/>
        </a:spcBef>
        <a:buNone/>
        <a:defRPr kumimoji="1"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8.xml"/><Relationship Id="rId5" Type="http://schemas.openxmlformats.org/officeDocument/2006/relationships/chart" Target="../charts/chart5.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9.xml"/><Relationship Id="rId5" Type="http://schemas.openxmlformats.org/officeDocument/2006/relationships/chart" Target="../charts/chart7.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2.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7" Type="http://schemas.openxmlformats.org/officeDocument/2006/relationships/diagramColors" Target="../diagrams/colors4.xml"/><Relationship Id="rId2" Type="http://schemas.openxmlformats.org/officeDocument/2006/relationships/chart" Target="../charts/chart10.xml"/><Relationship Id="rId1" Type="http://schemas.openxmlformats.org/officeDocument/2006/relationships/slideLayout" Target="../slideLayouts/slideLayout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7.xml"/><Relationship Id="rId5" Type="http://schemas.openxmlformats.org/officeDocument/2006/relationships/chart" Target="../charts/chart15.xml"/><Relationship Id="rId4" Type="http://schemas.openxmlformats.org/officeDocument/2006/relationships/chart" Target="../charts/chart14.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7.xml"/><Relationship Id="rId4" Type="http://schemas.openxmlformats.org/officeDocument/2006/relationships/chart" Target="../charts/chart18.xml"/></Relationships>
</file>

<file path=ppt/slides/_rels/slide2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7.xml"/><Relationship Id="rId5" Type="http://schemas.openxmlformats.org/officeDocument/2006/relationships/chart" Target="../charts/chart22.xml"/><Relationship Id="rId4" Type="http://schemas.openxmlformats.org/officeDocument/2006/relationships/chart" Target="../charts/chart21.xml"/></Relationships>
</file>

<file path=ppt/slides/_rels/slide2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7.xml"/><Relationship Id="rId4" Type="http://schemas.openxmlformats.org/officeDocument/2006/relationships/chart" Target="../charts/chart2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ダイサギ.jpg"/>
          <p:cNvPicPr>
            <a:picLocks noChangeAspect="1"/>
          </p:cNvPicPr>
          <p:nvPr/>
        </p:nvPicPr>
        <p:blipFill>
          <a:blip r:embed="rId3"/>
          <a:srcRect l="7559" r="5039"/>
          <a:stretch>
            <a:fillRect/>
          </a:stretch>
        </p:blipFill>
        <p:spPr>
          <a:xfrm>
            <a:off x="6429388" y="1821656"/>
            <a:ext cx="2497492" cy="3214688"/>
          </a:xfrm>
          <a:prstGeom prst="rect">
            <a:avLst/>
          </a:prstGeom>
        </p:spPr>
      </p:pic>
      <p:pic>
        <p:nvPicPr>
          <p:cNvPr id="4" name="図 3" descr="アオサギ.jpg"/>
          <p:cNvPicPr>
            <a:picLocks noChangeAspect="1"/>
          </p:cNvPicPr>
          <p:nvPr/>
        </p:nvPicPr>
        <p:blipFill>
          <a:blip r:embed="rId4"/>
          <a:stretch>
            <a:fillRect/>
          </a:stretch>
        </p:blipFill>
        <p:spPr>
          <a:xfrm>
            <a:off x="214300" y="1821656"/>
            <a:ext cx="2500312" cy="3214688"/>
          </a:xfrm>
          <a:prstGeom prst="rect">
            <a:avLst/>
          </a:prstGeom>
        </p:spPr>
      </p:pic>
      <p:sp>
        <p:nvSpPr>
          <p:cNvPr id="2050" name="タイトル 1"/>
          <p:cNvSpPr>
            <a:spLocks noGrp="1"/>
          </p:cNvSpPr>
          <p:nvPr>
            <p:ph type="ctrTitle"/>
          </p:nvPr>
        </p:nvSpPr>
        <p:spPr>
          <a:xfrm>
            <a:off x="0" y="2857496"/>
            <a:ext cx="9144000" cy="1143009"/>
          </a:xfrm>
          <a:solidFill>
            <a:srgbClr val="FFFFFF">
              <a:alpha val="50196"/>
            </a:srgbClr>
          </a:solidFill>
        </p:spPr>
        <p:txBody>
          <a:bodyPr anchor="ctr">
            <a:normAutofit/>
          </a:bodyPr>
          <a:lstStyle/>
          <a:p>
            <a:pPr algn="ctr"/>
            <a:r>
              <a:rPr lang="ja-JP" altLang="en-US" sz="36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旧谷汲村水田地帯における</a:t>
            </a:r>
            <a:r>
              <a:rPr lang="en-US" altLang="ja-JP" sz="36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altLang="ja-JP" sz="36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ja-JP" altLang="en-US" sz="36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サギ類の採食場所の季節変化</a:t>
            </a:r>
          </a:p>
        </p:txBody>
      </p:sp>
      <p:sp>
        <p:nvSpPr>
          <p:cNvPr id="2051" name="サブタイトル 2"/>
          <p:cNvSpPr>
            <a:spLocks noGrp="1"/>
          </p:cNvSpPr>
          <p:nvPr>
            <p:ph type="subTitle" idx="1"/>
          </p:nvPr>
        </p:nvSpPr>
        <p:spPr>
          <a:xfrm>
            <a:off x="2836079" y="5357826"/>
            <a:ext cx="3471842" cy="1071569"/>
          </a:xfrm>
        </p:spPr>
        <p:txBody>
          <a:bodyPr>
            <a:noAutofit/>
          </a:bodyPr>
          <a:lstStyle/>
          <a:p>
            <a:pPr algn="ctr" eaLnBrk="1" hangingPunct="1"/>
            <a:r>
              <a:rPr lang="ja-JP" alt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ea"/>
                <a:ea typeface="+mj-ea"/>
              </a:rPr>
              <a:t>水利環境学研究室　</a:t>
            </a:r>
            <a:endParaRPr lang="en-US" altLang="ja-JP"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ea"/>
              <a:ea typeface="+mj-ea"/>
            </a:endParaRPr>
          </a:p>
          <a:p>
            <a:pPr algn="ctr" eaLnBrk="1" hangingPunct="1"/>
            <a:r>
              <a:rPr lang="ja-JP" alt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ea"/>
                <a:ea typeface="+mj-ea"/>
              </a:rPr>
              <a:t>菊池真梨</a:t>
            </a:r>
          </a:p>
        </p:txBody>
      </p:sp>
    </p:spTree>
  </p:cSld>
  <p:clrMapOvr>
    <a:masterClrMapping/>
  </p:clrMapOvr>
  <p:transition advTm="8187"/>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2000"/>
            <a:ext cx="8305800" cy="1143000"/>
          </a:xfrm>
        </p:spPr>
        <p:txBody>
          <a:bodyPr anchor="ctr">
            <a:normAutofit/>
          </a:bodyPr>
          <a:lstStyle/>
          <a:p>
            <a:pPr algn="ctr"/>
            <a:r>
              <a:rPr kumimoji="1" lang="ja-JP" altLang="en-US" sz="4000" dirty="0" smtClean="0"/>
              <a:t>採食場所の季節変化＜アオサギ＞</a:t>
            </a:r>
            <a:endParaRPr kumimoji="1" lang="ja-JP" altLang="en-US" sz="4000" dirty="0"/>
          </a:p>
        </p:txBody>
      </p:sp>
      <p:graphicFrame>
        <p:nvGraphicFramePr>
          <p:cNvPr id="9" name="グラフ 8"/>
          <p:cNvGraphicFramePr/>
          <p:nvPr/>
        </p:nvGraphicFramePr>
        <p:xfrm>
          <a:off x="252000" y="1214422"/>
          <a:ext cx="8640000" cy="4320000"/>
        </p:xfrm>
        <a:graphic>
          <a:graphicData uri="http://schemas.openxmlformats.org/drawingml/2006/chart">
            <c:chart xmlns:c="http://schemas.openxmlformats.org/drawingml/2006/chart" xmlns:r="http://schemas.openxmlformats.org/officeDocument/2006/relationships" r:id="rId4"/>
          </a:graphicData>
        </a:graphic>
      </p:graphicFrame>
      <p:grpSp>
        <p:nvGrpSpPr>
          <p:cNvPr id="29" name="グループ化 28"/>
          <p:cNvGrpSpPr/>
          <p:nvPr/>
        </p:nvGrpSpPr>
        <p:grpSpPr>
          <a:xfrm>
            <a:off x="1928794" y="1428736"/>
            <a:ext cx="3060562" cy="1109256"/>
            <a:chOff x="1928794" y="1428736"/>
            <a:chExt cx="3060562" cy="1109256"/>
          </a:xfrm>
        </p:grpSpPr>
        <p:sp>
          <p:nvSpPr>
            <p:cNvPr id="8" name="正方形/長方形 7"/>
            <p:cNvSpPr/>
            <p:nvPr/>
          </p:nvSpPr>
          <p:spPr>
            <a:xfrm>
              <a:off x="1928794" y="1428736"/>
              <a:ext cx="1571636" cy="252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14" name="正方形/長方形 13"/>
            <p:cNvSpPr/>
            <p:nvPr/>
          </p:nvSpPr>
          <p:spPr>
            <a:xfrm>
              <a:off x="1928794" y="1857364"/>
              <a:ext cx="2214578" cy="252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15" name="正方形/長方形 14"/>
            <p:cNvSpPr/>
            <p:nvPr/>
          </p:nvSpPr>
          <p:spPr>
            <a:xfrm>
              <a:off x="1928794" y="2285992"/>
              <a:ext cx="3060562" cy="252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grpSp>
      <p:sp>
        <p:nvSpPr>
          <p:cNvPr id="17" name="正方形/長方形 16"/>
          <p:cNvSpPr/>
          <p:nvPr/>
        </p:nvSpPr>
        <p:spPr>
          <a:xfrm>
            <a:off x="3571868" y="3105562"/>
            <a:ext cx="2143140" cy="252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18" name="正方形/長方形 17"/>
          <p:cNvSpPr/>
          <p:nvPr/>
        </p:nvSpPr>
        <p:spPr>
          <a:xfrm>
            <a:off x="2857488" y="3534190"/>
            <a:ext cx="1857388" cy="252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19" name="正方形/長方形 18"/>
          <p:cNvSpPr/>
          <p:nvPr/>
        </p:nvSpPr>
        <p:spPr>
          <a:xfrm>
            <a:off x="1928794" y="3962818"/>
            <a:ext cx="1214446" cy="252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20" name="正方形/長方形 19"/>
          <p:cNvSpPr/>
          <p:nvPr/>
        </p:nvSpPr>
        <p:spPr>
          <a:xfrm>
            <a:off x="4429124" y="4391446"/>
            <a:ext cx="2143140" cy="252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grpSp>
        <p:nvGrpSpPr>
          <p:cNvPr id="30" name="グループ化 29"/>
          <p:cNvGrpSpPr/>
          <p:nvPr/>
        </p:nvGrpSpPr>
        <p:grpSpPr>
          <a:xfrm>
            <a:off x="1928794" y="2714620"/>
            <a:ext cx="3119074" cy="252000"/>
            <a:chOff x="1928794" y="2714620"/>
            <a:chExt cx="3119074" cy="252000"/>
          </a:xfrm>
        </p:grpSpPr>
        <p:sp>
          <p:nvSpPr>
            <p:cNvPr id="16" name="正方形/長方形 15"/>
            <p:cNvSpPr/>
            <p:nvPr/>
          </p:nvSpPr>
          <p:spPr>
            <a:xfrm>
              <a:off x="1928794" y="2714620"/>
              <a:ext cx="1500198" cy="252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21" name="正方形/長方形 20"/>
            <p:cNvSpPr/>
            <p:nvPr/>
          </p:nvSpPr>
          <p:spPr>
            <a:xfrm>
              <a:off x="3571868" y="2714620"/>
              <a:ext cx="1476000" cy="252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grpSp>
      <p:sp>
        <p:nvSpPr>
          <p:cNvPr id="22" name="角丸四角形 21"/>
          <p:cNvSpPr/>
          <p:nvPr/>
        </p:nvSpPr>
        <p:spPr>
          <a:xfrm>
            <a:off x="428596" y="5429264"/>
            <a:ext cx="1260000" cy="10800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dirty="0" smtClean="0"/>
              <a:t>4</a:t>
            </a:r>
            <a:r>
              <a:rPr kumimoji="1" lang="ja-JP" altLang="en-US" sz="2400" dirty="0" smtClean="0"/>
              <a:t>～</a:t>
            </a:r>
            <a:r>
              <a:rPr lang="en-US" altLang="ja-JP" sz="2400" dirty="0" smtClean="0"/>
              <a:t>6</a:t>
            </a:r>
            <a:r>
              <a:rPr lang="ja-JP" altLang="en-US" sz="2400" dirty="0" smtClean="0"/>
              <a:t>月</a:t>
            </a:r>
            <a:endParaRPr lang="en-US" altLang="ja-JP" sz="2400" dirty="0" smtClean="0"/>
          </a:p>
          <a:p>
            <a:pPr algn="ctr"/>
            <a:r>
              <a:rPr lang="ja-JP" altLang="en-US" sz="2400" dirty="0" smtClean="0"/>
              <a:t>水田</a:t>
            </a:r>
            <a:endParaRPr kumimoji="1" lang="ja-JP" altLang="en-US" sz="2400" dirty="0"/>
          </a:p>
        </p:txBody>
      </p:sp>
      <p:sp>
        <p:nvSpPr>
          <p:cNvPr id="23" name="角丸四角形 22"/>
          <p:cNvSpPr/>
          <p:nvPr/>
        </p:nvSpPr>
        <p:spPr>
          <a:xfrm>
            <a:off x="7635404" y="5429264"/>
            <a:ext cx="1080000" cy="10800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dirty="0" smtClean="0"/>
              <a:t>11</a:t>
            </a:r>
            <a:r>
              <a:rPr lang="ja-JP" altLang="en-US" sz="2400" dirty="0" smtClean="0"/>
              <a:t>月</a:t>
            </a:r>
            <a:endParaRPr lang="en-US" altLang="ja-JP" sz="2400" dirty="0" smtClean="0"/>
          </a:p>
          <a:p>
            <a:pPr algn="ctr"/>
            <a:r>
              <a:rPr kumimoji="1" lang="en-US" altLang="ja-JP" sz="2400" dirty="0" smtClean="0"/>
              <a:t>FP</a:t>
            </a:r>
            <a:endParaRPr kumimoji="1" lang="ja-JP" altLang="en-US" sz="2400" dirty="0"/>
          </a:p>
        </p:txBody>
      </p:sp>
      <p:sp>
        <p:nvSpPr>
          <p:cNvPr id="24" name="角丸四角形 23"/>
          <p:cNvSpPr/>
          <p:nvPr/>
        </p:nvSpPr>
        <p:spPr>
          <a:xfrm>
            <a:off x="6492396" y="5429264"/>
            <a:ext cx="1080000" cy="10800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dirty="0" smtClean="0"/>
              <a:t>10</a:t>
            </a:r>
            <a:r>
              <a:rPr lang="ja-JP" altLang="en-US" sz="2400" dirty="0" smtClean="0"/>
              <a:t>月</a:t>
            </a:r>
            <a:endParaRPr lang="en-US" altLang="ja-JP" sz="2400" dirty="0" smtClean="0"/>
          </a:p>
          <a:p>
            <a:pPr algn="ctr"/>
            <a:r>
              <a:rPr kumimoji="1" lang="ja-JP" altLang="en-US" sz="2400" dirty="0" smtClean="0"/>
              <a:t>水田</a:t>
            </a:r>
            <a:endParaRPr kumimoji="1" lang="ja-JP" altLang="en-US" sz="2400" dirty="0"/>
          </a:p>
        </p:txBody>
      </p:sp>
      <p:sp>
        <p:nvSpPr>
          <p:cNvPr id="25" name="角丸四角形 24"/>
          <p:cNvSpPr/>
          <p:nvPr/>
        </p:nvSpPr>
        <p:spPr>
          <a:xfrm>
            <a:off x="5169388" y="5429264"/>
            <a:ext cx="1260000" cy="10800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dirty="0" smtClean="0"/>
              <a:t>9</a:t>
            </a:r>
            <a:r>
              <a:rPr lang="ja-JP" altLang="en-US" sz="2400" dirty="0" smtClean="0"/>
              <a:t>月</a:t>
            </a:r>
            <a:endParaRPr lang="en-US" altLang="ja-JP" sz="2400" dirty="0" smtClean="0"/>
          </a:p>
          <a:p>
            <a:pPr algn="ctr"/>
            <a:r>
              <a:rPr lang="ja-JP" altLang="en-US" sz="2400" dirty="0" smtClean="0"/>
              <a:t>休耕田</a:t>
            </a:r>
            <a:endParaRPr kumimoji="1" lang="ja-JP" altLang="en-US" sz="2400" dirty="0"/>
          </a:p>
        </p:txBody>
      </p:sp>
      <p:sp>
        <p:nvSpPr>
          <p:cNvPr id="26" name="角丸四角形 25"/>
          <p:cNvSpPr/>
          <p:nvPr/>
        </p:nvSpPr>
        <p:spPr>
          <a:xfrm>
            <a:off x="3857620" y="5429264"/>
            <a:ext cx="1260000" cy="10800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dirty="0" smtClean="0"/>
              <a:t>8</a:t>
            </a:r>
            <a:r>
              <a:rPr lang="ja-JP" altLang="en-US" sz="2400" dirty="0" smtClean="0"/>
              <a:t>月</a:t>
            </a:r>
            <a:endParaRPr lang="en-US" altLang="ja-JP" sz="2400" dirty="0" smtClean="0"/>
          </a:p>
          <a:p>
            <a:pPr algn="ctr"/>
            <a:r>
              <a:rPr lang="ja-JP" altLang="en-US" sz="2400" dirty="0" smtClean="0"/>
              <a:t>排水路</a:t>
            </a:r>
            <a:endParaRPr kumimoji="1" lang="ja-JP" altLang="en-US" sz="2400" dirty="0"/>
          </a:p>
        </p:txBody>
      </p:sp>
      <p:sp>
        <p:nvSpPr>
          <p:cNvPr id="27" name="角丸四角形 26"/>
          <p:cNvSpPr/>
          <p:nvPr/>
        </p:nvSpPr>
        <p:spPr>
          <a:xfrm>
            <a:off x="1770182" y="5429264"/>
            <a:ext cx="2016000" cy="10800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dirty="0" smtClean="0"/>
              <a:t>7</a:t>
            </a:r>
            <a:r>
              <a:rPr lang="ja-JP" altLang="en-US" sz="2400" dirty="0" smtClean="0"/>
              <a:t>月</a:t>
            </a:r>
            <a:endParaRPr lang="en-US" altLang="ja-JP" sz="2400" dirty="0" smtClean="0"/>
          </a:p>
          <a:p>
            <a:pPr algn="ctr"/>
            <a:r>
              <a:rPr lang="ja-JP" altLang="en-US" sz="2400" dirty="0" smtClean="0"/>
              <a:t>水田，休耕田</a:t>
            </a:r>
            <a:endParaRPr kumimoji="1" lang="ja-JP" altLang="en-US" sz="2400" dirty="0"/>
          </a:p>
        </p:txBody>
      </p:sp>
      <p:sp>
        <p:nvSpPr>
          <p:cNvPr id="28" name="テキスト ボックス 27"/>
          <p:cNvSpPr txBox="1"/>
          <p:nvPr/>
        </p:nvSpPr>
        <p:spPr>
          <a:xfrm>
            <a:off x="8382285" y="-24"/>
            <a:ext cx="761747" cy="369332"/>
          </a:xfrm>
          <a:prstGeom prst="rect">
            <a:avLst/>
          </a:prstGeom>
          <a:noFill/>
        </p:spPr>
        <p:txBody>
          <a:bodyPr wrap="none" rtlCol="0">
            <a:spAutoFit/>
          </a:bodyPr>
          <a:lstStyle/>
          <a:p>
            <a:r>
              <a:rPr lang="en-US" altLang="ja-JP" dirty="0" smtClean="0"/>
              <a:t>10</a:t>
            </a:r>
            <a:r>
              <a:rPr kumimoji="1" lang="en-US" altLang="ja-JP" dirty="0" smtClean="0"/>
              <a:t>/17</a:t>
            </a:r>
            <a:endParaRPr kumimoji="1" lang="ja-JP" altLang="en-US" dirty="0"/>
          </a:p>
        </p:txBody>
      </p:sp>
    </p:spTree>
    <p:custDataLst>
      <p:tags r:id="rId1"/>
    </p:custDataLst>
  </p:cSld>
  <p:clrMapOvr>
    <a:masterClrMapping/>
  </p:clrMapOvr>
  <p:transition advTm="2534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22" presetClass="entr" presetSubtype="8"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par>
                                <p:cTn id="19" presetID="1" presetClass="exit" presetSubtype="0" fill="hold" nodeType="withEffect">
                                  <p:stCondLst>
                                    <p:cond delay="0"/>
                                  </p:stCondLst>
                                  <p:childTnLst>
                                    <p:set>
                                      <p:cBhvr>
                                        <p:cTn id="20" dur="1" fill="hold">
                                          <p:stCondLst>
                                            <p:cond delay="0"/>
                                          </p:stCondLst>
                                        </p:cTn>
                                        <p:tgtEl>
                                          <p:spTgt spid="2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par>
                                <p:cTn id="29" presetID="1" presetClass="exit" presetSubtype="0" fill="hold" nodeType="withEffect">
                                  <p:stCondLst>
                                    <p:cond delay="0"/>
                                  </p:stCondLst>
                                  <p:childTnLst>
                                    <p:set>
                                      <p:cBhvr>
                                        <p:cTn id="30" dur="1" fill="hold">
                                          <p:stCondLst>
                                            <p:cond delay="0"/>
                                          </p:stCondLst>
                                        </p:cTn>
                                        <p:tgtEl>
                                          <p:spTgt spid="3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par>
                                <p:cTn id="39" presetID="1" presetClass="exit" presetSubtype="0" fill="hold" grpId="1" nodeType="withEffect">
                                  <p:stCondLst>
                                    <p:cond delay="0"/>
                                  </p:stCondLst>
                                  <p:childTnLst>
                                    <p:set>
                                      <p:cBhvr>
                                        <p:cTn id="40" dur="1" fill="hold">
                                          <p:stCondLst>
                                            <p:cond delay="0"/>
                                          </p:stCondLst>
                                        </p:cTn>
                                        <p:tgtEl>
                                          <p:spTgt spid="1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500"/>
                                        <p:tgtEl>
                                          <p:spTgt spid="24"/>
                                        </p:tgtEl>
                                      </p:cBhvr>
                                    </p:animEffect>
                                  </p:childTnLst>
                                </p:cTn>
                              </p:par>
                              <p:par>
                                <p:cTn id="49" presetID="1" presetClass="exit" presetSubtype="0" fill="hold" grpId="1" nodeType="withEffect">
                                  <p:stCondLst>
                                    <p:cond delay="0"/>
                                  </p:stCondLst>
                                  <p:childTnLst>
                                    <p:set>
                                      <p:cBhvr>
                                        <p:cTn id="50" dur="1" fill="hold">
                                          <p:stCondLst>
                                            <p:cond delay="0"/>
                                          </p:stCondLst>
                                        </p:cTn>
                                        <p:tgtEl>
                                          <p:spTgt spid="1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500"/>
                                        <p:tgtEl>
                                          <p:spTgt spid="20"/>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left)">
                                      <p:cBhvr>
                                        <p:cTn id="58" dur="500"/>
                                        <p:tgtEl>
                                          <p:spTgt spid="23"/>
                                        </p:tgtEl>
                                      </p:cBhvr>
                                    </p:animEffect>
                                  </p:childTnLst>
                                </p:cTn>
                              </p:par>
                              <p:par>
                                <p:cTn id="59" presetID="1" presetClass="exit" presetSubtype="0" fill="hold" grpId="1" nodeType="withEffect">
                                  <p:stCondLst>
                                    <p:cond delay="0"/>
                                  </p:stCondLst>
                                  <p:childTnLst>
                                    <p:set>
                                      <p:cBhvr>
                                        <p:cTn id="60"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19" grpId="1" animBg="1"/>
      <p:bldP spid="20" grpId="0" animBg="1"/>
      <p:bldP spid="23" grpId="0" animBg="1"/>
      <p:bldP spid="24" grpId="0" animBg="1"/>
      <p:bldP spid="25"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p:cNvGraphicFramePr/>
          <p:nvPr/>
        </p:nvGraphicFramePr>
        <p:xfrm>
          <a:off x="252000" y="1214422"/>
          <a:ext cx="8640000" cy="4320000"/>
        </p:xfrm>
        <a:graphic>
          <a:graphicData uri="http://schemas.openxmlformats.org/drawingml/2006/chart">
            <c:chart xmlns:c="http://schemas.openxmlformats.org/drawingml/2006/chart" xmlns:r="http://schemas.openxmlformats.org/officeDocument/2006/relationships" r:id="rId4"/>
          </a:graphicData>
        </a:graphic>
      </p:graphicFrame>
      <p:sp>
        <p:nvSpPr>
          <p:cNvPr id="2" name="タイトル 1"/>
          <p:cNvSpPr>
            <a:spLocks noGrp="1"/>
          </p:cNvSpPr>
          <p:nvPr>
            <p:ph type="title"/>
          </p:nvPr>
        </p:nvSpPr>
        <p:spPr>
          <a:xfrm>
            <a:off x="457200" y="72000"/>
            <a:ext cx="8305800" cy="1143000"/>
          </a:xfrm>
        </p:spPr>
        <p:txBody>
          <a:bodyPr anchor="ctr">
            <a:normAutofit/>
          </a:bodyPr>
          <a:lstStyle/>
          <a:p>
            <a:pPr algn="ctr"/>
            <a:r>
              <a:rPr kumimoji="1" lang="ja-JP" altLang="en-US" sz="4000" dirty="0" smtClean="0"/>
              <a:t>採食場所の季節変化＜ダイサギ＞</a:t>
            </a:r>
            <a:endParaRPr kumimoji="1" lang="ja-JP" altLang="en-US" sz="4000" dirty="0"/>
          </a:p>
        </p:txBody>
      </p:sp>
      <p:grpSp>
        <p:nvGrpSpPr>
          <p:cNvPr id="28" name="グループ化 27"/>
          <p:cNvGrpSpPr/>
          <p:nvPr/>
        </p:nvGrpSpPr>
        <p:grpSpPr>
          <a:xfrm>
            <a:off x="4143372" y="1428736"/>
            <a:ext cx="2857520" cy="252000"/>
            <a:chOff x="4143372" y="1428736"/>
            <a:chExt cx="2857520" cy="252000"/>
          </a:xfrm>
        </p:grpSpPr>
        <p:sp>
          <p:nvSpPr>
            <p:cNvPr id="8" name="正方形/長方形 7"/>
            <p:cNvSpPr/>
            <p:nvPr/>
          </p:nvSpPr>
          <p:spPr>
            <a:xfrm>
              <a:off x="4143372" y="1428736"/>
              <a:ext cx="1214446" cy="252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9" name="正方形/長方形 8"/>
            <p:cNvSpPr/>
            <p:nvPr/>
          </p:nvSpPr>
          <p:spPr>
            <a:xfrm>
              <a:off x="5786446" y="1428736"/>
              <a:ext cx="1214446" cy="252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grpSp>
      <p:grpSp>
        <p:nvGrpSpPr>
          <p:cNvPr id="29" name="グループ化 28"/>
          <p:cNvGrpSpPr/>
          <p:nvPr/>
        </p:nvGrpSpPr>
        <p:grpSpPr>
          <a:xfrm>
            <a:off x="1928794" y="1857364"/>
            <a:ext cx="4896562" cy="680628"/>
            <a:chOff x="1928794" y="1857364"/>
            <a:chExt cx="4896562" cy="680628"/>
          </a:xfrm>
        </p:grpSpPr>
        <p:sp>
          <p:nvSpPr>
            <p:cNvPr id="15" name="正方形/長方形 14"/>
            <p:cNvSpPr/>
            <p:nvPr/>
          </p:nvSpPr>
          <p:spPr>
            <a:xfrm>
              <a:off x="1928794" y="1857364"/>
              <a:ext cx="3276562" cy="252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16" name="正方形/長方形 15"/>
            <p:cNvSpPr/>
            <p:nvPr/>
          </p:nvSpPr>
          <p:spPr>
            <a:xfrm>
              <a:off x="1928794" y="2285992"/>
              <a:ext cx="4896562" cy="252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grpSp>
      <p:grpSp>
        <p:nvGrpSpPr>
          <p:cNvPr id="30" name="グループ化 29"/>
          <p:cNvGrpSpPr/>
          <p:nvPr/>
        </p:nvGrpSpPr>
        <p:grpSpPr>
          <a:xfrm>
            <a:off x="2428860" y="2714620"/>
            <a:ext cx="3714776" cy="642942"/>
            <a:chOff x="2428860" y="2714620"/>
            <a:chExt cx="3714776" cy="642942"/>
          </a:xfrm>
        </p:grpSpPr>
        <p:sp>
          <p:nvSpPr>
            <p:cNvPr id="17" name="正方形/長方形 16"/>
            <p:cNvSpPr/>
            <p:nvPr/>
          </p:nvSpPr>
          <p:spPr>
            <a:xfrm>
              <a:off x="2571736" y="2714620"/>
              <a:ext cx="2016000" cy="252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18" name="正方形/長方形 17"/>
            <p:cNvSpPr/>
            <p:nvPr/>
          </p:nvSpPr>
          <p:spPr>
            <a:xfrm>
              <a:off x="2428860" y="3105562"/>
              <a:ext cx="3714776" cy="252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grpSp>
      <p:grpSp>
        <p:nvGrpSpPr>
          <p:cNvPr id="31" name="グループ化 30"/>
          <p:cNvGrpSpPr/>
          <p:nvPr/>
        </p:nvGrpSpPr>
        <p:grpSpPr>
          <a:xfrm>
            <a:off x="1928794" y="3534190"/>
            <a:ext cx="2143140" cy="680628"/>
            <a:chOff x="1928794" y="3534190"/>
            <a:chExt cx="2143140" cy="680628"/>
          </a:xfrm>
        </p:grpSpPr>
        <p:sp>
          <p:nvSpPr>
            <p:cNvPr id="19" name="正方形/長方形 18"/>
            <p:cNvSpPr/>
            <p:nvPr/>
          </p:nvSpPr>
          <p:spPr>
            <a:xfrm>
              <a:off x="1928794" y="3534190"/>
              <a:ext cx="2143140" cy="252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20" name="正方形/長方形 19"/>
            <p:cNvSpPr/>
            <p:nvPr/>
          </p:nvSpPr>
          <p:spPr>
            <a:xfrm>
              <a:off x="1928794" y="3962818"/>
              <a:ext cx="1857388" cy="252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grpSp>
      <p:grpSp>
        <p:nvGrpSpPr>
          <p:cNvPr id="32" name="グループ化 31"/>
          <p:cNvGrpSpPr/>
          <p:nvPr/>
        </p:nvGrpSpPr>
        <p:grpSpPr>
          <a:xfrm>
            <a:off x="1928794" y="4391446"/>
            <a:ext cx="5072098" cy="252000"/>
            <a:chOff x="1928794" y="4391446"/>
            <a:chExt cx="5072098" cy="252000"/>
          </a:xfrm>
        </p:grpSpPr>
        <p:sp>
          <p:nvSpPr>
            <p:cNvPr id="21" name="正方形/長方形 20"/>
            <p:cNvSpPr/>
            <p:nvPr/>
          </p:nvSpPr>
          <p:spPr>
            <a:xfrm>
              <a:off x="1928794" y="4391446"/>
              <a:ext cx="2500330" cy="252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22" name="正方形/長方形 21"/>
            <p:cNvSpPr/>
            <p:nvPr/>
          </p:nvSpPr>
          <p:spPr>
            <a:xfrm>
              <a:off x="4429124" y="4391446"/>
              <a:ext cx="2571768" cy="252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grpSp>
      <p:sp>
        <p:nvSpPr>
          <p:cNvPr id="23" name="角丸四角形 22"/>
          <p:cNvSpPr/>
          <p:nvPr/>
        </p:nvSpPr>
        <p:spPr>
          <a:xfrm>
            <a:off x="1142976" y="5429264"/>
            <a:ext cx="1440000" cy="10800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dirty="0" smtClean="0"/>
              <a:t>4</a:t>
            </a:r>
            <a:r>
              <a:rPr lang="ja-JP" altLang="en-US" sz="2400" dirty="0" smtClean="0"/>
              <a:t>月</a:t>
            </a:r>
            <a:endParaRPr lang="en-US" altLang="ja-JP" sz="2400" dirty="0" smtClean="0"/>
          </a:p>
          <a:p>
            <a:pPr algn="ctr"/>
            <a:r>
              <a:rPr kumimoji="1" lang="ja-JP" altLang="en-US" sz="2400" dirty="0" smtClean="0"/>
              <a:t>河川，</a:t>
            </a:r>
            <a:r>
              <a:rPr kumimoji="1" lang="en-US" altLang="ja-JP" sz="2400" dirty="0" smtClean="0"/>
              <a:t>BT</a:t>
            </a:r>
            <a:endParaRPr kumimoji="1" lang="ja-JP" altLang="en-US" sz="2400" dirty="0"/>
          </a:p>
        </p:txBody>
      </p:sp>
      <p:sp>
        <p:nvSpPr>
          <p:cNvPr id="24" name="角丸四角形 23"/>
          <p:cNvSpPr/>
          <p:nvPr/>
        </p:nvSpPr>
        <p:spPr>
          <a:xfrm>
            <a:off x="2669058" y="5420834"/>
            <a:ext cx="1260000" cy="10800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dirty="0" smtClean="0"/>
              <a:t>5</a:t>
            </a:r>
            <a:r>
              <a:rPr lang="ja-JP" altLang="en-US" sz="2400" dirty="0" smtClean="0"/>
              <a:t>・</a:t>
            </a:r>
            <a:r>
              <a:rPr lang="en-US" altLang="ja-JP" sz="2400" dirty="0" smtClean="0"/>
              <a:t>6</a:t>
            </a:r>
            <a:r>
              <a:rPr lang="ja-JP" altLang="en-US" sz="2400" dirty="0" smtClean="0"/>
              <a:t>月</a:t>
            </a:r>
            <a:endParaRPr lang="en-US" altLang="ja-JP" sz="2400" dirty="0" smtClean="0"/>
          </a:p>
          <a:p>
            <a:pPr algn="ctr"/>
            <a:r>
              <a:rPr lang="ja-JP" altLang="en-US" sz="2400" dirty="0" smtClean="0"/>
              <a:t>水田</a:t>
            </a:r>
            <a:endParaRPr kumimoji="1" lang="ja-JP" altLang="en-US" sz="2400" dirty="0"/>
          </a:p>
        </p:txBody>
      </p:sp>
      <p:sp>
        <p:nvSpPr>
          <p:cNvPr id="25" name="角丸四角形 24"/>
          <p:cNvSpPr/>
          <p:nvPr/>
        </p:nvSpPr>
        <p:spPr>
          <a:xfrm>
            <a:off x="4000496" y="5429264"/>
            <a:ext cx="1260000" cy="10800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dirty="0" smtClean="0"/>
              <a:t>7</a:t>
            </a:r>
            <a:r>
              <a:rPr lang="ja-JP" altLang="en-US" sz="2400" dirty="0" smtClean="0"/>
              <a:t>・</a:t>
            </a:r>
            <a:r>
              <a:rPr lang="en-US" altLang="ja-JP" sz="2400" dirty="0" smtClean="0"/>
              <a:t>8</a:t>
            </a:r>
            <a:r>
              <a:rPr lang="ja-JP" altLang="en-US" sz="2400" dirty="0" smtClean="0"/>
              <a:t>月</a:t>
            </a:r>
            <a:endParaRPr lang="en-US" altLang="ja-JP" sz="2400" dirty="0" smtClean="0"/>
          </a:p>
          <a:p>
            <a:pPr algn="ctr"/>
            <a:r>
              <a:rPr kumimoji="1" lang="ja-JP" altLang="en-US" sz="2400" dirty="0" smtClean="0"/>
              <a:t>休耕田</a:t>
            </a:r>
            <a:endParaRPr kumimoji="1" lang="ja-JP" altLang="en-US" sz="2400" dirty="0"/>
          </a:p>
        </p:txBody>
      </p:sp>
      <p:sp>
        <p:nvSpPr>
          <p:cNvPr id="26" name="角丸四角形 25"/>
          <p:cNvSpPr/>
          <p:nvPr/>
        </p:nvSpPr>
        <p:spPr>
          <a:xfrm>
            <a:off x="5357818" y="5429264"/>
            <a:ext cx="1260000" cy="10800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dirty="0" smtClean="0"/>
              <a:t>9</a:t>
            </a:r>
            <a:r>
              <a:rPr lang="ja-JP" altLang="en-US" sz="2400" dirty="0" smtClean="0"/>
              <a:t>・</a:t>
            </a:r>
            <a:r>
              <a:rPr lang="en-US" altLang="ja-JP" sz="2400" dirty="0" smtClean="0"/>
              <a:t>10</a:t>
            </a:r>
            <a:r>
              <a:rPr lang="ja-JP" altLang="en-US" sz="2400" dirty="0" smtClean="0"/>
              <a:t>月</a:t>
            </a:r>
            <a:endParaRPr lang="en-US" altLang="ja-JP" sz="2400" dirty="0" smtClean="0"/>
          </a:p>
          <a:p>
            <a:pPr algn="ctr"/>
            <a:r>
              <a:rPr lang="ja-JP" altLang="en-US" sz="2400" dirty="0" smtClean="0"/>
              <a:t>水田</a:t>
            </a:r>
            <a:endParaRPr kumimoji="1" lang="ja-JP" altLang="en-US" sz="2400" dirty="0"/>
          </a:p>
        </p:txBody>
      </p:sp>
      <p:sp>
        <p:nvSpPr>
          <p:cNvPr id="27" name="角丸四角形 26"/>
          <p:cNvSpPr/>
          <p:nvPr/>
        </p:nvSpPr>
        <p:spPr>
          <a:xfrm>
            <a:off x="6703900" y="5429264"/>
            <a:ext cx="1440000" cy="10800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dirty="0" smtClean="0"/>
              <a:t>11</a:t>
            </a:r>
            <a:r>
              <a:rPr lang="ja-JP" altLang="en-US" sz="2400" dirty="0" smtClean="0"/>
              <a:t>月</a:t>
            </a:r>
            <a:endParaRPr lang="en-US" altLang="ja-JP" sz="2400" dirty="0" smtClean="0"/>
          </a:p>
          <a:p>
            <a:pPr algn="ctr"/>
            <a:r>
              <a:rPr kumimoji="1" lang="ja-JP" altLang="en-US" sz="2400" dirty="0" smtClean="0"/>
              <a:t>河川，</a:t>
            </a:r>
            <a:r>
              <a:rPr kumimoji="1" lang="en-US" altLang="ja-JP" sz="2400" dirty="0" smtClean="0"/>
              <a:t>BT</a:t>
            </a:r>
            <a:endParaRPr kumimoji="1" lang="ja-JP" altLang="en-US" sz="2400" dirty="0"/>
          </a:p>
        </p:txBody>
      </p:sp>
      <p:sp>
        <p:nvSpPr>
          <p:cNvPr id="33" name="テキスト ボックス 32"/>
          <p:cNvSpPr txBox="1"/>
          <p:nvPr/>
        </p:nvSpPr>
        <p:spPr>
          <a:xfrm>
            <a:off x="8399405" y="-24"/>
            <a:ext cx="744627" cy="369332"/>
          </a:xfrm>
          <a:prstGeom prst="rect">
            <a:avLst/>
          </a:prstGeom>
          <a:noFill/>
        </p:spPr>
        <p:txBody>
          <a:bodyPr wrap="none" rtlCol="0">
            <a:spAutoFit/>
          </a:bodyPr>
          <a:lstStyle/>
          <a:p>
            <a:r>
              <a:rPr lang="en-US" altLang="ja-JP" dirty="0" smtClean="0"/>
              <a:t>11</a:t>
            </a:r>
            <a:r>
              <a:rPr kumimoji="1" lang="en-US" altLang="ja-JP" dirty="0" smtClean="0"/>
              <a:t>/17</a:t>
            </a:r>
            <a:endParaRPr kumimoji="1" lang="ja-JP" altLang="en-US" dirty="0"/>
          </a:p>
        </p:txBody>
      </p:sp>
    </p:spTree>
    <p:custDataLst>
      <p:tags r:id="rId1"/>
    </p:custDataLst>
  </p:cSld>
  <p:clrMapOvr>
    <a:masterClrMapping/>
  </p:clrMapOvr>
  <p:transition advTm="1287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par>
                                <p:cTn id="19" presetID="1" presetClass="exit" presetSubtype="0" fill="hold" nodeType="withEffect">
                                  <p:stCondLst>
                                    <p:cond delay="0"/>
                                  </p:stCondLst>
                                  <p:childTnLst>
                                    <p:set>
                                      <p:cBhvr>
                                        <p:cTn id="20" dur="1" fill="hold">
                                          <p:stCondLst>
                                            <p:cond delay="0"/>
                                          </p:stCondLst>
                                        </p:cTn>
                                        <p:tgtEl>
                                          <p:spTgt spid="2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par>
                                <p:cTn id="29" presetID="1" presetClass="exit" presetSubtype="0" fill="hold" nodeType="withEffect">
                                  <p:stCondLst>
                                    <p:cond delay="0"/>
                                  </p:stCondLst>
                                  <p:childTnLst>
                                    <p:set>
                                      <p:cBhvr>
                                        <p:cTn id="30" dur="1" fill="hold">
                                          <p:stCondLst>
                                            <p:cond delay="0"/>
                                          </p:stCondLst>
                                        </p:cTn>
                                        <p:tgtEl>
                                          <p:spTgt spid="2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500"/>
                                        <p:tgtEl>
                                          <p:spTgt spid="26"/>
                                        </p:tgtEl>
                                      </p:cBhvr>
                                    </p:animEffect>
                                  </p:childTnLst>
                                </p:cTn>
                              </p:par>
                              <p:par>
                                <p:cTn id="39" presetID="1" presetClass="exit" presetSubtype="0" fill="hold" nodeType="withEffect">
                                  <p:stCondLst>
                                    <p:cond delay="0"/>
                                  </p:stCondLst>
                                  <p:childTnLst>
                                    <p:set>
                                      <p:cBhvr>
                                        <p:cTn id="40" dur="1" fill="hold">
                                          <p:stCondLst>
                                            <p:cond delay="0"/>
                                          </p:stCondLst>
                                        </p:cTn>
                                        <p:tgtEl>
                                          <p:spTgt spid="3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left)">
                                      <p:cBhvr>
                                        <p:cTn id="48" dur="500"/>
                                        <p:tgtEl>
                                          <p:spTgt spid="27"/>
                                        </p:tgtEl>
                                      </p:cBhvr>
                                    </p:animEffect>
                                  </p:childTnLst>
                                </p:cTn>
                              </p:par>
                              <p:par>
                                <p:cTn id="49" presetID="1" presetClass="exit" presetSubtype="0" fill="hold" nodeType="withEffect">
                                  <p:stCondLst>
                                    <p:cond delay="0"/>
                                  </p:stCondLst>
                                  <p:childTnLst>
                                    <p:set>
                                      <p:cBhvr>
                                        <p:cTn id="50"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2000"/>
            <a:ext cx="8305800" cy="1143000"/>
          </a:xfrm>
        </p:spPr>
        <p:txBody>
          <a:bodyPr anchor="ctr">
            <a:normAutofit/>
          </a:bodyPr>
          <a:lstStyle/>
          <a:p>
            <a:pPr algn="ctr"/>
            <a:r>
              <a:rPr kumimoji="1" lang="ja-JP" altLang="en-US" sz="4000" dirty="0" smtClean="0"/>
              <a:t>採食場所の</a:t>
            </a:r>
            <a:r>
              <a:rPr lang="ja-JP" altLang="en-US" sz="4000" dirty="0" smtClean="0"/>
              <a:t>季節変化</a:t>
            </a:r>
            <a:endParaRPr kumimoji="1" lang="ja-JP" altLang="en-US" sz="4000" dirty="0"/>
          </a:p>
        </p:txBody>
      </p:sp>
      <p:graphicFrame>
        <p:nvGraphicFramePr>
          <p:cNvPr id="14" name="表 13"/>
          <p:cNvGraphicFramePr>
            <a:graphicFrameLocks noGrp="1"/>
          </p:cNvGraphicFramePr>
          <p:nvPr/>
        </p:nvGraphicFramePr>
        <p:xfrm>
          <a:off x="79798" y="2214554"/>
          <a:ext cx="8984405" cy="2064373"/>
        </p:xfrm>
        <a:graphic>
          <a:graphicData uri="http://schemas.openxmlformats.org/drawingml/2006/table">
            <a:tbl>
              <a:tblPr firstRow="1" bandRow="1">
                <a:tableStyleId>{2A488322-F2BA-4B5B-9748-0D474271808F}</a:tableStyleId>
              </a:tblPr>
              <a:tblGrid>
                <a:gridCol w="1208405"/>
                <a:gridCol w="972000"/>
                <a:gridCol w="972000"/>
                <a:gridCol w="972000"/>
                <a:gridCol w="972000"/>
                <a:gridCol w="972000"/>
                <a:gridCol w="972000"/>
                <a:gridCol w="972000"/>
                <a:gridCol w="972000"/>
              </a:tblGrid>
              <a:tr h="452275">
                <a:tc>
                  <a:txBody>
                    <a:bodyPr/>
                    <a:lstStyle/>
                    <a:p>
                      <a:pPr algn="ctr"/>
                      <a:endParaRPr kumimoji="1" lang="en-US" altLang="ja-JP" sz="2000" b="1" dirty="0" smtClean="0"/>
                    </a:p>
                  </a:txBody>
                  <a:tcPr/>
                </a:tc>
                <a:tc>
                  <a:txBody>
                    <a:bodyPr/>
                    <a:lstStyle/>
                    <a:p>
                      <a:pPr algn="ctr"/>
                      <a:r>
                        <a:rPr kumimoji="1" lang="en-US" altLang="ja-JP" sz="2400" b="1" dirty="0" smtClean="0"/>
                        <a:t>4</a:t>
                      </a:r>
                      <a:r>
                        <a:rPr kumimoji="1" lang="ja-JP" altLang="en-US" sz="2400" b="1" dirty="0" smtClean="0"/>
                        <a:t>月</a:t>
                      </a:r>
                      <a:endParaRPr kumimoji="1" lang="en-US" altLang="ja-JP" sz="2400" b="1" dirty="0" smtClean="0"/>
                    </a:p>
                  </a:txBody>
                  <a:tcPr/>
                </a:tc>
                <a:tc>
                  <a:txBody>
                    <a:bodyPr/>
                    <a:lstStyle/>
                    <a:p>
                      <a:pPr algn="ctr"/>
                      <a:r>
                        <a:rPr kumimoji="1" lang="en-US" altLang="ja-JP" sz="2400" b="1" dirty="0" smtClean="0"/>
                        <a:t>5</a:t>
                      </a:r>
                      <a:r>
                        <a:rPr kumimoji="1" lang="ja-JP" altLang="en-US" sz="2400" b="1" dirty="0" smtClean="0"/>
                        <a:t>月</a:t>
                      </a:r>
                      <a:endParaRPr kumimoji="1" lang="ja-JP" altLang="en-US" sz="2400" b="1" dirty="0"/>
                    </a:p>
                  </a:txBody>
                  <a:tcPr/>
                </a:tc>
                <a:tc>
                  <a:txBody>
                    <a:bodyPr/>
                    <a:lstStyle/>
                    <a:p>
                      <a:pPr algn="ctr"/>
                      <a:r>
                        <a:rPr kumimoji="1" lang="en-US" altLang="ja-JP" sz="2400" b="1" dirty="0" smtClean="0"/>
                        <a:t>6</a:t>
                      </a:r>
                      <a:r>
                        <a:rPr kumimoji="1" lang="ja-JP" altLang="en-US" sz="2400" b="1" dirty="0" smtClean="0"/>
                        <a:t>月</a:t>
                      </a:r>
                      <a:endParaRPr kumimoji="1" lang="ja-JP" altLang="en-US" sz="2400" b="1" dirty="0"/>
                    </a:p>
                  </a:txBody>
                  <a:tcPr/>
                </a:tc>
                <a:tc>
                  <a:txBody>
                    <a:bodyPr/>
                    <a:lstStyle/>
                    <a:p>
                      <a:pPr algn="ctr"/>
                      <a:r>
                        <a:rPr kumimoji="1" lang="en-US" altLang="ja-JP" sz="2400" b="1" dirty="0" smtClean="0"/>
                        <a:t>7</a:t>
                      </a:r>
                      <a:r>
                        <a:rPr kumimoji="1" lang="ja-JP" altLang="en-US" sz="2400" b="1" dirty="0" smtClean="0"/>
                        <a:t>月</a:t>
                      </a:r>
                      <a:endParaRPr kumimoji="1" lang="ja-JP" altLang="en-US" sz="2400" b="1" dirty="0"/>
                    </a:p>
                  </a:txBody>
                  <a:tcPr/>
                </a:tc>
                <a:tc>
                  <a:txBody>
                    <a:bodyPr/>
                    <a:lstStyle/>
                    <a:p>
                      <a:pPr algn="ctr"/>
                      <a:r>
                        <a:rPr kumimoji="1" lang="en-US" altLang="ja-JP" sz="2400" b="1" dirty="0" smtClean="0"/>
                        <a:t>8</a:t>
                      </a:r>
                      <a:r>
                        <a:rPr kumimoji="1" lang="ja-JP" altLang="en-US" sz="2400" b="1" dirty="0" smtClean="0"/>
                        <a:t>月</a:t>
                      </a:r>
                      <a:endParaRPr kumimoji="1" lang="ja-JP" altLang="en-US" sz="2400" b="1" dirty="0"/>
                    </a:p>
                  </a:txBody>
                  <a:tcPr/>
                </a:tc>
                <a:tc>
                  <a:txBody>
                    <a:bodyPr/>
                    <a:lstStyle/>
                    <a:p>
                      <a:pPr algn="ctr"/>
                      <a:r>
                        <a:rPr kumimoji="1" lang="en-US" altLang="ja-JP" sz="2400" b="1" dirty="0" smtClean="0"/>
                        <a:t>9</a:t>
                      </a:r>
                      <a:r>
                        <a:rPr kumimoji="1" lang="ja-JP" altLang="en-US" sz="2400" b="1" dirty="0" smtClean="0"/>
                        <a:t>月</a:t>
                      </a:r>
                      <a:endParaRPr kumimoji="1" lang="ja-JP" altLang="en-US" sz="2400" b="1" dirty="0"/>
                    </a:p>
                  </a:txBody>
                  <a:tcPr anchor="ctr"/>
                </a:tc>
                <a:tc>
                  <a:txBody>
                    <a:bodyPr/>
                    <a:lstStyle/>
                    <a:p>
                      <a:pPr algn="ctr"/>
                      <a:r>
                        <a:rPr kumimoji="1" lang="en-US" altLang="ja-JP" sz="2400" b="1" dirty="0" smtClean="0"/>
                        <a:t>10</a:t>
                      </a:r>
                      <a:r>
                        <a:rPr kumimoji="1" lang="ja-JP" altLang="en-US" sz="2400" b="1" dirty="0" smtClean="0"/>
                        <a:t>月</a:t>
                      </a:r>
                      <a:endParaRPr kumimoji="1" lang="ja-JP" altLang="en-US" sz="2400" b="1" dirty="0"/>
                    </a:p>
                  </a:txBody>
                  <a:tcPr/>
                </a:tc>
                <a:tc>
                  <a:txBody>
                    <a:bodyPr/>
                    <a:lstStyle/>
                    <a:p>
                      <a:pPr algn="ctr"/>
                      <a:r>
                        <a:rPr kumimoji="1" lang="en-US" altLang="ja-JP" sz="2400" b="1" dirty="0" smtClean="0"/>
                        <a:t>11</a:t>
                      </a:r>
                      <a:r>
                        <a:rPr kumimoji="1" lang="ja-JP" altLang="en-US" sz="2400" b="1" dirty="0" smtClean="0"/>
                        <a:t>月</a:t>
                      </a:r>
                      <a:endParaRPr kumimoji="1" lang="ja-JP" altLang="en-US" sz="2400" b="1" dirty="0"/>
                    </a:p>
                  </a:txBody>
                  <a:tcPr/>
                </a:tc>
              </a:tr>
              <a:tr h="784213">
                <a:tc>
                  <a:txBody>
                    <a:bodyPr/>
                    <a:lstStyle/>
                    <a:p>
                      <a:pPr algn="ctr"/>
                      <a:r>
                        <a:rPr kumimoji="1" lang="ja-JP" altLang="en-US" sz="2000" b="1" dirty="0" smtClean="0"/>
                        <a:t>アオサギ</a:t>
                      </a:r>
                      <a:endParaRPr kumimoji="1" lang="ja-JP" altLang="en-US" sz="2000" b="1" dirty="0"/>
                    </a:p>
                  </a:txBody>
                  <a:tcPr anchor="ctr"/>
                </a:tc>
                <a:tc>
                  <a:txBody>
                    <a:bodyPr/>
                    <a:lstStyle/>
                    <a:p>
                      <a:pPr algn="ctr"/>
                      <a:r>
                        <a:rPr kumimoji="1" lang="ja-JP" altLang="en-US" sz="2400" b="1" dirty="0" smtClean="0"/>
                        <a:t>水田</a:t>
                      </a:r>
                      <a:endParaRPr kumimoji="1" lang="ja-JP" altLang="en-US" sz="24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dirty="0" smtClean="0"/>
                        <a:t>水田</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dirty="0" smtClean="0"/>
                        <a:t>水田</a:t>
                      </a:r>
                    </a:p>
                  </a:txBody>
                  <a:tcPr anchor="ctr"/>
                </a:tc>
                <a:tc>
                  <a:txBody>
                    <a:bodyPr/>
                    <a:lstStyle/>
                    <a:p>
                      <a:pPr algn="ctr"/>
                      <a:r>
                        <a:rPr kumimoji="1" lang="ja-JP" altLang="en-US" sz="2000" b="1" dirty="0" smtClean="0"/>
                        <a:t>水田</a:t>
                      </a:r>
                      <a:endParaRPr kumimoji="1" lang="en-US" altLang="ja-JP" sz="2000" b="1" dirty="0" smtClean="0"/>
                    </a:p>
                    <a:p>
                      <a:pPr algn="ctr"/>
                      <a:r>
                        <a:rPr kumimoji="1" lang="ja-JP" altLang="en-US" sz="2000" b="1" dirty="0" smtClean="0"/>
                        <a:t>休耕田</a:t>
                      </a:r>
                      <a:endParaRPr kumimoji="1" lang="ja-JP" altLang="en-US" sz="2000" b="1" dirty="0"/>
                    </a:p>
                  </a:txBody>
                  <a:tcPr anchor="ctr"/>
                </a:tc>
                <a:tc>
                  <a:txBody>
                    <a:bodyPr/>
                    <a:lstStyle/>
                    <a:p>
                      <a:pPr algn="ctr"/>
                      <a:r>
                        <a:rPr kumimoji="1" lang="ja-JP" altLang="en-US" sz="2000" b="1" dirty="0" smtClean="0"/>
                        <a:t>排水路</a:t>
                      </a:r>
                      <a:endParaRPr kumimoji="1" lang="ja-JP" altLang="en-US" sz="2000" b="1" dirty="0"/>
                    </a:p>
                  </a:txBody>
                  <a:tcPr anchor="ctr"/>
                </a:tc>
                <a:tc>
                  <a:txBody>
                    <a:bodyPr/>
                    <a:lstStyle/>
                    <a:p>
                      <a:pPr algn="ctr"/>
                      <a:r>
                        <a:rPr kumimoji="1" lang="ja-JP" altLang="en-US" sz="2000" b="1" dirty="0" smtClean="0"/>
                        <a:t>休耕田</a:t>
                      </a:r>
                      <a:endParaRPr kumimoji="1" lang="ja-JP" altLang="en-US" sz="2000" b="1" dirty="0"/>
                    </a:p>
                  </a:txBody>
                  <a:tcPr anchor="ctr"/>
                </a:tc>
                <a:tc>
                  <a:txBody>
                    <a:bodyPr/>
                    <a:lstStyle/>
                    <a:p>
                      <a:pPr algn="ctr"/>
                      <a:r>
                        <a:rPr kumimoji="1" lang="ja-JP" altLang="en-US" sz="2400" b="1" dirty="0" smtClean="0"/>
                        <a:t>水田</a:t>
                      </a:r>
                      <a:endParaRPr kumimoji="1" lang="ja-JP" altLang="en-US" sz="2400" b="1" dirty="0"/>
                    </a:p>
                  </a:txBody>
                  <a:tcPr anchor="ctr"/>
                </a:tc>
                <a:tc>
                  <a:txBody>
                    <a:bodyPr/>
                    <a:lstStyle/>
                    <a:p>
                      <a:pPr algn="ctr"/>
                      <a:r>
                        <a:rPr kumimoji="1" lang="en-US" altLang="ja-JP" sz="2400" b="1" dirty="0" smtClean="0"/>
                        <a:t>FP</a:t>
                      </a:r>
                      <a:endParaRPr kumimoji="1" lang="ja-JP" altLang="en-US" sz="2400" b="1" dirty="0"/>
                    </a:p>
                  </a:txBody>
                  <a:tcPr anchor="ctr"/>
                </a:tc>
              </a:tr>
              <a:tr h="784213">
                <a:tc>
                  <a:txBody>
                    <a:bodyPr/>
                    <a:lstStyle/>
                    <a:p>
                      <a:pPr algn="ctr"/>
                      <a:r>
                        <a:rPr kumimoji="1" lang="ja-JP" altLang="en-US" sz="2000" b="1" dirty="0" smtClean="0"/>
                        <a:t>ダイサギ</a:t>
                      </a:r>
                      <a:endParaRPr kumimoji="1" lang="ja-JP" altLang="en-US" sz="2000" b="1" dirty="0"/>
                    </a:p>
                  </a:txBody>
                  <a:tcPr anchor="ctr"/>
                </a:tc>
                <a:tc>
                  <a:txBody>
                    <a:bodyPr/>
                    <a:lstStyle/>
                    <a:p>
                      <a:pPr algn="ctr"/>
                      <a:r>
                        <a:rPr kumimoji="1" lang="ja-JP" altLang="en-US" sz="2400" b="1" dirty="0" smtClean="0"/>
                        <a:t>河川</a:t>
                      </a:r>
                      <a:endParaRPr kumimoji="1" lang="en-US" altLang="ja-JP" sz="2400" b="1" dirty="0" smtClean="0"/>
                    </a:p>
                    <a:p>
                      <a:pPr algn="ctr"/>
                      <a:r>
                        <a:rPr kumimoji="1" lang="en-US" altLang="ja-JP" sz="2400" b="1" dirty="0" smtClean="0"/>
                        <a:t>BT</a:t>
                      </a:r>
                      <a:endParaRPr kumimoji="1" lang="ja-JP" altLang="en-US" sz="2400" b="1" dirty="0"/>
                    </a:p>
                  </a:txBody>
                  <a:tcPr anchor="ctr"/>
                </a:tc>
                <a:tc>
                  <a:txBody>
                    <a:bodyPr/>
                    <a:lstStyle/>
                    <a:p>
                      <a:pPr algn="ctr"/>
                      <a:r>
                        <a:rPr kumimoji="1" lang="ja-JP" altLang="en-US" sz="2400" b="1" dirty="0" smtClean="0"/>
                        <a:t>水田</a:t>
                      </a:r>
                      <a:endParaRPr kumimoji="1" lang="ja-JP" altLang="en-US" sz="24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dirty="0" smtClean="0"/>
                        <a:t>水田</a:t>
                      </a:r>
                    </a:p>
                  </a:txBody>
                  <a:tcPr anchor="ctr"/>
                </a:tc>
                <a:tc>
                  <a:txBody>
                    <a:bodyPr/>
                    <a:lstStyle/>
                    <a:p>
                      <a:pPr algn="ctr"/>
                      <a:r>
                        <a:rPr kumimoji="1" lang="ja-JP" altLang="en-US" sz="2000" b="1" dirty="0" smtClean="0"/>
                        <a:t>休耕田</a:t>
                      </a:r>
                      <a:endParaRPr kumimoji="1" lang="ja-JP" altLang="en-US" sz="20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smtClean="0"/>
                        <a:t>休耕田</a:t>
                      </a:r>
                    </a:p>
                  </a:txBody>
                  <a:tcPr anchor="ctr"/>
                </a:tc>
                <a:tc>
                  <a:txBody>
                    <a:bodyPr/>
                    <a:lstStyle/>
                    <a:p>
                      <a:pPr algn="ctr"/>
                      <a:r>
                        <a:rPr kumimoji="1" lang="ja-JP" altLang="en-US" sz="2400" b="1" dirty="0" smtClean="0"/>
                        <a:t>水田</a:t>
                      </a:r>
                      <a:endParaRPr kumimoji="1" lang="ja-JP" altLang="en-US" sz="2400" b="1" dirty="0"/>
                    </a:p>
                  </a:txBody>
                  <a:tcPr anchor="ctr"/>
                </a:tc>
                <a:tc>
                  <a:txBody>
                    <a:bodyPr/>
                    <a:lstStyle/>
                    <a:p>
                      <a:pPr algn="ctr"/>
                      <a:r>
                        <a:rPr kumimoji="1" lang="ja-JP" altLang="en-US" sz="2400" b="1" dirty="0" smtClean="0"/>
                        <a:t>水田</a:t>
                      </a:r>
                      <a:endParaRPr kumimoji="1" lang="ja-JP" altLang="en-US" sz="2400" b="1" dirty="0"/>
                    </a:p>
                  </a:txBody>
                  <a:tcPr anchor="ctr"/>
                </a:tc>
                <a:tc>
                  <a:txBody>
                    <a:bodyPr/>
                    <a:lstStyle/>
                    <a:p>
                      <a:pPr algn="ctr"/>
                      <a:r>
                        <a:rPr kumimoji="1" lang="ja-JP" altLang="en-US" sz="2400" b="1" dirty="0" smtClean="0"/>
                        <a:t>河川</a:t>
                      </a:r>
                      <a:endParaRPr kumimoji="1" lang="en-US" altLang="ja-JP" sz="2400" b="1" dirty="0" smtClean="0"/>
                    </a:p>
                    <a:p>
                      <a:pPr algn="ctr"/>
                      <a:r>
                        <a:rPr kumimoji="1" lang="en-US" altLang="ja-JP" sz="2400" b="1" dirty="0" smtClean="0"/>
                        <a:t>BT</a:t>
                      </a:r>
                      <a:endParaRPr kumimoji="1" lang="ja-JP" altLang="en-US" sz="2400" b="1" dirty="0"/>
                    </a:p>
                  </a:txBody>
                  <a:tcPr anchor="ctr"/>
                </a:tc>
              </a:tr>
            </a:tbl>
          </a:graphicData>
        </a:graphic>
      </p:graphicFrame>
      <p:sp>
        <p:nvSpPr>
          <p:cNvPr id="32" name="角丸四角形 31"/>
          <p:cNvSpPr/>
          <p:nvPr/>
        </p:nvSpPr>
        <p:spPr>
          <a:xfrm>
            <a:off x="972000" y="4357694"/>
            <a:ext cx="7200000" cy="1080000"/>
          </a:xfrm>
          <a:prstGeom prst="roundRect">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陸上で餌生物が活発に活動</a:t>
            </a:r>
            <a:endParaRPr kumimoji="1" lang="en-US" altLang="ja-JP" sz="3200" dirty="0" smtClean="0">
              <a:solidFill>
                <a:schemeClr val="tx1"/>
              </a:solidFill>
            </a:endParaRPr>
          </a:p>
        </p:txBody>
      </p:sp>
      <p:sp>
        <p:nvSpPr>
          <p:cNvPr id="33" name="角丸四角形 32"/>
          <p:cNvSpPr/>
          <p:nvPr/>
        </p:nvSpPr>
        <p:spPr>
          <a:xfrm>
            <a:off x="972000" y="5563710"/>
            <a:ext cx="7200000" cy="1080000"/>
          </a:xfrm>
          <a:prstGeom prst="roundRect">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tx1"/>
                </a:solidFill>
              </a:rPr>
              <a:t>河川などに比べて採食が容易</a:t>
            </a:r>
            <a:endParaRPr kumimoji="1" lang="en-US" altLang="ja-JP" sz="3200" dirty="0" smtClean="0">
              <a:solidFill>
                <a:schemeClr val="tx1"/>
              </a:solidFill>
            </a:endParaRPr>
          </a:p>
        </p:txBody>
      </p:sp>
      <p:grpSp>
        <p:nvGrpSpPr>
          <p:cNvPr id="17" name="グループ化 16"/>
          <p:cNvGrpSpPr/>
          <p:nvPr/>
        </p:nvGrpSpPr>
        <p:grpSpPr>
          <a:xfrm>
            <a:off x="2162248" y="1214422"/>
            <a:ext cx="2124000" cy="3048760"/>
            <a:chOff x="2162248" y="1214422"/>
            <a:chExt cx="2124000" cy="3048760"/>
          </a:xfrm>
        </p:grpSpPr>
        <p:sp>
          <p:nvSpPr>
            <p:cNvPr id="20" name="角丸四角形 19"/>
            <p:cNvSpPr/>
            <p:nvPr/>
          </p:nvSpPr>
          <p:spPr>
            <a:xfrm>
              <a:off x="2270810" y="2643182"/>
              <a:ext cx="1944000" cy="1620000"/>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2" name="下矢印吹き出し 11"/>
            <p:cNvSpPr/>
            <p:nvPr/>
          </p:nvSpPr>
          <p:spPr>
            <a:xfrm>
              <a:off x="2162248" y="1214422"/>
              <a:ext cx="2124000" cy="1285884"/>
            </a:xfrm>
            <a:prstGeom prst="downArrowCallout">
              <a:avLst>
                <a:gd name="adj1" fmla="val 21306"/>
                <a:gd name="adj2" fmla="val 25000"/>
                <a:gd name="adj3" fmla="val 25000"/>
                <a:gd name="adj4" fmla="val 49277"/>
              </a:avLst>
            </a:prstGeom>
            <a:solidFill>
              <a:srgbClr val="FFFF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2800" dirty="0" smtClean="0">
                  <a:solidFill>
                    <a:prstClr val="black">
                      <a:lumMod val="95000"/>
                      <a:lumOff val="5000"/>
                    </a:prstClr>
                  </a:solidFill>
                </a:rPr>
                <a:t>湛水・田植え</a:t>
              </a:r>
            </a:p>
          </p:txBody>
        </p:sp>
      </p:grpSp>
      <p:grpSp>
        <p:nvGrpSpPr>
          <p:cNvPr id="18" name="グループ化 17"/>
          <p:cNvGrpSpPr/>
          <p:nvPr/>
        </p:nvGrpSpPr>
        <p:grpSpPr>
          <a:xfrm>
            <a:off x="4214810" y="1214422"/>
            <a:ext cx="1944000" cy="3048760"/>
            <a:chOff x="4214810" y="1214422"/>
            <a:chExt cx="1944000" cy="3048760"/>
          </a:xfrm>
        </p:grpSpPr>
        <p:sp>
          <p:nvSpPr>
            <p:cNvPr id="22" name="角丸四角形 21"/>
            <p:cNvSpPr/>
            <p:nvPr/>
          </p:nvSpPr>
          <p:spPr>
            <a:xfrm>
              <a:off x="4214810" y="2643182"/>
              <a:ext cx="1944000" cy="1620000"/>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5" name="下矢印吹き出し 14"/>
            <p:cNvSpPr/>
            <p:nvPr/>
          </p:nvSpPr>
          <p:spPr>
            <a:xfrm>
              <a:off x="4453322" y="1214422"/>
              <a:ext cx="1476000" cy="1285884"/>
            </a:xfrm>
            <a:prstGeom prst="downArrowCallout">
              <a:avLst>
                <a:gd name="adj1" fmla="val 21306"/>
                <a:gd name="adj2" fmla="val 25000"/>
                <a:gd name="adj3" fmla="val 25000"/>
                <a:gd name="adj4" fmla="val 49277"/>
              </a:avLst>
            </a:prstGeom>
            <a:solidFill>
              <a:srgbClr val="FFFF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2800" dirty="0" smtClean="0">
                  <a:solidFill>
                    <a:prstClr val="black">
                      <a:lumMod val="95000"/>
                      <a:lumOff val="5000"/>
                    </a:prstClr>
                  </a:solidFill>
                </a:rPr>
                <a:t>出穂期</a:t>
              </a:r>
            </a:p>
          </p:txBody>
        </p:sp>
      </p:grpSp>
      <p:grpSp>
        <p:nvGrpSpPr>
          <p:cNvPr id="19" name="グループ化 18"/>
          <p:cNvGrpSpPr/>
          <p:nvPr/>
        </p:nvGrpSpPr>
        <p:grpSpPr>
          <a:xfrm>
            <a:off x="6093024" y="1214422"/>
            <a:ext cx="1979438" cy="3048760"/>
            <a:chOff x="6093024" y="1214422"/>
            <a:chExt cx="1979438" cy="3048760"/>
          </a:xfrm>
        </p:grpSpPr>
        <p:sp>
          <p:nvSpPr>
            <p:cNvPr id="21" name="角丸四角形 20"/>
            <p:cNvSpPr/>
            <p:nvPr/>
          </p:nvSpPr>
          <p:spPr>
            <a:xfrm>
              <a:off x="6164462" y="2643182"/>
              <a:ext cx="1908000" cy="1620000"/>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下矢印吹き出し 15"/>
            <p:cNvSpPr/>
            <p:nvPr/>
          </p:nvSpPr>
          <p:spPr>
            <a:xfrm>
              <a:off x="6093024" y="1214422"/>
              <a:ext cx="1908000" cy="1285884"/>
            </a:xfrm>
            <a:prstGeom prst="downArrowCallout">
              <a:avLst>
                <a:gd name="adj1" fmla="val 21306"/>
                <a:gd name="adj2" fmla="val 25000"/>
                <a:gd name="adj3" fmla="val 25000"/>
                <a:gd name="adj4" fmla="val 49277"/>
              </a:avLst>
            </a:prstGeom>
            <a:solidFill>
              <a:srgbClr val="FFFFF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2800" dirty="0" smtClean="0">
                  <a:solidFill>
                    <a:prstClr val="black">
                      <a:lumMod val="95000"/>
                      <a:lumOff val="5000"/>
                    </a:prstClr>
                  </a:solidFill>
                </a:rPr>
                <a:t>イネの収穫</a:t>
              </a:r>
            </a:p>
          </p:txBody>
        </p:sp>
      </p:grpSp>
      <p:sp>
        <p:nvSpPr>
          <p:cNvPr id="23" name="テキスト ボックス 22"/>
          <p:cNvSpPr txBox="1"/>
          <p:nvPr/>
        </p:nvSpPr>
        <p:spPr>
          <a:xfrm>
            <a:off x="8382285" y="-24"/>
            <a:ext cx="761747" cy="369332"/>
          </a:xfrm>
          <a:prstGeom prst="rect">
            <a:avLst/>
          </a:prstGeom>
          <a:noFill/>
        </p:spPr>
        <p:txBody>
          <a:bodyPr wrap="none" rtlCol="0">
            <a:spAutoFit/>
          </a:bodyPr>
          <a:lstStyle/>
          <a:p>
            <a:r>
              <a:rPr lang="en-US" altLang="ja-JP" dirty="0" smtClean="0"/>
              <a:t>12</a:t>
            </a:r>
            <a:r>
              <a:rPr kumimoji="1" lang="en-US" altLang="ja-JP" dirty="0" smtClean="0"/>
              <a:t>/17</a:t>
            </a:r>
            <a:endParaRPr kumimoji="1" lang="ja-JP" altLang="en-US" dirty="0"/>
          </a:p>
        </p:txBody>
      </p:sp>
    </p:spTree>
    <p:custDataLst>
      <p:tags r:id="rId1"/>
    </p:custDataLst>
  </p:cSld>
  <p:clrMapOvr>
    <a:masterClrMapping/>
  </p:clrMapOvr>
  <p:transition advTm="8293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arn(inHorizontal)">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arn(inHorizontal)">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p:cNvGraphicFramePr>
            <a:graphicFrameLocks/>
          </p:cNvGraphicFramePr>
          <p:nvPr/>
        </p:nvGraphicFramePr>
        <p:xfrm>
          <a:off x="252000" y="1214422"/>
          <a:ext cx="8640000" cy="4320000"/>
        </p:xfrm>
        <a:graphic>
          <a:graphicData uri="http://schemas.openxmlformats.org/drawingml/2006/chart">
            <c:chart xmlns:c="http://schemas.openxmlformats.org/drawingml/2006/chart" xmlns:r="http://schemas.openxmlformats.org/officeDocument/2006/relationships" r:id="rId4"/>
          </a:graphicData>
        </a:graphic>
      </p:graphicFrame>
      <p:sp>
        <p:nvSpPr>
          <p:cNvPr id="2" name="タイトル 1"/>
          <p:cNvSpPr>
            <a:spLocks noGrp="1"/>
          </p:cNvSpPr>
          <p:nvPr>
            <p:ph type="title"/>
          </p:nvPr>
        </p:nvSpPr>
        <p:spPr>
          <a:xfrm>
            <a:off x="457200" y="72000"/>
            <a:ext cx="8229600" cy="1143000"/>
          </a:xfrm>
        </p:spPr>
        <p:txBody>
          <a:bodyPr anchor="ctr">
            <a:normAutofit/>
          </a:bodyPr>
          <a:lstStyle/>
          <a:p>
            <a:pPr algn="ctr"/>
            <a:r>
              <a:rPr kumimoji="1" lang="ja-JP" altLang="en-US" sz="4000" dirty="0" smtClean="0"/>
              <a:t>個体</a:t>
            </a:r>
            <a:r>
              <a:rPr lang="ja-JP" altLang="en-US" sz="4000" dirty="0" smtClean="0"/>
              <a:t>数の季節変化</a:t>
            </a:r>
            <a:endParaRPr kumimoji="1" lang="ja-JP" altLang="en-US" sz="4000" dirty="0"/>
          </a:p>
        </p:txBody>
      </p:sp>
      <p:sp>
        <p:nvSpPr>
          <p:cNvPr id="9" name="正方形/長方形 8"/>
          <p:cNvSpPr/>
          <p:nvPr/>
        </p:nvSpPr>
        <p:spPr>
          <a:xfrm>
            <a:off x="3643306" y="1500174"/>
            <a:ext cx="1008000" cy="2700000"/>
          </a:xfrm>
          <a:prstGeom prst="rect">
            <a:avLst/>
          </a:prstGeom>
          <a:noFill/>
          <a:ln w="76200">
            <a:solidFill>
              <a:srgbClr val="FFC000"/>
            </a:solidFill>
          </a:ln>
        </p:spPr>
        <p:style>
          <a:lnRef idx="2">
            <a:schemeClr val="dk1"/>
          </a:lnRef>
          <a:fillRef idx="1">
            <a:schemeClr val="lt1"/>
          </a:fillRef>
          <a:effectRef idx="0">
            <a:schemeClr val="dk1"/>
          </a:effectRef>
          <a:fontRef idx="minor">
            <a:schemeClr val="dk1"/>
          </a:fontRef>
        </p:style>
        <p:txBody>
          <a:bodyPr lIns="91434" tIns="45716" rIns="91434" bIns="45716" rtlCol="0" anchor="ctr"/>
          <a:lstStyle/>
          <a:p>
            <a:pPr algn="ctr"/>
            <a:endParaRPr kumimoji="1" lang="ja-JP" altLang="en-US"/>
          </a:p>
        </p:txBody>
      </p:sp>
      <p:sp>
        <p:nvSpPr>
          <p:cNvPr id="10" name="正方形/長方形 9"/>
          <p:cNvSpPr/>
          <p:nvPr/>
        </p:nvSpPr>
        <p:spPr>
          <a:xfrm>
            <a:off x="5630644" y="1500174"/>
            <a:ext cx="1008000" cy="2700000"/>
          </a:xfrm>
          <a:prstGeom prst="rect">
            <a:avLst/>
          </a:prstGeom>
          <a:noFill/>
          <a:ln w="76200">
            <a:solidFill>
              <a:srgbClr val="FFC000"/>
            </a:solidFill>
          </a:ln>
        </p:spPr>
        <p:style>
          <a:lnRef idx="2">
            <a:schemeClr val="dk1"/>
          </a:lnRef>
          <a:fillRef idx="1">
            <a:schemeClr val="lt1"/>
          </a:fillRef>
          <a:effectRef idx="0">
            <a:schemeClr val="dk1"/>
          </a:effectRef>
          <a:fontRef idx="minor">
            <a:schemeClr val="dk1"/>
          </a:fontRef>
        </p:style>
        <p:txBody>
          <a:bodyPr lIns="91434" tIns="45716" rIns="91434" bIns="45716" rtlCol="0" anchor="ctr"/>
          <a:lstStyle/>
          <a:p>
            <a:pPr algn="ctr"/>
            <a:endParaRPr kumimoji="1" lang="ja-JP" altLang="en-US"/>
          </a:p>
        </p:txBody>
      </p:sp>
      <p:sp>
        <p:nvSpPr>
          <p:cNvPr id="13" name="角丸四角形吹き出し 12"/>
          <p:cNvSpPr/>
          <p:nvPr/>
        </p:nvSpPr>
        <p:spPr>
          <a:xfrm>
            <a:off x="928662" y="214290"/>
            <a:ext cx="2442942" cy="1080000"/>
          </a:xfrm>
          <a:prstGeom prst="wedgeRoundRectCallout">
            <a:avLst>
              <a:gd name="adj1" fmla="val 68560"/>
              <a:gd name="adj2" fmla="val 132991"/>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smtClean="0"/>
              <a:t>アオサギの</a:t>
            </a:r>
            <a:endParaRPr kumimoji="1" lang="en-US" altLang="ja-JP" sz="2400" dirty="0" smtClean="0"/>
          </a:p>
          <a:p>
            <a:pPr algn="ctr"/>
            <a:r>
              <a:rPr kumimoji="1" lang="ja-JP" altLang="en-US" sz="2400" dirty="0" smtClean="0"/>
              <a:t>幼鳥を多数確認</a:t>
            </a:r>
            <a:endParaRPr kumimoji="1" lang="ja-JP" altLang="en-US" sz="2400" dirty="0"/>
          </a:p>
        </p:txBody>
      </p:sp>
      <p:sp>
        <p:nvSpPr>
          <p:cNvPr id="14" name="角丸四角形吹き出し 13"/>
          <p:cNvSpPr/>
          <p:nvPr/>
        </p:nvSpPr>
        <p:spPr>
          <a:xfrm>
            <a:off x="3571868" y="214290"/>
            <a:ext cx="2928958" cy="1080000"/>
          </a:xfrm>
          <a:prstGeom prst="wedgeRoundRectCallout">
            <a:avLst>
              <a:gd name="adj1" fmla="val 37324"/>
              <a:gd name="adj2" fmla="val 119798"/>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dirty="0" smtClean="0"/>
              <a:t>ダイサギの幼鳥の有無は分らなかった</a:t>
            </a:r>
            <a:endParaRPr kumimoji="1" lang="en-US" altLang="ja-JP" sz="2400" dirty="0" smtClean="0"/>
          </a:p>
        </p:txBody>
      </p:sp>
      <p:sp>
        <p:nvSpPr>
          <p:cNvPr id="15" name="角丸四角形 14"/>
          <p:cNvSpPr/>
          <p:nvPr/>
        </p:nvSpPr>
        <p:spPr>
          <a:xfrm>
            <a:off x="1512000" y="4286256"/>
            <a:ext cx="6120000" cy="9144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buFont typeface="Wingdings" pitchFamily="2" charset="2"/>
              <a:buChar char="Ø"/>
            </a:pPr>
            <a:r>
              <a:rPr lang="ja-JP" altLang="en-US" sz="2400" dirty="0" smtClean="0"/>
              <a:t>ダイサギはアオサギよりも遅く繁殖を始める</a:t>
            </a:r>
            <a:endParaRPr lang="en-US" altLang="ja-JP" sz="2400" dirty="0" smtClean="0"/>
          </a:p>
          <a:p>
            <a:pPr>
              <a:buFont typeface="Wingdings" pitchFamily="2" charset="2"/>
              <a:buChar char="Ø"/>
            </a:pPr>
            <a:r>
              <a:rPr kumimoji="1" lang="ja-JP" altLang="en-US" sz="2400" dirty="0" smtClean="0"/>
              <a:t>両種は繁殖後に分散する</a:t>
            </a:r>
            <a:endParaRPr kumimoji="1" lang="ja-JP" altLang="en-US" sz="2400" dirty="0"/>
          </a:p>
        </p:txBody>
      </p:sp>
      <p:grpSp>
        <p:nvGrpSpPr>
          <p:cNvPr id="18" name="グループ化 17"/>
          <p:cNvGrpSpPr/>
          <p:nvPr/>
        </p:nvGrpSpPr>
        <p:grpSpPr>
          <a:xfrm>
            <a:off x="1512000" y="5214950"/>
            <a:ext cx="6120000" cy="1485904"/>
            <a:chOff x="1571604" y="5214950"/>
            <a:chExt cx="6120000" cy="1485904"/>
          </a:xfrm>
        </p:grpSpPr>
        <p:sp>
          <p:nvSpPr>
            <p:cNvPr id="16" name="ストライプ矢印 15"/>
            <p:cNvSpPr/>
            <p:nvPr/>
          </p:nvSpPr>
          <p:spPr>
            <a:xfrm rot="5400000">
              <a:off x="4250529" y="4893479"/>
              <a:ext cx="571504" cy="1214446"/>
            </a:xfrm>
            <a:prstGeom prst="stripedRightArrow">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7" name="角丸四角形 16"/>
            <p:cNvSpPr/>
            <p:nvPr/>
          </p:nvSpPr>
          <p:spPr>
            <a:xfrm>
              <a:off x="1571604" y="5786454"/>
              <a:ext cx="6120000" cy="9144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smtClean="0"/>
                <a:t>個体数の増加時期は幼鳥の巣立ちの時期</a:t>
              </a:r>
              <a:endParaRPr kumimoji="1" lang="ja-JP" altLang="en-US" sz="2400" dirty="0"/>
            </a:p>
          </p:txBody>
        </p:sp>
      </p:grpSp>
      <p:grpSp>
        <p:nvGrpSpPr>
          <p:cNvPr id="12" name="グループ化 11"/>
          <p:cNvGrpSpPr/>
          <p:nvPr/>
        </p:nvGrpSpPr>
        <p:grpSpPr>
          <a:xfrm>
            <a:off x="972000" y="5000636"/>
            <a:ext cx="7200000" cy="1428760"/>
            <a:chOff x="972000" y="5214950"/>
            <a:chExt cx="7200000" cy="900000"/>
          </a:xfrm>
        </p:grpSpPr>
        <p:sp>
          <p:nvSpPr>
            <p:cNvPr id="8" name="円/楕円 7"/>
            <p:cNvSpPr/>
            <p:nvPr/>
          </p:nvSpPr>
          <p:spPr>
            <a:xfrm>
              <a:off x="972000" y="5214950"/>
              <a:ext cx="7200000" cy="900000"/>
            </a:xfrm>
            <a:prstGeom prst="ellipse">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972000" y="5357826"/>
              <a:ext cx="7200000" cy="584775"/>
            </a:xfrm>
            <a:prstGeom prst="rect">
              <a:avLst/>
            </a:prstGeom>
            <a:noFill/>
            <a:ln w="57150">
              <a:noFill/>
            </a:ln>
          </p:spPr>
          <p:txBody>
            <a:bodyPr wrap="square" rtlCol="0" anchor="ctr">
              <a:spAutoFit/>
            </a:bodyPr>
            <a:lstStyle/>
            <a:p>
              <a:pPr algn="ctr"/>
              <a:r>
                <a:rPr lang="ja-JP" altLang="en-US" sz="3200" dirty="0" smtClean="0"/>
                <a:t>とくに餌を多く必要とする時期</a:t>
              </a:r>
              <a:endParaRPr kumimoji="1" lang="ja-JP" altLang="en-US" sz="3200" dirty="0"/>
            </a:p>
          </p:txBody>
        </p:sp>
      </p:grpSp>
      <p:grpSp>
        <p:nvGrpSpPr>
          <p:cNvPr id="21" name="グループ化 20"/>
          <p:cNvGrpSpPr/>
          <p:nvPr/>
        </p:nvGrpSpPr>
        <p:grpSpPr>
          <a:xfrm>
            <a:off x="4719579" y="2521737"/>
            <a:ext cx="2424625" cy="1217242"/>
            <a:chOff x="4719579" y="2521737"/>
            <a:chExt cx="2424625" cy="1217242"/>
          </a:xfrm>
        </p:grpSpPr>
        <p:sp>
          <p:nvSpPr>
            <p:cNvPr id="19" name="右矢印 18"/>
            <p:cNvSpPr/>
            <p:nvPr/>
          </p:nvSpPr>
          <p:spPr>
            <a:xfrm rot="2836145">
              <a:off x="4401825" y="3130159"/>
              <a:ext cx="926574" cy="291066"/>
            </a:xfrm>
            <a:prstGeom prst="rightArrow">
              <a:avLst>
                <a:gd name="adj1" fmla="val 41627"/>
                <a:gd name="adj2" fmla="val 90066"/>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0" name="右矢印 19"/>
            <p:cNvSpPr/>
            <p:nvPr/>
          </p:nvSpPr>
          <p:spPr>
            <a:xfrm rot="2930333">
              <a:off x="6408742" y="2966133"/>
              <a:ext cx="1179858" cy="291066"/>
            </a:xfrm>
            <a:prstGeom prst="rightArrow">
              <a:avLst>
                <a:gd name="adj1" fmla="val 41627"/>
                <a:gd name="adj2" fmla="val 90066"/>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sp>
        <p:nvSpPr>
          <p:cNvPr id="23" name="テキスト ボックス 22"/>
          <p:cNvSpPr txBox="1"/>
          <p:nvPr/>
        </p:nvSpPr>
        <p:spPr>
          <a:xfrm>
            <a:off x="8382285" y="-24"/>
            <a:ext cx="761747" cy="369332"/>
          </a:xfrm>
          <a:prstGeom prst="rect">
            <a:avLst/>
          </a:prstGeom>
          <a:noFill/>
        </p:spPr>
        <p:txBody>
          <a:bodyPr wrap="none" rtlCol="0">
            <a:spAutoFit/>
          </a:bodyPr>
          <a:lstStyle/>
          <a:p>
            <a:r>
              <a:rPr lang="en-US" altLang="ja-JP" dirty="0" smtClean="0"/>
              <a:t>13</a:t>
            </a:r>
            <a:r>
              <a:rPr kumimoji="1" lang="en-US" altLang="ja-JP" dirty="0" smtClean="0"/>
              <a:t>/17</a:t>
            </a:r>
            <a:endParaRPr kumimoji="1" lang="ja-JP" altLang="en-US" dirty="0"/>
          </a:p>
        </p:txBody>
      </p:sp>
    </p:spTree>
    <p:custDataLst>
      <p:tags r:id="rId1"/>
    </p:custDataLst>
  </p:cSld>
  <p:clrMapOvr>
    <a:masterClrMapping/>
  </p:clrMapOvr>
  <p:transition advTm="6134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Righ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bg/>
                                          </p:spTgt>
                                        </p:tgtEl>
                                        <p:attrNameLst>
                                          <p:attrName>style.visibility</p:attrName>
                                        </p:attrNameLst>
                                      </p:cBhvr>
                                      <p:to>
                                        <p:strVal val="visible"/>
                                      </p:to>
                                    </p:set>
                                    <p:animEffect transition="in" filter="wipe(left)">
                                      <p:cBhvr>
                                        <p:cTn id="27" dur="500"/>
                                        <p:tgtEl>
                                          <p:spTgt spid="15">
                                            <p:bg/>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5">
                                            <p:txEl>
                                              <p:pRg st="0" end="0"/>
                                            </p:txEl>
                                          </p:spTgt>
                                        </p:tgtEl>
                                        <p:attrNameLst>
                                          <p:attrName>style.visibility</p:attrName>
                                        </p:attrNameLst>
                                      </p:cBhvr>
                                      <p:to>
                                        <p:strVal val="visible"/>
                                      </p:to>
                                    </p:set>
                                    <p:animEffect transition="in" filter="wipe(left)">
                                      <p:cBhvr>
                                        <p:cTn id="30" dur="500"/>
                                        <p:tgtEl>
                                          <p:spTgt spid="1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5">
                                            <p:txEl>
                                              <p:pRg st="1" end="1"/>
                                            </p:txEl>
                                          </p:spTgt>
                                        </p:tgtEl>
                                        <p:attrNameLst>
                                          <p:attrName>style.visibility</p:attrName>
                                        </p:attrNameLst>
                                      </p:cBhvr>
                                      <p:to>
                                        <p:strVal val="visible"/>
                                      </p:to>
                                    </p:set>
                                    <p:animEffect transition="in" filter="wipe(left)">
                                      <p:cBhvr>
                                        <p:cTn id="35" dur="500"/>
                                        <p:tgtEl>
                                          <p:spTgt spid="15">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up)">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6"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arn(inHorizontal)">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animBg="1"/>
      <p:bldP spid="15" grpId="0" uiExpand="1"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endParaRPr kumimoji="1" lang="ja-JP" altLang="en-US"/>
          </a:p>
        </p:txBody>
      </p:sp>
      <p:graphicFrame>
        <p:nvGraphicFramePr>
          <p:cNvPr id="7" name="グラフ 6"/>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グラフ 5"/>
          <p:cNvGraphicFramePr/>
          <p:nvPr/>
        </p:nvGraphicFramePr>
        <p:xfrm>
          <a:off x="0" y="3150000"/>
          <a:ext cx="9144000" cy="3708000"/>
        </p:xfrm>
        <a:graphic>
          <a:graphicData uri="http://schemas.openxmlformats.org/drawingml/2006/chart">
            <c:chart xmlns:c="http://schemas.openxmlformats.org/drawingml/2006/chart" xmlns:r="http://schemas.openxmlformats.org/officeDocument/2006/relationships" r:id="rId5"/>
          </a:graphicData>
        </a:graphic>
      </p:graphicFrame>
      <p:grpSp>
        <p:nvGrpSpPr>
          <p:cNvPr id="4" name="グループ化 9"/>
          <p:cNvGrpSpPr/>
          <p:nvPr/>
        </p:nvGrpSpPr>
        <p:grpSpPr>
          <a:xfrm>
            <a:off x="972000" y="1500174"/>
            <a:ext cx="7200000" cy="1440000"/>
            <a:chOff x="972000" y="5214950"/>
            <a:chExt cx="7200000" cy="1440000"/>
          </a:xfrm>
        </p:grpSpPr>
        <p:sp>
          <p:nvSpPr>
            <p:cNvPr id="28" name="円/楕円 27"/>
            <p:cNvSpPr/>
            <p:nvPr/>
          </p:nvSpPr>
          <p:spPr>
            <a:xfrm>
              <a:off x="972000" y="5214950"/>
              <a:ext cx="7200000" cy="1440000"/>
            </a:xfrm>
            <a:prstGeom prst="ellipse">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972000" y="5630307"/>
              <a:ext cx="7200000" cy="584775"/>
            </a:xfrm>
            <a:prstGeom prst="rect">
              <a:avLst/>
            </a:prstGeom>
            <a:noFill/>
          </p:spPr>
          <p:txBody>
            <a:bodyPr wrap="square" rtlCol="0">
              <a:spAutoFit/>
            </a:bodyPr>
            <a:lstStyle/>
            <a:p>
              <a:pPr algn="ctr"/>
              <a:r>
                <a:rPr kumimoji="1" lang="ja-JP" altLang="en-US" sz="3200" dirty="0" smtClean="0"/>
                <a:t>アオサギは</a:t>
              </a:r>
              <a:r>
                <a:rPr lang="ja-JP" altLang="en-US" sz="3200" dirty="0" smtClean="0">
                  <a:solidFill>
                    <a:srgbClr val="FF0000"/>
                  </a:solidFill>
                </a:rPr>
                <a:t>水田</a:t>
              </a:r>
              <a:r>
                <a:rPr lang="ja-JP" altLang="en-US" sz="3200" dirty="0" smtClean="0"/>
                <a:t>の割合が最も大きい</a:t>
              </a:r>
              <a:endParaRPr kumimoji="1" lang="ja-JP" altLang="en-US" sz="3200" dirty="0"/>
            </a:p>
          </p:txBody>
        </p:sp>
      </p:grpSp>
      <p:grpSp>
        <p:nvGrpSpPr>
          <p:cNvPr id="8" name="グループ化 10"/>
          <p:cNvGrpSpPr/>
          <p:nvPr/>
        </p:nvGrpSpPr>
        <p:grpSpPr>
          <a:xfrm>
            <a:off x="972000" y="5286388"/>
            <a:ext cx="7200000" cy="1440000"/>
            <a:chOff x="972000" y="5275148"/>
            <a:chExt cx="7200000" cy="1440000"/>
          </a:xfrm>
        </p:grpSpPr>
        <p:sp>
          <p:nvSpPr>
            <p:cNvPr id="31" name="円/楕円 30"/>
            <p:cNvSpPr/>
            <p:nvPr/>
          </p:nvSpPr>
          <p:spPr>
            <a:xfrm>
              <a:off x="972000" y="5275148"/>
              <a:ext cx="7200000" cy="1440000"/>
            </a:xfrm>
            <a:prstGeom prst="ellipse">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972000" y="5701745"/>
              <a:ext cx="7200000" cy="584775"/>
            </a:xfrm>
            <a:prstGeom prst="rect">
              <a:avLst/>
            </a:prstGeom>
            <a:noFill/>
            <a:ln w="57150">
              <a:noFill/>
            </a:ln>
          </p:spPr>
          <p:txBody>
            <a:bodyPr wrap="square" rtlCol="0">
              <a:spAutoFit/>
            </a:bodyPr>
            <a:lstStyle/>
            <a:p>
              <a:pPr algn="ctr"/>
              <a:r>
                <a:rPr kumimoji="1" lang="ja-JP" altLang="en-US" sz="3200" dirty="0" smtClean="0"/>
                <a:t>ダイサギは</a:t>
              </a:r>
              <a:r>
                <a:rPr kumimoji="1" lang="ja-JP" altLang="en-US" sz="3200" dirty="0" smtClean="0">
                  <a:solidFill>
                    <a:srgbClr val="FF0000"/>
                  </a:solidFill>
                </a:rPr>
                <a:t>休耕田</a:t>
              </a:r>
              <a:r>
                <a:rPr lang="ja-JP" altLang="en-US" sz="3200" dirty="0" smtClean="0"/>
                <a:t>の割合が最も大きい</a:t>
              </a:r>
              <a:endParaRPr kumimoji="1" lang="ja-JP" altLang="en-US" sz="3200" dirty="0"/>
            </a:p>
          </p:txBody>
        </p:sp>
      </p:grpSp>
      <p:grpSp>
        <p:nvGrpSpPr>
          <p:cNvPr id="18" name="グループ化 17"/>
          <p:cNvGrpSpPr/>
          <p:nvPr/>
        </p:nvGrpSpPr>
        <p:grpSpPr>
          <a:xfrm>
            <a:off x="671604" y="745860"/>
            <a:ext cx="3900396" cy="540000"/>
            <a:chOff x="671604" y="745860"/>
            <a:chExt cx="3900396" cy="540000"/>
          </a:xfrm>
        </p:grpSpPr>
        <p:sp>
          <p:nvSpPr>
            <p:cNvPr id="25" name="正方形/長方形 24"/>
            <p:cNvSpPr/>
            <p:nvPr/>
          </p:nvSpPr>
          <p:spPr>
            <a:xfrm>
              <a:off x="1643042" y="857232"/>
              <a:ext cx="2928958" cy="357190"/>
            </a:xfrm>
            <a:prstGeom prst="rect">
              <a:avLst/>
            </a:prstGeom>
            <a:noFill/>
            <a:ln w="76200">
              <a:solidFill>
                <a:srgbClr val="FF0000"/>
              </a:solidFill>
            </a:ln>
          </p:spPr>
          <p:style>
            <a:lnRef idx="2">
              <a:schemeClr val="dk1"/>
            </a:lnRef>
            <a:fillRef idx="1">
              <a:schemeClr val="lt1"/>
            </a:fillRef>
            <a:effectRef idx="0">
              <a:schemeClr val="dk1"/>
            </a:effectRef>
            <a:fontRef idx="minor">
              <a:schemeClr val="dk1"/>
            </a:fontRef>
          </p:style>
          <p:txBody>
            <a:bodyPr lIns="91434" tIns="45716" rIns="91434" bIns="45716" rtlCol="0" anchor="ctr"/>
            <a:lstStyle/>
            <a:p>
              <a:pPr algn="ctr"/>
              <a:endParaRPr kumimoji="1" lang="ja-JP" altLang="en-US"/>
            </a:p>
          </p:txBody>
        </p:sp>
        <p:sp>
          <p:nvSpPr>
            <p:cNvPr id="19" name="円/楕円 18"/>
            <p:cNvSpPr/>
            <p:nvPr/>
          </p:nvSpPr>
          <p:spPr>
            <a:xfrm>
              <a:off x="671604" y="745860"/>
              <a:ext cx="900000" cy="540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 name="グループ化 20"/>
          <p:cNvGrpSpPr/>
          <p:nvPr/>
        </p:nvGrpSpPr>
        <p:grpSpPr>
          <a:xfrm>
            <a:off x="642910" y="4603512"/>
            <a:ext cx="5000660" cy="540000"/>
            <a:chOff x="642910" y="4603512"/>
            <a:chExt cx="5000660" cy="540000"/>
          </a:xfrm>
        </p:grpSpPr>
        <p:sp>
          <p:nvSpPr>
            <p:cNvPr id="26" name="正方形/長方形 25"/>
            <p:cNvSpPr/>
            <p:nvPr/>
          </p:nvSpPr>
          <p:spPr>
            <a:xfrm>
              <a:off x="2143108" y="4716000"/>
              <a:ext cx="3500462" cy="357190"/>
            </a:xfrm>
            <a:prstGeom prst="rect">
              <a:avLst/>
            </a:prstGeom>
            <a:noFill/>
            <a:ln w="76200">
              <a:solidFill>
                <a:srgbClr val="FF0000"/>
              </a:solidFill>
            </a:ln>
          </p:spPr>
          <p:style>
            <a:lnRef idx="2">
              <a:schemeClr val="dk1"/>
            </a:lnRef>
            <a:fillRef idx="1">
              <a:schemeClr val="lt1"/>
            </a:fillRef>
            <a:effectRef idx="0">
              <a:schemeClr val="dk1"/>
            </a:effectRef>
            <a:fontRef idx="minor">
              <a:schemeClr val="dk1"/>
            </a:fontRef>
          </p:style>
          <p:txBody>
            <a:bodyPr lIns="91434" tIns="45716" rIns="91434" bIns="45716" rtlCol="0" anchor="ctr"/>
            <a:lstStyle/>
            <a:p>
              <a:pPr algn="ctr"/>
              <a:endParaRPr kumimoji="1" lang="ja-JP" altLang="en-US"/>
            </a:p>
          </p:txBody>
        </p:sp>
        <p:sp>
          <p:nvSpPr>
            <p:cNvPr id="20" name="円/楕円 19"/>
            <p:cNvSpPr/>
            <p:nvPr/>
          </p:nvSpPr>
          <p:spPr>
            <a:xfrm>
              <a:off x="642910" y="4603512"/>
              <a:ext cx="900000" cy="540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テキスト ボックス 16"/>
          <p:cNvSpPr txBox="1"/>
          <p:nvPr/>
        </p:nvSpPr>
        <p:spPr>
          <a:xfrm>
            <a:off x="8382285" y="-24"/>
            <a:ext cx="761747" cy="369332"/>
          </a:xfrm>
          <a:prstGeom prst="rect">
            <a:avLst/>
          </a:prstGeom>
          <a:noFill/>
        </p:spPr>
        <p:txBody>
          <a:bodyPr wrap="none" rtlCol="0">
            <a:spAutoFit/>
          </a:bodyPr>
          <a:lstStyle/>
          <a:p>
            <a:r>
              <a:rPr lang="en-US" altLang="ja-JP" dirty="0" smtClean="0"/>
              <a:t>14</a:t>
            </a:r>
            <a:r>
              <a:rPr kumimoji="1" lang="en-US" altLang="ja-JP" dirty="0" smtClean="0"/>
              <a:t>/17</a:t>
            </a:r>
            <a:endParaRPr kumimoji="1" lang="ja-JP" altLang="en-US" dirty="0"/>
          </a:p>
        </p:txBody>
      </p:sp>
    </p:spTree>
    <p:custDataLst>
      <p:tags r:id="rId1"/>
    </p:custDataLst>
  </p:cSld>
  <p:clrMapOvr>
    <a:masterClrMapping/>
  </p:clrMapOvr>
  <p:transition advTm="1018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par>
                          <p:cTn id="17" fill="hold">
                            <p:stCondLst>
                              <p:cond delay="500"/>
                            </p:stCondLst>
                            <p:childTnLst>
                              <p:par>
                                <p:cTn id="18" presetID="16" presetClass="entr" presetSubtype="37"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out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endParaRPr kumimoji="1" lang="ja-JP" altLang="en-US"/>
          </a:p>
        </p:txBody>
      </p:sp>
      <p:graphicFrame>
        <p:nvGraphicFramePr>
          <p:cNvPr id="7" name="グラフ 6"/>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グラフ 5"/>
          <p:cNvGraphicFramePr/>
          <p:nvPr/>
        </p:nvGraphicFramePr>
        <p:xfrm>
          <a:off x="0" y="3150000"/>
          <a:ext cx="9144000" cy="3708000"/>
        </p:xfrm>
        <a:graphic>
          <a:graphicData uri="http://schemas.openxmlformats.org/drawingml/2006/chart">
            <c:chart xmlns:c="http://schemas.openxmlformats.org/drawingml/2006/chart" xmlns:r="http://schemas.openxmlformats.org/officeDocument/2006/relationships" r:id="rId5"/>
          </a:graphicData>
        </a:graphic>
      </p:graphicFrame>
      <p:grpSp>
        <p:nvGrpSpPr>
          <p:cNvPr id="39" name="グループ化 38"/>
          <p:cNvGrpSpPr/>
          <p:nvPr/>
        </p:nvGrpSpPr>
        <p:grpSpPr>
          <a:xfrm>
            <a:off x="642910" y="4603512"/>
            <a:ext cx="5000660" cy="540000"/>
            <a:chOff x="642910" y="4603512"/>
            <a:chExt cx="5000660" cy="540000"/>
          </a:xfrm>
        </p:grpSpPr>
        <p:sp>
          <p:nvSpPr>
            <p:cNvPr id="26" name="正方形/長方形 25"/>
            <p:cNvSpPr/>
            <p:nvPr/>
          </p:nvSpPr>
          <p:spPr>
            <a:xfrm>
              <a:off x="2143108" y="4714884"/>
              <a:ext cx="3500462" cy="357190"/>
            </a:xfrm>
            <a:prstGeom prst="rect">
              <a:avLst/>
            </a:prstGeom>
            <a:noFill/>
            <a:ln w="76200">
              <a:solidFill>
                <a:srgbClr val="FF0000"/>
              </a:solidFill>
            </a:ln>
          </p:spPr>
          <p:style>
            <a:lnRef idx="2">
              <a:schemeClr val="dk1"/>
            </a:lnRef>
            <a:fillRef idx="1">
              <a:schemeClr val="lt1"/>
            </a:fillRef>
            <a:effectRef idx="0">
              <a:schemeClr val="dk1"/>
            </a:effectRef>
            <a:fontRef idx="minor">
              <a:schemeClr val="dk1"/>
            </a:fontRef>
          </p:style>
          <p:txBody>
            <a:bodyPr lIns="91434" tIns="45716" rIns="91434" bIns="45716" rtlCol="0" anchor="ctr"/>
            <a:lstStyle/>
            <a:p>
              <a:pPr algn="ctr"/>
              <a:endParaRPr kumimoji="1" lang="ja-JP" altLang="en-US"/>
            </a:p>
          </p:txBody>
        </p:sp>
        <p:sp>
          <p:nvSpPr>
            <p:cNvPr id="20" name="円/楕円 19"/>
            <p:cNvSpPr/>
            <p:nvPr/>
          </p:nvSpPr>
          <p:spPr>
            <a:xfrm>
              <a:off x="642910" y="4603512"/>
              <a:ext cx="900000" cy="540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8" name="グループ化 37"/>
          <p:cNvGrpSpPr/>
          <p:nvPr/>
        </p:nvGrpSpPr>
        <p:grpSpPr>
          <a:xfrm>
            <a:off x="642910" y="3929066"/>
            <a:ext cx="5643602" cy="540000"/>
            <a:chOff x="642910" y="3929066"/>
            <a:chExt cx="5643602" cy="540000"/>
          </a:xfrm>
        </p:grpSpPr>
        <p:sp>
          <p:nvSpPr>
            <p:cNvPr id="23" name="正方形/長方形 22"/>
            <p:cNvSpPr/>
            <p:nvPr/>
          </p:nvSpPr>
          <p:spPr>
            <a:xfrm>
              <a:off x="1643042" y="4000504"/>
              <a:ext cx="4643470" cy="357190"/>
            </a:xfrm>
            <a:prstGeom prst="rect">
              <a:avLst/>
            </a:prstGeom>
            <a:noFill/>
            <a:ln w="76200">
              <a:solidFill>
                <a:srgbClr val="FF0000"/>
              </a:solidFill>
            </a:ln>
          </p:spPr>
          <p:style>
            <a:lnRef idx="2">
              <a:schemeClr val="dk1"/>
            </a:lnRef>
            <a:fillRef idx="1">
              <a:schemeClr val="lt1"/>
            </a:fillRef>
            <a:effectRef idx="0">
              <a:schemeClr val="dk1"/>
            </a:effectRef>
            <a:fontRef idx="minor">
              <a:schemeClr val="dk1"/>
            </a:fontRef>
          </p:style>
          <p:txBody>
            <a:bodyPr lIns="91434" tIns="45716" rIns="91434" bIns="45716" rtlCol="0" anchor="ctr"/>
            <a:lstStyle/>
            <a:p>
              <a:pPr algn="ctr"/>
              <a:endParaRPr kumimoji="1" lang="ja-JP" altLang="en-US"/>
            </a:p>
          </p:txBody>
        </p:sp>
        <p:sp>
          <p:nvSpPr>
            <p:cNvPr id="34" name="円/楕円 33"/>
            <p:cNvSpPr/>
            <p:nvPr/>
          </p:nvSpPr>
          <p:spPr>
            <a:xfrm>
              <a:off x="642910" y="3929066"/>
              <a:ext cx="900000" cy="540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0" name="グループ化 39"/>
          <p:cNvGrpSpPr/>
          <p:nvPr/>
        </p:nvGrpSpPr>
        <p:grpSpPr>
          <a:xfrm>
            <a:off x="571472" y="5000636"/>
            <a:ext cx="3071834" cy="857256"/>
            <a:chOff x="571472" y="5000636"/>
            <a:chExt cx="3071834" cy="857256"/>
          </a:xfrm>
        </p:grpSpPr>
        <p:sp>
          <p:nvSpPr>
            <p:cNvPr id="33" name="L 字 32"/>
            <p:cNvSpPr/>
            <p:nvPr/>
          </p:nvSpPr>
          <p:spPr>
            <a:xfrm rot="5400000">
              <a:off x="2285984" y="4429132"/>
              <a:ext cx="714380" cy="2000264"/>
            </a:xfrm>
            <a:prstGeom prst="corner">
              <a:avLst>
                <a:gd name="adj1" fmla="val 247765"/>
                <a:gd name="adj2" fmla="val 50000"/>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571472" y="5000636"/>
              <a:ext cx="900000" cy="8572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 name="円/楕円 35"/>
          <p:cNvSpPr/>
          <p:nvPr/>
        </p:nvSpPr>
        <p:spPr>
          <a:xfrm>
            <a:off x="671604" y="745860"/>
            <a:ext cx="900000" cy="540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1643042" y="857232"/>
            <a:ext cx="2928958" cy="357190"/>
          </a:xfrm>
          <a:prstGeom prst="rect">
            <a:avLst/>
          </a:prstGeom>
          <a:noFill/>
          <a:ln w="76200">
            <a:solidFill>
              <a:srgbClr val="FF0000"/>
            </a:solidFill>
          </a:ln>
        </p:spPr>
        <p:style>
          <a:lnRef idx="2">
            <a:schemeClr val="dk1"/>
          </a:lnRef>
          <a:fillRef idx="1">
            <a:schemeClr val="lt1"/>
          </a:fillRef>
          <a:effectRef idx="0">
            <a:schemeClr val="dk1"/>
          </a:effectRef>
          <a:fontRef idx="minor">
            <a:schemeClr val="dk1"/>
          </a:fontRef>
        </p:style>
        <p:txBody>
          <a:bodyPr lIns="91434" tIns="45716" rIns="91434" bIns="45716" rtlCol="0" anchor="ctr"/>
          <a:lstStyle/>
          <a:p>
            <a:pPr algn="ctr"/>
            <a:endParaRPr kumimoji="1" lang="ja-JP" altLang="en-US"/>
          </a:p>
        </p:txBody>
      </p:sp>
      <p:grpSp>
        <p:nvGrpSpPr>
          <p:cNvPr id="4" name="グループ化 9"/>
          <p:cNvGrpSpPr/>
          <p:nvPr/>
        </p:nvGrpSpPr>
        <p:grpSpPr>
          <a:xfrm>
            <a:off x="972000" y="2709000"/>
            <a:ext cx="7200000" cy="1440000"/>
            <a:chOff x="972000" y="5214950"/>
            <a:chExt cx="7200000" cy="1440000"/>
          </a:xfrm>
        </p:grpSpPr>
        <p:sp>
          <p:nvSpPr>
            <p:cNvPr id="16" name="円/楕円 15"/>
            <p:cNvSpPr/>
            <p:nvPr/>
          </p:nvSpPr>
          <p:spPr>
            <a:xfrm>
              <a:off x="972000" y="5214950"/>
              <a:ext cx="7200000" cy="1440000"/>
            </a:xfrm>
            <a:prstGeom prst="ellipse">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972000" y="5423616"/>
              <a:ext cx="7200000" cy="1077218"/>
            </a:xfrm>
            <a:prstGeom prst="rect">
              <a:avLst/>
            </a:prstGeom>
            <a:noFill/>
          </p:spPr>
          <p:txBody>
            <a:bodyPr wrap="square" rtlCol="0">
              <a:spAutoFit/>
            </a:bodyPr>
            <a:lstStyle/>
            <a:p>
              <a:pPr algn="ctr"/>
              <a:r>
                <a:rPr lang="ja-JP" altLang="en-US" sz="3200" dirty="0" smtClean="0"/>
                <a:t>採食に慣れていない幼鳥にとって</a:t>
              </a:r>
              <a:endParaRPr lang="en-US" altLang="ja-JP" sz="3200" dirty="0" smtClean="0"/>
            </a:p>
            <a:p>
              <a:pPr algn="ctr"/>
              <a:r>
                <a:rPr kumimoji="1" lang="ja-JP" altLang="en-US" sz="3200" dirty="0" smtClean="0"/>
                <a:t>水田と休耕田が重要</a:t>
              </a:r>
              <a:endParaRPr kumimoji="1" lang="en-US" altLang="ja-JP" sz="3200" dirty="0" smtClean="0"/>
            </a:p>
          </p:txBody>
        </p:sp>
      </p:grpSp>
      <p:sp>
        <p:nvSpPr>
          <p:cNvPr id="19" name="テキスト ボックス 18"/>
          <p:cNvSpPr txBox="1"/>
          <p:nvPr/>
        </p:nvSpPr>
        <p:spPr>
          <a:xfrm>
            <a:off x="8382285" y="-24"/>
            <a:ext cx="761747" cy="369332"/>
          </a:xfrm>
          <a:prstGeom prst="rect">
            <a:avLst/>
          </a:prstGeom>
          <a:noFill/>
        </p:spPr>
        <p:txBody>
          <a:bodyPr wrap="none" rtlCol="0">
            <a:spAutoFit/>
          </a:bodyPr>
          <a:lstStyle/>
          <a:p>
            <a:r>
              <a:rPr lang="en-US" altLang="ja-JP" dirty="0" smtClean="0"/>
              <a:t>15</a:t>
            </a:r>
            <a:r>
              <a:rPr kumimoji="1" lang="en-US" altLang="ja-JP" dirty="0" smtClean="0"/>
              <a:t>/17</a:t>
            </a:r>
            <a:endParaRPr kumimoji="1" lang="ja-JP" altLang="en-US" dirty="0"/>
          </a:p>
        </p:txBody>
      </p:sp>
    </p:spTree>
    <p:custDataLst>
      <p:tags r:id="rId1"/>
    </p:custDataLst>
  </p:cSld>
  <p:clrMapOvr>
    <a:masterClrMapping/>
  </p:clrMapOvr>
  <p:transition advTm="2870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500"/>
                                        <p:tgtEl>
                                          <p:spTgt spid="40"/>
                                        </p:tgtEl>
                                      </p:cBhvr>
                                    </p:animEffect>
                                  </p:childTnLst>
                                </p:cTn>
                              </p:par>
                              <p:par>
                                <p:cTn id="13" presetID="1" presetClass="exit" presetSubtype="0" fill="hold" nodeType="withEffect">
                                  <p:stCondLst>
                                    <p:cond delay="0"/>
                                  </p:stCondLst>
                                  <p:childTnLst>
                                    <p:set>
                                      <p:cBhvr>
                                        <p:cTn id="14" dur="1" fill="hold">
                                          <p:stCondLst>
                                            <p:cond delay="0"/>
                                          </p:stCondLst>
                                        </p:cTn>
                                        <p:tgtEl>
                                          <p:spTgt spid="3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2000"/>
            <a:ext cx="8229600" cy="1143000"/>
          </a:xfrm>
        </p:spPr>
        <p:txBody>
          <a:bodyPr anchor="ctr">
            <a:normAutofit/>
          </a:bodyPr>
          <a:lstStyle/>
          <a:p>
            <a:pPr algn="ctr"/>
            <a:r>
              <a:rPr lang="ja-JP" altLang="en-US" sz="4000" dirty="0" smtClean="0"/>
              <a:t>まとめ　</a:t>
            </a:r>
            <a:r>
              <a:rPr kumimoji="1" lang="ja-JP" altLang="en-US" sz="4000" dirty="0" smtClean="0"/>
              <a:t>　</a:t>
            </a:r>
            <a:endParaRPr lang="ja-JP" altLang="en-US" sz="4000" dirty="0"/>
          </a:p>
        </p:txBody>
      </p:sp>
      <p:sp>
        <p:nvSpPr>
          <p:cNvPr id="7" name="テキスト プレースホルダ 6"/>
          <p:cNvSpPr>
            <a:spLocks noGrp="1"/>
          </p:cNvSpPr>
          <p:nvPr>
            <p:ph idx="1"/>
          </p:nvPr>
        </p:nvSpPr>
        <p:spPr>
          <a:xfrm>
            <a:off x="432000" y="1142984"/>
            <a:ext cx="8280000" cy="5500726"/>
          </a:xfrm>
        </p:spPr>
        <p:txBody>
          <a:bodyPr>
            <a:normAutofit/>
          </a:bodyPr>
          <a:lstStyle/>
          <a:p>
            <a:r>
              <a:rPr lang="ja-JP" altLang="en-US" sz="3200" dirty="0" smtClean="0"/>
              <a:t>繁殖期および巣立ちの時期</a:t>
            </a:r>
            <a:r>
              <a:rPr lang="en-US" altLang="ja-JP" sz="3200" dirty="0" smtClean="0"/>
              <a:t/>
            </a:r>
            <a:br>
              <a:rPr lang="en-US" altLang="ja-JP" sz="3200" dirty="0" smtClean="0"/>
            </a:br>
            <a:r>
              <a:rPr lang="ja-JP" altLang="en-US" sz="3200" dirty="0" smtClean="0"/>
              <a:t>餌が豊富で開けた環境　⇒　</a:t>
            </a:r>
            <a:r>
              <a:rPr lang="en-US" altLang="ja-JP" sz="3200" dirty="0" smtClean="0"/>
              <a:t/>
            </a:r>
            <a:br>
              <a:rPr lang="en-US" altLang="ja-JP" sz="3200" dirty="0" smtClean="0"/>
            </a:br>
            <a:r>
              <a:rPr lang="en-US" altLang="ja-JP" sz="3200" dirty="0" smtClean="0"/>
              <a:t/>
            </a:r>
            <a:br>
              <a:rPr lang="en-US" altLang="ja-JP" sz="3200" dirty="0" smtClean="0"/>
            </a:br>
            <a:r>
              <a:rPr lang="en-US" altLang="ja-JP" sz="3200" dirty="0" smtClean="0"/>
              <a:t/>
            </a:r>
            <a:br>
              <a:rPr lang="en-US" altLang="ja-JP" sz="3200" dirty="0" smtClean="0"/>
            </a:br>
            <a:endParaRPr lang="en-US" altLang="ja-JP" sz="3200" dirty="0" smtClean="0"/>
          </a:p>
          <a:p>
            <a:pPr>
              <a:buNone/>
            </a:pPr>
            <a:endParaRPr lang="en-US" altLang="ja-JP" sz="3200" dirty="0" smtClean="0"/>
          </a:p>
          <a:p>
            <a:r>
              <a:rPr lang="en-US" sz="3200" dirty="0" smtClean="0"/>
              <a:t>4</a:t>
            </a:r>
            <a:r>
              <a:rPr lang="ja-JP" altLang="en-US" sz="3200" dirty="0" smtClean="0"/>
              <a:t>月，</a:t>
            </a:r>
            <a:r>
              <a:rPr lang="en-US" sz="3200" dirty="0" smtClean="0"/>
              <a:t>11</a:t>
            </a:r>
            <a:r>
              <a:rPr lang="ja-JP" altLang="en-US" sz="3200" dirty="0" smtClean="0"/>
              <a:t>月</a:t>
            </a:r>
            <a:r>
              <a:rPr lang="en-US" altLang="ja-JP" sz="3200" dirty="0" smtClean="0"/>
              <a:t/>
            </a:r>
            <a:br>
              <a:rPr lang="en-US" altLang="ja-JP" sz="3200" dirty="0" smtClean="0"/>
            </a:br>
            <a:r>
              <a:rPr lang="ja-JP" altLang="en-US" sz="3200" dirty="0" smtClean="0"/>
              <a:t>＜陸上での餌生物が減少する時期＞</a:t>
            </a:r>
            <a:r>
              <a:rPr lang="en-US" altLang="ja-JP" sz="3200" dirty="0" smtClean="0"/>
              <a:t/>
            </a:r>
            <a:br>
              <a:rPr lang="en-US" altLang="ja-JP" sz="3200" dirty="0" smtClean="0"/>
            </a:br>
            <a:r>
              <a:rPr lang="ja-JP" altLang="en-US" sz="3200" dirty="0" smtClean="0"/>
              <a:t>魚類が一年を通して生息している</a:t>
            </a:r>
            <a:r>
              <a:rPr lang="en-US" altLang="ja-JP" sz="3200" dirty="0" smtClean="0"/>
              <a:t/>
            </a:r>
            <a:br>
              <a:rPr lang="en-US" altLang="ja-JP" sz="3200" dirty="0" smtClean="0"/>
            </a:br>
            <a:r>
              <a:rPr lang="ja-JP" altLang="en-US" sz="3200" dirty="0" smtClean="0"/>
              <a:t>　　　　　　　　　　　　　　　　⇒　</a:t>
            </a:r>
            <a:endParaRPr kumimoji="1" lang="ja-JP" altLang="en-US" sz="3200" dirty="0">
              <a:solidFill>
                <a:srgbClr val="FF0000"/>
              </a:solidFill>
            </a:endParaRPr>
          </a:p>
        </p:txBody>
      </p:sp>
      <p:graphicFrame>
        <p:nvGraphicFramePr>
          <p:cNvPr id="11" name="図表 10"/>
          <p:cNvGraphicFramePr/>
          <p:nvPr/>
        </p:nvGraphicFramePr>
        <p:xfrm>
          <a:off x="357158" y="2271942"/>
          <a:ext cx="8572528" cy="1800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テキスト ボックス 4"/>
          <p:cNvSpPr txBox="1"/>
          <p:nvPr/>
        </p:nvSpPr>
        <p:spPr>
          <a:xfrm>
            <a:off x="5572132" y="1571612"/>
            <a:ext cx="2786082" cy="584775"/>
          </a:xfrm>
          <a:prstGeom prst="rect">
            <a:avLst/>
          </a:prstGeom>
          <a:noFill/>
        </p:spPr>
        <p:txBody>
          <a:bodyPr wrap="square" rtlCol="0">
            <a:spAutoFit/>
          </a:bodyPr>
          <a:lstStyle/>
          <a:p>
            <a:r>
              <a:rPr lang="ja-JP" altLang="en-US" sz="3200" dirty="0" smtClean="0">
                <a:solidFill>
                  <a:srgbClr val="FF0000"/>
                </a:solidFill>
                <a:latin typeface="Calibri"/>
                <a:ea typeface="ＭＳ Ｐゴシック"/>
              </a:rPr>
              <a:t>水田と休耕田</a:t>
            </a:r>
            <a:endParaRPr kumimoji="1" lang="ja-JP" altLang="en-US" dirty="0"/>
          </a:p>
        </p:txBody>
      </p:sp>
      <p:sp>
        <p:nvSpPr>
          <p:cNvPr id="6" name="テキスト ボックス 5"/>
          <p:cNvSpPr txBox="1"/>
          <p:nvPr/>
        </p:nvSpPr>
        <p:spPr>
          <a:xfrm>
            <a:off x="5643570" y="5715016"/>
            <a:ext cx="2786082" cy="584775"/>
          </a:xfrm>
          <a:prstGeom prst="rect">
            <a:avLst/>
          </a:prstGeom>
          <a:noFill/>
        </p:spPr>
        <p:txBody>
          <a:bodyPr wrap="square" rtlCol="0">
            <a:spAutoFit/>
          </a:bodyPr>
          <a:lstStyle/>
          <a:p>
            <a:r>
              <a:rPr lang="ja-JP" altLang="en-US" sz="3200" dirty="0" smtClean="0">
                <a:solidFill>
                  <a:srgbClr val="FF0000"/>
                </a:solidFill>
              </a:rPr>
              <a:t>河川，</a:t>
            </a:r>
            <a:r>
              <a:rPr lang="en-US" sz="3200" dirty="0" smtClean="0">
                <a:solidFill>
                  <a:srgbClr val="FF0000"/>
                </a:solidFill>
              </a:rPr>
              <a:t>FP</a:t>
            </a:r>
            <a:r>
              <a:rPr lang="ja-JP" altLang="en-US" sz="3200" dirty="0" err="1" smtClean="0">
                <a:solidFill>
                  <a:srgbClr val="FF0000"/>
                </a:solidFill>
              </a:rPr>
              <a:t>，</a:t>
            </a:r>
            <a:r>
              <a:rPr lang="en-US" sz="3200" dirty="0" smtClean="0">
                <a:solidFill>
                  <a:srgbClr val="FF0000"/>
                </a:solidFill>
              </a:rPr>
              <a:t>BT</a:t>
            </a:r>
            <a:endParaRPr kumimoji="1" lang="ja-JP" altLang="en-US" dirty="0"/>
          </a:p>
        </p:txBody>
      </p:sp>
      <p:sp>
        <p:nvSpPr>
          <p:cNvPr id="8" name="テキスト ボックス 7"/>
          <p:cNvSpPr txBox="1"/>
          <p:nvPr/>
        </p:nvSpPr>
        <p:spPr>
          <a:xfrm>
            <a:off x="8382285" y="-24"/>
            <a:ext cx="761747" cy="369332"/>
          </a:xfrm>
          <a:prstGeom prst="rect">
            <a:avLst/>
          </a:prstGeom>
          <a:noFill/>
        </p:spPr>
        <p:txBody>
          <a:bodyPr wrap="none" rtlCol="0">
            <a:spAutoFit/>
          </a:bodyPr>
          <a:lstStyle/>
          <a:p>
            <a:r>
              <a:rPr lang="en-US" altLang="ja-JP" dirty="0" smtClean="0"/>
              <a:t>16</a:t>
            </a:r>
            <a:r>
              <a:rPr kumimoji="1" lang="en-US" altLang="ja-JP" dirty="0" smtClean="0"/>
              <a:t>/17</a:t>
            </a:r>
            <a:endParaRPr kumimoji="1" lang="ja-JP" altLang="en-US" dirty="0"/>
          </a:p>
        </p:txBody>
      </p:sp>
    </p:spTree>
    <p:custDataLst>
      <p:tags r:id="rId1"/>
    </p:custDataLst>
  </p:cSld>
  <p:clrMapOvr>
    <a:masterClrMapping/>
  </p:clrMapOvr>
  <p:transition advTm="4182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42860"/>
            <a:ext cx="8229600" cy="1143000"/>
          </a:xfrm>
        </p:spPr>
        <p:txBody>
          <a:bodyPr anchor="ctr">
            <a:normAutofit/>
          </a:bodyPr>
          <a:lstStyle/>
          <a:p>
            <a:pPr algn="ctr"/>
            <a:r>
              <a:rPr lang="ja-JP" altLang="en-US" sz="4000" dirty="0" smtClean="0"/>
              <a:t>保全のために</a:t>
            </a:r>
            <a:endParaRPr kumimoji="1" lang="ja-JP" altLang="en-US" sz="4000" dirty="0"/>
          </a:p>
        </p:txBody>
      </p:sp>
      <p:sp>
        <p:nvSpPr>
          <p:cNvPr id="18" name="角丸四角形 17"/>
          <p:cNvSpPr/>
          <p:nvPr/>
        </p:nvSpPr>
        <p:spPr>
          <a:xfrm>
            <a:off x="857224" y="1214422"/>
            <a:ext cx="7429552" cy="914400"/>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lvl="0" algn="ctr"/>
            <a:r>
              <a:rPr lang="ja-JP" altLang="en-US" sz="2800" dirty="0" smtClean="0"/>
              <a:t>イネの出穂期に採食が困難になるのを防ぐ</a:t>
            </a:r>
            <a:endParaRPr lang="ja-JP" altLang="en-US" sz="2800" dirty="0"/>
          </a:p>
        </p:txBody>
      </p:sp>
      <p:grpSp>
        <p:nvGrpSpPr>
          <p:cNvPr id="20" name="グループ化 19"/>
          <p:cNvGrpSpPr/>
          <p:nvPr/>
        </p:nvGrpSpPr>
        <p:grpSpPr>
          <a:xfrm>
            <a:off x="972000" y="2000240"/>
            <a:ext cx="7200000" cy="1662849"/>
            <a:chOff x="993318" y="4440696"/>
            <a:chExt cx="7157364" cy="1393678"/>
          </a:xfrm>
        </p:grpSpPr>
        <p:grpSp>
          <p:nvGrpSpPr>
            <p:cNvPr id="11" name="グループ化 9"/>
            <p:cNvGrpSpPr/>
            <p:nvPr/>
          </p:nvGrpSpPr>
          <p:grpSpPr>
            <a:xfrm>
              <a:off x="993318" y="4929197"/>
              <a:ext cx="7157364" cy="905177"/>
              <a:chOff x="900562" y="5214952"/>
              <a:chExt cx="7228379" cy="1206903"/>
            </a:xfrm>
          </p:grpSpPr>
          <p:sp>
            <p:nvSpPr>
              <p:cNvPr id="12" name="円/楕円 11"/>
              <p:cNvSpPr/>
              <p:nvPr/>
            </p:nvSpPr>
            <p:spPr>
              <a:xfrm>
                <a:off x="900562" y="5214952"/>
                <a:ext cx="7200000" cy="1206903"/>
              </a:xfrm>
              <a:prstGeom prst="ellipse">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p:cNvSpPr txBox="1"/>
              <p:nvPr/>
            </p:nvSpPr>
            <p:spPr>
              <a:xfrm>
                <a:off x="928941" y="5457471"/>
                <a:ext cx="7200000" cy="6534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tabLst/>
                  <a:defRPr/>
                </a:pPr>
                <a:r>
                  <a:rPr kumimoji="0" lang="ja-JP" altLang="en-US" sz="3200" kern="0" dirty="0" smtClean="0">
                    <a:solidFill>
                      <a:sysClr val="windowText" lastClr="000000"/>
                    </a:solidFill>
                  </a:rPr>
                  <a:t>適度な広さの休耕田を確保する</a:t>
                </a:r>
                <a:endParaRPr lang="ja-JP" altLang="en-US" sz="3200" kern="0" dirty="0">
                  <a:solidFill>
                    <a:sysClr val="windowText" lastClr="000000"/>
                  </a:solidFill>
                </a:endParaRPr>
              </a:p>
            </p:txBody>
          </p:sp>
        </p:grpSp>
        <p:sp>
          <p:nvSpPr>
            <p:cNvPr id="19" name="下矢印 18"/>
            <p:cNvSpPr/>
            <p:nvPr/>
          </p:nvSpPr>
          <p:spPr>
            <a:xfrm>
              <a:off x="4013460" y="4440696"/>
              <a:ext cx="1240484" cy="598741"/>
            </a:xfrm>
            <a:prstGeom prst="downArrow">
              <a:avLst/>
            </a:prstGeom>
            <a:ln w="381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grpSp>
      <p:sp>
        <p:nvSpPr>
          <p:cNvPr id="14" name="角丸四角形吹き出し 13"/>
          <p:cNvSpPr/>
          <p:nvPr/>
        </p:nvSpPr>
        <p:spPr>
          <a:xfrm>
            <a:off x="928662" y="4071942"/>
            <a:ext cx="7200000" cy="1071570"/>
          </a:xfrm>
          <a:prstGeom prst="wedgeRoundRectCallout">
            <a:avLst>
              <a:gd name="adj1" fmla="val -2678"/>
              <a:gd name="adj2" fmla="val -111694"/>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lvl="0">
              <a:buFont typeface="Wingdings" pitchFamily="2" charset="2"/>
              <a:buChar char="Ø"/>
            </a:pPr>
            <a:r>
              <a:rPr lang="ja-JP" altLang="en-US" sz="2400" dirty="0" smtClean="0"/>
              <a:t>背の高い植物が繁茂しないように管理する</a:t>
            </a:r>
            <a:endParaRPr lang="en-US" altLang="ja-JP" sz="2400" dirty="0" smtClean="0"/>
          </a:p>
          <a:p>
            <a:pPr lvl="0">
              <a:buFont typeface="Wingdings" pitchFamily="2" charset="2"/>
              <a:buChar char="Ø"/>
            </a:pPr>
            <a:r>
              <a:rPr lang="ja-JP" altLang="en-US" sz="2400" dirty="0" smtClean="0"/>
              <a:t>水辺の餌生物が移動してくるように場所に配慮する</a:t>
            </a:r>
            <a:endParaRPr lang="ja-JP" altLang="en-US" sz="2400" dirty="0"/>
          </a:p>
        </p:txBody>
      </p:sp>
      <p:sp>
        <p:nvSpPr>
          <p:cNvPr id="34" name="角丸四角形 33"/>
          <p:cNvSpPr/>
          <p:nvPr/>
        </p:nvSpPr>
        <p:spPr>
          <a:xfrm>
            <a:off x="928662" y="3800484"/>
            <a:ext cx="7429552" cy="914400"/>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lvl="0" algn="ctr"/>
            <a:r>
              <a:rPr lang="ja-JP" altLang="en-US" sz="2800" dirty="0" smtClean="0"/>
              <a:t>陸上の餌生物が減少する時期に餌を提供する</a:t>
            </a:r>
            <a:endParaRPr lang="ja-JP" altLang="en-US" sz="2800" dirty="0"/>
          </a:p>
        </p:txBody>
      </p:sp>
      <p:grpSp>
        <p:nvGrpSpPr>
          <p:cNvPr id="35" name="グループ化 34"/>
          <p:cNvGrpSpPr/>
          <p:nvPr/>
        </p:nvGrpSpPr>
        <p:grpSpPr>
          <a:xfrm>
            <a:off x="461130" y="4643446"/>
            <a:ext cx="8254274" cy="1662858"/>
            <a:chOff x="389692" y="2200496"/>
            <a:chExt cx="8254274" cy="1662858"/>
          </a:xfrm>
        </p:grpSpPr>
        <p:grpSp>
          <p:nvGrpSpPr>
            <p:cNvPr id="36" name="グループ化 19"/>
            <p:cNvGrpSpPr/>
            <p:nvPr/>
          </p:nvGrpSpPr>
          <p:grpSpPr>
            <a:xfrm>
              <a:off x="389692" y="2200496"/>
              <a:ext cx="8254274" cy="1662858"/>
              <a:chOff x="1021418" y="4440696"/>
              <a:chExt cx="7129262" cy="1393687"/>
            </a:xfrm>
          </p:grpSpPr>
          <p:grpSp>
            <p:nvGrpSpPr>
              <p:cNvPr id="38" name="グループ化 9"/>
              <p:cNvGrpSpPr/>
              <p:nvPr/>
            </p:nvGrpSpPr>
            <p:grpSpPr>
              <a:xfrm>
                <a:off x="1021418" y="4929205"/>
                <a:ext cx="7129262" cy="905178"/>
                <a:chOff x="928941" y="5214958"/>
                <a:chExt cx="7200000" cy="1206904"/>
              </a:xfrm>
            </p:grpSpPr>
            <p:sp>
              <p:nvSpPr>
                <p:cNvPr id="40" name="円/楕円 39"/>
                <p:cNvSpPr/>
                <p:nvPr/>
              </p:nvSpPr>
              <p:spPr>
                <a:xfrm>
                  <a:off x="1060541" y="5214958"/>
                  <a:ext cx="6908421" cy="1206904"/>
                </a:xfrm>
                <a:prstGeom prst="ellipse">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00" dirty="0" smtClean="0">
                    <a:solidFill>
                      <a:schemeClr val="tx1"/>
                    </a:solidFill>
                  </a:endParaRPr>
                </a:p>
              </p:txBody>
            </p:sp>
            <p:sp>
              <p:nvSpPr>
                <p:cNvPr id="41" name="テキスト ボックス 40"/>
                <p:cNvSpPr txBox="1"/>
                <p:nvPr/>
              </p:nvSpPr>
              <p:spPr>
                <a:xfrm>
                  <a:off x="928941" y="5617131"/>
                  <a:ext cx="7200000" cy="6534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tabLst/>
                    <a:defRPr/>
                  </a:pPr>
                  <a:endParaRPr lang="ja-JP" altLang="en-US" sz="3200" kern="0" dirty="0">
                    <a:solidFill>
                      <a:sysClr val="windowText" lastClr="000000"/>
                    </a:solidFill>
                  </a:endParaRPr>
                </a:p>
              </p:txBody>
            </p:sp>
          </p:grpSp>
          <p:sp>
            <p:nvSpPr>
              <p:cNvPr id="39" name="下矢印 38"/>
              <p:cNvSpPr/>
              <p:nvPr/>
            </p:nvSpPr>
            <p:spPr>
              <a:xfrm>
                <a:off x="4013460" y="4440696"/>
                <a:ext cx="1240484" cy="598741"/>
              </a:xfrm>
              <a:prstGeom prst="downArrow">
                <a:avLst/>
              </a:prstGeom>
              <a:ln w="381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grpSp>
        <p:sp>
          <p:nvSpPr>
            <p:cNvPr id="37" name="正方形/長方形 36"/>
            <p:cNvSpPr/>
            <p:nvPr/>
          </p:nvSpPr>
          <p:spPr>
            <a:xfrm>
              <a:off x="571472" y="3000372"/>
              <a:ext cx="7929618" cy="584775"/>
            </a:xfrm>
            <a:prstGeom prst="rect">
              <a:avLst/>
            </a:prstGeom>
          </p:spPr>
          <p:txBody>
            <a:bodyPr wrap="square" anchor="ctr">
              <a:spAutoFit/>
            </a:bodyPr>
            <a:lstStyle/>
            <a:p>
              <a:pPr algn="ctr"/>
              <a:r>
                <a:rPr lang="ja-JP" altLang="en-US" sz="3200" dirty="0" smtClean="0"/>
                <a:t>河川，</a:t>
              </a:r>
              <a:r>
                <a:rPr lang="en-US" altLang="ja-JP" sz="3200" dirty="0" smtClean="0"/>
                <a:t>FP</a:t>
              </a:r>
              <a:r>
                <a:rPr lang="ja-JP" altLang="en-US" sz="3200" dirty="0" err="1" smtClean="0"/>
                <a:t>，</a:t>
              </a:r>
              <a:r>
                <a:rPr lang="en-US" altLang="ja-JP" sz="3200" dirty="0" smtClean="0"/>
                <a:t>BT</a:t>
              </a:r>
              <a:r>
                <a:rPr lang="ja-JP" altLang="en-US" sz="3200" dirty="0" smtClean="0"/>
                <a:t>など魚類の生息地を設ける</a:t>
              </a:r>
            </a:p>
          </p:txBody>
        </p:sp>
      </p:grpSp>
      <p:sp>
        <p:nvSpPr>
          <p:cNvPr id="21" name="テキスト ボックス 20"/>
          <p:cNvSpPr txBox="1"/>
          <p:nvPr/>
        </p:nvSpPr>
        <p:spPr>
          <a:xfrm>
            <a:off x="8382285" y="-24"/>
            <a:ext cx="761747" cy="369332"/>
          </a:xfrm>
          <a:prstGeom prst="rect">
            <a:avLst/>
          </a:prstGeom>
          <a:noFill/>
        </p:spPr>
        <p:txBody>
          <a:bodyPr wrap="none" rtlCol="0">
            <a:spAutoFit/>
          </a:bodyPr>
          <a:lstStyle/>
          <a:p>
            <a:r>
              <a:rPr lang="en-US" altLang="ja-JP" dirty="0" smtClean="0"/>
              <a:t>17</a:t>
            </a:r>
            <a:r>
              <a:rPr kumimoji="1" lang="en-US" altLang="ja-JP" dirty="0" smtClean="0"/>
              <a:t>/17</a:t>
            </a:r>
            <a:endParaRPr kumimoji="1" lang="ja-JP" altLang="en-US" dirty="0"/>
          </a:p>
        </p:txBody>
      </p:sp>
    </p:spTree>
    <p:custDataLst>
      <p:tags r:id="rId1"/>
    </p:custDataLst>
  </p:cSld>
  <p:clrMapOvr>
    <a:masterClrMapping/>
  </p:clrMapOvr>
  <p:transition advTm="3943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up)">
                                      <p:cBhvr>
                                        <p:cTn id="22" dur="500"/>
                                        <p:tgtEl>
                                          <p:spTgt spid="34"/>
                                        </p:tgtEl>
                                      </p:cBhvr>
                                    </p:animEffect>
                                  </p:childTnLst>
                                </p:cTn>
                              </p:par>
                              <p:par>
                                <p:cTn id="23" presetID="1" presetClass="exit" presetSubtype="0" fill="hold" grpId="1" nodeType="withEffect">
                                  <p:stCondLst>
                                    <p:cond delay="0"/>
                                  </p:stCondLst>
                                  <p:childTnLst>
                                    <p:set>
                                      <p:cBhvr>
                                        <p:cTn id="24" dur="1" fill="hold">
                                          <p:stCondLst>
                                            <p:cond delay="0"/>
                                          </p:stCondLst>
                                        </p:cTn>
                                        <p:tgtEl>
                                          <p:spTgt spid="1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up)">
                                      <p:cBhvr>
                                        <p:cTn id="2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 grpId="0" animBg="1"/>
      <p:bldP spid="14" grpId="1" animBg="1"/>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 17" descr="IMG_1800.JPG"/>
          <p:cNvPicPr>
            <a:picLocks noChangeAspect="1"/>
          </p:cNvPicPr>
          <p:nvPr/>
        </p:nvPicPr>
        <p:blipFill>
          <a:blip r:embed="rId3" cstate="print">
            <a:lum bright="10000" contrast="10000"/>
          </a:blip>
          <a:stretch>
            <a:fillRect/>
          </a:stretch>
        </p:blipFill>
        <p:spPr>
          <a:xfrm>
            <a:off x="-32" y="-24"/>
            <a:ext cx="9168000" cy="6876000"/>
          </a:xfrm>
          <a:prstGeom prst="rect">
            <a:avLst/>
          </a:prstGeom>
          <a:solidFill>
            <a:schemeClr val="accent3">
              <a:tint val="90000"/>
              <a:satMod val="120000"/>
            </a:schemeClr>
          </a:solidFill>
          <a:effectLst/>
        </p:spPr>
      </p:pic>
      <p:sp>
        <p:nvSpPr>
          <p:cNvPr id="3" name="テキスト ボックス 2"/>
          <p:cNvSpPr txBox="1"/>
          <p:nvPr/>
        </p:nvSpPr>
        <p:spPr>
          <a:xfrm>
            <a:off x="1412321" y="3105835"/>
            <a:ext cx="6319359" cy="646331"/>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kumimoji="1" lang="ja-JP" alt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ご清聴ありがとうございました．</a:t>
            </a:r>
            <a:endParaRPr kumimoji="1" lang="ja-JP" alt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advTm="4094"/>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endParaRPr kumimoji="1" lang="ja-JP" altLang="en-US"/>
          </a:p>
        </p:txBody>
      </p:sp>
      <p:graphicFrame>
        <p:nvGraphicFramePr>
          <p:cNvPr id="7" name="グラフ 6"/>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p:cNvGraphicFramePr/>
          <p:nvPr/>
        </p:nvGraphicFramePr>
        <p:xfrm>
          <a:off x="0" y="3150000"/>
          <a:ext cx="9144000" cy="3708000"/>
        </p:xfrm>
        <a:graphic>
          <a:graphicData uri="http://schemas.openxmlformats.org/drawingml/2006/chart">
            <c:chart xmlns:c="http://schemas.openxmlformats.org/drawingml/2006/chart" xmlns:r="http://schemas.openxmlformats.org/officeDocument/2006/relationships" r:id="rId3"/>
          </a:graphicData>
        </a:graphic>
      </p:graphicFrame>
      <p:sp>
        <p:nvSpPr>
          <p:cNvPr id="9" name="角丸四角形 8"/>
          <p:cNvSpPr/>
          <p:nvPr/>
        </p:nvSpPr>
        <p:spPr>
          <a:xfrm>
            <a:off x="7786710" y="4000504"/>
            <a:ext cx="1357290" cy="50006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コンテンツ プレースホルダ 17" descr="IMG_1800.JPG"/>
          <p:cNvPicPr>
            <a:picLocks noGrp="1" noChangeAspect="1"/>
          </p:cNvPicPr>
          <p:nvPr>
            <p:ph idx="1"/>
          </p:nvPr>
        </p:nvPicPr>
        <p:blipFill>
          <a:blip r:embed="rId4" cstate="print">
            <a:grayscl/>
            <a:lum bright="-10000"/>
          </a:blip>
          <a:stretch>
            <a:fillRect/>
          </a:stretch>
        </p:blipFill>
        <p:spPr>
          <a:xfrm>
            <a:off x="-23968" y="-24"/>
            <a:ext cx="9168000" cy="6876000"/>
          </a:xfrm>
          <a:solidFill>
            <a:schemeClr val="accent3">
              <a:tint val="90000"/>
              <a:satMod val="120000"/>
            </a:schemeClr>
          </a:solidFill>
          <a:effectLst/>
        </p:spPr>
      </p:pic>
      <p:sp>
        <p:nvSpPr>
          <p:cNvPr id="2" name="タイトル 1"/>
          <p:cNvSpPr>
            <a:spLocks noGrp="1"/>
          </p:cNvSpPr>
          <p:nvPr>
            <p:ph type="title"/>
          </p:nvPr>
        </p:nvSpPr>
        <p:spPr>
          <a:xfrm>
            <a:off x="-35968" y="72000"/>
            <a:ext cx="9180000" cy="1143000"/>
          </a:xfrm>
          <a:solidFill>
            <a:srgbClr val="FFFFFF">
              <a:alpha val="80000"/>
            </a:srgbClr>
          </a:solidFill>
        </p:spPr>
        <p:txBody>
          <a:bodyPr anchor="ctr">
            <a:normAutofit/>
          </a:bodyPr>
          <a:lstStyle/>
          <a:p>
            <a:pPr algn="ctr"/>
            <a:r>
              <a:rPr kumimoji="1" lang="ja-JP" altLang="en-US" sz="4000" dirty="0" smtClean="0"/>
              <a:t>背景</a:t>
            </a:r>
            <a:endParaRPr kumimoji="1" lang="ja-JP" altLang="en-US" sz="4000" dirty="0"/>
          </a:p>
        </p:txBody>
      </p:sp>
      <p:sp>
        <p:nvSpPr>
          <p:cNvPr id="27" name="テキスト ボックス 26"/>
          <p:cNvSpPr txBox="1"/>
          <p:nvPr/>
        </p:nvSpPr>
        <p:spPr>
          <a:xfrm>
            <a:off x="252000" y="2928934"/>
            <a:ext cx="8640000" cy="954107"/>
          </a:xfrm>
          <a:prstGeom prst="rect">
            <a:avLst/>
          </a:prstGeom>
          <a:solidFill>
            <a:srgbClr val="FFFFFF">
              <a:alpha val="69804"/>
            </a:srgbClr>
          </a:solidFill>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2800" dirty="0" smtClean="0"/>
              <a:t>ここ数十年の間に、集団繁殖地の消失・規模の縮小など</a:t>
            </a:r>
            <a:endParaRPr lang="en-US" altLang="ja-JP" sz="2800" dirty="0" smtClean="0"/>
          </a:p>
          <a:p>
            <a:pPr algn="ctr"/>
            <a:r>
              <a:rPr lang="ja-JP" altLang="en-US" sz="2800" dirty="0" smtClean="0"/>
              <a:t>個体数の減少が報告されている</a:t>
            </a:r>
            <a:endParaRPr lang="en-US" altLang="ja-JP" sz="2800" dirty="0" smtClean="0"/>
          </a:p>
        </p:txBody>
      </p:sp>
      <p:graphicFrame>
        <p:nvGraphicFramePr>
          <p:cNvPr id="29" name="図表 28"/>
          <p:cNvGraphicFramePr/>
          <p:nvPr/>
        </p:nvGraphicFramePr>
        <p:xfrm>
          <a:off x="1524000" y="1071546"/>
          <a:ext cx="6096000" cy="203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8" name="上矢印吹き出し 27"/>
          <p:cNvSpPr/>
          <p:nvPr/>
        </p:nvSpPr>
        <p:spPr>
          <a:xfrm>
            <a:off x="972000" y="3786190"/>
            <a:ext cx="7200000" cy="1000132"/>
          </a:xfrm>
          <a:prstGeom prst="upArrowCallout">
            <a:avLst>
              <a:gd name="adj1" fmla="val 59480"/>
              <a:gd name="adj2" fmla="val 29740"/>
              <a:gd name="adj3" fmla="val 25000"/>
              <a:gd name="adj4" fmla="val 73736"/>
            </a:avLst>
          </a:prstGeom>
          <a:solidFill>
            <a:srgbClr val="FFFFFF">
              <a:alpha val="69804"/>
            </a:srgbClr>
          </a:solidFill>
          <a:ln w="5715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800" dirty="0" smtClean="0"/>
              <a:t>水田地帯の環境変化による餌資源の減少</a:t>
            </a:r>
            <a:endParaRPr lang="en-US" altLang="ja-JP" sz="2800" dirty="0" smtClean="0"/>
          </a:p>
        </p:txBody>
      </p:sp>
      <p:sp>
        <p:nvSpPr>
          <p:cNvPr id="10" name="上矢印吹き出し 9"/>
          <p:cNvSpPr/>
          <p:nvPr/>
        </p:nvSpPr>
        <p:spPr>
          <a:xfrm>
            <a:off x="972000" y="4714884"/>
            <a:ext cx="7200000" cy="1440000"/>
          </a:xfrm>
          <a:prstGeom prst="upArrowCallout">
            <a:avLst>
              <a:gd name="adj1" fmla="val 54728"/>
              <a:gd name="adj2" fmla="val 27364"/>
              <a:gd name="adj3" fmla="val 25000"/>
              <a:gd name="adj4" fmla="val 73736"/>
            </a:avLst>
          </a:prstGeom>
          <a:solidFill>
            <a:srgbClr val="FFFFFF">
              <a:alpha val="69804"/>
            </a:srgbClr>
          </a:solidFill>
          <a:ln w="5715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800" dirty="0" smtClean="0"/>
              <a:t>減反政策⇒水田の減少</a:t>
            </a:r>
            <a:endParaRPr lang="en-US" altLang="ja-JP" sz="2800" dirty="0" smtClean="0"/>
          </a:p>
          <a:p>
            <a:pPr algn="ctr"/>
            <a:r>
              <a:rPr lang="ja-JP" altLang="en-US" sz="2800" dirty="0" smtClean="0"/>
              <a:t>圃場整備⇒用排分離・コンクリート化</a:t>
            </a:r>
            <a:endParaRPr lang="en-US" altLang="ja-JP" sz="2800" dirty="0" smtClean="0"/>
          </a:p>
        </p:txBody>
      </p:sp>
      <p:grpSp>
        <p:nvGrpSpPr>
          <p:cNvPr id="13" name="グループ化 12"/>
          <p:cNvGrpSpPr/>
          <p:nvPr/>
        </p:nvGrpSpPr>
        <p:grpSpPr>
          <a:xfrm>
            <a:off x="972000" y="4214818"/>
            <a:ext cx="7200000" cy="1800000"/>
            <a:chOff x="972000" y="4500570"/>
            <a:chExt cx="7200000" cy="1800000"/>
          </a:xfrm>
        </p:grpSpPr>
        <p:sp>
          <p:nvSpPr>
            <p:cNvPr id="24" name="円/楕円 23"/>
            <p:cNvSpPr/>
            <p:nvPr/>
          </p:nvSpPr>
          <p:spPr>
            <a:xfrm>
              <a:off x="972000" y="4500570"/>
              <a:ext cx="7200000" cy="1800000"/>
            </a:xfrm>
            <a:prstGeom prst="ellipse">
              <a:avLst/>
            </a:prstGeom>
            <a:ln w="5715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2" name="テキスト ボックス 21"/>
            <p:cNvSpPr txBox="1"/>
            <p:nvPr/>
          </p:nvSpPr>
          <p:spPr>
            <a:xfrm>
              <a:off x="972000" y="5228999"/>
              <a:ext cx="7200000" cy="327012"/>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kumimoji="1" lang="ja-JP" altLang="en-US" sz="2800" dirty="0" smtClean="0">
                  <a:solidFill>
                    <a:srgbClr val="FF0000"/>
                  </a:solidFill>
                </a:rPr>
                <a:t>水田地帯での保全対策を考える必要がある</a:t>
              </a:r>
              <a:endParaRPr kumimoji="1" lang="ja-JP" altLang="en-US" sz="2800" dirty="0">
                <a:solidFill>
                  <a:srgbClr val="FF0000"/>
                </a:solidFill>
              </a:endParaRPr>
            </a:p>
          </p:txBody>
        </p:sp>
      </p:grpSp>
      <p:sp>
        <p:nvSpPr>
          <p:cNvPr id="11" name="テキスト ボックス 10"/>
          <p:cNvSpPr txBox="1"/>
          <p:nvPr/>
        </p:nvSpPr>
        <p:spPr>
          <a:xfrm>
            <a:off x="8510525" y="-24"/>
            <a:ext cx="633507" cy="369332"/>
          </a:xfrm>
          <a:prstGeom prst="rect">
            <a:avLst/>
          </a:prstGeom>
          <a:noFill/>
        </p:spPr>
        <p:txBody>
          <a:bodyPr wrap="none" rtlCol="0">
            <a:spAutoFit/>
          </a:bodyPr>
          <a:lstStyle/>
          <a:p>
            <a:r>
              <a:rPr kumimoji="1" lang="en-US" altLang="ja-JP" dirty="0" smtClean="0"/>
              <a:t>2/17</a:t>
            </a:r>
            <a:endParaRPr kumimoji="1" lang="ja-JP" altLang="en-US" dirty="0"/>
          </a:p>
        </p:txBody>
      </p:sp>
    </p:spTree>
    <p:custDataLst>
      <p:tags r:id="rId1"/>
    </p:custDataLst>
  </p:cSld>
  <p:clrMapOvr>
    <a:masterClrMapping/>
  </p:clrMapOvr>
  <p:transition advTm="5089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ox(ou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down)">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outVertic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Graphic spid="29" grpId="0">
        <p:bldAsOne/>
      </p:bldGraphic>
      <p:bldP spid="28"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endParaRPr kumimoji="1" lang="ja-JP" altLang="en-US"/>
          </a:p>
        </p:txBody>
      </p:sp>
      <p:graphicFrame>
        <p:nvGraphicFramePr>
          <p:cNvPr id="7" name="グラフ 6"/>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p:cNvGraphicFramePr/>
          <p:nvPr/>
        </p:nvGraphicFramePr>
        <p:xfrm>
          <a:off x="0" y="3150000"/>
          <a:ext cx="9144000" cy="3708000"/>
        </p:xfrm>
        <a:graphic>
          <a:graphicData uri="http://schemas.openxmlformats.org/drawingml/2006/chart">
            <c:chart xmlns:c="http://schemas.openxmlformats.org/drawingml/2006/chart" xmlns:r="http://schemas.openxmlformats.org/officeDocument/2006/relationships" r:id="rId3"/>
          </a:graphicData>
        </a:graphic>
      </p:graphicFrame>
      <p:sp>
        <p:nvSpPr>
          <p:cNvPr id="9" name="角丸四角形 8"/>
          <p:cNvSpPr/>
          <p:nvPr/>
        </p:nvSpPr>
        <p:spPr>
          <a:xfrm>
            <a:off x="7786710" y="3143248"/>
            <a:ext cx="1357290" cy="50006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graphicFrame>
        <p:nvGraphicFramePr>
          <p:cNvPr id="10" name="図表 9"/>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graphicEl>
                                              <a:dgm id="{33D59B50-C307-4280-809B-823D7AD74714}"/>
                                            </p:graphicEl>
                                          </p:spTgt>
                                        </p:tgtEl>
                                        <p:attrNameLst>
                                          <p:attrName>style.visibility</p:attrName>
                                        </p:attrNameLst>
                                      </p:cBhvr>
                                      <p:to>
                                        <p:strVal val="visible"/>
                                      </p:to>
                                    </p:set>
                                    <p:animEffect transition="in" filter="wipe(up)">
                                      <p:cBhvr>
                                        <p:cTn id="7" dur="500"/>
                                        <p:tgtEl>
                                          <p:spTgt spid="10">
                                            <p:graphicEl>
                                              <a:dgm id="{33D59B50-C307-4280-809B-823D7AD74714}"/>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graphicEl>
                                              <a:dgm id="{41CE838B-FC77-4F06-84AD-8173108F60E0}"/>
                                            </p:graphicEl>
                                          </p:spTgt>
                                        </p:tgtEl>
                                        <p:attrNameLst>
                                          <p:attrName>style.visibility</p:attrName>
                                        </p:attrNameLst>
                                      </p:cBhvr>
                                      <p:to>
                                        <p:strVal val="visible"/>
                                      </p:to>
                                    </p:set>
                                    <p:animEffect transition="in" filter="wipe(up)">
                                      <p:cBhvr>
                                        <p:cTn id="10" dur="500"/>
                                        <p:tgtEl>
                                          <p:spTgt spid="10">
                                            <p:graphicEl>
                                              <a:dgm id="{41CE838B-FC77-4F06-84AD-8173108F60E0}"/>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0">
                                            <p:graphicEl>
                                              <a:dgm id="{542B3AC5-B1EA-4593-959E-F399CD215924}"/>
                                            </p:graphicEl>
                                          </p:spTgt>
                                        </p:tgtEl>
                                        <p:attrNameLst>
                                          <p:attrName>style.visibility</p:attrName>
                                        </p:attrNameLst>
                                      </p:cBhvr>
                                      <p:to>
                                        <p:strVal val="visible"/>
                                      </p:to>
                                    </p:set>
                                    <p:animEffect transition="in" filter="wipe(up)">
                                      <p:cBhvr>
                                        <p:cTn id="15" dur="500"/>
                                        <p:tgtEl>
                                          <p:spTgt spid="10">
                                            <p:graphicEl>
                                              <a:dgm id="{542B3AC5-B1EA-4593-959E-F399CD21592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0">
                                            <p:graphicEl>
                                              <a:dgm id="{5A21C42F-9B3B-4CF9-97A3-E70306411DC6}"/>
                                            </p:graphicEl>
                                          </p:spTgt>
                                        </p:tgtEl>
                                        <p:attrNameLst>
                                          <p:attrName>style.visibility</p:attrName>
                                        </p:attrNameLst>
                                      </p:cBhvr>
                                      <p:to>
                                        <p:strVal val="visible"/>
                                      </p:to>
                                    </p:set>
                                    <p:animEffect transition="in" filter="wipe(up)">
                                      <p:cBhvr>
                                        <p:cTn id="20" dur="500"/>
                                        <p:tgtEl>
                                          <p:spTgt spid="10">
                                            <p:graphicEl>
                                              <a:dgm id="{5A21C42F-9B3B-4CF9-97A3-E70306411DC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lvlAtOnc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図 8" descr="sagi.jpg"/>
          <p:cNvPicPr>
            <a:picLocks noChangeAspect="1"/>
          </p:cNvPicPr>
          <p:nvPr/>
        </p:nvPicPr>
        <p:blipFill>
          <a:blip r:embed="rId2" cstate="print">
            <a:clrChange>
              <a:clrFrom>
                <a:srgbClr val="FFFFFF"/>
              </a:clrFrom>
              <a:clrTo>
                <a:srgbClr val="FFFFFF">
                  <a:alpha val="0"/>
                </a:srgbClr>
              </a:clrTo>
            </a:clrChange>
            <a:lum bright="-10000" contrast="10000"/>
          </a:blip>
          <a:stretch>
            <a:fillRect/>
          </a:stretch>
        </p:blipFill>
        <p:spPr>
          <a:xfrm>
            <a:off x="1512000" y="3429000"/>
            <a:ext cx="2389584" cy="2043112"/>
          </a:xfrm>
          <a:prstGeom prst="rect">
            <a:avLst/>
          </a:prstGeom>
        </p:spPr>
      </p:pic>
      <p:pic>
        <p:nvPicPr>
          <p:cNvPr id="3" name="図 2" descr="sagi.jpg"/>
          <p:cNvPicPr>
            <a:picLocks noChangeAspect="1"/>
          </p:cNvPicPr>
          <p:nvPr/>
        </p:nvPicPr>
        <p:blipFill>
          <a:blip r:embed="rId2" cstate="print">
            <a:clrChange>
              <a:clrFrom>
                <a:srgbClr val="FFFFFF"/>
              </a:clrFrom>
              <a:clrTo>
                <a:srgbClr val="FFFFFF">
                  <a:alpha val="0"/>
                </a:srgbClr>
              </a:clrTo>
            </a:clrChange>
            <a:lum bright="-10000" contrast="10000"/>
          </a:blip>
          <a:stretch>
            <a:fillRect/>
          </a:stretch>
        </p:blipFill>
        <p:spPr>
          <a:xfrm>
            <a:off x="1512000" y="540000"/>
            <a:ext cx="2389584" cy="2043112"/>
          </a:xfrm>
          <a:prstGeom prst="rect">
            <a:avLst/>
          </a:prstGeom>
          <a:ln>
            <a:noFill/>
          </a:ln>
        </p:spPr>
      </p:pic>
      <p:sp>
        <p:nvSpPr>
          <p:cNvPr id="5" name="台形 4"/>
          <p:cNvSpPr/>
          <p:nvPr/>
        </p:nvSpPr>
        <p:spPr>
          <a:xfrm rot="10800000">
            <a:off x="1872001" y="2497496"/>
            <a:ext cx="5400000" cy="360000"/>
          </a:xfrm>
          <a:prstGeom prst="trapezoid">
            <a:avLst>
              <a:gd name="adj" fmla="val 5311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台形 6"/>
          <p:cNvSpPr/>
          <p:nvPr/>
        </p:nvSpPr>
        <p:spPr>
          <a:xfrm rot="10800000">
            <a:off x="1668958" y="4883643"/>
            <a:ext cx="5832000" cy="1260000"/>
          </a:xfrm>
          <a:prstGeom prst="trapezoid">
            <a:avLst>
              <a:gd name="adj" fmla="val 94327"/>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直角三角形 9"/>
          <p:cNvSpPr/>
          <p:nvPr/>
        </p:nvSpPr>
        <p:spPr>
          <a:xfrm>
            <a:off x="1091802" y="4357694"/>
            <a:ext cx="1980000" cy="1800000"/>
          </a:xfrm>
          <a:prstGeom prst="r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直角三角形 10"/>
          <p:cNvSpPr/>
          <p:nvPr/>
        </p:nvSpPr>
        <p:spPr>
          <a:xfrm flipH="1">
            <a:off x="6072198" y="4357694"/>
            <a:ext cx="1980000" cy="1800000"/>
          </a:xfrm>
          <a:prstGeom prst="r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台形 12"/>
          <p:cNvSpPr/>
          <p:nvPr/>
        </p:nvSpPr>
        <p:spPr>
          <a:xfrm>
            <a:off x="991670" y="2317496"/>
            <a:ext cx="1080000" cy="540000"/>
          </a:xfrm>
          <a:prstGeom prst="trapezoid">
            <a:avLst>
              <a:gd name="adj" fmla="val 57181"/>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台形 13"/>
          <p:cNvSpPr/>
          <p:nvPr/>
        </p:nvSpPr>
        <p:spPr>
          <a:xfrm>
            <a:off x="7072330" y="2317496"/>
            <a:ext cx="1080000" cy="540000"/>
          </a:xfrm>
          <a:prstGeom prst="trapezoid">
            <a:avLst>
              <a:gd name="adj" fmla="val 57181"/>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Picture 3" descr="C:\Documents and Settings\Mari　Kikuchi\Local Settings\Temporary Internet Files\Content.IE5\AUMKTOT0\MCAN04355_0000[1].wmf"/>
          <p:cNvPicPr>
            <a:picLocks noChangeAspect="1" noChangeArrowheads="1"/>
          </p:cNvPicPr>
          <p:nvPr/>
        </p:nvPicPr>
        <p:blipFill>
          <a:blip r:embed="rId3"/>
          <a:srcRect/>
          <a:stretch>
            <a:fillRect/>
          </a:stretch>
        </p:blipFill>
        <p:spPr bwMode="auto">
          <a:xfrm flipH="1">
            <a:off x="6929454" y="2162969"/>
            <a:ext cx="642942" cy="551651"/>
          </a:xfrm>
          <a:prstGeom prst="rect">
            <a:avLst/>
          </a:prstGeom>
          <a:noFill/>
        </p:spPr>
      </p:pic>
      <p:grpSp>
        <p:nvGrpSpPr>
          <p:cNvPr id="42" name="グループ化 41"/>
          <p:cNvGrpSpPr/>
          <p:nvPr/>
        </p:nvGrpSpPr>
        <p:grpSpPr>
          <a:xfrm>
            <a:off x="4143372" y="5429264"/>
            <a:ext cx="612000" cy="936000"/>
            <a:chOff x="5143504" y="2665311"/>
            <a:chExt cx="1559615" cy="2443030"/>
          </a:xfrm>
        </p:grpSpPr>
        <p:sp>
          <p:nvSpPr>
            <p:cNvPr id="43" name="二等辺三角形 42"/>
            <p:cNvSpPr/>
            <p:nvPr/>
          </p:nvSpPr>
          <p:spPr>
            <a:xfrm rot="5400000">
              <a:off x="5141790" y="3716466"/>
              <a:ext cx="346324" cy="342896"/>
            </a:xfrm>
            <a:prstGeom prst="triangle">
              <a:avLst/>
            </a:prstGeom>
            <a:solidFill>
              <a:schemeClr val="bg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4" name="グループ化 38"/>
            <p:cNvGrpSpPr/>
            <p:nvPr/>
          </p:nvGrpSpPr>
          <p:grpSpPr>
            <a:xfrm>
              <a:off x="5263119" y="2665311"/>
              <a:ext cx="1440000" cy="2443030"/>
              <a:chOff x="5263119" y="2665311"/>
              <a:chExt cx="1440000" cy="2443030"/>
            </a:xfrm>
          </p:grpSpPr>
          <p:sp>
            <p:nvSpPr>
              <p:cNvPr id="46" name="弦 45"/>
              <p:cNvSpPr/>
              <p:nvPr/>
            </p:nvSpPr>
            <p:spPr>
              <a:xfrm rot="7996514">
                <a:off x="5263119" y="3668341"/>
                <a:ext cx="1440000" cy="1440000"/>
              </a:xfrm>
              <a:prstGeom prst="chord">
                <a:avLst>
                  <a:gd name="adj1" fmla="val 5401515"/>
                  <a:gd name="adj2" fmla="val 10999103"/>
                </a:avLst>
              </a:prstGeom>
              <a:solidFill>
                <a:schemeClr val="bg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弦 46"/>
              <p:cNvSpPr/>
              <p:nvPr/>
            </p:nvSpPr>
            <p:spPr>
              <a:xfrm rot="13603486" flipV="1">
                <a:off x="5263119" y="2665311"/>
                <a:ext cx="1440000" cy="1440000"/>
              </a:xfrm>
              <a:prstGeom prst="chord">
                <a:avLst>
                  <a:gd name="adj1" fmla="val 5401515"/>
                  <a:gd name="adj2" fmla="val 10999103"/>
                </a:avLst>
              </a:prstGeom>
              <a:solidFill>
                <a:schemeClr val="bg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45" name="直線コネクタ 44"/>
            <p:cNvCxnSpPr/>
            <p:nvPr/>
          </p:nvCxnSpPr>
          <p:spPr>
            <a:xfrm rot="10800000" flipH="1" flipV="1">
              <a:off x="5599352" y="3888001"/>
              <a:ext cx="733936" cy="968"/>
            </a:xfrm>
            <a:prstGeom prst="line">
              <a:avLst/>
            </a:prstGeom>
            <a:ln w="57150" cap="rnd">
              <a:solidFill>
                <a:schemeClr val="bg1">
                  <a:lumMod val="50000"/>
                </a:schemeClr>
              </a:solidFill>
              <a:bevel/>
            </a:ln>
          </p:spPr>
          <p:style>
            <a:lnRef idx="1">
              <a:schemeClr val="accent1"/>
            </a:lnRef>
            <a:fillRef idx="0">
              <a:schemeClr val="accent1"/>
            </a:fillRef>
            <a:effectRef idx="0">
              <a:schemeClr val="accent1"/>
            </a:effectRef>
            <a:fontRef idx="minor">
              <a:schemeClr val="tx1"/>
            </a:fontRef>
          </p:style>
        </p:cxnSp>
      </p:grpSp>
      <p:grpSp>
        <p:nvGrpSpPr>
          <p:cNvPr id="40" name="グループ化 39"/>
          <p:cNvGrpSpPr/>
          <p:nvPr/>
        </p:nvGrpSpPr>
        <p:grpSpPr>
          <a:xfrm>
            <a:off x="4429124" y="5500702"/>
            <a:ext cx="612000" cy="936000"/>
            <a:chOff x="5143504" y="2665311"/>
            <a:chExt cx="1559615" cy="2443030"/>
          </a:xfrm>
        </p:grpSpPr>
        <p:sp>
          <p:nvSpPr>
            <p:cNvPr id="35" name="二等辺三角形 34"/>
            <p:cNvSpPr/>
            <p:nvPr/>
          </p:nvSpPr>
          <p:spPr>
            <a:xfrm rot="5400000">
              <a:off x="5141790" y="3716466"/>
              <a:ext cx="346324" cy="342896"/>
            </a:xfrm>
            <a:prstGeom prst="triangle">
              <a:avLst/>
            </a:prstGeom>
            <a:solidFill>
              <a:schemeClr val="bg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9" name="グループ化 38"/>
            <p:cNvGrpSpPr/>
            <p:nvPr/>
          </p:nvGrpSpPr>
          <p:grpSpPr>
            <a:xfrm>
              <a:off x="5263119" y="2665311"/>
              <a:ext cx="1440000" cy="2443030"/>
              <a:chOff x="5263119" y="2665311"/>
              <a:chExt cx="1440000" cy="2443030"/>
            </a:xfrm>
          </p:grpSpPr>
          <p:sp>
            <p:nvSpPr>
              <p:cNvPr id="33" name="弦 32"/>
              <p:cNvSpPr/>
              <p:nvPr/>
            </p:nvSpPr>
            <p:spPr>
              <a:xfrm rot="7996514">
                <a:off x="5263119" y="3668341"/>
                <a:ext cx="1440000" cy="1440000"/>
              </a:xfrm>
              <a:prstGeom prst="chord">
                <a:avLst>
                  <a:gd name="adj1" fmla="val 5401515"/>
                  <a:gd name="adj2" fmla="val 10999103"/>
                </a:avLst>
              </a:prstGeom>
              <a:solidFill>
                <a:schemeClr val="bg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弦 33"/>
              <p:cNvSpPr/>
              <p:nvPr/>
            </p:nvSpPr>
            <p:spPr>
              <a:xfrm rot="13603486" flipV="1">
                <a:off x="5263119" y="2665311"/>
                <a:ext cx="1440000" cy="1440000"/>
              </a:xfrm>
              <a:prstGeom prst="chord">
                <a:avLst>
                  <a:gd name="adj1" fmla="val 5401515"/>
                  <a:gd name="adj2" fmla="val 10999103"/>
                </a:avLst>
              </a:prstGeom>
              <a:solidFill>
                <a:schemeClr val="bg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37" name="直線コネクタ 36"/>
            <p:cNvCxnSpPr/>
            <p:nvPr/>
          </p:nvCxnSpPr>
          <p:spPr>
            <a:xfrm rot="10800000" flipH="1" flipV="1">
              <a:off x="5599352" y="3888001"/>
              <a:ext cx="733936" cy="968"/>
            </a:xfrm>
            <a:prstGeom prst="line">
              <a:avLst/>
            </a:prstGeom>
            <a:ln w="57150" cap="rnd">
              <a:solidFill>
                <a:schemeClr val="bg1">
                  <a:lumMod val="50000"/>
                </a:schemeClr>
              </a:solidFill>
              <a:bevel/>
            </a:ln>
          </p:spPr>
          <p:style>
            <a:lnRef idx="1">
              <a:schemeClr val="accent1"/>
            </a:lnRef>
            <a:fillRef idx="0">
              <a:schemeClr val="accent1"/>
            </a:fillRef>
            <a:effectRef idx="0">
              <a:schemeClr val="accent1"/>
            </a:effectRef>
            <a:fontRef idx="minor">
              <a:schemeClr val="tx1"/>
            </a:fontRef>
          </p:style>
        </p:cxnSp>
      </p:grpSp>
      <p:grpSp>
        <p:nvGrpSpPr>
          <p:cNvPr id="48" name="グループ化 47"/>
          <p:cNvGrpSpPr/>
          <p:nvPr/>
        </p:nvGrpSpPr>
        <p:grpSpPr>
          <a:xfrm>
            <a:off x="4572000" y="4643446"/>
            <a:ext cx="612000" cy="936000"/>
            <a:chOff x="5143504" y="2665311"/>
            <a:chExt cx="1559615" cy="2443030"/>
          </a:xfrm>
        </p:grpSpPr>
        <p:sp>
          <p:nvSpPr>
            <p:cNvPr id="49" name="二等辺三角形 48"/>
            <p:cNvSpPr/>
            <p:nvPr/>
          </p:nvSpPr>
          <p:spPr>
            <a:xfrm rot="5400000">
              <a:off x="5141790" y="3716466"/>
              <a:ext cx="346324" cy="342896"/>
            </a:xfrm>
            <a:prstGeom prst="triangle">
              <a:avLst/>
            </a:prstGeom>
            <a:solidFill>
              <a:schemeClr val="bg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0" name="グループ化 38"/>
            <p:cNvGrpSpPr/>
            <p:nvPr/>
          </p:nvGrpSpPr>
          <p:grpSpPr>
            <a:xfrm>
              <a:off x="5263119" y="2665311"/>
              <a:ext cx="1440000" cy="2443030"/>
              <a:chOff x="5263119" y="2665311"/>
              <a:chExt cx="1440000" cy="2443030"/>
            </a:xfrm>
          </p:grpSpPr>
          <p:sp>
            <p:nvSpPr>
              <p:cNvPr id="52" name="弦 51"/>
              <p:cNvSpPr/>
              <p:nvPr/>
            </p:nvSpPr>
            <p:spPr>
              <a:xfrm rot="7996514">
                <a:off x="5263119" y="3668341"/>
                <a:ext cx="1440000" cy="1440000"/>
              </a:xfrm>
              <a:prstGeom prst="chord">
                <a:avLst>
                  <a:gd name="adj1" fmla="val 5401515"/>
                  <a:gd name="adj2" fmla="val 10999103"/>
                </a:avLst>
              </a:prstGeom>
              <a:solidFill>
                <a:schemeClr val="bg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弦 52"/>
              <p:cNvSpPr/>
              <p:nvPr/>
            </p:nvSpPr>
            <p:spPr>
              <a:xfrm rot="13603486" flipV="1">
                <a:off x="5263119" y="2665311"/>
                <a:ext cx="1440000" cy="1440000"/>
              </a:xfrm>
              <a:prstGeom prst="chord">
                <a:avLst>
                  <a:gd name="adj1" fmla="val 5401515"/>
                  <a:gd name="adj2" fmla="val 10999103"/>
                </a:avLst>
              </a:prstGeom>
              <a:solidFill>
                <a:schemeClr val="bg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51" name="直線コネクタ 50"/>
            <p:cNvCxnSpPr/>
            <p:nvPr/>
          </p:nvCxnSpPr>
          <p:spPr>
            <a:xfrm rot="10800000" flipH="1" flipV="1">
              <a:off x="5599352" y="3888001"/>
              <a:ext cx="733936" cy="968"/>
            </a:xfrm>
            <a:prstGeom prst="line">
              <a:avLst/>
            </a:prstGeom>
            <a:ln w="57150" cap="rnd">
              <a:solidFill>
                <a:schemeClr val="bg1">
                  <a:lumMod val="50000"/>
                </a:schemeClr>
              </a:solidFill>
              <a:bevel/>
            </a:ln>
          </p:spPr>
          <p:style>
            <a:lnRef idx="1">
              <a:schemeClr val="accent1"/>
            </a:lnRef>
            <a:fillRef idx="0">
              <a:schemeClr val="accent1"/>
            </a:fillRef>
            <a:effectRef idx="0">
              <a:schemeClr val="accent1"/>
            </a:effectRef>
            <a:fontRef idx="minor">
              <a:schemeClr val="tx1"/>
            </a:fontRef>
          </p:style>
        </p:cxnSp>
      </p:grpSp>
      <p:grpSp>
        <p:nvGrpSpPr>
          <p:cNvPr id="54" name="グループ化 53"/>
          <p:cNvGrpSpPr/>
          <p:nvPr/>
        </p:nvGrpSpPr>
        <p:grpSpPr>
          <a:xfrm>
            <a:off x="5500694" y="4929198"/>
            <a:ext cx="612000" cy="936000"/>
            <a:chOff x="5143504" y="2665311"/>
            <a:chExt cx="1559615" cy="2443030"/>
          </a:xfrm>
        </p:grpSpPr>
        <p:sp>
          <p:nvSpPr>
            <p:cNvPr id="55" name="二等辺三角形 54"/>
            <p:cNvSpPr/>
            <p:nvPr/>
          </p:nvSpPr>
          <p:spPr>
            <a:xfrm rot="5400000">
              <a:off x="5141790" y="3716466"/>
              <a:ext cx="346324" cy="342896"/>
            </a:xfrm>
            <a:prstGeom prst="triangle">
              <a:avLst/>
            </a:prstGeom>
            <a:solidFill>
              <a:schemeClr val="bg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6" name="グループ化 38"/>
            <p:cNvGrpSpPr/>
            <p:nvPr/>
          </p:nvGrpSpPr>
          <p:grpSpPr>
            <a:xfrm>
              <a:off x="5263119" y="2665311"/>
              <a:ext cx="1440000" cy="2443030"/>
              <a:chOff x="5263119" y="2665311"/>
              <a:chExt cx="1440000" cy="2443030"/>
            </a:xfrm>
          </p:grpSpPr>
          <p:sp>
            <p:nvSpPr>
              <p:cNvPr id="58" name="弦 57"/>
              <p:cNvSpPr/>
              <p:nvPr/>
            </p:nvSpPr>
            <p:spPr>
              <a:xfrm rot="7996514">
                <a:off x="5263119" y="3668341"/>
                <a:ext cx="1440000" cy="1440000"/>
              </a:xfrm>
              <a:prstGeom prst="chord">
                <a:avLst>
                  <a:gd name="adj1" fmla="val 5401515"/>
                  <a:gd name="adj2" fmla="val 10999103"/>
                </a:avLst>
              </a:prstGeom>
              <a:solidFill>
                <a:schemeClr val="bg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弦 58"/>
              <p:cNvSpPr/>
              <p:nvPr/>
            </p:nvSpPr>
            <p:spPr>
              <a:xfrm rot="13603486" flipV="1">
                <a:off x="5263119" y="2665311"/>
                <a:ext cx="1440000" cy="1440000"/>
              </a:xfrm>
              <a:prstGeom prst="chord">
                <a:avLst>
                  <a:gd name="adj1" fmla="val 5401515"/>
                  <a:gd name="adj2" fmla="val 10999103"/>
                </a:avLst>
              </a:prstGeom>
              <a:solidFill>
                <a:schemeClr val="bg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57" name="直線コネクタ 56"/>
            <p:cNvCxnSpPr/>
            <p:nvPr/>
          </p:nvCxnSpPr>
          <p:spPr>
            <a:xfrm rot="10800000" flipH="1" flipV="1">
              <a:off x="5599352" y="3888001"/>
              <a:ext cx="733936" cy="968"/>
            </a:xfrm>
            <a:prstGeom prst="line">
              <a:avLst/>
            </a:prstGeom>
            <a:ln w="57150" cap="rnd">
              <a:solidFill>
                <a:schemeClr val="bg1">
                  <a:lumMod val="50000"/>
                </a:schemeClr>
              </a:solidFill>
              <a:bevel/>
            </a:ln>
          </p:spPr>
          <p:style>
            <a:lnRef idx="1">
              <a:schemeClr val="accent1"/>
            </a:lnRef>
            <a:fillRef idx="0">
              <a:schemeClr val="accent1"/>
            </a:fillRef>
            <a:effectRef idx="0">
              <a:schemeClr val="accent1"/>
            </a:effectRef>
            <a:fontRef idx="minor">
              <a:schemeClr val="tx1"/>
            </a:fontRef>
          </p:style>
        </p:cxnSp>
      </p:grpSp>
      <p:cxnSp>
        <p:nvCxnSpPr>
          <p:cNvPr id="67" name="直線コネクタ 66"/>
          <p:cNvCxnSpPr/>
          <p:nvPr/>
        </p:nvCxnSpPr>
        <p:spPr>
          <a:xfrm>
            <a:off x="1000100" y="2857496"/>
            <a:ext cx="7143800" cy="1588"/>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a:stCxn id="10" idx="2"/>
            <a:endCxn id="11" idx="2"/>
          </p:cNvCxnSpPr>
          <p:nvPr/>
        </p:nvCxnSpPr>
        <p:spPr>
          <a:xfrm rot="16200000" flipH="1">
            <a:off x="4572000" y="2677496"/>
            <a:ext cx="1588" cy="696039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053" name="Picture 5" descr="C:\Documents and Settings\Mari　Kikuchi\Local Settings\Temporary Internet Files\Content.IE5\7YR6QP9V\MCAN04251_0000[1].wmf"/>
          <p:cNvPicPr>
            <a:picLocks noChangeAspect="1" noChangeArrowheads="1"/>
          </p:cNvPicPr>
          <p:nvPr/>
        </p:nvPicPr>
        <p:blipFill>
          <a:blip r:embed="rId4"/>
          <a:srcRect/>
          <a:stretch>
            <a:fillRect/>
          </a:stretch>
        </p:blipFill>
        <p:spPr bwMode="auto">
          <a:xfrm>
            <a:off x="5357818" y="5786454"/>
            <a:ext cx="757793" cy="348729"/>
          </a:xfrm>
          <a:prstGeom prst="rect">
            <a:avLst/>
          </a:prstGeom>
          <a:noFill/>
        </p:spPr>
      </p:pic>
      <p:pic>
        <p:nvPicPr>
          <p:cNvPr id="2056" name="Picture 8" descr="C:\Documents and Settings\Mari　Kikuchi\Local Settings\Temporary Internet Files\Content.IE5\2MFPHYLV\MCAN04281_0000[1].wmf"/>
          <p:cNvPicPr>
            <a:picLocks noChangeAspect="1" noChangeArrowheads="1"/>
          </p:cNvPicPr>
          <p:nvPr/>
        </p:nvPicPr>
        <p:blipFill>
          <a:blip r:embed="rId5"/>
          <a:srcRect/>
          <a:stretch>
            <a:fillRect/>
          </a:stretch>
        </p:blipFill>
        <p:spPr bwMode="auto">
          <a:xfrm rot="1657891">
            <a:off x="2846514" y="5712546"/>
            <a:ext cx="403651" cy="432000"/>
          </a:xfrm>
          <a:prstGeom prst="rect">
            <a:avLst/>
          </a:prstGeom>
          <a:noFill/>
        </p:spPr>
      </p:pic>
      <p:pic>
        <p:nvPicPr>
          <p:cNvPr id="2060" name="Picture 12" descr="C:\Documents and Settings\Mari　Kikuchi\Local Settings\Temporary Internet Files\Content.IE5\DLH5HJMH\MCj03946420000[1].wmf"/>
          <p:cNvPicPr>
            <a:picLocks noChangeAspect="1" noChangeArrowheads="1"/>
          </p:cNvPicPr>
          <p:nvPr/>
        </p:nvPicPr>
        <p:blipFill>
          <a:blip r:embed="rId6"/>
          <a:srcRect/>
          <a:stretch>
            <a:fillRect/>
          </a:stretch>
        </p:blipFill>
        <p:spPr bwMode="auto">
          <a:xfrm rot="5166272">
            <a:off x="4389727" y="2493221"/>
            <a:ext cx="360000" cy="400550"/>
          </a:xfrm>
          <a:prstGeom prst="rect">
            <a:avLst/>
          </a:prstGeom>
          <a:noFill/>
        </p:spPr>
      </p:pic>
      <p:pic>
        <p:nvPicPr>
          <p:cNvPr id="80" name="Picture 12" descr="C:\Documents and Settings\Mari　Kikuchi\Local Settings\Temporary Internet Files\Content.IE5\DLH5HJMH\MCj03946420000[1].wmf"/>
          <p:cNvPicPr>
            <a:picLocks noChangeAspect="1" noChangeArrowheads="1"/>
          </p:cNvPicPr>
          <p:nvPr/>
        </p:nvPicPr>
        <p:blipFill>
          <a:blip r:embed="rId6"/>
          <a:srcRect/>
          <a:stretch>
            <a:fillRect/>
          </a:stretch>
        </p:blipFill>
        <p:spPr bwMode="auto">
          <a:xfrm rot="18098633" flipH="1">
            <a:off x="3799678" y="2486903"/>
            <a:ext cx="360000" cy="400550"/>
          </a:xfrm>
          <a:prstGeom prst="rect">
            <a:avLst/>
          </a:prstGeom>
          <a:noFill/>
        </p:spPr>
      </p:pic>
      <p:pic>
        <p:nvPicPr>
          <p:cNvPr id="81" name="Picture 12" descr="C:\Documents and Settings\Mari　Kikuchi\Local Settings\Temporary Internet Files\Content.IE5\DLH5HJMH\MCj03946420000[1].wmf"/>
          <p:cNvPicPr>
            <a:picLocks noChangeAspect="1" noChangeArrowheads="1"/>
          </p:cNvPicPr>
          <p:nvPr/>
        </p:nvPicPr>
        <p:blipFill>
          <a:blip r:embed="rId6"/>
          <a:srcRect/>
          <a:stretch>
            <a:fillRect/>
          </a:stretch>
        </p:blipFill>
        <p:spPr bwMode="auto">
          <a:xfrm rot="15960848" flipH="1">
            <a:off x="4104236" y="2493516"/>
            <a:ext cx="360000" cy="400550"/>
          </a:xfrm>
          <a:prstGeom prst="rect">
            <a:avLst/>
          </a:prstGeom>
          <a:noFill/>
        </p:spPr>
      </p:pic>
      <p:pic>
        <p:nvPicPr>
          <p:cNvPr id="82" name="Picture 5" descr="C:\Documents and Settings\Mari　Kikuchi\Local Settings\Temporary Internet Files\Content.IE5\7YR6QP9V\MCAN04251_0000[1].wmf"/>
          <p:cNvPicPr>
            <a:picLocks noChangeAspect="1" noChangeArrowheads="1"/>
          </p:cNvPicPr>
          <p:nvPr/>
        </p:nvPicPr>
        <p:blipFill>
          <a:blip r:embed="rId4"/>
          <a:srcRect/>
          <a:stretch>
            <a:fillRect/>
          </a:stretch>
        </p:blipFill>
        <p:spPr bwMode="auto">
          <a:xfrm>
            <a:off x="5572132" y="5643578"/>
            <a:ext cx="757793" cy="348729"/>
          </a:xfrm>
          <a:prstGeom prst="rect">
            <a:avLst/>
          </a:prstGeom>
          <a:noFill/>
        </p:spPr>
      </p:pic>
      <p:pic>
        <p:nvPicPr>
          <p:cNvPr id="84" name="Picture 5" descr="C:\Documents and Settings\Mari　Kikuchi\Local Settings\Temporary Internet Files\Content.IE5\7YR6QP9V\MCAN04251_0000[1].wmf"/>
          <p:cNvPicPr>
            <a:picLocks noChangeAspect="1" noChangeArrowheads="1"/>
          </p:cNvPicPr>
          <p:nvPr/>
        </p:nvPicPr>
        <p:blipFill>
          <a:blip r:embed="rId4"/>
          <a:srcRect/>
          <a:stretch>
            <a:fillRect/>
          </a:stretch>
        </p:blipFill>
        <p:spPr bwMode="auto">
          <a:xfrm rot="1843757">
            <a:off x="1607501" y="2383681"/>
            <a:ext cx="757793" cy="348729"/>
          </a:xfrm>
          <a:prstGeom prst="rect">
            <a:avLst/>
          </a:prstGeom>
          <a:noFill/>
        </p:spPr>
      </p:pic>
      <p:grpSp>
        <p:nvGrpSpPr>
          <p:cNvPr id="85" name="グループ化 84"/>
          <p:cNvGrpSpPr/>
          <p:nvPr/>
        </p:nvGrpSpPr>
        <p:grpSpPr>
          <a:xfrm flipH="1">
            <a:off x="3929058" y="5072074"/>
            <a:ext cx="612000" cy="936000"/>
            <a:chOff x="5143504" y="2665311"/>
            <a:chExt cx="1559615" cy="2443030"/>
          </a:xfrm>
        </p:grpSpPr>
        <p:sp>
          <p:nvSpPr>
            <p:cNvPr id="86" name="二等辺三角形 85"/>
            <p:cNvSpPr/>
            <p:nvPr/>
          </p:nvSpPr>
          <p:spPr>
            <a:xfrm rot="5400000">
              <a:off x="5141790" y="3716466"/>
              <a:ext cx="346324" cy="342896"/>
            </a:xfrm>
            <a:prstGeom prst="triangle">
              <a:avLst/>
            </a:prstGeom>
            <a:solidFill>
              <a:schemeClr val="bg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7" name="グループ化 38"/>
            <p:cNvGrpSpPr/>
            <p:nvPr/>
          </p:nvGrpSpPr>
          <p:grpSpPr>
            <a:xfrm>
              <a:off x="5263119" y="2665311"/>
              <a:ext cx="1440000" cy="2443030"/>
              <a:chOff x="5263119" y="2665311"/>
              <a:chExt cx="1440000" cy="2443030"/>
            </a:xfrm>
          </p:grpSpPr>
          <p:sp>
            <p:nvSpPr>
              <p:cNvPr id="89" name="弦 88"/>
              <p:cNvSpPr/>
              <p:nvPr/>
            </p:nvSpPr>
            <p:spPr>
              <a:xfrm rot="7996514">
                <a:off x="5263119" y="3668341"/>
                <a:ext cx="1440000" cy="1440000"/>
              </a:xfrm>
              <a:prstGeom prst="chord">
                <a:avLst>
                  <a:gd name="adj1" fmla="val 5401515"/>
                  <a:gd name="adj2" fmla="val 10999103"/>
                </a:avLst>
              </a:prstGeom>
              <a:solidFill>
                <a:schemeClr val="bg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弦 89"/>
              <p:cNvSpPr/>
              <p:nvPr/>
            </p:nvSpPr>
            <p:spPr>
              <a:xfrm rot="13603486" flipV="1">
                <a:off x="5263119" y="2665311"/>
                <a:ext cx="1440000" cy="1440000"/>
              </a:xfrm>
              <a:prstGeom prst="chord">
                <a:avLst>
                  <a:gd name="adj1" fmla="val 5401515"/>
                  <a:gd name="adj2" fmla="val 10999103"/>
                </a:avLst>
              </a:prstGeom>
              <a:solidFill>
                <a:schemeClr val="bg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88" name="直線コネクタ 87"/>
            <p:cNvCxnSpPr/>
            <p:nvPr/>
          </p:nvCxnSpPr>
          <p:spPr>
            <a:xfrm rot="10800000" flipH="1" flipV="1">
              <a:off x="5599352" y="3888001"/>
              <a:ext cx="733936" cy="968"/>
            </a:xfrm>
            <a:prstGeom prst="line">
              <a:avLst/>
            </a:prstGeom>
            <a:ln w="57150" cap="rnd">
              <a:solidFill>
                <a:schemeClr val="bg1">
                  <a:lumMod val="50000"/>
                </a:schemeClr>
              </a:solidFill>
              <a:bevel/>
            </a:ln>
          </p:spPr>
          <p:style>
            <a:lnRef idx="1">
              <a:schemeClr val="accent1"/>
            </a:lnRef>
            <a:fillRef idx="0">
              <a:schemeClr val="accent1"/>
            </a:fillRef>
            <a:effectRef idx="0">
              <a:schemeClr val="accent1"/>
            </a:effectRef>
            <a:fontRef idx="minor">
              <a:schemeClr val="tx1"/>
            </a:fontRef>
          </p:style>
        </p:cxnSp>
      </p:grpSp>
      <p:grpSp>
        <p:nvGrpSpPr>
          <p:cNvPr id="60" name="グループ化 59"/>
          <p:cNvGrpSpPr/>
          <p:nvPr/>
        </p:nvGrpSpPr>
        <p:grpSpPr>
          <a:xfrm flipH="1">
            <a:off x="3571868" y="5214950"/>
            <a:ext cx="612000" cy="936000"/>
            <a:chOff x="5143504" y="2665311"/>
            <a:chExt cx="1559615" cy="2443030"/>
          </a:xfrm>
        </p:grpSpPr>
        <p:sp>
          <p:nvSpPr>
            <p:cNvPr id="61" name="二等辺三角形 60"/>
            <p:cNvSpPr/>
            <p:nvPr/>
          </p:nvSpPr>
          <p:spPr>
            <a:xfrm rot="5400000">
              <a:off x="5141790" y="3716466"/>
              <a:ext cx="346324" cy="342896"/>
            </a:xfrm>
            <a:prstGeom prst="triangle">
              <a:avLst/>
            </a:prstGeom>
            <a:solidFill>
              <a:schemeClr val="bg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2" name="グループ化 38"/>
            <p:cNvGrpSpPr/>
            <p:nvPr/>
          </p:nvGrpSpPr>
          <p:grpSpPr>
            <a:xfrm>
              <a:off x="5263119" y="2665311"/>
              <a:ext cx="1440000" cy="2443030"/>
              <a:chOff x="5263119" y="2665311"/>
              <a:chExt cx="1440000" cy="2443030"/>
            </a:xfrm>
          </p:grpSpPr>
          <p:sp>
            <p:nvSpPr>
              <p:cNvPr id="64" name="弦 63"/>
              <p:cNvSpPr/>
              <p:nvPr/>
            </p:nvSpPr>
            <p:spPr>
              <a:xfrm rot="7996514">
                <a:off x="5263119" y="3668341"/>
                <a:ext cx="1440000" cy="1440000"/>
              </a:xfrm>
              <a:prstGeom prst="chord">
                <a:avLst>
                  <a:gd name="adj1" fmla="val 5401515"/>
                  <a:gd name="adj2" fmla="val 10999103"/>
                </a:avLst>
              </a:prstGeom>
              <a:solidFill>
                <a:schemeClr val="bg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弦 64"/>
              <p:cNvSpPr/>
              <p:nvPr/>
            </p:nvSpPr>
            <p:spPr>
              <a:xfrm rot="13603486" flipV="1">
                <a:off x="5263119" y="2665311"/>
                <a:ext cx="1440000" cy="1440000"/>
              </a:xfrm>
              <a:prstGeom prst="chord">
                <a:avLst>
                  <a:gd name="adj1" fmla="val 5401515"/>
                  <a:gd name="adj2" fmla="val 10999103"/>
                </a:avLst>
              </a:prstGeom>
              <a:solidFill>
                <a:schemeClr val="bg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63" name="直線コネクタ 62"/>
            <p:cNvCxnSpPr/>
            <p:nvPr/>
          </p:nvCxnSpPr>
          <p:spPr>
            <a:xfrm rot="10800000" flipH="1" flipV="1">
              <a:off x="5599352" y="3888001"/>
              <a:ext cx="733936" cy="968"/>
            </a:xfrm>
            <a:prstGeom prst="line">
              <a:avLst/>
            </a:prstGeom>
            <a:ln w="57150" cap="rnd">
              <a:solidFill>
                <a:schemeClr val="bg1">
                  <a:lumMod val="50000"/>
                </a:schemeClr>
              </a:solidFill>
              <a:bevel/>
            </a:ln>
          </p:spPr>
          <p:style>
            <a:lnRef idx="1">
              <a:schemeClr val="accent1"/>
            </a:lnRef>
            <a:fillRef idx="0">
              <a:schemeClr val="accent1"/>
            </a:fillRef>
            <a:effectRef idx="0">
              <a:schemeClr val="accent1"/>
            </a:effectRef>
            <a:fontRef idx="minor">
              <a:schemeClr val="tx1"/>
            </a:fontRef>
          </p:style>
        </p:cxnSp>
      </p:grpSp>
      <p:pic>
        <p:nvPicPr>
          <p:cNvPr id="66" name="Picture 3" descr="C:\Documents and Settings\Mari　Kikuchi\Local Settings\Temporary Internet Files\Content.IE5\AUMKTOT0\MCAN04355_0000[1].wmf"/>
          <p:cNvPicPr>
            <a:picLocks noChangeAspect="1" noChangeArrowheads="1"/>
          </p:cNvPicPr>
          <p:nvPr/>
        </p:nvPicPr>
        <p:blipFill>
          <a:blip r:embed="rId3"/>
          <a:srcRect/>
          <a:stretch>
            <a:fillRect/>
          </a:stretch>
        </p:blipFill>
        <p:spPr bwMode="auto">
          <a:xfrm flipH="1">
            <a:off x="3143240" y="2214554"/>
            <a:ext cx="642942" cy="551651"/>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グラフ 1"/>
          <p:cNvGraphicFramePr/>
          <p:nvPr/>
        </p:nvGraphicFramePr>
        <p:xfrm>
          <a:off x="0" y="428604"/>
          <a:ext cx="4572000" cy="288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グラフ 2"/>
          <p:cNvGraphicFramePr/>
          <p:nvPr/>
        </p:nvGraphicFramePr>
        <p:xfrm>
          <a:off x="0" y="3571876"/>
          <a:ext cx="4572000"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グラフ 3"/>
          <p:cNvGraphicFramePr/>
          <p:nvPr/>
        </p:nvGraphicFramePr>
        <p:xfrm>
          <a:off x="4572000" y="428604"/>
          <a:ext cx="4572000" cy="28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グラフ 4"/>
          <p:cNvGraphicFramePr/>
          <p:nvPr/>
        </p:nvGraphicFramePr>
        <p:xfrm>
          <a:off x="4572000" y="3571876"/>
          <a:ext cx="4572000" cy="28800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グラフ 1"/>
          <p:cNvGraphicFramePr/>
          <p:nvPr/>
        </p:nvGraphicFramePr>
        <p:xfrm>
          <a:off x="0" y="428604"/>
          <a:ext cx="4572000" cy="288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グラフ 2"/>
          <p:cNvGraphicFramePr/>
          <p:nvPr/>
        </p:nvGraphicFramePr>
        <p:xfrm>
          <a:off x="0" y="3571876"/>
          <a:ext cx="4572000"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グラフ 3"/>
          <p:cNvGraphicFramePr/>
          <p:nvPr/>
        </p:nvGraphicFramePr>
        <p:xfrm>
          <a:off x="4572000" y="1989000"/>
          <a:ext cx="4572000" cy="2880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グラフ 1"/>
          <p:cNvGraphicFramePr/>
          <p:nvPr/>
        </p:nvGraphicFramePr>
        <p:xfrm>
          <a:off x="0" y="428604"/>
          <a:ext cx="4572000" cy="288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グラフ 2"/>
          <p:cNvGraphicFramePr/>
          <p:nvPr/>
        </p:nvGraphicFramePr>
        <p:xfrm>
          <a:off x="0" y="3571876"/>
          <a:ext cx="4572000"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グラフ 3"/>
          <p:cNvGraphicFramePr/>
          <p:nvPr/>
        </p:nvGraphicFramePr>
        <p:xfrm>
          <a:off x="4572000" y="428604"/>
          <a:ext cx="4572000" cy="28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グラフ 4"/>
          <p:cNvGraphicFramePr/>
          <p:nvPr/>
        </p:nvGraphicFramePr>
        <p:xfrm>
          <a:off x="4572000" y="3571876"/>
          <a:ext cx="4572000" cy="28800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グラフ 1"/>
          <p:cNvGraphicFramePr/>
          <p:nvPr/>
        </p:nvGraphicFramePr>
        <p:xfrm>
          <a:off x="0" y="428604"/>
          <a:ext cx="4572000" cy="288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グラフ 2"/>
          <p:cNvGraphicFramePr/>
          <p:nvPr/>
        </p:nvGraphicFramePr>
        <p:xfrm>
          <a:off x="0" y="3571876"/>
          <a:ext cx="4572000"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グラフ 3"/>
          <p:cNvGraphicFramePr/>
          <p:nvPr/>
        </p:nvGraphicFramePr>
        <p:xfrm>
          <a:off x="4572000" y="1989000"/>
          <a:ext cx="4572000" cy="2880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 3" descr="IMG_1606.JPG"/>
          <p:cNvPicPr>
            <a:picLocks noGrp="1" noChangeAspect="1"/>
          </p:cNvPicPr>
          <p:nvPr>
            <p:ph idx="1"/>
          </p:nvPr>
        </p:nvPicPr>
        <p:blipFill>
          <a:blip r:embed="rId4" cstate="print">
            <a:grayscl/>
            <a:lum bright="-10000" contrast="10000"/>
          </a:blip>
          <a:stretch>
            <a:fillRect/>
          </a:stretch>
        </p:blipFill>
        <p:spPr>
          <a:xfrm>
            <a:off x="0" y="-18000"/>
            <a:ext cx="9168000" cy="6876000"/>
          </a:xfrm>
        </p:spPr>
      </p:pic>
      <p:sp>
        <p:nvSpPr>
          <p:cNvPr id="3074" name="タイトル 1"/>
          <p:cNvSpPr>
            <a:spLocks noGrp="1"/>
          </p:cNvSpPr>
          <p:nvPr>
            <p:ph type="title"/>
          </p:nvPr>
        </p:nvSpPr>
        <p:spPr>
          <a:xfrm>
            <a:off x="0" y="72000"/>
            <a:ext cx="9180000" cy="1143000"/>
          </a:xfrm>
          <a:solidFill>
            <a:srgbClr val="FFFFFF">
              <a:alpha val="80000"/>
            </a:srgbClr>
          </a:solidFill>
        </p:spPr>
        <p:txBody>
          <a:bodyPr anchor="ctr">
            <a:normAutofit/>
          </a:bodyPr>
          <a:lstStyle/>
          <a:p>
            <a:pPr algn="ctr" eaLnBrk="1" hangingPunct="1"/>
            <a:r>
              <a:rPr lang="ja-JP" altLang="en-US" sz="4000" dirty="0" smtClean="0"/>
              <a:t>目的</a:t>
            </a:r>
          </a:p>
        </p:txBody>
      </p:sp>
      <p:sp>
        <p:nvSpPr>
          <p:cNvPr id="6" name="テキスト ボックス 5"/>
          <p:cNvSpPr txBox="1"/>
          <p:nvPr/>
        </p:nvSpPr>
        <p:spPr>
          <a:xfrm>
            <a:off x="612000" y="1500174"/>
            <a:ext cx="7936788" cy="900000"/>
          </a:xfrm>
          <a:prstGeom prst="rect">
            <a:avLst/>
          </a:prstGeom>
          <a:solidFill>
            <a:srgbClr val="FFFFFF">
              <a:alpha val="69804"/>
            </a:srgbClr>
          </a:solidFill>
          <a:ln w="57150">
            <a:solidFill>
              <a:srgbClr val="FFC000"/>
            </a:solidFill>
          </a:ln>
        </p:spPr>
        <p:txBody>
          <a:bodyPr wrap="none" rtlCol="0" anchor="ctr">
            <a:spAutoFit/>
          </a:bodyPr>
          <a:lstStyle/>
          <a:p>
            <a:r>
              <a:rPr lang="ja-JP" altLang="en-US" sz="2800" dirty="0" smtClean="0"/>
              <a:t>サギ類に適した採食場所を明らかにすることが重要</a:t>
            </a:r>
            <a:endParaRPr kumimoji="1" lang="ja-JP" altLang="en-US" sz="2800" dirty="0"/>
          </a:p>
        </p:txBody>
      </p:sp>
      <p:sp>
        <p:nvSpPr>
          <p:cNvPr id="14" name="テキスト ボックス 13"/>
          <p:cNvSpPr txBox="1"/>
          <p:nvPr/>
        </p:nvSpPr>
        <p:spPr>
          <a:xfrm>
            <a:off x="612000" y="4917958"/>
            <a:ext cx="7920000" cy="1440000"/>
          </a:xfrm>
          <a:prstGeom prst="rect">
            <a:avLst/>
          </a:prstGeom>
          <a:solidFill>
            <a:srgbClr val="FFFFFF">
              <a:alpha val="69804"/>
            </a:srgbClr>
          </a:solidFill>
          <a:ln w="57150">
            <a:solidFill>
              <a:srgbClr val="FFC000"/>
            </a:solidFill>
          </a:ln>
        </p:spPr>
        <p:txBody>
          <a:bodyPr wrap="square" rtlCol="0" anchor="ctr">
            <a:spAutoFit/>
          </a:bodyPr>
          <a:lstStyle/>
          <a:p>
            <a:pPr algn="ctr"/>
            <a:r>
              <a:rPr lang="ja-JP" altLang="en-US" sz="3200" dirty="0" smtClean="0"/>
              <a:t>採食場所の季節変化から</a:t>
            </a:r>
            <a:endParaRPr lang="en-US" altLang="ja-JP" sz="3200" dirty="0" smtClean="0"/>
          </a:p>
          <a:p>
            <a:pPr algn="ctr"/>
            <a:r>
              <a:rPr kumimoji="1" lang="ja-JP" altLang="en-US" sz="3200" dirty="0" smtClean="0"/>
              <a:t>水田地帯で重要となる採食場所を検討する</a:t>
            </a:r>
            <a:endParaRPr kumimoji="1" lang="ja-JP" altLang="en-US" sz="3200" dirty="0"/>
          </a:p>
        </p:txBody>
      </p:sp>
      <p:grpSp>
        <p:nvGrpSpPr>
          <p:cNvPr id="12" name="グループ化 11"/>
          <p:cNvGrpSpPr/>
          <p:nvPr/>
        </p:nvGrpSpPr>
        <p:grpSpPr>
          <a:xfrm>
            <a:off x="2285984" y="2500306"/>
            <a:ext cx="4500000" cy="2286016"/>
            <a:chOff x="2285984" y="2500306"/>
            <a:chExt cx="4500000" cy="2500330"/>
          </a:xfrm>
        </p:grpSpPr>
        <p:sp>
          <p:nvSpPr>
            <p:cNvPr id="5" name="下矢印 4"/>
            <p:cNvSpPr/>
            <p:nvPr/>
          </p:nvSpPr>
          <p:spPr>
            <a:xfrm>
              <a:off x="3875480" y="2500306"/>
              <a:ext cx="1393041" cy="2500330"/>
            </a:xfrm>
            <a:prstGeom prst="downArrow">
              <a:avLst>
                <a:gd name="adj1" fmla="val 40405"/>
                <a:gd name="adj2" fmla="val 42078"/>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0" name="円/楕円 9"/>
            <p:cNvSpPr/>
            <p:nvPr/>
          </p:nvSpPr>
          <p:spPr>
            <a:xfrm>
              <a:off x="2285984" y="3143248"/>
              <a:ext cx="4500000" cy="900000"/>
            </a:xfrm>
            <a:prstGeom prst="ellipse">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800" dirty="0" smtClean="0"/>
                <a:t>アオサギ，ダイサギ</a:t>
              </a:r>
              <a:endParaRPr kumimoji="1" lang="ja-JP" altLang="en-US" sz="2800" dirty="0"/>
            </a:p>
          </p:txBody>
        </p:sp>
      </p:grpSp>
      <p:sp>
        <p:nvSpPr>
          <p:cNvPr id="9" name="テキスト ボックス 8"/>
          <p:cNvSpPr txBox="1"/>
          <p:nvPr/>
        </p:nvSpPr>
        <p:spPr>
          <a:xfrm>
            <a:off x="8510525" y="-24"/>
            <a:ext cx="633507" cy="369332"/>
          </a:xfrm>
          <a:prstGeom prst="rect">
            <a:avLst/>
          </a:prstGeom>
          <a:noFill/>
        </p:spPr>
        <p:txBody>
          <a:bodyPr wrap="none" rtlCol="0">
            <a:spAutoFit/>
          </a:bodyPr>
          <a:lstStyle/>
          <a:p>
            <a:r>
              <a:rPr lang="en-US" altLang="ja-JP" dirty="0" smtClean="0"/>
              <a:t>3</a:t>
            </a:r>
            <a:r>
              <a:rPr kumimoji="1" lang="en-US" altLang="ja-JP" dirty="0" smtClean="0"/>
              <a:t>/17</a:t>
            </a:r>
            <a:endParaRPr kumimoji="1" lang="ja-JP" altLang="en-US" dirty="0"/>
          </a:p>
        </p:txBody>
      </p:sp>
    </p:spTree>
    <p:custDataLst>
      <p:tags r:id="rId1"/>
    </p:custDataLst>
  </p:cSld>
  <p:clrMapOvr>
    <a:masterClrMapping/>
  </p:clrMapOvr>
  <p:transition advTm="2221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http://www.mapion.co.jp/weather/image/admi21.gif"/>
          <p:cNvPicPr>
            <a:picLocks noChangeAspect="1"/>
          </p:cNvPicPr>
          <p:nvPr/>
        </p:nvPicPr>
        <p:blipFill>
          <a:blip r:embed="rId4"/>
          <a:stretch>
            <a:fillRect/>
          </a:stretch>
        </p:blipFill>
        <p:spPr bwMode="auto">
          <a:xfrm>
            <a:off x="500034" y="2200664"/>
            <a:ext cx="3093720" cy="3228229"/>
          </a:xfrm>
          <a:prstGeom prst="rect">
            <a:avLst/>
          </a:prstGeom>
          <a:noFill/>
          <a:ln w="9525">
            <a:noFill/>
            <a:miter lim="800000"/>
            <a:headEnd/>
            <a:tailEnd/>
          </a:ln>
        </p:spPr>
      </p:pic>
      <p:sp>
        <p:nvSpPr>
          <p:cNvPr id="4098" name="タイトル 1"/>
          <p:cNvSpPr>
            <a:spLocks noGrp="1"/>
          </p:cNvSpPr>
          <p:nvPr>
            <p:ph type="title"/>
          </p:nvPr>
        </p:nvSpPr>
        <p:spPr>
          <a:xfrm>
            <a:off x="457200" y="72000"/>
            <a:ext cx="8229600" cy="1143000"/>
          </a:xfrm>
        </p:spPr>
        <p:txBody>
          <a:bodyPr anchor="ctr">
            <a:normAutofit/>
          </a:bodyPr>
          <a:lstStyle/>
          <a:p>
            <a:pPr algn="ctr" eaLnBrk="1" hangingPunct="1"/>
            <a:r>
              <a:rPr lang="ja-JP" altLang="en-US" sz="4000" dirty="0" smtClean="0"/>
              <a:t>調査地区</a:t>
            </a:r>
          </a:p>
        </p:txBody>
      </p:sp>
      <p:sp>
        <p:nvSpPr>
          <p:cNvPr id="4" name="コンテンツ プレースホルダ 3"/>
          <p:cNvSpPr>
            <a:spLocks noGrp="1"/>
          </p:cNvSpPr>
          <p:nvPr>
            <p:ph sz="half" idx="1"/>
          </p:nvPr>
        </p:nvSpPr>
        <p:spPr>
          <a:xfrm>
            <a:off x="142844" y="5429264"/>
            <a:ext cx="4286280" cy="1036638"/>
          </a:xfrm>
        </p:spPr>
        <p:txBody>
          <a:bodyPr anchor="ctr">
            <a:normAutofit/>
          </a:bodyPr>
          <a:lstStyle/>
          <a:p>
            <a:pPr eaLnBrk="1" hangingPunct="1">
              <a:buFont typeface="Arial" charset="0"/>
              <a:buNone/>
              <a:defRPr/>
            </a:pPr>
            <a:r>
              <a:rPr lang="ja-JP" altLang="en-US" sz="2400" b="1" dirty="0" smtClean="0"/>
              <a:t>　岐阜県揖斐郡旧谷汲村</a:t>
            </a:r>
            <a:r>
              <a:rPr lang="en-US" altLang="ja-JP" sz="2400" b="1" dirty="0" smtClean="0"/>
              <a:t/>
            </a:r>
            <a:br>
              <a:rPr lang="en-US" altLang="ja-JP" sz="2400" b="1" dirty="0" smtClean="0"/>
            </a:br>
            <a:r>
              <a:rPr lang="ja-JP" altLang="en-US" sz="2400" b="1" dirty="0" smtClean="0"/>
              <a:t>　　　　　</a:t>
            </a:r>
            <a:r>
              <a:rPr lang="ja-JP" altLang="en-US" sz="2400" b="1" dirty="0" smtClean="0">
                <a:latin typeface="+mn-ea"/>
              </a:rPr>
              <a:t>谷汲大洞・深坂地区</a:t>
            </a:r>
            <a:endParaRPr lang="ja-JP" altLang="en-US" sz="2400" b="1" dirty="0"/>
          </a:p>
        </p:txBody>
      </p:sp>
      <p:pic>
        <p:nvPicPr>
          <p:cNvPr id="25" name="図 24" descr="方位.png"/>
          <p:cNvPicPr>
            <a:picLocks noChangeAspect="1"/>
          </p:cNvPicPr>
          <p:nvPr/>
        </p:nvPicPr>
        <p:blipFill>
          <a:blip r:embed="rId5"/>
          <a:stretch>
            <a:fillRect/>
          </a:stretch>
        </p:blipFill>
        <p:spPr>
          <a:xfrm>
            <a:off x="714348" y="1800000"/>
            <a:ext cx="476250" cy="1143000"/>
          </a:xfrm>
          <a:prstGeom prst="rect">
            <a:avLst/>
          </a:prstGeom>
        </p:spPr>
      </p:pic>
      <p:grpSp>
        <p:nvGrpSpPr>
          <p:cNvPr id="27" name="グループ化 26"/>
          <p:cNvGrpSpPr/>
          <p:nvPr/>
        </p:nvGrpSpPr>
        <p:grpSpPr>
          <a:xfrm>
            <a:off x="3714744" y="1285860"/>
            <a:ext cx="3165830" cy="4746815"/>
            <a:chOff x="2928926" y="1071546"/>
            <a:chExt cx="3165830" cy="4746815"/>
          </a:xfrm>
        </p:grpSpPr>
        <p:sp>
          <p:nvSpPr>
            <p:cNvPr id="29" name="四角形吹き出し 28"/>
            <p:cNvSpPr/>
            <p:nvPr/>
          </p:nvSpPr>
          <p:spPr>
            <a:xfrm>
              <a:off x="2928926" y="1071546"/>
              <a:ext cx="3143272" cy="4429156"/>
            </a:xfrm>
            <a:prstGeom prst="wedgeRectCallout">
              <a:avLst>
                <a:gd name="adj1" fmla="val -124939"/>
                <a:gd name="adj2" fmla="val 20576"/>
              </a:avLst>
            </a:prstGeom>
            <a:noFill/>
            <a:ln w="28575"/>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grpSp>
          <p:nvGrpSpPr>
            <p:cNvPr id="22" name="グループ化 21"/>
            <p:cNvGrpSpPr/>
            <p:nvPr/>
          </p:nvGrpSpPr>
          <p:grpSpPr>
            <a:xfrm>
              <a:off x="3000364" y="1142984"/>
              <a:ext cx="3094392" cy="4675377"/>
              <a:chOff x="3000364" y="1142984"/>
              <a:chExt cx="3094392" cy="4675377"/>
            </a:xfrm>
          </p:grpSpPr>
          <p:grpSp>
            <p:nvGrpSpPr>
              <p:cNvPr id="19" name="グループ化 18"/>
              <p:cNvGrpSpPr/>
              <p:nvPr/>
            </p:nvGrpSpPr>
            <p:grpSpPr>
              <a:xfrm>
                <a:off x="3000364" y="1142984"/>
                <a:ext cx="3071834" cy="4357718"/>
                <a:chOff x="3000364" y="1142984"/>
                <a:chExt cx="3071834" cy="4357718"/>
              </a:xfrm>
            </p:grpSpPr>
            <p:pic>
              <p:nvPicPr>
                <p:cNvPr id="12" name="図 11" descr="谷汲調査範囲.png"/>
                <p:cNvPicPr>
                  <a:picLocks noChangeAspect="1"/>
                </p:cNvPicPr>
                <p:nvPr/>
              </p:nvPicPr>
              <p:blipFill>
                <a:blip r:embed="rId6">
                  <a:lum bright="10000" contrast="10000"/>
                </a:blip>
                <a:srcRect l="12281" r="28144" b="8815"/>
                <a:stretch>
                  <a:fillRect/>
                </a:stretch>
              </p:blipFill>
              <p:spPr>
                <a:xfrm>
                  <a:off x="3000364" y="1142984"/>
                  <a:ext cx="3000396" cy="4286280"/>
                </a:xfrm>
                <a:prstGeom prst="rect">
                  <a:avLst/>
                </a:prstGeom>
                <a:ln w="38100">
                  <a:noFill/>
                </a:ln>
              </p:spPr>
            </p:pic>
            <p:pic>
              <p:nvPicPr>
                <p:cNvPr id="8" name="図 7" descr="方位.png"/>
                <p:cNvPicPr>
                  <a:picLocks noChangeAspect="1"/>
                </p:cNvPicPr>
                <p:nvPr/>
              </p:nvPicPr>
              <p:blipFill>
                <a:blip r:embed="rId7">
                  <a:clrChange>
                    <a:clrFrom>
                      <a:srgbClr val="000000"/>
                    </a:clrFrom>
                    <a:clrTo>
                      <a:srgbClr val="000000">
                        <a:alpha val="0"/>
                      </a:srgbClr>
                    </a:clrTo>
                  </a:clrChange>
                  <a:lum bright="10000" contrast="10000"/>
                </a:blip>
                <a:stretch>
                  <a:fillRect/>
                </a:stretch>
              </p:blipFill>
              <p:spPr>
                <a:xfrm>
                  <a:off x="3214678" y="1285860"/>
                  <a:ext cx="476250" cy="1143000"/>
                </a:xfrm>
                <a:prstGeom prst="rect">
                  <a:avLst/>
                </a:prstGeom>
              </p:spPr>
            </p:pic>
            <p:grpSp>
              <p:nvGrpSpPr>
                <p:cNvPr id="24" name="グループ化 23"/>
                <p:cNvGrpSpPr/>
                <p:nvPr/>
              </p:nvGrpSpPr>
              <p:grpSpPr>
                <a:xfrm>
                  <a:off x="4685298" y="5072074"/>
                  <a:ext cx="1386900" cy="428628"/>
                  <a:chOff x="7344000" y="5572140"/>
                  <a:chExt cx="1386900" cy="428628"/>
                </a:xfrm>
              </p:grpSpPr>
              <p:grpSp>
                <p:nvGrpSpPr>
                  <p:cNvPr id="23" name="グループ化 22"/>
                  <p:cNvGrpSpPr/>
                  <p:nvPr/>
                </p:nvGrpSpPr>
                <p:grpSpPr>
                  <a:xfrm>
                    <a:off x="7486644" y="5572140"/>
                    <a:ext cx="973588" cy="143670"/>
                    <a:chOff x="7486644" y="5572140"/>
                    <a:chExt cx="973588" cy="143670"/>
                  </a:xfrm>
                </p:grpSpPr>
                <p:cxnSp>
                  <p:nvCxnSpPr>
                    <p:cNvPr id="10" name="直線コネクタ 9"/>
                    <p:cNvCxnSpPr/>
                    <p:nvPr/>
                  </p:nvCxnSpPr>
                  <p:spPr>
                    <a:xfrm>
                      <a:off x="7488000" y="5643578"/>
                      <a:ext cx="972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rot="5400000">
                      <a:off x="7416000" y="5643578"/>
                      <a:ext cx="142876"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rot="5400000">
                      <a:off x="8388000" y="5642784"/>
                      <a:ext cx="142876"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テキスト ボックス 19"/>
                  <p:cNvSpPr txBox="1"/>
                  <p:nvPr/>
                </p:nvSpPr>
                <p:spPr>
                  <a:xfrm>
                    <a:off x="7344000" y="5692991"/>
                    <a:ext cx="284052" cy="307777"/>
                  </a:xfrm>
                  <a:prstGeom prst="rect">
                    <a:avLst/>
                  </a:prstGeom>
                  <a:noFill/>
                </p:spPr>
                <p:txBody>
                  <a:bodyPr wrap="none" rtlCol="0">
                    <a:spAutoFit/>
                  </a:bodyPr>
                  <a:lstStyle/>
                  <a:p>
                    <a:r>
                      <a:rPr kumimoji="1" lang="en-US" altLang="ja-JP" sz="1400" dirty="0" smtClean="0">
                        <a:solidFill>
                          <a:schemeClr val="bg1"/>
                        </a:solidFill>
                      </a:rPr>
                      <a:t>0</a:t>
                    </a:r>
                    <a:endParaRPr kumimoji="1" lang="ja-JP" altLang="en-US" sz="1400" dirty="0">
                      <a:solidFill>
                        <a:schemeClr val="bg1"/>
                      </a:solidFill>
                    </a:endParaRPr>
                  </a:p>
                </p:txBody>
              </p:sp>
              <p:sp>
                <p:nvSpPr>
                  <p:cNvPr id="21" name="テキスト ボックス 20"/>
                  <p:cNvSpPr txBox="1"/>
                  <p:nvPr/>
                </p:nvSpPr>
                <p:spPr>
                  <a:xfrm>
                    <a:off x="8208000" y="5692991"/>
                    <a:ext cx="522900" cy="307777"/>
                  </a:xfrm>
                  <a:prstGeom prst="rect">
                    <a:avLst/>
                  </a:prstGeom>
                  <a:noFill/>
                </p:spPr>
                <p:txBody>
                  <a:bodyPr wrap="square" rtlCol="0">
                    <a:spAutoFit/>
                  </a:bodyPr>
                  <a:lstStyle/>
                  <a:p>
                    <a:r>
                      <a:rPr lang="en-US" altLang="ja-JP" sz="1400" dirty="0" smtClean="0">
                        <a:solidFill>
                          <a:schemeClr val="bg1"/>
                        </a:solidFill>
                      </a:rPr>
                      <a:t>1km</a:t>
                    </a:r>
                    <a:endParaRPr kumimoji="1" lang="ja-JP" altLang="en-US" sz="1400" dirty="0">
                      <a:solidFill>
                        <a:schemeClr val="bg1"/>
                      </a:solidFill>
                    </a:endParaRPr>
                  </a:p>
                </p:txBody>
              </p:sp>
            </p:grpSp>
          </p:grpSp>
          <p:sp>
            <p:nvSpPr>
              <p:cNvPr id="26" name="テキスト ボックス 25"/>
              <p:cNvSpPr txBox="1"/>
              <p:nvPr/>
            </p:nvSpPr>
            <p:spPr>
              <a:xfrm>
                <a:off x="4286248" y="5572140"/>
                <a:ext cx="1808508" cy="246221"/>
              </a:xfrm>
              <a:prstGeom prst="rect">
                <a:avLst/>
              </a:prstGeom>
              <a:noFill/>
            </p:spPr>
            <p:txBody>
              <a:bodyPr wrap="none" rtlCol="0">
                <a:spAutoFit/>
              </a:bodyPr>
              <a:lstStyle/>
              <a:p>
                <a:r>
                  <a:rPr kumimoji="1" lang="en-US" altLang="ja-JP" sz="1000" dirty="0" smtClean="0">
                    <a:solidFill>
                      <a:schemeClr val="bg1">
                        <a:lumMod val="50000"/>
                      </a:schemeClr>
                    </a:solidFill>
                  </a:rPr>
                  <a:t>© RESTEC/material © JAXA</a:t>
                </a:r>
                <a:endParaRPr kumimoji="1" lang="ja-JP" altLang="en-US" sz="1000" dirty="0">
                  <a:solidFill>
                    <a:schemeClr val="bg1">
                      <a:lumMod val="50000"/>
                    </a:schemeClr>
                  </a:solidFill>
                </a:endParaRPr>
              </a:p>
            </p:txBody>
          </p:sp>
        </p:grpSp>
      </p:grpSp>
      <p:sp>
        <p:nvSpPr>
          <p:cNvPr id="33" name="角丸四角形 32"/>
          <p:cNvSpPr/>
          <p:nvPr/>
        </p:nvSpPr>
        <p:spPr>
          <a:xfrm>
            <a:off x="6643702" y="2206124"/>
            <a:ext cx="2160000" cy="10800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smtClean="0"/>
              <a:t>面積</a:t>
            </a:r>
            <a:endParaRPr lang="en-US" altLang="ja-JP" sz="2800" dirty="0" smtClean="0"/>
          </a:p>
          <a:p>
            <a:pPr algn="ctr"/>
            <a:r>
              <a:rPr kumimoji="1" lang="ja-JP" altLang="en-US" sz="2800" dirty="0" smtClean="0"/>
              <a:t>約</a:t>
            </a:r>
            <a:r>
              <a:rPr kumimoji="1" lang="en-US" altLang="ja-JP" sz="2800" dirty="0" smtClean="0"/>
              <a:t>190ha</a:t>
            </a:r>
            <a:endParaRPr kumimoji="1" lang="ja-JP" altLang="en-US" sz="2800" dirty="0"/>
          </a:p>
        </p:txBody>
      </p:sp>
      <p:sp>
        <p:nvSpPr>
          <p:cNvPr id="35" name="角丸四角形吹き出し 34"/>
          <p:cNvSpPr/>
          <p:nvPr/>
        </p:nvSpPr>
        <p:spPr>
          <a:xfrm>
            <a:off x="6643702" y="3706322"/>
            <a:ext cx="2160000" cy="1080000"/>
          </a:xfrm>
          <a:prstGeom prst="wedgeRoundRectCallout">
            <a:avLst>
              <a:gd name="adj1" fmla="val -259"/>
              <a:gd name="adj2" fmla="val -100060"/>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lvl="0" algn="ctr"/>
            <a:r>
              <a:rPr lang="ja-JP" altLang="en-US" sz="2800" dirty="0" smtClean="0">
                <a:solidFill>
                  <a:prstClr val="black"/>
                </a:solidFill>
              </a:rPr>
              <a:t>水田面積</a:t>
            </a:r>
            <a:endParaRPr lang="en-US" altLang="ja-JP" sz="2800" dirty="0" smtClean="0">
              <a:solidFill>
                <a:prstClr val="black"/>
              </a:solidFill>
            </a:endParaRPr>
          </a:p>
          <a:p>
            <a:pPr lvl="0" algn="ctr"/>
            <a:r>
              <a:rPr lang="en-US" altLang="ja-JP" sz="2800" dirty="0" smtClean="0">
                <a:solidFill>
                  <a:prstClr val="black"/>
                </a:solidFill>
              </a:rPr>
              <a:t>35</a:t>
            </a:r>
            <a:r>
              <a:rPr lang="ja-JP" altLang="en-US" sz="2800" dirty="0" smtClean="0">
                <a:solidFill>
                  <a:prstClr val="black"/>
                </a:solidFill>
              </a:rPr>
              <a:t>％</a:t>
            </a:r>
            <a:endParaRPr lang="ja-JP" altLang="en-US" sz="2800" dirty="0">
              <a:solidFill>
                <a:prstClr val="black"/>
              </a:solidFill>
            </a:endParaRPr>
          </a:p>
        </p:txBody>
      </p:sp>
      <p:sp>
        <p:nvSpPr>
          <p:cNvPr id="36" name="角丸四角形 35"/>
          <p:cNvSpPr/>
          <p:nvPr/>
        </p:nvSpPr>
        <p:spPr>
          <a:xfrm>
            <a:off x="4786314" y="4857760"/>
            <a:ext cx="4032000" cy="10800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r>
              <a:rPr lang="ja-JP" altLang="en-US" sz="2800" dirty="0" smtClean="0">
                <a:ea typeface="ＭＳ ゴシック" pitchFamily="49" charset="-128"/>
              </a:rPr>
              <a:t>　</a:t>
            </a:r>
            <a:r>
              <a:rPr lang="en-US" altLang="ja-JP" sz="2800" dirty="0" smtClean="0">
                <a:ea typeface="ＭＳ ゴシック" pitchFamily="49" charset="-128"/>
              </a:rPr>
              <a:t>5</a:t>
            </a:r>
            <a:r>
              <a:rPr lang="ja-JP" altLang="en-US" sz="2800" dirty="0" smtClean="0">
                <a:ea typeface="ＭＳ ゴシック" pitchFamily="49" charset="-128"/>
              </a:rPr>
              <a:t>月　：湛水，田植え</a:t>
            </a:r>
            <a:endParaRPr lang="en-US" altLang="ja-JP" sz="2800" dirty="0" smtClean="0">
              <a:ea typeface="ＭＳ ゴシック" pitchFamily="49" charset="-128"/>
            </a:endParaRPr>
          </a:p>
          <a:p>
            <a:r>
              <a:rPr lang="en-US" altLang="ja-JP" sz="2800" dirty="0" smtClean="0">
                <a:ea typeface="ＭＳ ゴシック" pitchFamily="49" charset="-128"/>
              </a:rPr>
              <a:t>8</a:t>
            </a:r>
            <a:r>
              <a:rPr lang="ja-JP" altLang="en-US" sz="2800" dirty="0" smtClean="0">
                <a:ea typeface="ＭＳ ゴシック" pitchFamily="49" charset="-128"/>
              </a:rPr>
              <a:t>～</a:t>
            </a:r>
            <a:r>
              <a:rPr lang="en-US" altLang="ja-JP" sz="2800" dirty="0" smtClean="0">
                <a:ea typeface="ＭＳ ゴシック" pitchFamily="49" charset="-128"/>
              </a:rPr>
              <a:t>10</a:t>
            </a:r>
            <a:r>
              <a:rPr lang="ja-JP" altLang="en-US" sz="2800" dirty="0" smtClean="0">
                <a:ea typeface="ＭＳ ゴシック" pitchFamily="49" charset="-128"/>
              </a:rPr>
              <a:t>月：稲刈り</a:t>
            </a:r>
            <a:endParaRPr lang="en-US" altLang="ja-JP" sz="2800" dirty="0" smtClean="0">
              <a:ea typeface="ＭＳ ゴシック" pitchFamily="49" charset="-128"/>
            </a:endParaRPr>
          </a:p>
        </p:txBody>
      </p:sp>
      <p:sp>
        <p:nvSpPr>
          <p:cNvPr id="32" name="フリーフォーム 31"/>
          <p:cNvSpPr/>
          <p:nvPr/>
        </p:nvSpPr>
        <p:spPr>
          <a:xfrm>
            <a:off x="4831307" y="1460310"/>
            <a:ext cx="1555845" cy="3384645"/>
          </a:xfrm>
          <a:custGeom>
            <a:avLst/>
            <a:gdLst>
              <a:gd name="connsiteX0" fmla="*/ 1555845 w 1555845"/>
              <a:gd name="connsiteY0" fmla="*/ 0 h 3384645"/>
              <a:gd name="connsiteX1" fmla="*/ 1508078 w 1555845"/>
              <a:gd name="connsiteY1" fmla="*/ 191069 h 3384645"/>
              <a:gd name="connsiteX2" fmla="*/ 1487606 w 1555845"/>
              <a:gd name="connsiteY2" fmla="*/ 348018 h 3384645"/>
              <a:gd name="connsiteX3" fmla="*/ 1385248 w 1555845"/>
              <a:gd name="connsiteY3" fmla="*/ 566383 h 3384645"/>
              <a:gd name="connsiteX4" fmla="*/ 1323833 w 1555845"/>
              <a:gd name="connsiteY4" fmla="*/ 709684 h 3384645"/>
              <a:gd name="connsiteX5" fmla="*/ 1241947 w 1555845"/>
              <a:gd name="connsiteY5" fmla="*/ 1044054 h 3384645"/>
              <a:gd name="connsiteX6" fmla="*/ 1207827 w 1555845"/>
              <a:gd name="connsiteY6" fmla="*/ 1419368 h 3384645"/>
              <a:gd name="connsiteX7" fmla="*/ 1037230 w 1555845"/>
              <a:gd name="connsiteY7" fmla="*/ 1678675 h 3384645"/>
              <a:gd name="connsiteX8" fmla="*/ 859809 w 1555845"/>
              <a:gd name="connsiteY8" fmla="*/ 2013045 h 3384645"/>
              <a:gd name="connsiteX9" fmla="*/ 682389 w 1555845"/>
              <a:gd name="connsiteY9" fmla="*/ 2354239 h 3384645"/>
              <a:gd name="connsiteX10" fmla="*/ 566383 w 1555845"/>
              <a:gd name="connsiteY10" fmla="*/ 2756848 h 3384645"/>
              <a:gd name="connsiteX11" fmla="*/ 504968 w 1555845"/>
              <a:gd name="connsiteY11" fmla="*/ 2927445 h 3384645"/>
              <a:gd name="connsiteX12" fmla="*/ 388962 w 1555845"/>
              <a:gd name="connsiteY12" fmla="*/ 3050275 h 3384645"/>
              <a:gd name="connsiteX13" fmla="*/ 0 w 1555845"/>
              <a:gd name="connsiteY13" fmla="*/ 3384645 h 338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5845" h="3384645">
                <a:moveTo>
                  <a:pt x="1555845" y="0"/>
                </a:moveTo>
                <a:cubicBezTo>
                  <a:pt x="1537648" y="66533"/>
                  <a:pt x="1519451" y="133066"/>
                  <a:pt x="1508078" y="191069"/>
                </a:cubicBezTo>
                <a:cubicBezTo>
                  <a:pt x="1496705" y="249072"/>
                  <a:pt x="1508078" y="285466"/>
                  <a:pt x="1487606" y="348018"/>
                </a:cubicBezTo>
                <a:cubicBezTo>
                  <a:pt x="1467134" y="410570"/>
                  <a:pt x="1412544" y="506105"/>
                  <a:pt x="1385248" y="566383"/>
                </a:cubicBezTo>
                <a:cubicBezTo>
                  <a:pt x="1357953" y="626661"/>
                  <a:pt x="1347716" y="630072"/>
                  <a:pt x="1323833" y="709684"/>
                </a:cubicBezTo>
                <a:cubicBezTo>
                  <a:pt x="1299950" y="789296"/>
                  <a:pt x="1261281" y="925773"/>
                  <a:pt x="1241947" y="1044054"/>
                </a:cubicBezTo>
                <a:cubicBezTo>
                  <a:pt x="1222613" y="1162335"/>
                  <a:pt x="1241946" y="1313598"/>
                  <a:pt x="1207827" y="1419368"/>
                </a:cubicBezTo>
                <a:cubicBezTo>
                  <a:pt x="1173708" y="1525138"/>
                  <a:pt x="1095233" y="1579729"/>
                  <a:pt x="1037230" y="1678675"/>
                </a:cubicBezTo>
                <a:cubicBezTo>
                  <a:pt x="979227" y="1777621"/>
                  <a:pt x="918949" y="1900451"/>
                  <a:pt x="859809" y="2013045"/>
                </a:cubicBezTo>
                <a:cubicBezTo>
                  <a:pt x="800669" y="2125639"/>
                  <a:pt x="731293" y="2230272"/>
                  <a:pt x="682389" y="2354239"/>
                </a:cubicBezTo>
                <a:cubicBezTo>
                  <a:pt x="633485" y="2478206"/>
                  <a:pt x="595953" y="2661314"/>
                  <a:pt x="566383" y="2756848"/>
                </a:cubicBezTo>
                <a:cubicBezTo>
                  <a:pt x="536813" y="2852382"/>
                  <a:pt x="534538" y="2878541"/>
                  <a:pt x="504968" y="2927445"/>
                </a:cubicBezTo>
                <a:cubicBezTo>
                  <a:pt x="475398" y="2976349"/>
                  <a:pt x="473123" y="2974075"/>
                  <a:pt x="388962" y="3050275"/>
                </a:cubicBezTo>
                <a:cubicBezTo>
                  <a:pt x="304801" y="3126475"/>
                  <a:pt x="152400" y="3255560"/>
                  <a:pt x="0" y="3384645"/>
                </a:cubicBezTo>
              </a:path>
            </a:pathLst>
          </a:cu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テキスト ボックス 27"/>
          <p:cNvSpPr txBox="1"/>
          <p:nvPr/>
        </p:nvSpPr>
        <p:spPr>
          <a:xfrm>
            <a:off x="8510525" y="-24"/>
            <a:ext cx="633507" cy="369332"/>
          </a:xfrm>
          <a:prstGeom prst="rect">
            <a:avLst/>
          </a:prstGeom>
          <a:noFill/>
        </p:spPr>
        <p:txBody>
          <a:bodyPr wrap="none" rtlCol="0">
            <a:spAutoFit/>
          </a:bodyPr>
          <a:lstStyle/>
          <a:p>
            <a:r>
              <a:rPr lang="en-US" altLang="ja-JP" dirty="0" smtClean="0"/>
              <a:t>4</a:t>
            </a:r>
            <a:r>
              <a:rPr kumimoji="1" lang="en-US" altLang="ja-JP" dirty="0" smtClean="0"/>
              <a:t>/17</a:t>
            </a:r>
            <a:endParaRPr kumimoji="1" lang="ja-JP" altLang="en-US" dirty="0"/>
          </a:p>
        </p:txBody>
      </p:sp>
    </p:spTree>
    <p:custDataLst>
      <p:tags r:id="rId1"/>
    </p:custDataLst>
  </p:cSld>
  <p:clrMapOvr>
    <a:masterClrMapping/>
  </p:clrMapOvr>
  <p:transition advTm="4384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up)">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up)">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up)">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6"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2000"/>
            <a:ext cx="8229600" cy="1143000"/>
          </a:xfrm>
        </p:spPr>
        <p:txBody>
          <a:bodyPr anchor="ctr">
            <a:normAutofit/>
          </a:bodyPr>
          <a:lstStyle/>
          <a:p>
            <a:pPr algn="ctr"/>
            <a:r>
              <a:rPr kumimoji="1" lang="ja-JP" altLang="en-US" sz="4000" dirty="0" smtClean="0"/>
              <a:t>調査対象種（１）</a:t>
            </a:r>
            <a:endParaRPr kumimoji="1" lang="ja-JP" altLang="en-US" sz="4000" dirty="0"/>
          </a:p>
        </p:txBody>
      </p:sp>
      <p:sp>
        <p:nvSpPr>
          <p:cNvPr id="3" name="テキスト プレースホルダ 2"/>
          <p:cNvSpPr>
            <a:spLocks noGrp="1"/>
          </p:cNvSpPr>
          <p:nvPr>
            <p:ph type="body" idx="1"/>
          </p:nvPr>
        </p:nvSpPr>
        <p:spPr>
          <a:xfrm>
            <a:off x="357158" y="1071546"/>
            <a:ext cx="4714908" cy="659352"/>
          </a:xfrm>
        </p:spPr>
        <p:txBody>
          <a:bodyPr/>
          <a:lstStyle/>
          <a:p>
            <a:r>
              <a:rPr lang="ja-JP" altLang="en-US" sz="2800" dirty="0" smtClean="0"/>
              <a:t>アオサギ　（</a:t>
            </a:r>
            <a:r>
              <a:rPr lang="en-US" sz="2800" i="1" dirty="0" err="1" smtClean="0">
                <a:latin typeface="Century"/>
                <a:ea typeface="ＭＳ 明朝"/>
                <a:cs typeface="Times New Roman"/>
              </a:rPr>
              <a:t>Ardea</a:t>
            </a:r>
            <a:r>
              <a:rPr lang="en-US" sz="2800" i="1" dirty="0" smtClean="0">
                <a:latin typeface="Century"/>
                <a:ea typeface="ＭＳ 明朝"/>
                <a:cs typeface="Times New Roman"/>
              </a:rPr>
              <a:t> </a:t>
            </a:r>
            <a:r>
              <a:rPr lang="en-US" sz="2800" i="1" dirty="0" err="1" smtClean="0">
                <a:latin typeface="Century"/>
                <a:ea typeface="ＭＳ 明朝"/>
                <a:cs typeface="Times New Roman"/>
              </a:rPr>
              <a:t>cinerea</a:t>
            </a:r>
            <a:r>
              <a:rPr lang="ja-JP" altLang="en-US" sz="2800" dirty="0" smtClean="0"/>
              <a:t>）</a:t>
            </a:r>
            <a:endParaRPr lang="ja-JP" altLang="en-US" sz="2800" dirty="0"/>
          </a:p>
        </p:txBody>
      </p:sp>
      <p:sp>
        <p:nvSpPr>
          <p:cNvPr id="5" name="コンテンツ プレースホルダ 4"/>
          <p:cNvSpPr>
            <a:spLocks noGrp="1"/>
          </p:cNvSpPr>
          <p:nvPr>
            <p:ph sz="quarter" idx="2"/>
          </p:nvPr>
        </p:nvSpPr>
        <p:spPr>
          <a:xfrm>
            <a:off x="3643306" y="1714488"/>
            <a:ext cx="4680000" cy="5037166"/>
          </a:xfrm>
        </p:spPr>
        <p:txBody>
          <a:bodyPr>
            <a:noAutofit/>
          </a:bodyPr>
          <a:lstStyle/>
          <a:p>
            <a:r>
              <a:rPr lang="ja-JP" altLang="en-US" sz="2400" b="1" dirty="0" smtClean="0"/>
              <a:t>全長</a:t>
            </a:r>
            <a:r>
              <a:rPr lang="en-US" altLang="ja-JP" sz="2400" dirty="0" smtClean="0"/>
              <a:t/>
            </a:r>
            <a:br>
              <a:rPr lang="en-US" altLang="ja-JP" sz="2400" dirty="0" smtClean="0"/>
            </a:br>
            <a:r>
              <a:rPr lang="en-US" altLang="ja-JP" sz="2400" dirty="0" smtClean="0"/>
              <a:t>90</a:t>
            </a:r>
            <a:r>
              <a:rPr lang="ja-JP" altLang="en-US" sz="2400" dirty="0" smtClean="0"/>
              <a:t>～</a:t>
            </a:r>
            <a:r>
              <a:rPr lang="en-US" altLang="ja-JP" sz="2400" dirty="0" smtClean="0"/>
              <a:t>98</a:t>
            </a:r>
            <a:r>
              <a:rPr lang="ja-JP" altLang="en-US" sz="2400" dirty="0" smtClean="0"/>
              <a:t> </a:t>
            </a:r>
            <a:r>
              <a:rPr lang="en-US" altLang="ja-JP" sz="2400" dirty="0" smtClean="0"/>
              <a:t>cm</a:t>
            </a:r>
          </a:p>
          <a:p>
            <a:r>
              <a:rPr lang="ja-JP" altLang="en-US" sz="2400" b="1" dirty="0" smtClean="0"/>
              <a:t>特徴</a:t>
            </a:r>
            <a:r>
              <a:rPr lang="en-US" altLang="ja-JP" sz="2400" dirty="0" smtClean="0"/>
              <a:t/>
            </a:r>
            <a:br>
              <a:rPr lang="en-US" altLang="ja-JP" sz="2400" dirty="0" smtClean="0"/>
            </a:br>
            <a:r>
              <a:rPr lang="ja-JP" altLang="en-US" sz="2400" dirty="0" smtClean="0"/>
              <a:t>全体が白～灰色の羽色</a:t>
            </a:r>
            <a:endParaRPr lang="en-US" altLang="ja-JP" sz="2400" dirty="0" smtClean="0"/>
          </a:p>
          <a:p>
            <a:pPr>
              <a:buNone/>
            </a:pPr>
            <a:r>
              <a:rPr lang="en-US" altLang="ja-JP" sz="2400" dirty="0" smtClean="0"/>
              <a:t>	</a:t>
            </a:r>
            <a:r>
              <a:rPr lang="ja-JP" altLang="en-US" sz="2400" dirty="0" smtClean="0"/>
              <a:t>頭の黒い羽</a:t>
            </a:r>
            <a:endParaRPr lang="en-US" altLang="ja-JP" sz="2400" dirty="0" smtClean="0"/>
          </a:p>
          <a:p>
            <a:pPr lvl="1"/>
            <a:r>
              <a:rPr lang="ja-JP" altLang="en-US" sz="2400" dirty="0" smtClean="0"/>
              <a:t>幼鳥は成鳥よりくすんだ色</a:t>
            </a:r>
            <a:endParaRPr lang="en-US" altLang="ja-JP" sz="2400" dirty="0" smtClean="0"/>
          </a:p>
          <a:p>
            <a:r>
              <a:rPr lang="ja-JP" altLang="en-US" sz="2400" b="1" dirty="0" smtClean="0"/>
              <a:t>生息地</a:t>
            </a:r>
            <a:r>
              <a:rPr lang="en-US" altLang="ja-JP" sz="2400" dirty="0" smtClean="0"/>
              <a:t/>
            </a:r>
            <a:br>
              <a:rPr lang="en-US" altLang="ja-JP" sz="2400" dirty="0" smtClean="0"/>
            </a:br>
            <a:r>
              <a:rPr lang="ja-JP" altLang="en-US" sz="2400" dirty="0" smtClean="0"/>
              <a:t>水田，干潟，湖沼，河川</a:t>
            </a:r>
            <a:endParaRPr lang="en-US" altLang="ja-JP" sz="2400" dirty="0" smtClean="0"/>
          </a:p>
          <a:p>
            <a:r>
              <a:rPr lang="ja-JP" altLang="en-US" sz="2400" b="1" dirty="0" smtClean="0"/>
              <a:t>食性</a:t>
            </a:r>
            <a:r>
              <a:rPr lang="en-US" altLang="ja-JP" sz="2400" dirty="0" smtClean="0"/>
              <a:t/>
            </a:r>
            <a:br>
              <a:rPr lang="en-US" altLang="ja-JP" sz="2400" dirty="0" smtClean="0"/>
            </a:br>
            <a:r>
              <a:rPr lang="ja-JP" altLang="en-US" sz="2400" dirty="0" smtClean="0"/>
              <a:t>魚類，両生類，甲殻類，昆虫類</a:t>
            </a:r>
            <a:endParaRPr lang="en-US" altLang="ja-JP" sz="2400" dirty="0" smtClean="0"/>
          </a:p>
          <a:p>
            <a:r>
              <a:rPr lang="ja-JP" altLang="en-US" sz="2400" b="1" dirty="0" smtClean="0"/>
              <a:t>繁殖期</a:t>
            </a:r>
            <a:r>
              <a:rPr lang="en-US" altLang="ja-JP" sz="2400" dirty="0" smtClean="0"/>
              <a:t/>
            </a:r>
            <a:br>
              <a:rPr lang="en-US" altLang="ja-JP" sz="2400" dirty="0" smtClean="0"/>
            </a:br>
            <a:r>
              <a:rPr lang="en-US" altLang="ja-JP" sz="2400" dirty="0" smtClean="0"/>
              <a:t>3</a:t>
            </a:r>
            <a:r>
              <a:rPr lang="ja-JP" altLang="en-US" sz="2400" dirty="0" smtClean="0"/>
              <a:t>～</a:t>
            </a:r>
            <a:r>
              <a:rPr lang="en-US" altLang="ja-JP" sz="2400" dirty="0" smtClean="0"/>
              <a:t>7 </a:t>
            </a:r>
            <a:r>
              <a:rPr lang="ja-JP" altLang="en-US" sz="2400" dirty="0" smtClean="0"/>
              <a:t>月</a:t>
            </a:r>
            <a:endParaRPr lang="en-US" altLang="ja-JP" sz="2400" dirty="0" smtClean="0"/>
          </a:p>
        </p:txBody>
      </p:sp>
      <p:pic>
        <p:nvPicPr>
          <p:cNvPr id="9" name="図 8" descr="アオサギ２.jpg"/>
          <p:cNvPicPr>
            <a:picLocks noChangeAspect="1"/>
          </p:cNvPicPr>
          <p:nvPr/>
        </p:nvPicPr>
        <p:blipFill>
          <a:blip r:embed="rId3">
            <a:lum contrast="10000"/>
          </a:blip>
          <a:srcRect l="3899" b="1960"/>
          <a:stretch>
            <a:fillRect/>
          </a:stretch>
        </p:blipFill>
        <p:spPr>
          <a:xfrm>
            <a:off x="360000" y="1857364"/>
            <a:ext cx="3016848" cy="3643338"/>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contourClr>
              <a:srgbClr val="C0C0C0"/>
            </a:contourClr>
          </a:sp3d>
        </p:spPr>
      </p:pic>
      <p:sp>
        <p:nvSpPr>
          <p:cNvPr id="6" name="テキスト ボックス 5"/>
          <p:cNvSpPr txBox="1"/>
          <p:nvPr/>
        </p:nvSpPr>
        <p:spPr>
          <a:xfrm>
            <a:off x="8510525" y="-24"/>
            <a:ext cx="633507" cy="369332"/>
          </a:xfrm>
          <a:prstGeom prst="rect">
            <a:avLst/>
          </a:prstGeom>
          <a:noFill/>
        </p:spPr>
        <p:txBody>
          <a:bodyPr wrap="none" rtlCol="0">
            <a:spAutoFit/>
          </a:bodyPr>
          <a:lstStyle/>
          <a:p>
            <a:r>
              <a:rPr lang="en-US" altLang="ja-JP" dirty="0" smtClean="0"/>
              <a:t>5</a:t>
            </a:r>
            <a:r>
              <a:rPr kumimoji="1" lang="en-US" altLang="ja-JP" dirty="0" smtClean="0"/>
              <a:t>/17</a:t>
            </a:r>
            <a:endParaRPr kumimoji="1" lang="ja-JP" altLang="en-US" dirty="0"/>
          </a:p>
        </p:txBody>
      </p:sp>
    </p:spTree>
  </p:cSld>
  <p:clrMapOvr>
    <a:masterClrMapping/>
  </p:clrMapOvr>
  <p:transition advTm="375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ダイサギ２.jpg"/>
          <p:cNvPicPr>
            <a:picLocks noChangeAspect="1"/>
          </p:cNvPicPr>
          <p:nvPr/>
        </p:nvPicPr>
        <p:blipFill>
          <a:blip r:embed="rId3">
            <a:lum contrast="10000"/>
          </a:blip>
          <a:srcRect l="2446" b="1277"/>
          <a:stretch>
            <a:fillRect/>
          </a:stretch>
        </p:blipFill>
        <p:spPr>
          <a:xfrm>
            <a:off x="360000" y="1857364"/>
            <a:ext cx="3014782" cy="3643338"/>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contourClr>
              <a:srgbClr val="C0C0C0"/>
            </a:contourClr>
          </a:sp3d>
        </p:spPr>
      </p:pic>
      <p:sp>
        <p:nvSpPr>
          <p:cNvPr id="2" name="タイトル 1"/>
          <p:cNvSpPr>
            <a:spLocks noGrp="1"/>
          </p:cNvSpPr>
          <p:nvPr>
            <p:ph type="title"/>
          </p:nvPr>
        </p:nvSpPr>
        <p:spPr>
          <a:xfrm>
            <a:off x="457200" y="72000"/>
            <a:ext cx="8229600" cy="1143000"/>
          </a:xfrm>
        </p:spPr>
        <p:txBody>
          <a:bodyPr anchor="ctr">
            <a:normAutofit/>
          </a:bodyPr>
          <a:lstStyle/>
          <a:p>
            <a:pPr algn="ctr"/>
            <a:r>
              <a:rPr kumimoji="1" lang="ja-JP" altLang="en-US" sz="4000" dirty="0" smtClean="0"/>
              <a:t>調査対象種（２）</a:t>
            </a:r>
            <a:endParaRPr kumimoji="1" lang="ja-JP" altLang="en-US" sz="4000" dirty="0"/>
          </a:p>
        </p:txBody>
      </p:sp>
      <p:sp>
        <p:nvSpPr>
          <p:cNvPr id="3" name="テキスト プレースホルダ 2"/>
          <p:cNvSpPr>
            <a:spLocks noGrp="1"/>
          </p:cNvSpPr>
          <p:nvPr>
            <p:ph type="body" idx="1"/>
          </p:nvPr>
        </p:nvSpPr>
        <p:spPr>
          <a:xfrm>
            <a:off x="357158" y="1071546"/>
            <a:ext cx="4040188" cy="659352"/>
          </a:xfrm>
        </p:spPr>
        <p:txBody>
          <a:bodyPr/>
          <a:lstStyle/>
          <a:p>
            <a:r>
              <a:rPr lang="ja-JP" altLang="en-US" sz="2800" dirty="0" smtClean="0"/>
              <a:t>ダイサギ　（</a:t>
            </a:r>
            <a:r>
              <a:rPr lang="en-US" altLang="ja-JP" sz="2800" i="1" dirty="0" err="1" smtClean="0">
                <a:latin typeface="Century"/>
                <a:ea typeface="ＭＳ 明朝"/>
                <a:cs typeface="Times New Roman"/>
              </a:rPr>
              <a:t>Ardea</a:t>
            </a:r>
            <a:r>
              <a:rPr lang="en-US" sz="2800" i="1" dirty="0" smtClean="0">
                <a:latin typeface="Century"/>
                <a:ea typeface="ＭＳ 明朝"/>
                <a:cs typeface="Times New Roman"/>
              </a:rPr>
              <a:t> alba</a:t>
            </a:r>
            <a:r>
              <a:rPr lang="ja-JP" altLang="en-US" sz="2800" dirty="0" smtClean="0"/>
              <a:t>）</a:t>
            </a:r>
            <a:endParaRPr lang="ja-JP" altLang="en-US" sz="2800" dirty="0"/>
          </a:p>
        </p:txBody>
      </p:sp>
      <p:sp>
        <p:nvSpPr>
          <p:cNvPr id="5" name="コンテンツ プレースホルダ 4"/>
          <p:cNvSpPr>
            <a:spLocks noGrp="1"/>
          </p:cNvSpPr>
          <p:nvPr>
            <p:ph sz="quarter" idx="2"/>
          </p:nvPr>
        </p:nvSpPr>
        <p:spPr>
          <a:xfrm>
            <a:off x="3643306" y="1714488"/>
            <a:ext cx="4680000" cy="5000660"/>
          </a:xfrm>
        </p:spPr>
        <p:txBody>
          <a:bodyPr>
            <a:noAutofit/>
          </a:bodyPr>
          <a:lstStyle/>
          <a:p>
            <a:r>
              <a:rPr lang="ja-JP" altLang="en-US" sz="2400" b="1" dirty="0" smtClean="0"/>
              <a:t>全長</a:t>
            </a:r>
            <a:r>
              <a:rPr lang="en-US" altLang="ja-JP" sz="2400" dirty="0" smtClean="0"/>
              <a:t/>
            </a:r>
            <a:br>
              <a:rPr lang="en-US" altLang="ja-JP" sz="2400" dirty="0" smtClean="0"/>
            </a:br>
            <a:r>
              <a:rPr lang="en-US" altLang="ja-JP" sz="2400" dirty="0" smtClean="0"/>
              <a:t>83</a:t>
            </a:r>
            <a:r>
              <a:rPr lang="ja-JP" altLang="en-US" sz="2400" dirty="0" smtClean="0"/>
              <a:t>～</a:t>
            </a:r>
            <a:r>
              <a:rPr lang="en-US" altLang="ja-JP" sz="2400" dirty="0" smtClean="0"/>
              <a:t>103 cm</a:t>
            </a:r>
          </a:p>
          <a:p>
            <a:r>
              <a:rPr lang="ja-JP" altLang="en-US" sz="2400" b="1" dirty="0" smtClean="0"/>
              <a:t>特徴</a:t>
            </a:r>
            <a:r>
              <a:rPr lang="en-US" altLang="ja-JP" sz="2400" dirty="0" smtClean="0"/>
              <a:t/>
            </a:r>
            <a:br>
              <a:rPr lang="en-US" altLang="ja-JP" sz="2400" dirty="0" smtClean="0"/>
            </a:br>
            <a:r>
              <a:rPr lang="ja-JP" altLang="en-US" sz="2400" dirty="0" smtClean="0"/>
              <a:t>全体が白い羽色</a:t>
            </a:r>
            <a:endParaRPr lang="en-US" altLang="ja-JP" sz="2400" dirty="0" smtClean="0"/>
          </a:p>
          <a:p>
            <a:pPr lvl="1"/>
            <a:r>
              <a:rPr lang="ja-JP" altLang="en-US" sz="2400" dirty="0" smtClean="0"/>
              <a:t>幼鳥も成鳥と同じ色</a:t>
            </a:r>
            <a:endParaRPr lang="en-US" altLang="ja-JP" sz="2400" dirty="0" smtClean="0"/>
          </a:p>
          <a:p>
            <a:pPr>
              <a:buNone/>
            </a:pPr>
            <a:r>
              <a:rPr lang="en-US" altLang="ja-JP" sz="2600" dirty="0" smtClean="0"/>
              <a:t>	</a:t>
            </a:r>
            <a:r>
              <a:rPr lang="ja-JP" altLang="en-US" sz="2400" dirty="0" smtClean="0"/>
              <a:t>眼の下を過ぎる口角</a:t>
            </a:r>
            <a:endParaRPr lang="en-US" altLang="ja-JP" sz="2400" dirty="0" smtClean="0"/>
          </a:p>
          <a:p>
            <a:r>
              <a:rPr lang="ja-JP" altLang="en-US" sz="2400" b="1" dirty="0" smtClean="0"/>
              <a:t>生息地</a:t>
            </a:r>
            <a:r>
              <a:rPr lang="en-US" altLang="ja-JP" sz="2400" dirty="0" smtClean="0"/>
              <a:t/>
            </a:r>
            <a:br>
              <a:rPr lang="en-US" altLang="ja-JP" sz="2400" dirty="0" smtClean="0"/>
            </a:br>
            <a:r>
              <a:rPr lang="ja-JP" altLang="en-US" sz="2400" dirty="0" smtClean="0"/>
              <a:t>水田，干潟，湖沼，河川</a:t>
            </a:r>
            <a:endParaRPr lang="en-US" altLang="ja-JP" sz="2400" dirty="0" smtClean="0"/>
          </a:p>
          <a:p>
            <a:r>
              <a:rPr lang="ja-JP" altLang="en-US" sz="2400" b="1" dirty="0" smtClean="0"/>
              <a:t>食性</a:t>
            </a:r>
            <a:r>
              <a:rPr lang="en-US" altLang="ja-JP" sz="2400" dirty="0" smtClean="0"/>
              <a:t/>
            </a:r>
            <a:br>
              <a:rPr lang="en-US" altLang="ja-JP" sz="2400" dirty="0" smtClean="0"/>
            </a:br>
            <a:r>
              <a:rPr lang="ja-JP" altLang="en-US" sz="2400" dirty="0" smtClean="0"/>
              <a:t>魚類，両生類，甲殻類，昆虫類</a:t>
            </a:r>
            <a:endParaRPr lang="en-US" altLang="ja-JP" sz="2400" dirty="0" smtClean="0"/>
          </a:p>
          <a:p>
            <a:r>
              <a:rPr lang="ja-JP" altLang="en-US" sz="2400" b="1" dirty="0" smtClean="0"/>
              <a:t>繁殖期</a:t>
            </a:r>
            <a:r>
              <a:rPr lang="en-US" altLang="ja-JP" sz="2400" dirty="0" smtClean="0"/>
              <a:t/>
            </a:r>
            <a:br>
              <a:rPr lang="en-US" altLang="ja-JP" sz="2400" dirty="0" smtClean="0"/>
            </a:br>
            <a:r>
              <a:rPr lang="en-US" altLang="ja-JP" sz="2400" dirty="0" smtClean="0"/>
              <a:t>4</a:t>
            </a:r>
            <a:r>
              <a:rPr lang="ja-JP" altLang="en-US" sz="2400" dirty="0" smtClean="0"/>
              <a:t>～</a:t>
            </a:r>
            <a:r>
              <a:rPr lang="en-US" altLang="ja-JP" sz="2400" dirty="0" smtClean="0"/>
              <a:t>8 </a:t>
            </a:r>
            <a:r>
              <a:rPr lang="ja-JP" altLang="en-US" sz="2400" dirty="0" smtClean="0"/>
              <a:t>月</a:t>
            </a:r>
            <a:endParaRPr lang="en-US" altLang="ja-JP" sz="2400" dirty="0" smtClean="0"/>
          </a:p>
        </p:txBody>
      </p:sp>
      <p:sp>
        <p:nvSpPr>
          <p:cNvPr id="6" name="テキスト ボックス 5"/>
          <p:cNvSpPr txBox="1"/>
          <p:nvPr/>
        </p:nvSpPr>
        <p:spPr>
          <a:xfrm>
            <a:off x="8510525" y="-24"/>
            <a:ext cx="633507" cy="369332"/>
          </a:xfrm>
          <a:prstGeom prst="rect">
            <a:avLst/>
          </a:prstGeom>
          <a:noFill/>
        </p:spPr>
        <p:txBody>
          <a:bodyPr wrap="none" rtlCol="0">
            <a:spAutoFit/>
          </a:bodyPr>
          <a:lstStyle/>
          <a:p>
            <a:r>
              <a:rPr lang="en-US" altLang="ja-JP" dirty="0" smtClean="0"/>
              <a:t>6</a:t>
            </a:r>
            <a:r>
              <a:rPr kumimoji="1" lang="en-US" altLang="ja-JP" dirty="0" smtClean="0"/>
              <a:t>/17</a:t>
            </a:r>
            <a:endParaRPr kumimoji="1" lang="ja-JP" altLang="en-US" dirty="0"/>
          </a:p>
        </p:txBody>
      </p:sp>
    </p:spTree>
  </p:cSld>
  <p:clrMapOvr>
    <a:masterClrMapping/>
  </p:clrMapOvr>
  <p:transition advTm="27532"/>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457200" y="72000"/>
            <a:ext cx="8229600" cy="1143000"/>
          </a:xfrm>
        </p:spPr>
        <p:txBody>
          <a:bodyPr anchor="ctr">
            <a:normAutofit/>
          </a:bodyPr>
          <a:lstStyle/>
          <a:p>
            <a:pPr algn="ctr" eaLnBrk="1" hangingPunct="1"/>
            <a:r>
              <a:rPr lang="ja-JP" altLang="en-US" sz="4000" dirty="0" smtClean="0"/>
              <a:t>調査方法</a:t>
            </a:r>
          </a:p>
        </p:txBody>
      </p:sp>
      <p:sp>
        <p:nvSpPr>
          <p:cNvPr id="5123" name="コンテンツ プレースホルダ 2"/>
          <p:cNvSpPr>
            <a:spLocks noGrp="1"/>
          </p:cNvSpPr>
          <p:nvPr>
            <p:ph sz="half" idx="1"/>
          </p:nvPr>
        </p:nvSpPr>
        <p:spPr>
          <a:xfrm>
            <a:off x="500034" y="2786058"/>
            <a:ext cx="3857652" cy="3798000"/>
          </a:xfrm>
        </p:spPr>
        <p:txBody>
          <a:bodyPr>
            <a:normAutofit/>
          </a:bodyPr>
          <a:lstStyle/>
          <a:p>
            <a:r>
              <a:rPr lang="ja-JP" altLang="en-US" sz="2800" dirty="0" smtClean="0"/>
              <a:t>調査実施期間</a:t>
            </a:r>
            <a:endParaRPr lang="en-US" altLang="ja-JP" sz="2800" dirty="0" smtClean="0"/>
          </a:p>
          <a:p>
            <a:pPr lvl="1"/>
            <a:r>
              <a:rPr lang="en-US" altLang="ja-JP" dirty="0" smtClean="0"/>
              <a:t>2008 </a:t>
            </a:r>
            <a:r>
              <a:rPr lang="ja-JP" altLang="en-US" dirty="0" smtClean="0"/>
              <a:t>年　</a:t>
            </a:r>
            <a:r>
              <a:rPr lang="en-US" altLang="ja-JP" dirty="0" smtClean="0"/>
              <a:t>4</a:t>
            </a:r>
            <a:r>
              <a:rPr lang="ja-JP" altLang="en-US" dirty="0" smtClean="0"/>
              <a:t>～</a:t>
            </a:r>
            <a:r>
              <a:rPr lang="en-US" altLang="ja-JP" dirty="0" smtClean="0"/>
              <a:t>11 </a:t>
            </a:r>
            <a:r>
              <a:rPr lang="ja-JP" altLang="en-US" dirty="0" smtClean="0"/>
              <a:t>月</a:t>
            </a:r>
            <a:r>
              <a:rPr lang="en-US" altLang="ja-JP" dirty="0" smtClean="0"/>
              <a:t/>
            </a:r>
            <a:br>
              <a:rPr lang="en-US" altLang="ja-JP" dirty="0" smtClean="0"/>
            </a:br>
            <a:endParaRPr lang="en-US" altLang="ja-JP" dirty="0" smtClean="0"/>
          </a:p>
          <a:p>
            <a:r>
              <a:rPr lang="ja-JP" altLang="en-US" dirty="0" smtClean="0"/>
              <a:t>調査頻度</a:t>
            </a:r>
            <a:endParaRPr lang="en-US" altLang="ja-JP" dirty="0" smtClean="0"/>
          </a:p>
          <a:p>
            <a:pPr lvl="1"/>
            <a:r>
              <a:rPr lang="ja-JP" altLang="en-US" dirty="0" smtClean="0"/>
              <a:t>月 </a:t>
            </a:r>
            <a:r>
              <a:rPr lang="en-US" altLang="ja-JP" dirty="0" smtClean="0"/>
              <a:t>3</a:t>
            </a:r>
            <a:r>
              <a:rPr lang="ja-JP" altLang="en-US" dirty="0" smtClean="0"/>
              <a:t>～</a:t>
            </a:r>
            <a:r>
              <a:rPr lang="en-US" altLang="ja-JP" dirty="0" smtClean="0"/>
              <a:t>5 </a:t>
            </a:r>
            <a:r>
              <a:rPr lang="ja-JP" altLang="en-US" dirty="0" smtClean="0"/>
              <a:t>回　（計</a:t>
            </a:r>
            <a:r>
              <a:rPr lang="en-US" altLang="ja-JP" dirty="0" smtClean="0"/>
              <a:t>31</a:t>
            </a:r>
            <a:r>
              <a:rPr lang="ja-JP" altLang="en-US" dirty="0" smtClean="0"/>
              <a:t>回）</a:t>
            </a:r>
            <a:r>
              <a:rPr lang="en-US" altLang="ja-JP" dirty="0" smtClean="0"/>
              <a:t/>
            </a:r>
            <a:br>
              <a:rPr lang="en-US" altLang="ja-JP" dirty="0" smtClean="0"/>
            </a:br>
            <a:endParaRPr lang="en-US" altLang="ja-JP" dirty="0" smtClean="0"/>
          </a:p>
          <a:p>
            <a:r>
              <a:rPr lang="ja-JP" altLang="en-US" sz="2800" dirty="0" smtClean="0"/>
              <a:t>調査時間</a:t>
            </a:r>
            <a:endParaRPr lang="en-US" altLang="ja-JP" sz="2800" dirty="0" smtClean="0"/>
          </a:p>
          <a:p>
            <a:pPr lvl="1"/>
            <a:r>
              <a:rPr lang="ja-JP" altLang="en-US" dirty="0" smtClean="0"/>
              <a:t>午前　</a:t>
            </a:r>
            <a:r>
              <a:rPr lang="en-US" altLang="ja-JP" dirty="0" smtClean="0"/>
              <a:t>7</a:t>
            </a:r>
            <a:r>
              <a:rPr lang="ja-JP" altLang="en-US" dirty="0" smtClean="0"/>
              <a:t>：</a:t>
            </a:r>
            <a:r>
              <a:rPr lang="en-US" altLang="ja-JP" dirty="0" smtClean="0"/>
              <a:t>00</a:t>
            </a:r>
            <a:r>
              <a:rPr lang="ja-JP" altLang="en-US" dirty="0" smtClean="0"/>
              <a:t>～</a:t>
            </a:r>
            <a:r>
              <a:rPr lang="en-US" altLang="ja-JP" dirty="0" smtClean="0"/>
              <a:t>10</a:t>
            </a:r>
            <a:r>
              <a:rPr lang="ja-JP" altLang="en-US" dirty="0" smtClean="0"/>
              <a:t>：</a:t>
            </a:r>
            <a:r>
              <a:rPr lang="en-US" altLang="ja-JP" dirty="0" smtClean="0"/>
              <a:t>00</a:t>
            </a:r>
          </a:p>
          <a:p>
            <a:pPr lvl="1">
              <a:buNone/>
            </a:pPr>
            <a:endParaRPr lang="en-US" altLang="ja-JP" dirty="0" smtClean="0"/>
          </a:p>
        </p:txBody>
      </p:sp>
      <p:sp>
        <p:nvSpPr>
          <p:cNvPr id="4" name="コンテンツ プレースホルダ 3"/>
          <p:cNvSpPr>
            <a:spLocks noGrp="1"/>
          </p:cNvSpPr>
          <p:nvPr>
            <p:ph sz="half" idx="2"/>
          </p:nvPr>
        </p:nvSpPr>
        <p:spPr>
          <a:xfrm>
            <a:off x="4929190" y="2786058"/>
            <a:ext cx="3600000" cy="2520000"/>
          </a:xfrm>
        </p:spPr>
        <p:txBody>
          <a:bodyPr>
            <a:normAutofit/>
          </a:bodyPr>
          <a:lstStyle/>
          <a:p>
            <a:r>
              <a:rPr lang="ja-JP" altLang="en-US" sz="2800" dirty="0" smtClean="0"/>
              <a:t>記録項目</a:t>
            </a:r>
            <a:endParaRPr lang="en-US" altLang="ja-JP" sz="2800" dirty="0" smtClean="0"/>
          </a:p>
          <a:p>
            <a:pPr lvl="1"/>
            <a:r>
              <a:rPr lang="ja-JP" altLang="en-US" dirty="0" smtClean="0"/>
              <a:t>個体の位置</a:t>
            </a:r>
            <a:endParaRPr lang="en-US" altLang="ja-JP" dirty="0" smtClean="0"/>
          </a:p>
          <a:p>
            <a:pPr lvl="1"/>
            <a:r>
              <a:rPr lang="ja-JP" altLang="en-US" dirty="0" smtClean="0"/>
              <a:t>土地利用区分</a:t>
            </a:r>
            <a:endParaRPr lang="en-US" altLang="ja-JP" dirty="0" smtClean="0"/>
          </a:p>
          <a:p>
            <a:pPr lvl="1"/>
            <a:r>
              <a:rPr lang="ja-JP" altLang="en-US" dirty="0" smtClean="0"/>
              <a:t>行動</a:t>
            </a:r>
            <a:endParaRPr lang="en-US" altLang="ja-JP" dirty="0" smtClean="0"/>
          </a:p>
          <a:p>
            <a:pPr lvl="1"/>
            <a:r>
              <a:rPr lang="ja-JP" altLang="en-US" dirty="0" smtClean="0"/>
              <a:t>周辺の環境</a:t>
            </a:r>
            <a:endParaRPr lang="en-US" altLang="ja-JP" dirty="0" smtClean="0"/>
          </a:p>
        </p:txBody>
      </p:sp>
      <p:graphicFrame>
        <p:nvGraphicFramePr>
          <p:cNvPr id="5" name="図表 4"/>
          <p:cNvGraphicFramePr/>
          <p:nvPr/>
        </p:nvGraphicFramePr>
        <p:xfrm>
          <a:off x="72000" y="928670"/>
          <a:ext cx="9000000" cy="216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テキスト ボックス 5"/>
          <p:cNvSpPr txBox="1"/>
          <p:nvPr/>
        </p:nvSpPr>
        <p:spPr>
          <a:xfrm>
            <a:off x="8510525" y="-24"/>
            <a:ext cx="633507" cy="369332"/>
          </a:xfrm>
          <a:prstGeom prst="rect">
            <a:avLst/>
          </a:prstGeom>
          <a:noFill/>
        </p:spPr>
        <p:txBody>
          <a:bodyPr wrap="none" rtlCol="0">
            <a:spAutoFit/>
          </a:bodyPr>
          <a:lstStyle/>
          <a:p>
            <a:r>
              <a:rPr lang="en-US" altLang="ja-JP" dirty="0" smtClean="0"/>
              <a:t>7</a:t>
            </a:r>
            <a:r>
              <a:rPr kumimoji="1" lang="en-US" altLang="ja-JP" dirty="0" smtClean="0"/>
              <a:t>/17</a:t>
            </a:r>
            <a:endParaRPr kumimoji="1" lang="ja-JP" altLang="en-US" dirty="0"/>
          </a:p>
        </p:txBody>
      </p:sp>
    </p:spTree>
  </p:cSld>
  <p:clrMapOvr>
    <a:masterClrMapping/>
  </p:clrMapOvr>
  <p:transition advTm="55234"/>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457200" y="72000"/>
            <a:ext cx="8229600" cy="1143000"/>
          </a:xfrm>
        </p:spPr>
        <p:txBody>
          <a:bodyPr anchor="ctr">
            <a:normAutofit/>
          </a:bodyPr>
          <a:lstStyle/>
          <a:p>
            <a:pPr algn="ctr"/>
            <a:r>
              <a:rPr lang="ja-JP" altLang="en-US" sz="4000" dirty="0" smtClean="0"/>
              <a:t>採食場所の土地利用区分</a:t>
            </a:r>
          </a:p>
        </p:txBody>
      </p:sp>
      <p:sp>
        <p:nvSpPr>
          <p:cNvPr id="7171" name="コンテンツ プレースホルダ 2"/>
          <p:cNvSpPr>
            <a:spLocks noGrp="1"/>
          </p:cNvSpPr>
          <p:nvPr>
            <p:ph sz="half" idx="1"/>
          </p:nvPr>
        </p:nvSpPr>
        <p:spPr>
          <a:xfrm>
            <a:off x="428596" y="1928802"/>
            <a:ext cx="4071966" cy="3857652"/>
          </a:xfrm>
        </p:spPr>
        <p:txBody>
          <a:bodyPr>
            <a:normAutofit/>
          </a:bodyPr>
          <a:lstStyle/>
          <a:p>
            <a:pPr>
              <a:buNone/>
            </a:pPr>
            <a:r>
              <a:rPr lang="en-US" altLang="ja-JP" sz="2700" dirty="0" smtClean="0"/>
              <a:t/>
            </a:r>
            <a:br>
              <a:rPr lang="en-US" altLang="ja-JP" sz="2700" dirty="0" smtClean="0"/>
            </a:br>
            <a:r>
              <a:rPr lang="ja-JP" altLang="en-US" sz="2800" dirty="0" smtClean="0"/>
              <a:t>① 水田</a:t>
            </a:r>
            <a:r>
              <a:rPr lang="en-US" altLang="ja-JP" sz="2800" dirty="0" smtClean="0"/>
              <a:t/>
            </a:r>
            <a:br>
              <a:rPr lang="en-US" altLang="ja-JP" sz="2800" dirty="0" smtClean="0"/>
            </a:br>
            <a:r>
              <a:rPr lang="ja-JP" altLang="en-US" sz="2800" dirty="0" smtClean="0"/>
              <a:t>② 畑</a:t>
            </a:r>
            <a:r>
              <a:rPr lang="en-US" altLang="ja-JP" sz="2800" dirty="0" smtClean="0"/>
              <a:t/>
            </a:r>
            <a:br>
              <a:rPr lang="en-US" altLang="ja-JP" sz="2800" dirty="0" smtClean="0"/>
            </a:br>
            <a:r>
              <a:rPr lang="ja-JP" altLang="en-US" sz="2800" dirty="0" smtClean="0"/>
              <a:t>③ 休耕田</a:t>
            </a:r>
            <a:r>
              <a:rPr lang="en-US" altLang="ja-JP" sz="2800" dirty="0" smtClean="0"/>
              <a:t/>
            </a:r>
            <a:br>
              <a:rPr lang="en-US" altLang="ja-JP" sz="2800" dirty="0" smtClean="0"/>
            </a:br>
            <a:r>
              <a:rPr lang="ja-JP" altLang="en-US" sz="2800" dirty="0" smtClean="0"/>
              <a:t>④ 排水路</a:t>
            </a:r>
            <a:r>
              <a:rPr lang="en-US" altLang="ja-JP" sz="2800" dirty="0" smtClean="0"/>
              <a:t/>
            </a:r>
            <a:br>
              <a:rPr lang="en-US" altLang="ja-JP" sz="2800" dirty="0" smtClean="0"/>
            </a:br>
            <a:r>
              <a:rPr lang="ja-JP" altLang="en-US" sz="2800" dirty="0" smtClean="0"/>
              <a:t>⑤ 河川</a:t>
            </a:r>
            <a:r>
              <a:rPr lang="en-US" altLang="ja-JP" sz="2800" dirty="0" smtClean="0"/>
              <a:t/>
            </a:r>
            <a:br>
              <a:rPr lang="en-US" altLang="ja-JP" sz="2800" dirty="0" smtClean="0"/>
            </a:br>
            <a:r>
              <a:rPr lang="ja-JP" altLang="en-US" sz="2800" dirty="0" smtClean="0"/>
              <a:t>⑥ ファームポンド（</a:t>
            </a:r>
            <a:r>
              <a:rPr lang="en-US" altLang="ja-JP" sz="2800" dirty="0" smtClean="0"/>
              <a:t>FP</a:t>
            </a:r>
            <a:r>
              <a:rPr lang="ja-JP" altLang="en-US" sz="2800" dirty="0" smtClean="0"/>
              <a:t>）</a:t>
            </a:r>
            <a:r>
              <a:rPr lang="en-US" altLang="ja-JP" sz="2800" dirty="0" smtClean="0"/>
              <a:t/>
            </a:r>
            <a:br>
              <a:rPr lang="en-US" altLang="ja-JP" sz="2800" dirty="0" smtClean="0"/>
            </a:br>
            <a:r>
              <a:rPr lang="ja-JP" altLang="en-US" sz="2800" dirty="0" smtClean="0"/>
              <a:t>⑦ ビオトープ（</a:t>
            </a:r>
            <a:r>
              <a:rPr lang="en-US" altLang="ja-JP" sz="2800" dirty="0" smtClean="0"/>
              <a:t>BT</a:t>
            </a:r>
            <a:r>
              <a:rPr lang="ja-JP" altLang="en-US" sz="2800" dirty="0" smtClean="0"/>
              <a:t>）</a:t>
            </a:r>
            <a:endParaRPr lang="en-US" altLang="ja-JP" sz="2800" dirty="0" smtClean="0"/>
          </a:p>
        </p:txBody>
      </p:sp>
      <p:pic>
        <p:nvPicPr>
          <p:cNvPr id="7" name="図 6" descr="FP2.jpg"/>
          <p:cNvPicPr>
            <a:picLocks noChangeAspect="1"/>
          </p:cNvPicPr>
          <p:nvPr/>
        </p:nvPicPr>
        <p:blipFill>
          <a:blip r:embed="rId3"/>
          <a:stretch>
            <a:fillRect/>
          </a:stretch>
        </p:blipFill>
        <p:spPr>
          <a:xfrm>
            <a:off x="4214810" y="2143116"/>
            <a:ext cx="4629150" cy="3471862"/>
          </a:xfrm>
          <a:prstGeom prst="rect">
            <a:avLst/>
          </a:prstGeom>
        </p:spPr>
      </p:pic>
      <p:sp>
        <p:nvSpPr>
          <p:cNvPr id="10" name="テキスト ボックス 9"/>
          <p:cNvSpPr txBox="1"/>
          <p:nvPr/>
        </p:nvSpPr>
        <p:spPr>
          <a:xfrm>
            <a:off x="4857632" y="1486903"/>
            <a:ext cx="3429144"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3600" dirty="0" smtClean="0"/>
              <a:t>⑥ファームポンド</a:t>
            </a:r>
            <a:endParaRPr kumimoji="1" lang="ja-JP" altLang="en-US" sz="3600" dirty="0"/>
          </a:p>
        </p:txBody>
      </p:sp>
      <p:sp>
        <p:nvSpPr>
          <p:cNvPr id="6" name="テキスト ボックス 5"/>
          <p:cNvSpPr txBox="1"/>
          <p:nvPr/>
        </p:nvSpPr>
        <p:spPr>
          <a:xfrm>
            <a:off x="8510525" y="-24"/>
            <a:ext cx="633507" cy="369332"/>
          </a:xfrm>
          <a:prstGeom prst="rect">
            <a:avLst/>
          </a:prstGeom>
          <a:noFill/>
        </p:spPr>
        <p:txBody>
          <a:bodyPr wrap="none" rtlCol="0">
            <a:spAutoFit/>
          </a:bodyPr>
          <a:lstStyle/>
          <a:p>
            <a:r>
              <a:rPr lang="en-US" altLang="ja-JP" dirty="0" smtClean="0"/>
              <a:t>8</a:t>
            </a:r>
            <a:r>
              <a:rPr kumimoji="1" lang="en-US" altLang="ja-JP" dirty="0" smtClean="0"/>
              <a:t>/17</a:t>
            </a:r>
            <a:endParaRPr kumimoji="1" lang="ja-JP" altLang="en-US" dirty="0"/>
          </a:p>
        </p:txBody>
      </p:sp>
    </p:spTree>
  </p:cSld>
  <p:clrMapOvr>
    <a:masterClrMapping/>
  </p:clrMapOvr>
  <p:transition advTm="105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公園湿地南.jpg"/>
          <p:cNvPicPr>
            <a:picLocks noChangeAspect="1"/>
          </p:cNvPicPr>
          <p:nvPr/>
        </p:nvPicPr>
        <p:blipFill>
          <a:blip r:embed="rId3"/>
          <a:stretch>
            <a:fillRect/>
          </a:stretch>
        </p:blipFill>
        <p:spPr>
          <a:xfrm>
            <a:off x="4572032" y="2357431"/>
            <a:ext cx="4572000" cy="3428999"/>
          </a:xfrm>
          <a:prstGeom prst="rect">
            <a:avLst/>
          </a:prstGeom>
        </p:spPr>
      </p:pic>
      <p:pic>
        <p:nvPicPr>
          <p:cNvPr id="4" name="図 3" descr="BT水田.jpg"/>
          <p:cNvPicPr>
            <a:picLocks noChangeAspect="1"/>
          </p:cNvPicPr>
          <p:nvPr/>
        </p:nvPicPr>
        <p:blipFill>
          <a:blip r:embed="rId4"/>
          <a:stretch>
            <a:fillRect/>
          </a:stretch>
        </p:blipFill>
        <p:spPr>
          <a:xfrm>
            <a:off x="1" y="2357431"/>
            <a:ext cx="4572000" cy="3428999"/>
          </a:xfrm>
          <a:prstGeom prst="rect">
            <a:avLst/>
          </a:prstGeom>
        </p:spPr>
      </p:pic>
      <p:sp>
        <p:nvSpPr>
          <p:cNvPr id="5" name="テキスト ボックス 4"/>
          <p:cNvSpPr txBox="1"/>
          <p:nvPr/>
        </p:nvSpPr>
        <p:spPr>
          <a:xfrm>
            <a:off x="1714480" y="5143512"/>
            <a:ext cx="2765501" cy="584775"/>
          </a:xfrm>
          <a:prstGeom prst="rect">
            <a:avLst/>
          </a:prstGeom>
          <a:solidFill>
            <a:srgbClr val="FFFFFF">
              <a:alpha val="50196"/>
            </a:srgbClr>
          </a:solidFill>
        </p:spPr>
        <p:txBody>
          <a:bodyPr wrap="none" rtlCol="0">
            <a:spAutoFit/>
          </a:bodyPr>
          <a:lstStyle/>
          <a:p>
            <a:pPr algn="ctr"/>
            <a:r>
              <a:rPr lang="ja-JP" altLang="en-US" sz="3200" dirty="0" smtClean="0"/>
              <a:t>ビオトープ</a:t>
            </a:r>
            <a:r>
              <a:rPr kumimoji="1" lang="ja-JP" altLang="en-US" sz="3200" dirty="0" smtClean="0"/>
              <a:t>水田</a:t>
            </a:r>
            <a:endParaRPr kumimoji="1" lang="ja-JP" altLang="en-US" sz="3200" dirty="0"/>
          </a:p>
        </p:txBody>
      </p:sp>
      <p:sp>
        <p:nvSpPr>
          <p:cNvPr id="6" name="テキスト ボックス 5"/>
          <p:cNvSpPr txBox="1"/>
          <p:nvPr/>
        </p:nvSpPr>
        <p:spPr>
          <a:xfrm>
            <a:off x="4711204" y="5143512"/>
            <a:ext cx="3057248" cy="584775"/>
          </a:xfrm>
          <a:prstGeom prst="rect">
            <a:avLst/>
          </a:prstGeom>
          <a:solidFill>
            <a:srgbClr val="FFFFFF">
              <a:alpha val="50196"/>
            </a:srgbClr>
          </a:solidFill>
        </p:spPr>
        <p:txBody>
          <a:bodyPr wrap="none" rtlCol="0">
            <a:spAutoFit/>
          </a:bodyPr>
          <a:lstStyle/>
          <a:p>
            <a:pPr algn="ctr"/>
            <a:r>
              <a:rPr kumimoji="1" lang="ja-JP" altLang="en-US" sz="3200" dirty="0" smtClean="0"/>
              <a:t>親水公園（湿地）</a:t>
            </a:r>
            <a:endParaRPr kumimoji="1" lang="ja-JP" altLang="en-US" sz="3200" dirty="0"/>
          </a:p>
        </p:txBody>
      </p:sp>
      <p:sp>
        <p:nvSpPr>
          <p:cNvPr id="7" name="タイトル 1"/>
          <p:cNvSpPr>
            <a:spLocks noGrp="1"/>
          </p:cNvSpPr>
          <p:nvPr>
            <p:ph type="title"/>
          </p:nvPr>
        </p:nvSpPr>
        <p:spPr>
          <a:xfrm>
            <a:off x="457200" y="72000"/>
            <a:ext cx="8229600" cy="1143000"/>
          </a:xfrm>
        </p:spPr>
        <p:txBody>
          <a:bodyPr anchor="ctr">
            <a:normAutofit/>
          </a:bodyPr>
          <a:lstStyle/>
          <a:p>
            <a:pPr algn="ctr"/>
            <a:r>
              <a:rPr lang="ja-JP" altLang="en-US" sz="4000" dirty="0" smtClean="0"/>
              <a:t>採食場所の土地利用区分</a:t>
            </a:r>
          </a:p>
        </p:txBody>
      </p:sp>
      <p:sp>
        <p:nvSpPr>
          <p:cNvPr id="8" name="テキスト ボックス 7"/>
          <p:cNvSpPr txBox="1"/>
          <p:nvPr/>
        </p:nvSpPr>
        <p:spPr>
          <a:xfrm>
            <a:off x="3258179" y="1639661"/>
            <a:ext cx="2627642"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ja-JP" altLang="en-US" sz="3600" dirty="0" smtClean="0"/>
              <a:t>⑦</a:t>
            </a:r>
            <a:r>
              <a:rPr lang="ja-JP" altLang="en-US" sz="3600" dirty="0" smtClean="0"/>
              <a:t>ビオトープ</a:t>
            </a:r>
            <a:endParaRPr kumimoji="1" lang="ja-JP" altLang="en-US" sz="3600" dirty="0"/>
          </a:p>
        </p:txBody>
      </p:sp>
      <p:sp>
        <p:nvSpPr>
          <p:cNvPr id="9" name="テキスト ボックス 8"/>
          <p:cNvSpPr txBox="1"/>
          <p:nvPr/>
        </p:nvSpPr>
        <p:spPr>
          <a:xfrm>
            <a:off x="8510525" y="-24"/>
            <a:ext cx="633507" cy="369332"/>
          </a:xfrm>
          <a:prstGeom prst="rect">
            <a:avLst/>
          </a:prstGeom>
          <a:noFill/>
        </p:spPr>
        <p:txBody>
          <a:bodyPr wrap="none" rtlCol="0">
            <a:spAutoFit/>
          </a:bodyPr>
          <a:lstStyle/>
          <a:p>
            <a:r>
              <a:rPr lang="en-US" altLang="ja-JP" dirty="0" smtClean="0"/>
              <a:t>9</a:t>
            </a:r>
            <a:r>
              <a:rPr kumimoji="1" lang="en-US" altLang="ja-JP" dirty="0" smtClean="0"/>
              <a:t>/17</a:t>
            </a:r>
            <a:endParaRPr kumimoji="1" lang="ja-JP" altLang="en-US" dirty="0"/>
          </a:p>
        </p:txBody>
      </p:sp>
    </p:spTree>
  </p:cSld>
  <p:clrMapOvr>
    <a:masterClrMapping/>
  </p:clrMapOvr>
  <p:transition advTm="950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2.2|9.3|22.3"/>
</p:tagLst>
</file>

<file path=ppt/tags/tag10.xml><?xml version="1.0" encoding="utf-8"?>
<p:tagLst xmlns:a="http://schemas.openxmlformats.org/drawingml/2006/main" xmlns:r="http://schemas.openxmlformats.org/officeDocument/2006/relationships" xmlns:p="http://schemas.openxmlformats.org/presentationml/2006/main">
  <p:tag name="TIMING" val="|2.5|15.1|12.1"/>
</p:tagLst>
</file>

<file path=ppt/tags/tag11.xml><?xml version="1.0" encoding="utf-8"?>
<p:tagLst xmlns:a="http://schemas.openxmlformats.org/drawingml/2006/main" xmlns:r="http://schemas.openxmlformats.org/officeDocument/2006/relationships" xmlns:p="http://schemas.openxmlformats.org/presentationml/2006/main">
  <p:tag name="TIMING" val="|5.7|4.7|3.6|12.7|5.3"/>
</p:tagLst>
</file>

<file path=ppt/tags/tag2.xml><?xml version="1.0" encoding="utf-8"?>
<p:tagLst xmlns:a="http://schemas.openxmlformats.org/drawingml/2006/main" xmlns:r="http://schemas.openxmlformats.org/officeDocument/2006/relationships" xmlns:p="http://schemas.openxmlformats.org/presentationml/2006/main">
  <p:tag name="TIMING" val="|4.1|5.9"/>
</p:tagLst>
</file>

<file path=ppt/tags/tag3.xml><?xml version="1.0" encoding="utf-8"?>
<p:tagLst xmlns:a="http://schemas.openxmlformats.org/drawingml/2006/main" xmlns:r="http://schemas.openxmlformats.org/officeDocument/2006/relationships" xmlns:p="http://schemas.openxmlformats.org/presentationml/2006/main">
  <p:tag name="TIMING" val="|7.2|5.5|8.2|4.2|2.8"/>
</p:tagLst>
</file>

<file path=ppt/tags/tag4.xml><?xml version="1.0" encoding="utf-8"?>
<p:tagLst xmlns:a="http://schemas.openxmlformats.org/drawingml/2006/main" xmlns:r="http://schemas.openxmlformats.org/officeDocument/2006/relationships" xmlns:p="http://schemas.openxmlformats.org/presentationml/2006/main">
  <p:tag name="TIMING" val="|13.5|2.2|2.4|1.5|1.7|1.3"/>
</p:tagLst>
</file>

<file path=ppt/tags/tag5.xml><?xml version="1.0" encoding="utf-8"?>
<p:tagLst xmlns:a="http://schemas.openxmlformats.org/drawingml/2006/main" xmlns:r="http://schemas.openxmlformats.org/officeDocument/2006/relationships" xmlns:p="http://schemas.openxmlformats.org/presentationml/2006/main">
  <p:tag name="TIMING" val="|1.7|2.2|1.9|2.1|1.7"/>
</p:tagLst>
</file>

<file path=ppt/tags/tag6.xml><?xml version="1.0" encoding="utf-8"?>
<p:tagLst xmlns:a="http://schemas.openxmlformats.org/drawingml/2006/main" xmlns:r="http://schemas.openxmlformats.org/officeDocument/2006/relationships" xmlns:p="http://schemas.openxmlformats.org/presentationml/2006/main">
  <p:tag name="TIMING" val="|5.6|9.7|11.1|42.7|4.9"/>
</p:tagLst>
</file>

<file path=ppt/tags/tag7.xml><?xml version="1.0" encoding="utf-8"?>
<p:tagLst xmlns:a="http://schemas.openxmlformats.org/drawingml/2006/main" xmlns:r="http://schemas.openxmlformats.org/officeDocument/2006/relationships" xmlns:p="http://schemas.openxmlformats.org/presentationml/2006/main">
  <p:tag name="TIMING" val="|10.3|1.1|4.1|10.2|8.1|8.1|8.5|6.5"/>
</p:tagLst>
</file>

<file path=ppt/tags/tag8.xml><?xml version="1.0" encoding="utf-8"?>
<p:tagLst xmlns:a="http://schemas.openxmlformats.org/drawingml/2006/main" xmlns:r="http://schemas.openxmlformats.org/officeDocument/2006/relationships" xmlns:p="http://schemas.openxmlformats.org/presentationml/2006/main">
  <p:tag name="TIMING" val="|4.5|1.9"/>
</p:tagLst>
</file>

<file path=ppt/tags/tag9.xml><?xml version="1.0" encoding="utf-8"?>
<p:tagLst xmlns:a="http://schemas.openxmlformats.org/drawingml/2006/main" xmlns:r="http://schemas.openxmlformats.org/officeDocument/2006/relationships" xmlns:p="http://schemas.openxmlformats.org/presentationml/2006/main">
  <p:tag name="TIMING" val="|1.1|3.2|1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6975</TotalTime>
  <Words>677</Words>
  <Application>Microsoft Office PowerPoint</Application>
  <PresentationFormat>画面に合わせる (4:3)</PresentationFormat>
  <Paragraphs>330</Paragraphs>
  <Slides>25</Slides>
  <Notes>18</Notes>
  <HiddenSlides>7</HiddenSlides>
  <MMClips>0</MMClips>
  <ScaleCrop>false</ScaleCrop>
  <HeadingPairs>
    <vt:vector size="4" baseType="variant">
      <vt:variant>
        <vt:lpstr>テーマ</vt:lpstr>
      </vt:variant>
      <vt:variant>
        <vt:i4>1</vt:i4>
      </vt:variant>
      <vt:variant>
        <vt:lpstr>スライド タイトル</vt:lpstr>
      </vt:variant>
      <vt:variant>
        <vt:i4>25</vt:i4>
      </vt:variant>
    </vt:vector>
  </HeadingPairs>
  <TitlesOfParts>
    <vt:vector size="26" baseType="lpstr">
      <vt:lpstr>リゾート</vt:lpstr>
      <vt:lpstr>旧谷汲村水田地帯における サギ類の採食場所の季節変化</vt:lpstr>
      <vt:lpstr>背景</vt:lpstr>
      <vt:lpstr>目的</vt:lpstr>
      <vt:lpstr>調査地区</vt:lpstr>
      <vt:lpstr>調査対象種（１）</vt:lpstr>
      <vt:lpstr>調査対象種（２）</vt:lpstr>
      <vt:lpstr>調査方法</vt:lpstr>
      <vt:lpstr>採食場所の土地利用区分</vt:lpstr>
      <vt:lpstr>採食場所の土地利用区分</vt:lpstr>
      <vt:lpstr>採食場所の季節変化＜アオサギ＞</vt:lpstr>
      <vt:lpstr>採食場所の季節変化＜ダイサギ＞</vt:lpstr>
      <vt:lpstr>採食場所の季節変化</vt:lpstr>
      <vt:lpstr>個体数の季節変化</vt:lpstr>
      <vt:lpstr>スライド 14</vt:lpstr>
      <vt:lpstr>スライド 15</vt:lpstr>
      <vt:lpstr>まとめ　　</vt:lpstr>
      <vt:lpstr>保全のために</vt:lpstr>
      <vt:lpstr>スライド 18</vt:lpstr>
      <vt:lpstr>スライド 19</vt:lpstr>
      <vt:lpstr>スライド 20</vt:lpstr>
      <vt:lpstr>スライド 21</vt:lpstr>
      <vt:lpstr>スライド 22</vt:lpstr>
      <vt:lpstr>スライド 23</vt:lpstr>
      <vt:lpstr>スライド 24</vt:lpstr>
      <vt:lpstr>スライド 25</vt:lpstr>
    </vt:vector>
  </TitlesOfParts>
  <Company>FJ-USER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旧谷汲村水田地帯における サギ類の採食場所の季節変化</dc:title>
  <dc:creator>Mari</dc:creator>
  <cp:lastModifiedBy>水利環境学研究室</cp:lastModifiedBy>
  <cp:revision>634</cp:revision>
  <dcterms:created xsi:type="dcterms:W3CDTF">2008-04-10T18:05:05Z</dcterms:created>
  <dcterms:modified xsi:type="dcterms:W3CDTF">2009-02-16T00:52:48Z</dcterms:modified>
</cp:coreProperties>
</file>