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23.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tags/tag17.xml" ContentType="application/vnd.openxmlformats-officedocument.presentationml.tags+xml"/>
  <Override PartName="/ppt/charts/chart8.xml" ContentType="application/vnd.openxmlformats-officedocument.drawingml.char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tags/tag13.xml" ContentType="application/vnd.openxmlformats-officedocument.presentationml.tags+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71" r:id="rId2"/>
    <p:sldId id="311" r:id="rId3"/>
    <p:sldId id="258" r:id="rId4"/>
    <p:sldId id="309" r:id="rId5"/>
    <p:sldId id="259" r:id="rId6"/>
    <p:sldId id="261" r:id="rId7"/>
    <p:sldId id="327" r:id="rId8"/>
    <p:sldId id="339" r:id="rId9"/>
    <p:sldId id="333" r:id="rId10"/>
    <p:sldId id="334" r:id="rId11"/>
    <p:sldId id="335" r:id="rId12"/>
    <p:sldId id="336" r:id="rId13"/>
    <p:sldId id="329" r:id="rId14"/>
    <p:sldId id="331" r:id="rId15"/>
    <p:sldId id="293" r:id="rId16"/>
    <p:sldId id="294" r:id="rId17"/>
    <p:sldId id="296" r:id="rId18"/>
    <p:sldId id="341" r:id="rId19"/>
    <p:sldId id="300" r:id="rId20"/>
    <p:sldId id="301" r:id="rId21"/>
    <p:sldId id="308" r:id="rId22"/>
    <p:sldId id="270" r:id="rId23"/>
    <p:sldId id="342" r:id="rId24"/>
    <p:sldId id="289" r:id="rId25"/>
    <p:sldId id="319" r:id="rId26"/>
    <p:sldId id="321" r:id="rId27"/>
    <p:sldId id="322" r:id="rId28"/>
    <p:sldId id="323" r:id="rId29"/>
    <p:sldId id="324" r:id="rId30"/>
    <p:sldId id="325" r:id="rId3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313" autoAdjust="0"/>
    <p:restoredTop sz="89878" autoAdjust="0"/>
  </p:normalViewPr>
  <p:slideViewPr>
    <p:cSldViewPr>
      <p:cViewPr varScale="1">
        <p:scale>
          <a:sx n="98" d="100"/>
          <a:sy n="98" d="100"/>
        </p:scale>
        <p:origin x="-17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12363;&#12397;&#12375;&#12414;\&#12487;&#12473;&#12463;&#12488;&#12483;&#12503;\&#21330;&#35542;&#12288;&#3492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12363;&#12397;&#12375;&#12414;\&#12487;&#12473;&#12463;&#12488;&#12483;&#12503;\&#21330;&#35542;&#12288;&#3492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12363;&#12397;&#12375;&#12414;\&#12487;&#12473;&#12463;&#12488;&#12483;&#12503;\&#21330;&#35542;&#12288;&#34920;.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12363;&#12397;&#12375;&#12414;\&#12487;&#12473;&#12463;&#12488;&#12483;&#12503;\&#21330;&#35542;&#12288;&#34920;.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12363;&#12397;&#12375;&#12414;\&#12487;&#12473;&#12463;&#12488;&#12483;&#12503;\&#21330;&#35542;&#12288;&#34920;.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12363;&#12397;&#12375;&#12414;\&#12487;&#12473;&#12463;&#12488;&#12483;&#12503;\&#21330;&#35542;&#12288;&#34920;.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12363;&#12397;&#12375;&#12414;\&#12487;&#12473;&#12463;&#12488;&#12483;&#12503;\&#21330;&#35542;&#12288;&#34920;.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ocuments%20and%20Settings\&#12363;&#12397;&#12375;&#12414;\&#12487;&#12473;&#12463;&#12488;&#12483;&#12503;\&#21330;&#35542;&#12288;&#349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hart>
    <c:plotArea>
      <c:layout/>
      <c:lineChart>
        <c:grouping val="standard"/>
        <c:ser>
          <c:idx val="0"/>
          <c:order val="0"/>
          <c:tx>
            <c:strRef>
              <c:f>'4章　面積'!$Y$156</c:f>
              <c:strCache>
                <c:ptCount val="1"/>
                <c:pt idx="0">
                  <c:v>水田</c:v>
                </c:pt>
              </c:strCache>
            </c:strRef>
          </c:tx>
          <c:spPr>
            <a:ln w="15875">
              <a:solidFill>
                <a:prstClr val="black"/>
              </a:solidFill>
            </a:ln>
          </c:spPr>
          <c:marker>
            <c:symbol val="diamond"/>
            <c:size val="9"/>
            <c:spPr>
              <a:solidFill>
                <a:srgbClr val="0070C0"/>
              </a:solidFill>
              <a:ln>
                <a:solidFill>
                  <a:srgbClr val="0070C0"/>
                </a:solidFill>
              </a:ln>
            </c:spPr>
          </c:marker>
          <c:cat>
            <c:strRef>
              <c:f>'4章　面積'!$X$157:$X$161</c:f>
              <c:strCache>
                <c:ptCount val="5"/>
                <c:pt idx="0">
                  <c:v>期間(1)</c:v>
                </c:pt>
                <c:pt idx="1">
                  <c:v>期間(2)A</c:v>
                </c:pt>
                <c:pt idx="2">
                  <c:v>期間(2)B</c:v>
                </c:pt>
                <c:pt idx="3">
                  <c:v>期間(3)</c:v>
                </c:pt>
                <c:pt idx="4">
                  <c:v>期間(4)</c:v>
                </c:pt>
              </c:strCache>
            </c:strRef>
          </c:cat>
          <c:val>
            <c:numRef>
              <c:f>'4章　面積'!$Y$157:$Y$161</c:f>
              <c:numCache>
                <c:formatCode>0.0_ </c:formatCode>
                <c:ptCount val="5"/>
                <c:pt idx="0">
                  <c:v>0.27288002784735516</c:v>
                </c:pt>
                <c:pt idx="1">
                  <c:v>6.4429355471874805</c:v>
                </c:pt>
                <c:pt idx="2">
                  <c:v>2.2318075112191087</c:v>
                </c:pt>
                <c:pt idx="3">
                  <c:v>-19.217588563254122</c:v>
                </c:pt>
                <c:pt idx="4">
                  <c:v>10.15709013503437</c:v>
                </c:pt>
              </c:numCache>
            </c:numRef>
          </c:val>
        </c:ser>
        <c:ser>
          <c:idx val="1"/>
          <c:order val="1"/>
          <c:tx>
            <c:strRef>
              <c:f>'4章　面積'!$Z$156</c:f>
              <c:strCache>
                <c:ptCount val="1"/>
                <c:pt idx="0">
                  <c:v>休耕田</c:v>
                </c:pt>
              </c:strCache>
            </c:strRef>
          </c:tx>
          <c:spPr>
            <a:ln w="15875">
              <a:solidFill>
                <a:prstClr val="black"/>
              </a:solidFill>
            </a:ln>
          </c:spPr>
          <c:marker>
            <c:symbol val="square"/>
            <c:size val="9"/>
            <c:spPr>
              <a:solidFill>
                <a:schemeClr val="accent1">
                  <a:lumMod val="50000"/>
                </a:schemeClr>
              </a:solidFill>
              <a:ln>
                <a:solidFill>
                  <a:schemeClr val="accent1">
                    <a:lumMod val="50000"/>
                  </a:schemeClr>
                </a:solidFill>
              </a:ln>
            </c:spPr>
          </c:marker>
          <c:cat>
            <c:strRef>
              <c:f>'4章　面積'!$X$157:$X$161</c:f>
              <c:strCache>
                <c:ptCount val="5"/>
                <c:pt idx="0">
                  <c:v>期間(1)</c:v>
                </c:pt>
                <c:pt idx="1">
                  <c:v>期間(2)A</c:v>
                </c:pt>
                <c:pt idx="2">
                  <c:v>期間(2)B</c:v>
                </c:pt>
                <c:pt idx="3">
                  <c:v>期間(3)</c:v>
                </c:pt>
                <c:pt idx="4">
                  <c:v>期間(4)</c:v>
                </c:pt>
              </c:strCache>
            </c:strRef>
          </c:cat>
          <c:val>
            <c:numRef>
              <c:f>'4章　面積'!$Z$157:$Z$161</c:f>
              <c:numCache>
                <c:formatCode>0.0_ </c:formatCode>
                <c:ptCount val="5"/>
                <c:pt idx="0">
                  <c:v>-3.2989522336487238</c:v>
                </c:pt>
                <c:pt idx="1">
                  <c:v>-5.7199209903775996</c:v>
                </c:pt>
                <c:pt idx="2">
                  <c:v>-1.2257472474972417</c:v>
                </c:pt>
                <c:pt idx="3">
                  <c:v>19.26187506436559</c:v>
                </c:pt>
                <c:pt idx="4">
                  <c:v>-8.4672564620189785</c:v>
                </c:pt>
              </c:numCache>
            </c:numRef>
          </c:val>
        </c:ser>
        <c:ser>
          <c:idx val="2"/>
          <c:order val="2"/>
          <c:tx>
            <c:strRef>
              <c:f>'4章　面積'!$AA$156</c:f>
              <c:strCache>
                <c:ptCount val="1"/>
                <c:pt idx="0">
                  <c:v>普通畑</c:v>
                </c:pt>
              </c:strCache>
            </c:strRef>
          </c:tx>
          <c:spPr>
            <a:ln w="15875">
              <a:solidFill>
                <a:schemeClr val="tx1"/>
              </a:solidFill>
            </a:ln>
          </c:spPr>
          <c:marker>
            <c:symbol val="triangle"/>
            <c:size val="9"/>
            <c:spPr>
              <a:solidFill>
                <a:srgbClr val="FFFF00"/>
              </a:solidFill>
              <a:ln>
                <a:solidFill>
                  <a:schemeClr val="tx1"/>
                </a:solidFill>
              </a:ln>
            </c:spPr>
          </c:marker>
          <c:cat>
            <c:strRef>
              <c:f>'4章　面積'!$X$157:$X$161</c:f>
              <c:strCache>
                <c:ptCount val="5"/>
                <c:pt idx="0">
                  <c:v>期間(1)</c:v>
                </c:pt>
                <c:pt idx="1">
                  <c:v>期間(2)A</c:v>
                </c:pt>
                <c:pt idx="2">
                  <c:v>期間(2)B</c:v>
                </c:pt>
                <c:pt idx="3">
                  <c:v>期間(3)</c:v>
                </c:pt>
                <c:pt idx="4">
                  <c:v>期間(4)</c:v>
                </c:pt>
              </c:strCache>
            </c:strRef>
          </c:cat>
          <c:val>
            <c:numRef>
              <c:f>'4章　面積'!$AA$157:$AA$161</c:f>
              <c:numCache>
                <c:formatCode>0.0_ </c:formatCode>
                <c:ptCount val="5"/>
                <c:pt idx="0">
                  <c:v>6.2395948033760211</c:v>
                </c:pt>
                <c:pt idx="1">
                  <c:v>-3.0385961520289242</c:v>
                </c:pt>
                <c:pt idx="2">
                  <c:v>-1.1870532172018833</c:v>
                </c:pt>
                <c:pt idx="3">
                  <c:v>1.1184125548219843</c:v>
                </c:pt>
                <c:pt idx="4">
                  <c:v>-3.7596985771779576</c:v>
                </c:pt>
              </c:numCache>
            </c:numRef>
          </c:val>
        </c:ser>
        <c:ser>
          <c:idx val="3"/>
          <c:order val="3"/>
          <c:tx>
            <c:strRef>
              <c:f>'4章　面積'!$AB$156</c:f>
              <c:strCache>
                <c:ptCount val="1"/>
                <c:pt idx="0">
                  <c:v>ムギ-ダイズ畑</c:v>
                </c:pt>
              </c:strCache>
            </c:strRef>
          </c:tx>
          <c:spPr>
            <a:ln w="15875">
              <a:solidFill>
                <a:schemeClr val="tx1"/>
              </a:solidFill>
            </a:ln>
          </c:spPr>
          <c:marker>
            <c:symbol val="triangle"/>
            <c:size val="9"/>
            <c:spPr>
              <a:solidFill>
                <a:srgbClr val="7030A0"/>
              </a:solidFill>
              <a:ln>
                <a:solidFill>
                  <a:srgbClr val="7030A0"/>
                </a:solidFill>
              </a:ln>
            </c:spPr>
          </c:marker>
          <c:cat>
            <c:strRef>
              <c:f>'4章　面積'!$X$157:$X$161</c:f>
              <c:strCache>
                <c:ptCount val="5"/>
                <c:pt idx="0">
                  <c:v>期間(1)</c:v>
                </c:pt>
                <c:pt idx="1">
                  <c:v>期間(2)A</c:v>
                </c:pt>
                <c:pt idx="2">
                  <c:v>期間(2)B</c:v>
                </c:pt>
                <c:pt idx="3">
                  <c:v>期間(3)</c:v>
                </c:pt>
                <c:pt idx="4">
                  <c:v>期間(4)</c:v>
                </c:pt>
              </c:strCache>
            </c:strRef>
          </c:cat>
          <c:val>
            <c:numRef>
              <c:f>'4章　面積'!$AB$157:$AB$161</c:f>
              <c:numCache>
                <c:formatCode>0.0_ </c:formatCode>
                <c:ptCount val="5"/>
                <c:pt idx="0">
                  <c:v>-1.6180922440480261</c:v>
                </c:pt>
                <c:pt idx="1">
                  <c:v>1.4214168349297163</c:v>
                </c:pt>
                <c:pt idx="2">
                  <c:v>-1.2654109744577455</c:v>
                </c:pt>
                <c:pt idx="3">
                  <c:v>3.3036842447060635</c:v>
                </c:pt>
                <c:pt idx="4">
                  <c:v>-1.8716389394322401</c:v>
                </c:pt>
              </c:numCache>
            </c:numRef>
          </c:val>
        </c:ser>
        <c:ser>
          <c:idx val="4"/>
          <c:order val="4"/>
          <c:tx>
            <c:strRef>
              <c:f>'4章　面積'!$AC$156</c:f>
              <c:strCache>
                <c:ptCount val="1"/>
                <c:pt idx="0">
                  <c:v>果樹園</c:v>
                </c:pt>
              </c:strCache>
            </c:strRef>
          </c:tx>
          <c:spPr>
            <a:ln w="15875">
              <a:solidFill>
                <a:schemeClr val="tx1"/>
              </a:solidFill>
            </a:ln>
          </c:spPr>
          <c:marker>
            <c:symbol val="square"/>
            <c:size val="9"/>
            <c:spPr>
              <a:solidFill>
                <a:srgbClr val="FF99CC"/>
              </a:solidFill>
              <a:ln>
                <a:solidFill>
                  <a:srgbClr val="FF99CC"/>
                </a:solidFill>
              </a:ln>
            </c:spPr>
          </c:marker>
          <c:cat>
            <c:strRef>
              <c:f>'4章　面積'!$X$157:$X$161</c:f>
              <c:strCache>
                <c:ptCount val="5"/>
                <c:pt idx="0">
                  <c:v>期間(1)</c:v>
                </c:pt>
                <c:pt idx="1">
                  <c:v>期間(2)A</c:v>
                </c:pt>
                <c:pt idx="2">
                  <c:v>期間(2)B</c:v>
                </c:pt>
                <c:pt idx="3">
                  <c:v>期間(3)</c:v>
                </c:pt>
                <c:pt idx="4">
                  <c:v>期間(4)</c:v>
                </c:pt>
              </c:strCache>
            </c:strRef>
          </c:cat>
          <c:val>
            <c:numRef>
              <c:f>'4章　面積'!$AC$157:$AC$161</c:f>
              <c:numCache>
                <c:formatCode>0.0_ </c:formatCode>
                <c:ptCount val="5"/>
                <c:pt idx="0">
                  <c:v>2.3155212910771992</c:v>
                </c:pt>
                <c:pt idx="1">
                  <c:v>-1.1504984370016793</c:v>
                </c:pt>
                <c:pt idx="2">
                  <c:v>-0.68674781592233491</c:v>
                </c:pt>
                <c:pt idx="3">
                  <c:v>-1.2503353208776222</c:v>
                </c:pt>
                <c:pt idx="4">
                  <c:v>0.25288435976243445</c:v>
                </c:pt>
              </c:numCache>
            </c:numRef>
          </c:val>
        </c:ser>
        <c:marker val="1"/>
        <c:axId val="51512448"/>
        <c:axId val="51514368"/>
      </c:lineChart>
      <c:catAx>
        <c:axId val="51512448"/>
        <c:scaling>
          <c:orientation val="minMax"/>
        </c:scaling>
        <c:delete val="1"/>
        <c:axPos val="b"/>
        <c:majorGridlines/>
        <c:tickLblPos val="nextTo"/>
        <c:crossAx val="51514368"/>
        <c:crosses val="autoZero"/>
        <c:auto val="1"/>
        <c:lblAlgn val="ctr"/>
        <c:lblOffset val="100"/>
      </c:catAx>
      <c:valAx>
        <c:axId val="51514368"/>
        <c:scaling>
          <c:orientation val="minMax"/>
        </c:scaling>
        <c:axPos val="l"/>
        <c:majorGridlines/>
        <c:numFmt formatCode="0.0_ " sourceLinked="1"/>
        <c:tickLblPos val="nextTo"/>
        <c:txPr>
          <a:bodyPr/>
          <a:lstStyle/>
          <a:p>
            <a:pPr>
              <a:defRPr sz="1800" b="1"/>
            </a:pPr>
            <a:endParaRPr lang="ja-JP"/>
          </a:p>
        </c:txPr>
        <c:crossAx val="51512448"/>
        <c:crosses val="autoZero"/>
        <c:crossBetween val="between"/>
        <c:majorUnit val="2"/>
      </c:valAx>
    </c:plotArea>
    <c:legend>
      <c:legendPos val="r"/>
      <c:layout/>
      <c:spPr>
        <a:ln>
          <a:noFill/>
        </a:ln>
      </c:spPr>
      <c:txPr>
        <a:bodyPr/>
        <a:lstStyle/>
        <a:p>
          <a:pPr>
            <a:defRPr sz="2400" b="0"/>
          </a:pPr>
          <a:endParaRPr lang="ja-JP"/>
        </a:p>
      </c:txPr>
    </c:legend>
    <c:plotVisOnly val="1"/>
  </c:chart>
  <c:spPr>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ja-JP"/>
  <c:chart>
    <c:plotArea>
      <c:layout/>
      <c:lineChart>
        <c:grouping val="standard"/>
        <c:ser>
          <c:idx val="0"/>
          <c:order val="0"/>
          <c:tx>
            <c:strRef>
              <c:f>'4章　面積'!$Y$156</c:f>
              <c:strCache>
                <c:ptCount val="1"/>
                <c:pt idx="0">
                  <c:v>水田</c:v>
                </c:pt>
              </c:strCache>
            </c:strRef>
          </c:tx>
          <c:spPr>
            <a:ln w="15875">
              <a:solidFill>
                <a:prstClr val="black"/>
              </a:solidFill>
            </a:ln>
          </c:spPr>
          <c:marker>
            <c:symbol val="diamond"/>
            <c:size val="9"/>
            <c:spPr>
              <a:solidFill>
                <a:srgbClr val="0070C0"/>
              </a:solidFill>
              <a:ln>
                <a:solidFill>
                  <a:srgbClr val="0070C0"/>
                </a:solidFill>
              </a:ln>
            </c:spPr>
          </c:marker>
          <c:cat>
            <c:strRef>
              <c:f>'4章　面積'!$X$157:$X$161</c:f>
              <c:strCache>
                <c:ptCount val="5"/>
                <c:pt idx="0">
                  <c:v>期間(1)</c:v>
                </c:pt>
                <c:pt idx="1">
                  <c:v>期間(2)A</c:v>
                </c:pt>
                <c:pt idx="2">
                  <c:v>期間(2)B</c:v>
                </c:pt>
                <c:pt idx="3">
                  <c:v>期間(3)</c:v>
                </c:pt>
                <c:pt idx="4">
                  <c:v>期間(4)</c:v>
                </c:pt>
              </c:strCache>
            </c:strRef>
          </c:cat>
          <c:val>
            <c:numRef>
              <c:f>'4章　面積'!$Y$157:$Y$161</c:f>
              <c:numCache>
                <c:formatCode>0.0_ </c:formatCode>
                <c:ptCount val="5"/>
                <c:pt idx="0">
                  <c:v>0.27288002784735538</c:v>
                </c:pt>
                <c:pt idx="1">
                  <c:v>6.442935547187477</c:v>
                </c:pt>
                <c:pt idx="2">
                  <c:v>2.2318075112191087</c:v>
                </c:pt>
                <c:pt idx="3">
                  <c:v>-19.217588563254136</c:v>
                </c:pt>
                <c:pt idx="4">
                  <c:v>10.15709013503437</c:v>
                </c:pt>
              </c:numCache>
            </c:numRef>
          </c:val>
        </c:ser>
        <c:ser>
          <c:idx val="1"/>
          <c:order val="1"/>
          <c:tx>
            <c:strRef>
              <c:f>'4章　面積'!$Z$156</c:f>
              <c:strCache>
                <c:ptCount val="1"/>
                <c:pt idx="0">
                  <c:v>休耕田</c:v>
                </c:pt>
              </c:strCache>
            </c:strRef>
          </c:tx>
          <c:spPr>
            <a:ln w="15875">
              <a:solidFill>
                <a:prstClr val="black"/>
              </a:solidFill>
            </a:ln>
          </c:spPr>
          <c:marker>
            <c:symbol val="square"/>
            <c:size val="9"/>
            <c:spPr>
              <a:solidFill>
                <a:schemeClr val="accent1">
                  <a:lumMod val="50000"/>
                </a:schemeClr>
              </a:solidFill>
              <a:ln>
                <a:solidFill>
                  <a:schemeClr val="accent1">
                    <a:lumMod val="50000"/>
                  </a:schemeClr>
                </a:solidFill>
              </a:ln>
            </c:spPr>
          </c:marker>
          <c:cat>
            <c:strRef>
              <c:f>'4章　面積'!$X$157:$X$161</c:f>
              <c:strCache>
                <c:ptCount val="5"/>
                <c:pt idx="0">
                  <c:v>期間(1)</c:v>
                </c:pt>
                <c:pt idx="1">
                  <c:v>期間(2)A</c:v>
                </c:pt>
                <c:pt idx="2">
                  <c:v>期間(2)B</c:v>
                </c:pt>
                <c:pt idx="3">
                  <c:v>期間(3)</c:v>
                </c:pt>
                <c:pt idx="4">
                  <c:v>期間(4)</c:v>
                </c:pt>
              </c:strCache>
            </c:strRef>
          </c:cat>
          <c:val>
            <c:numRef>
              <c:f>'4章　面積'!$Z$157:$Z$161</c:f>
              <c:numCache>
                <c:formatCode>0.0_ </c:formatCode>
                <c:ptCount val="5"/>
                <c:pt idx="0">
                  <c:v>-3.2989522336487229</c:v>
                </c:pt>
                <c:pt idx="1">
                  <c:v>-5.7199209903775996</c:v>
                </c:pt>
                <c:pt idx="2">
                  <c:v>-1.2257472474972413</c:v>
                </c:pt>
                <c:pt idx="3">
                  <c:v>19.26187506436559</c:v>
                </c:pt>
                <c:pt idx="4">
                  <c:v>-8.4672564620189785</c:v>
                </c:pt>
              </c:numCache>
            </c:numRef>
          </c:val>
        </c:ser>
        <c:ser>
          <c:idx val="2"/>
          <c:order val="2"/>
          <c:tx>
            <c:strRef>
              <c:f>'4章　面積'!$AA$156</c:f>
              <c:strCache>
                <c:ptCount val="1"/>
                <c:pt idx="0">
                  <c:v>普通畑</c:v>
                </c:pt>
              </c:strCache>
            </c:strRef>
          </c:tx>
          <c:spPr>
            <a:ln w="15875">
              <a:solidFill>
                <a:schemeClr val="tx1"/>
              </a:solidFill>
            </a:ln>
          </c:spPr>
          <c:marker>
            <c:symbol val="triangle"/>
            <c:size val="9"/>
            <c:spPr>
              <a:solidFill>
                <a:srgbClr val="FFFF00"/>
              </a:solidFill>
              <a:ln>
                <a:solidFill>
                  <a:schemeClr val="tx1"/>
                </a:solidFill>
              </a:ln>
            </c:spPr>
          </c:marker>
          <c:cat>
            <c:strRef>
              <c:f>'4章　面積'!$X$157:$X$161</c:f>
              <c:strCache>
                <c:ptCount val="5"/>
                <c:pt idx="0">
                  <c:v>期間(1)</c:v>
                </c:pt>
                <c:pt idx="1">
                  <c:v>期間(2)A</c:v>
                </c:pt>
                <c:pt idx="2">
                  <c:v>期間(2)B</c:v>
                </c:pt>
                <c:pt idx="3">
                  <c:v>期間(3)</c:v>
                </c:pt>
                <c:pt idx="4">
                  <c:v>期間(4)</c:v>
                </c:pt>
              </c:strCache>
            </c:strRef>
          </c:cat>
          <c:val>
            <c:numRef>
              <c:f>'4章　面積'!$AA$157:$AA$161</c:f>
              <c:numCache>
                <c:formatCode>0.0_ </c:formatCode>
                <c:ptCount val="5"/>
                <c:pt idx="0">
                  <c:v>6.2395948033760211</c:v>
                </c:pt>
                <c:pt idx="1">
                  <c:v>-3.0385961520289242</c:v>
                </c:pt>
                <c:pt idx="2">
                  <c:v>-1.1870532172018833</c:v>
                </c:pt>
                <c:pt idx="3">
                  <c:v>1.1184125548219848</c:v>
                </c:pt>
                <c:pt idx="4">
                  <c:v>-3.7596985771779585</c:v>
                </c:pt>
              </c:numCache>
            </c:numRef>
          </c:val>
        </c:ser>
        <c:ser>
          <c:idx val="3"/>
          <c:order val="3"/>
          <c:tx>
            <c:strRef>
              <c:f>'4章　面積'!$AB$156</c:f>
              <c:strCache>
                <c:ptCount val="1"/>
                <c:pt idx="0">
                  <c:v>ムギ-ダイズ畑</c:v>
                </c:pt>
              </c:strCache>
            </c:strRef>
          </c:tx>
          <c:spPr>
            <a:ln w="15875">
              <a:solidFill>
                <a:schemeClr val="tx1"/>
              </a:solidFill>
            </a:ln>
          </c:spPr>
          <c:marker>
            <c:symbol val="triangle"/>
            <c:size val="9"/>
            <c:spPr>
              <a:solidFill>
                <a:srgbClr val="7030A0"/>
              </a:solidFill>
              <a:ln>
                <a:solidFill>
                  <a:srgbClr val="7030A0"/>
                </a:solidFill>
              </a:ln>
            </c:spPr>
          </c:marker>
          <c:cat>
            <c:strRef>
              <c:f>'4章　面積'!$X$157:$X$161</c:f>
              <c:strCache>
                <c:ptCount val="5"/>
                <c:pt idx="0">
                  <c:v>期間(1)</c:v>
                </c:pt>
                <c:pt idx="1">
                  <c:v>期間(2)A</c:v>
                </c:pt>
                <c:pt idx="2">
                  <c:v>期間(2)B</c:v>
                </c:pt>
                <c:pt idx="3">
                  <c:v>期間(3)</c:v>
                </c:pt>
                <c:pt idx="4">
                  <c:v>期間(4)</c:v>
                </c:pt>
              </c:strCache>
            </c:strRef>
          </c:cat>
          <c:val>
            <c:numRef>
              <c:f>'4章　面積'!$AB$157:$AB$161</c:f>
              <c:numCache>
                <c:formatCode>0.0_ </c:formatCode>
                <c:ptCount val="5"/>
                <c:pt idx="0">
                  <c:v>-1.6180922440480261</c:v>
                </c:pt>
                <c:pt idx="1">
                  <c:v>1.4214168349297163</c:v>
                </c:pt>
                <c:pt idx="2">
                  <c:v>-1.2654109744577462</c:v>
                </c:pt>
                <c:pt idx="3">
                  <c:v>3.3036842447060644</c:v>
                </c:pt>
                <c:pt idx="4">
                  <c:v>-1.8716389394322401</c:v>
                </c:pt>
              </c:numCache>
            </c:numRef>
          </c:val>
        </c:ser>
        <c:ser>
          <c:idx val="4"/>
          <c:order val="4"/>
          <c:tx>
            <c:strRef>
              <c:f>'4章　面積'!$AC$156</c:f>
              <c:strCache>
                <c:ptCount val="1"/>
                <c:pt idx="0">
                  <c:v>果樹園</c:v>
                </c:pt>
              </c:strCache>
            </c:strRef>
          </c:tx>
          <c:spPr>
            <a:ln w="15875">
              <a:solidFill>
                <a:schemeClr val="tx1"/>
              </a:solidFill>
            </a:ln>
          </c:spPr>
          <c:marker>
            <c:symbol val="square"/>
            <c:size val="9"/>
            <c:spPr>
              <a:solidFill>
                <a:srgbClr val="FF99CC"/>
              </a:solidFill>
              <a:ln>
                <a:solidFill>
                  <a:srgbClr val="FF99CC"/>
                </a:solidFill>
              </a:ln>
            </c:spPr>
          </c:marker>
          <c:cat>
            <c:strRef>
              <c:f>'4章　面積'!$X$157:$X$161</c:f>
              <c:strCache>
                <c:ptCount val="5"/>
                <c:pt idx="0">
                  <c:v>期間(1)</c:v>
                </c:pt>
                <c:pt idx="1">
                  <c:v>期間(2)A</c:v>
                </c:pt>
                <c:pt idx="2">
                  <c:v>期間(2)B</c:v>
                </c:pt>
                <c:pt idx="3">
                  <c:v>期間(3)</c:v>
                </c:pt>
                <c:pt idx="4">
                  <c:v>期間(4)</c:v>
                </c:pt>
              </c:strCache>
            </c:strRef>
          </c:cat>
          <c:val>
            <c:numRef>
              <c:f>'4章　面積'!$AC$157:$AC$161</c:f>
              <c:numCache>
                <c:formatCode>0.0_ </c:formatCode>
                <c:ptCount val="5"/>
                <c:pt idx="0">
                  <c:v>2.3155212910771992</c:v>
                </c:pt>
                <c:pt idx="1">
                  <c:v>-1.1504984370016793</c:v>
                </c:pt>
                <c:pt idx="2">
                  <c:v>-0.68674781592233403</c:v>
                </c:pt>
                <c:pt idx="3">
                  <c:v>-1.2503353208776222</c:v>
                </c:pt>
                <c:pt idx="4">
                  <c:v>0.25288435976243456</c:v>
                </c:pt>
              </c:numCache>
            </c:numRef>
          </c:val>
        </c:ser>
        <c:marker val="1"/>
        <c:axId val="51808128"/>
        <c:axId val="51814400"/>
      </c:lineChart>
      <c:catAx>
        <c:axId val="51808128"/>
        <c:scaling>
          <c:orientation val="minMax"/>
        </c:scaling>
        <c:delete val="1"/>
        <c:axPos val="b"/>
        <c:majorGridlines/>
        <c:tickLblPos val="nextTo"/>
        <c:crossAx val="51814400"/>
        <c:crosses val="autoZero"/>
        <c:auto val="1"/>
        <c:lblAlgn val="ctr"/>
        <c:lblOffset val="100"/>
      </c:catAx>
      <c:valAx>
        <c:axId val="51814400"/>
        <c:scaling>
          <c:orientation val="minMax"/>
          <c:max val="22"/>
          <c:min val="-22"/>
        </c:scaling>
        <c:axPos val="l"/>
        <c:majorGridlines/>
        <c:numFmt formatCode="0.0_ " sourceLinked="1"/>
        <c:tickLblPos val="nextTo"/>
        <c:txPr>
          <a:bodyPr/>
          <a:lstStyle/>
          <a:p>
            <a:pPr>
              <a:defRPr sz="1800" b="1"/>
            </a:pPr>
            <a:endParaRPr lang="ja-JP"/>
          </a:p>
        </c:txPr>
        <c:crossAx val="51808128"/>
        <c:crosses val="autoZero"/>
        <c:crossBetween val="between"/>
        <c:majorUnit val="2"/>
        <c:minorUnit val="2"/>
      </c:valAx>
    </c:plotArea>
    <c:legend>
      <c:legendPos val="r"/>
      <c:layout/>
      <c:spPr>
        <a:ln>
          <a:noFill/>
        </a:ln>
      </c:spPr>
      <c:txPr>
        <a:bodyPr/>
        <a:lstStyle/>
        <a:p>
          <a:pPr>
            <a:defRPr sz="2400" b="0"/>
          </a:pPr>
          <a:endParaRPr lang="ja-JP"/>
        </a:p>
      </c:txPr>
    </c:legend>
    <c:plotVisOnly val="1"/>
  </c:chart>
  <c:spPr>
    <a:ln>
      <a:no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ja-JP"/>
  <c:chart>
    <c:plotArea>
      <c:layout/>
      <c:lineChart>
        <c:grouping val="standard"/>
        <c:ser>
          <c:idx val="0"/>
          <c:order val="0"/>
          <c:tx>
            <c:strRef>
              <c:f>'4章　面積'!$Y$156</c:f>
              <c:strCache>
                <c:ptCount val="1"/>
                <c:pt idx="0">
                  <c:v>水田</c:v>
                </c:pt>
              </c:strCache>
            </c:strRef>
          </c:tx>
          <c:spPr>
            <a:ln w="15875">
              <a:solidFill>
                <a:prstClr val="black"/>
              </a:solidFill>
            </a:ln>
          </c:spPr>
          <c:marker>
            <c:symbol val="diamond"/>
            <c:size val="9"/>
            <c:spPr>
              <a:solidFill>
                <a:srgbClr val="0070C0"/>
              </a:solidFill>
              <a:ln>
                <a:solidFill>
                  <a:srgbClr val="0070C0"/>
                </a:solidFill>
              </a:ln>
            </c:spPr>
          </c:marker>
          <c:cat>
            <c:strRef>
              <c:f>'4章　面積'!$X$157:$X$161</c:f>
              <c:strCache>
                <c:ptCount val="5"/>
                <c:pt idx="0">
                  <c:v>期間(1)</c:v>
                </c:pt>
                <c:pt idx="1">
                  <c:v>期間(2)A</c:v>
                </c:pt>
                <c:pt idx="2">
                  <c:v>期間(2)B</c:v>
                </c:pt>
                <c:pt idx="3">
                  <c:v>期間(3)</c:v>
                </c:pt>
                <c:pt idx="4">
                  <c:v>期間(4)</c:v>
                </c:pt>
              </c:strCache>
            </c:strRef>
          </c:cat>
          <c:val>
            <c:numRef>
              <c:f>'4章　面積'!$Y$157:$Y$161</c:f>
              <c:numCache>
                <c:formatCode>0.0_ </c:formatCode>
                <c:ptCount val="5"/>
                <c:pt idx="0">
                  <c:v>0.27288002784735516</c:v>
                </c:pt>
                <c:pt idx="1">
                  <c:v>6.4429355471874805</c:v>
                </c:pt>
                <c:pt idx="2">
                  <c:v>2.2318075112191087</c:v>
                </c:pt>
                <c:pt idx="3">
                  <c:v>-19.217588563254122</c:v>
                </c:pt>
                <c:pt idx="4">
                  <c:v>10.15709013503437</c:v>
                </c:pt>
              </c:numCache>
            </c:numRef>
          </c:val>
        </c:ser>
        <c:ser>
          <c:idx val="1"/>
          <c:order val="1"/>
          <c:tx>
            <c:strRef>
              <c:f>'4章　面積'!$Z$156</c:f>
              <c:strCache>
                <c:ptCount val="1"/>
                <c:pt idx="0">
                  <c:v>休耕田</c:v>
                </c:pt>
              </c:strCache>
            </c:strRef>
          </c:tx>
          <c:spPr>
            <a:ln w="15875">
              <a:solidFill>
                <a:prstClr val="black"/>
              </a:solidFill>
            </a:ln>
          </c:spPr>
          <c:marker>
            <c:symbol val="square"/>
            <c:size val="9"/>
            <c:spPr>
              <a:solidFill>
                <a:schemeClr val="accent1">
                  <a:lumMod val="50000"/>
                </a:schemeClr>
              </a:solidFill>
              <a:ln>
                <a:solidFill>
                  <a:schemeClr val="accent1">
                    <a:lumMod val="50000"/>
                  </a:schemeClr>
                </a:solidFill>
              </a:ln>
            </c:spPr>
          </c:marker>
          <c:cat>
            <c:strRef>
              <c:f>'4章　面積'!$X$157:$X$161</c:f>
              <c:strCache>
                <c:ptCount val="5"/>
                <c:pt idx="0">
                  <c:v>期間(1)</c:v>
                </c:pt>
                <c:pt idx="1">
                  <c:v>期間(2)A</c:v>
                </c:pt>
                <c:pt idx="2">
                  <c:v>期間(2)B</c:v>
                </c:pt>
                <c:pt idx="3">
                  <c:v>期間(3)</c:v>
                </c:pt>
                <c:pt idx="4">
                  <c:v>期間(4)</c:v>
                </c:pt>
              </c:strCache>
            </c:strRef>
          </c:cat>
          <c:val>
            <c:numRef>
              <c:f>'4章　面積'!$Z$157:$Z$161</c:f>
              <c:numCache>
                <c:formatCode>0.0_ </c:formatCode>
                <c:ptCount val="5"/>
                <c:pt idx="0">
                  <c:v>-3.2989522336487238</c:v>
                </c:pt>
                <c:pt idx="1">
                  <c:v>-5.7199209903775996</c:v>
                </c:pt>
                <c:pt idx="2">
                  <c:v>-1.2257472474972417</c:v>
                </c:pt>
                <c:pt idx="3">
                  <c:v>19.26187506436559</c:v>
                </c:pt>
                <c:pt idx="4">
                  <c:v>-8.4672564620189785</c:v>
                </c:pt>
              </c:numCache>
            </c:numRef>
          </c:val>
        </c:ser>
        <c:ser>
          <c:idx val="2"/>
          <c:order val="2"/>
          <c:tx>
            <c:strRef>
              <c:f>'4章　面積'!$AA$156</c:f>
              <c:strCache>
                <c:ptCount val="1"/>
                <c:pt idx="0">
                  <c:v>普通畑</c:v>
                </c:pt>
              </c:strCache>
            </c:strRef>
          </c:tx>
          <c:spPr>
            <a:ln w="15875">
              <a:solidFill>
                <a:schemeClr val="tx1"/>
              </a:solidFill>
            </a:ln>
          </c:spPr>
          <c:marker>
            <c:symbol val="triangle"/>
            <c:size val="9"/>
            <c:spPr>
              <a:solidFill>
                <a:srgbClr val="FFFF00"/>
              </a:solidFill>
              <a:ln>
                <a:solidFill>
                  <a:schemeClr val="tx1"/>
                </a:solidFill>
              </a:ln>
            </c:spPr>
          </c:marker>
          <c:cat>
            <c:strRef>
              <c:f>'4章　面積'!$X$157:$X$161</c:f>
              <c:strCache>
                <c:ptCount val="5"/>
                <c:pt idx="0">
                  <c:v>期間(1)</c:v>
                </c:pt>
                <c:pt idx="1">
                  <c:v>期間(2)A</c:v>
                </c:pt>
                <c:pt idx="2">
                  <c:v>期間(2)B</c:v>
                </c:pt>
                <c:pt idx="3">
                  <c:v>期間(3)</c:v>
                </c:pt>
                <c:pt idx="4">
                  <c:v>期間(4)</c:v>
                </c:pt>
              </c:strCache>
            </c:strRef>
          </c:cat>
          <c:val>
            <c:numRef>
              <c:f>'4章　面積'!$AA$157:$AA$161</c:f>
              <c:numCache>
                <c:formatCode>0.0_ </c:formatCode>
                <c:ptCount val="5"/>
                <c:pt idx="0">
                  <c:v>6.2395948033760211</c:v>
                </c:pt>
                <c:pt idx="1">
                  <c:v>-3.0385961520289242</c:v>
                </c:pt>
                <c:pt idx="2">
                  <c:v>-1.1870532172018833</c:v>
                </c:pt>
                <c:pt idx="3">
                  <c:v>1.1184125548219843</c:v>
                </c:pt>
                <c:pt idx="4">
                  <c:v>-3.7596985771779576</c:v>
                </c:pt>
              </c:numCache>
            </c:numRef>
          </c:val>
        </c:ser>
        <c:ser>
          <c:idx val="3"/>
          <c:order val="3"/>
          <c:tx>
            <c:strRef>
              <c:f>'4章　面積'!$AB$156</c:f>
              <c:strCache>
                <c:ptCount val="1"/>
                <c:pt idx="0">
                  <c:v>ムギ-ダイズ畑</c:v>
                </c:pt>
              </c:strCache>
            </c:strRef>
          </c:tx>
          <c:spPr>
            <a:ln w="15875">
              <a:solidFill>
                <a:schemeClr val="tx1"/>
              </a:solidFill>
            </a:ln>
          </c:spPr>
          <c:marker>
            <c:symbol val="triangle"/>
            <c:size val="9"/>
            <c:spPr>
              <a:solidFill>
                <a:srgbClr val="7030A0"/>
              </a:solidFill>
              <a:ln>
                <a:solidFill>
                  <a:srgbClr val="7030A0"/>
                </a:solidFill>
              </a:ln>
            </c:spPr>
          </c:marker>
          <c:cat>
            <c:strRef>
              <c:f>'4章　面積'!$X$157:$X$161</c:f>
              <c:strCache>
                <c:ptCount val="5"/>
                <c:pt idx="0">
                  <c:v>期間(1)</c:v>
                </c:pt>
                <c:pt idx="1">
                  <c:v>期間(2)A</c:v>
                </c:pt>
                <c:pt idx="2">
                  <c:v>期間(2)B</c:v>
                </c:pt>
                <c:pt idx="3">
                  <c:v>期間(3)</c:v>
                </c:pt>
                <c:pt idx="4">
                  <c:v>期間(4)</c:v>
                </c:pt>
              </c:strCache>
            </c:strRef>
          </c:cat>
          <c:val>
            <c:numRef>
              <c:f>'4章　面積'!$AB$157:$AB$161</c:f>
              <c:numCache>
                <c:formatCode>0.0_ </c:formatCode>
                <c:ptCount val="5"/>
                <c:pt idx="0">
                  <c:v>-1.6180922440480261</c:v>
                </c:pt>
                <c:pt idx="1">
                  <c:v>1.4214168349297163</c:v>
                </c:pt>
                <c:pt idx="2">
                  <c:v>-1.2654109744577455</c:v>
                </c:pt>
                <c:pt idx="3">
                  <c:v>3.3036842447060635</c:v>
                </c:pt>
                <c:pt idx="4">
                  <c:v>-1.8716389394322401</c:v>
                </c:pt>
              </c:numCache>
            </c:numRef>
          </c:val>
        </c:ser>
        <c:ser>
          <c:idx val="4"/>
          <c:order val="4"/>
          <c:tx>
            <c:strRef>
              <c:f>'4章　面積'!$AC$156</c:f>
              <c:strCache>
                <c:ptCount val="1"/>
                <c:pt idx="0">
                  <c:v>果樹園</c:v>
                </c:pt>
              </c:strCache>
            </c:strRef>
          </c:tx>
          <c:spPr>
            <a:ln w="15875">
              <a:solidFill>
                <a:schemeClr val="tx1"/>
              </a:solidFill>
            </a:ln>
          </c:spPr>
          <c:marker>
            <c:symbol val="square"/>
            <c:size val="9"/>
            <c:spPr>
              <a:solidFill>
                <a:srgbClr val="FF99CC"/>
              </a:solidFill>
              <a:ln>
                <a:solidFill>
                  <a:srgbClr val="FF99CC"/>
                </a:solidFill>
              </a:ln>
            </c:spPr>
          </c:marker>
          <c:cat>
            <c:strRef>
              <c:f>'4章　面積'!$X$157:$X$161</c:f>
              <c:strCache>
                <c:ptCount val="5"/>
                <c:pt idx="0">
                  <c:v>期間(1)</c:v>
                </c:pt>
                <c:pt idx="1">
                  <c:v>期間(2)A</c:v>
                </c:pt>
                <c:pt idx="2">
                  <c:v>期間(2)B</c:v>
                </c:pt>
                <c:pt idx="3">
                  <c:v>期間(3)</c:v>
                </c:pt>
                <c:pt idx="4">
                  <c:v>期間(4)</c:v>
                </c:pt>
              </c:strCache>
            </c:strRef>
          </c:cat>
          <c:val>
            <c:numRef>
              <c:f>'4章　面積'!$AC$157:$AC$161</c:f>
              <c:numCache>
                <c:formatCode>0.0_ </c:formatCode>
                <c:ptCount val="5"/>
                <c:pt idx="0">
                  <c:v>2.3155212910771992</c:v>
                </c:pt>
                <c:pt idx="1">
                  <c:v>-1.1504984370016793</c:v>
                </c:pt>
                <c:pt idx="2">
                  <c:v>-0.68674781592233314</c:v>
                </c:pt>
                <c:pt idx="3">
                  <c:v>-1.2503353208776222</c:v>
                </c:pt>
                <c:pt idx="4">
                  <c:v>0.25288435976243445</c:v>
                </c:pt>
              </c:numCache>
            </c:numRef>
          </c:val>
        </c:ser>
        <c:marker val="1"/>
        <c:axId val="51915008"/>
        <c:axId val="51937664"/>
      </c:lineChart>
      <c:catAx>
        <c:axId val="51915008"/>
        <c:scaling>
          <c:orientation val="minMax"/>
        </c:scaling>
        <c:delete val="1"/>
        <c:axPos val="b"/>
        <c:majorGridlines/>
        <c:tickLblPos val="nextTo"/>
        <c:crossAx val="51937664"/>
        <c:crosses val="autoZero"/>
        <c:auto val="1"/>
        <c:lblAlgn val="ctr"/>
        <c:lblOffset val="100"/>
      </c:catAx>
      <c:valAx>
        <c:axId val="51937664"/>
        <c:scaling>
          <c:orientation val="minMax"/>
          <c:max val="22"/>
          <c:min val="-22"/>
        </c:scaling>
        <c:axPos val="l"/>
        <c:majorGridlines/>
        <c:numFmt formatCode="0.0_ " sourceLinked="1"/>
        <c:tickLblPos val="nextTo"/>
        <c:txPr>
          <a:bodyPr/>
          <a:lstStyle/>
          <a:p>
            <a:pPr>
              <a:defRPr sz="1800" b="1"/>
            </a:pPr>
            <a:endParaRPr lang="ja-JP"/>
          </a:p>
        </c:txPr>
        <c:crossAx val="51915008"/>
        <c:crosses val="autoZero"/>
        <c:crossBetween val="between"/>
        <c:majorUnit val="4"/>
        <c:minorUnit val="2"/>
      </c:valAx>
    </c:plotArea>
    <c:plotVisOnly val="1"/>
  </c:chart>
  <c:spPr>
    <a:ln>
      <a:no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ja-JP"/>
  <c:chart>
    <c:plotArea>
      <c:layout/>
      <c:lineChart>
        <c:grouping val="standard"/>
        <c:ser>
          <c:idx val="0"/>
          <c:order val="0"/>
          <c:tx>
            <c:strRef>
              <c:f>'4章　面積'!$Y$156</c:f>
              <c:strCache>
                <c:ptCount val="1"/>
                <c:pt idx="0">
                  <c:v>水田</c:v>
                </c:pt>
              </c:strCache>
            </c:strRef>
          </c:tx>
          <c:spPr>
            <a:ln w="15875">
              <a:solidFill>
                <a:prstClr val="black"/>
              </a:solidFill>
            </a:ln>
          </c:spPr>
          <c:marker>
            <c:symbol val="diamond"/>
            <c:size val="9"/>
            <c:spPr>
              <a:solidFill>
                <a:srgbClr val="0070C0"/>
              </a:solidFill>
              <a:ln>
                <a:solidFill>
                  <a:srgbClr val="0070C0"/>
                </a:solidFill>
              </a:ln>
            </c:spPr>
          </c:marker>
          <c:cat>
            <c:strRef>
              <c:f>'4章　面積'!$X$157:$X$161</c:f>
              <c:strCache>
                <c:ptCount val="5"/>
                <c:pt idx="0">
                  <c:v>期間(1)</c:v>
                </c:pt>
                <c:pt idx="1">
                  <c:v>期間(2)A</c:v>
                </c:pt>
                <c:pt idx="2">
                  <c:v>期間(2)B</c:v>
                </c:pt>
                <c:pt idx="3">
                  <c:v>期間(3)</c:v>
                </c:pt>
                <c:pt idx="4">
                  <c:v>期間(4)</c:v>
                </c:pt>
              </c:strCache>
            </c:strRef>
          </c:cat>
          <c:val>
            <c:numRef>
              <c:f>'4章　面積'!$Y$157:$Y$161</c:f>
              <c:numCache>
                <c:formatCode>0.0_ </c:formatCode>
                <c:ptCount val="5"/>
                <c:pt idx="0">
                  <c:v>0.27288002784735516</c:v>
                </c:pt>
                <c:pt idx="1">
                  <c:v>6.4429355471874805</c:v>
                </c:pt>
                <c:pt idx="2">
                  <c:v>2.2318075112191087</c:v>
                </c:pt>
                <c:pt idx="3">
                  <c:v>-19.217588563254122</c:v>
                </c:pt>
                <c:pt idx="4">
                  <c:v>10.15709013503437</c:v>
                </c:pt>
              </c:numCache>
            </c:numRef>
          </c:val>
        </c:ser>
        <c:ser>
          <c:idx val="1"/>
          <c:order val="1"/>
          <c:tx>
            <c:strRef>
              <c:f>'4章　面積'!$Z$156</c:f>
              <c:strCache>
                <c:ptCount val="1"/>
                <c:pt idx="0">
                  <c:v>休耕田</c:v>
                </c:pt>
              </c:strCache>
            </c:strRef>
          </c:tx>
          <c:spPr>
            <a:ln w="15875">
              <a:solidFill>
                <a:prstClr val="black"/>
              </a:solidFill>
            </a:ln>
          </c:spPr>
          <c:marker>
            <c:symbol val="square"/>
            <c:size val="9"/>
            <c:spPr>
              <a:solidFill>
                <a:schemeClr val="accent1">
                  <a:lumMod val="50000"/>
                </a:schemeClr>
              </a:solidFill>
              <a:ln>
                <a:solidFill>
                  <a:schemeClr val="accent1">
                    <a:lumMod val="50000"/>
                  </a:schemeClr>
                </a:solidFill>
              </a:ln>
            </c:spPr>
          </c:marker>
          <c:cat>
            <c:strRef>
              <c:f>'4章　面積'!$X$157:$X$161</c:f>
              <c:strCache>
                <c:ptCount val="5"/>
                <c:pt idx="0">
                  <c:v>期間(1)</c:v>
                </c:pt>
                <c:pt idx="1">
                  <c:v>期間(2)A</c:v>
                </c:pt>
                <c:pt idx="2">
                  <c:v>期間(2)B</c:v>
                </c:pt>
                <c:pt idx="3">
                  <c:v>期間(3)</c:v>
                </c:pt>
                <c:pt idx="4">
                  <c:v>期間(4)</c:v>
                </c:pt>
              </c:strCache>
            </c:strRef>
          </c:cat>
          <c:val>
            <c:numRef>
              <c:f>'4章　面積'!$Z$157:$Z$161</c:f>
              <c:numCache>
                <c:formatCode>0.0_ </c:formatCode>
                <c:ptCount val="5"/>
                <c:pt idx="0">
                  <c:v>-3.2989522336487238</c:v>
                </c:pt>
                <c:pt idx="1">
                  <c:v>-5.7199209903775996</c:v>
                </c:pt>
                <c:pt idx="2">
                  <c:v>-1.2257472474972417</c:v>
                </c:pt>
                <c:pt idx="3">
                  <c:v>19.26187506436559</c:v>
                </c:pt>
                <c:pt idx="4">
                  <c:v>-8.4672564620189785</c:v>
                </c:pt>
              </c:numCache>
            </c:numRef>
          </c:val>
        </c:ser>
        <c:ser>
          <c:idx val="2"/>
          <c:order val="2"/>
          <c:tx>
            <c:strRef>
              <c:f>'4章　面積'!$AA$156</c:f>
              <c:strCache>
                <c:ptCount val="1"/>
                <c:pt idx="0">
                  <c:v>普通畑</c:v>
                </c:pt>
              </c:strCache>
            </c:strRef>
          </c:tx>
          <c:spPr>
            <a:ln w="15875">
              <a:solidFill>
                <a:schemeClr val="tx1"/>
              </a:solidFill>
            </a:ln>
          </c:spPr>
          <c:marker>
            <c:symbol val="triangle"/>
            <c:size val="9"/>
            <c:spPr>
              <a:solidFill>
                <a:srgbClr val="FFFF00"/>
              </a:solidFill>
              <a:ln>
                <a:solidFill>
                  <a:schemeClr val="tx1"/>
                </a:solidFill>
              </a:ln>
            </c:spPr>
          </c:marker>
          <c:cat>
            <c:strRef>
              <c:f>'4章　面積'!$X$157:$X$161</c:f>
              <c:strCache>
                <c:ptCount val="5"/>
                <c:pt idx="0">
                  <c:v>期間(1)</c:v>
                </c:pt>
                <c:pt idx="1">
                  <c:v>期間(2)A</c:v>
                </c:pt>
                <c:pt idx="2">
                  <c:v>期間(2)B</c:v>
                </c:pt>
                <c:pt idx="3">
                  <c:v>期間(3)</c:v>
                </c:pt>
                <c:pt idx="4">
                  <c:v>期間(4)</c:v>
                </c:pt>
              </c:strCache>
            </c:strRef>
          </c:cat>
          <c:val>
            <c:numRef>
              <c:f>'4章　面積'!$AA$157:$AA$161</c:f>
              <c:numCache>
                <c:formatCode>0.0_ </c:formatCode>
                <c:ptCount val="5"/>
                <c:pt idx="0">
                  <c:v>6.2395948033760211</c:v>
                </c:pt>
                <c:pt idx="1">
                  <c:v>-3.0385961520289242</c:v>
                </c:pt>
                <c:pt idx="2">
                  <c:v>-1.1870532172018833</c:v>
                </c:pt>
                <c:pt idx="3">
                  <c:v>1.1184125548219843</c:v>
                </c:pt>
                <c:pt idx="4">
                  <c:v>-3.7596985771779576</c:v>
                </c:pt>
              </c:numCache>
            </c:numRef>
          </c:val>
        </c:ser>
        <c:ser>
          <c:idx val="3"/>
          <c:order val="3"/>
          <c:tx>
            <c:strRef>
              <c:f>'4章　面積'!$AB$156</c:f>
              <c:strCache>
                <c:ptCount val="1"/>
                <c:pt idx="0">
                  <c:v>ムギ-ダイズ畑</c:v>
                </c:pt>
              </c:strCache>
            </c:strRef>
          </c:tx>
          <c:spPr>
            <a:ln w="15875">
              <a:solidFill>
                <a:schemeClr val="tx1"/>
              </a:solidFill>
            </a:ln>
          </c:spPr>
          <c:marker>
            <c:symbol val="triangle"/>
            <c:size val="9"/>
            <c:spPr>
              <a:solidFill>
                <a:srgbClr val="7030A0"/>
              </a:solidFill>
              <a:ln>
                <a:solidFill>
                  <a:srgbClr val="7030A0"/>
                </a:solidFill>
              </a:ln>
            </c:spPr>
          </c:marker>
          <c:cat>
            <c:strRef>
              <c:f>'4章　面積'!$X$157:$X$161</c:f>
              <c:strCache>
                <c:ptCount val="5"/>
                <c:pt idx="0">
                  <c:v>期間(1)</c:v>
                </c:pt>
                <c:pt idx="1">
                  <c:v>期間(2)A</c:v>
                </c:pt>
                <c:pt idx="2">
                  <c:v>期間(2)B</c:v>
                </c:pt>
                <c:pt idx="3">
                  <c:v>期間(3)</c:v>
                </c:pt>
                <c:pt idx="4">
                  <c:v>期間(4)</c:v>
                </c:pt>
              </c:strCache>
            </c:strRef>
          </c:cat>
          <c:val>
            <c:numRef>
              <c:f>'4章　面積'!$AB$157:$AB$161</c:f>
              <c:numCache>
                <c:formatCode>0.0_ </c:formatCode>
                <c:ptCount val="5"/>
                <c:pt idx="0">
                  <c:v>-1.6180922440480261</c:v>
                </c:pt>
                <c:pt idx="1">
                  <c:v>1.4214168349297163</c:v>
                </c:pt>
                <c:pt idx="2">
                  <c:v>-1.2654109744577455</c:v>
                </c:pt>
                <c:pt idx="3">
                  <c:v>3.3036842447060635</c:v>
                </c:pt>
                <c:pt idx="4">
                  <c:v>-1.8716389394322401</c:v>
                </c:pt>
              </c:numCache>
            </c:numRef>
          </c:val>
        </c:ser>
        <c:ser>
          <c:idx val="4"/>
          <c:order val="4"/>
          <c:tx>
            <c:strRef>
              <c:f>'4章　面積'!$AC$156</c:f>
              <c:strCache>
                <c:ptCount val="1"/>
                <c:pt idx="0">
                  <c:v>果樹園</c:v>
                </c:pt>
              </c:strCache>
            </c:strRef>
          </c:tx>
          <c:spPr>
            <a:ln w="15875">
              <a:solidFill>
                <a:schemeClr val="tx1"/>
              </a:solidFill>
            </a:ln>
          </c:spPr>
          <c:marker>
            <c:symbol val="square"/>
            <c:size val="9"/>
            <c:spPr>
              <a:solidFill>
                <a:srgbClr val="FF99CC"/>
              </a:solidFill>
              <a:ln>
                <a:solidFill>
                  <a:srgbClr val="FF99CC"/>
                </a:solidFill>
              </a:ln>
            </c:spPr>
          </c:marker>
          <c:cat>
            <c:strRef>
              <c:f>'4章　面積'!$X$157:$X$161</c:f>
              <c:strCache>
                <c:ptCount val="5"/>
                <c:pt idx="0">
                  <c:v>期間(1)</c:v>
                </c:pt>
                <c:pt idx="1">
                  <c:v>期間(2)A</c:v>
                </c:pt>
                <c:pt idx="2">
                  <c:v>期間(2)B</c:v>
                </c:pt>
                <c:pt idx="3">
                  <c:v>期間(3)</c:v>
                </c:pt>
                <c:pt idx="4">
                  <c:v>期間(4)</c:v>
                </c:pt>
              </c:strCache>
            </c:strRef>
          </c:cat>
          <c:val>
            <c:numRef>
              <c:f>'4章　面積'!$AC$157:$AC$161</c:f>
              <c:numCache>
                <c:formatCode>0.0_ </c:formatCode>
                <c:ptCount val="5"/>
                <c:pt idx="0">
                  <c:v>2.3155212910771992</c:v>
                </c:pt>
                <c:pt idx="1">
                  <c:v>-1.1504984370016793</c:v>
                </c:pt>
                <c:pt idx="2">
                  <c:v>-0.68674781592233325</c:v>
                </c:pt>
                <c:pt idx="3">
                  <c:v>-1.2503353208776222</c:v>
                </c:pt>
                <c:pt idx="4">
                  <c:v>0.25288435976243445</c:v>
                </c:pt>
              </c:numCache>
            </c:numRef>
          </c:val>
        </c:ser>
        <c:marker val="1"/>
        <c:axId val="52259072"/>
        <c:axId val="52265344"/>
      </c:lineChart>
      <c:catAx>
        <c:axId val="52259072"/>
        <c:scaling>
          <c:orientation val="minMax"/>
        </c:scaling>
        <c:delete val="1"/>
        <c:axPos val="b"/>
        <c:majorGridlines/>
        <c:tickLblPos val="nextTo"/>
        <c:crossAx val="52265344"/>
        <c:crosses val="autoZero"/>
        <c:auto val="1"/>
        <c:lblAlgn val="ctr"/>
        <c:lblOffset val="100"/>
      </c:catAx>
      <c:valAx>
        <c:axId val="52265344"/>
        <c:scaling>
          <c:orientation val="minMax"/>
          <c:max val="22"/>
          <c:min val="-22"/>
        </c:scaling>
        <c:axPos val="l"/>
        <c:majorGridlines/>
        <c:numFmt formatCode="0.0_ " sourceLinked="1"/>
        <c:tickLblPos val="nextTo"/>
        <c:txPr>
          <a:bodyPr/>
          <a:lstStyle/>
          <a:p>
            <a:pPr>
              <a:defRPr sz="1800" b="1"/>
            </a:pPr>
            <a:endParaRPr lang="ja-JP"/>
          </a:p>
        </c:txPr>
        <c:crossAx val="52259072"/>
        <c:crosses val="autoZero"/>
        <c:crossBetween val="between"/>
        <c:majorUnit val="4"/>
        <c:minorUnit val="2"/>
      </c:valAx>
    </c:plotArea>
    <c:plotVisOnly val="1"/>
  </c:chart>
  <c:spPr>
    <a:ln>
      <a:no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ja-JP"/>
  <c:chart>
    <c:plotArea>
      <c:layout/>
      <c:lineChart>
        <c:grouping val="standard"/>
        <c:ser>
          <c:idx val="0"/>
          <c:order val="0"/>
          <c:tx>
            <c:strRef>
              <c:f>'4章　面積'!$Y$156</c:f>
              <c:strCache>
                <c:ptCount val="1"/>
                <c:pt idx="0">
                  <c:v>水田</c:v>
                </c:pt>
              </c:strCache>
            </c:strRef>
          </c:tx>
          <c:spPr>
            <a:ln w="15875">
              <a:solidFill>
                <a:prstClr val="black"/>
              </a:solidFill>
            </a:ln>
          </c:spPr>
          <c:marker>
            <c:symbol val="diamond"/>
            <c:size val="9"/>
            <c:spPr>
              <a:solidFill>
                <a:srgbClr val="0070C0"/>
              </a:solidFill>
              <a:ln>
                <a:solidFill>
                  <a:srgbClr val="0070C0"/>
                </a:solidFill>
              </a:ln>
            </c:spPr>
          </c:marker>
          <c:cat>
            <c:strRef>
              <c:f>'4章　面積'!$X$157:$X$161</c:f>
              <c:strCache>
                <c:ptCount val="5"/>
                <c:pt idx="0">
                  <c:v>期間(1)</c:v>
                </c:pt>
                <c:pt idx="1">
                  <c:v>期間(2)A</c:v>
                </c:pt>
                <c:pt idx="2">
                  <c:v>期間(2)B</c:v>
                </c:pt>
                <c:pt idx="3">
                  <c:v>期間(3)</c:v>
                </c:pt>
                <c:pt idx="4">
                  <c:v>期間(4)</c:v>
                </c:pt>
              </c:strCache>
            </c:strRef>
          </c:cat>
          <c:val>
            <c:numRef>
              <c:f>'4章　面積'!$Y$157:$Y$161</c:f>
              <c:numCache>
                <c:formatCode>0.0_ </c:formatCode>
                <c:ptCount val="5"/>
                <c:pt idx="0">
                  <c:v>0.27288002784735554</c:v>
                </c:pt>
                <c:pt idx="1">
                  <c:v>6.4429355471874734</c:v>
                </c:pt>
                <c:pt idx="2">
                  <c:v>2.2318075112191087</c:v>
                </c:pt>
                <c:pt idx="3">
                  <c:v>-19.217588563254143</c:v>
                </c:pt>
                <c:pt idx="4">
                  <c:v>10.15709013503437</c:v>
                </c:pt>
              </c:numCache>
            </c:numRef>
          </c:val>
        </c:ser>
        <c:ser>
          <c:idx val="1"/>
          <c:order val="1"/>
          <c:tx>
            <c:strRef>
              <c:f>'4章　面積'!$Z$156</c:f>
              <c:strCache>
                <c:ptCount val="1"/>
                <c:pt idx="0">
                  <c:v>休耕田</c:v>
                </c:pt>
              </c:strCache>
            </c:strRef>
          </c:tx>
          <c:spPr>
            <a:ln w="15875">
              <a:solidFill>
                <a:prstClr val="black"/>
              </a:solidFill>
            </a:ln>
          </c:spPr>
          <c:marker>
            <c:symbol val="square"/>
            <c:size val="9"/>
            <c:spPr>
              <a:solidFill>
                <a:schemeClr val="accent1">
                  <a:lumMod val="50000"/>
                </a:schemeClr>
              </a:solidFill>
              <a:ln>
                <a:solidFill>
                  <a:schemeClr val="accent1">
                    <a:lumMod val="50000"/>
                  </a:schemeClr>
                </a:solidFill>
              </a:ln>
            </c:spPr>
          </c:marker>
          <c:cat>
            <c:strRef>
              <c:f>'4章　面積'!$X$157:$X$161</c:f>
              <c:strCache>
                <c:ptCount val="5"/>
                <c:pt idx="0">
                  <c:v>期間(1)</c:v>
                </c:pt>
                <c:pt idx="1">
                  <c:v>期間(2)A</c:v>
                </c:pt>
                <c:pt idx="2">
                  <c:v>期間(2)B</c:v>
                </c:pt>
                <c:pt idx="3">
                  <c:v>期間(3)</c:v>
                </c:pt>
                <c:pt idx="4">
                  <c:v>期間(4)</c:v>
                </c:pt>
              </c:strCache>
            </c:strRef>
          </c:cat>
          <c:val>
            <c:numRef>
              <c:f>'4章　面積'!$Z$157:$Z$161</c:f>
              <c:numCache>
                <c:formatCode>0.0_ </c:formatCode>
                <c:ptCount val="5"/>
                <c:pt idx="0">
                  <c:v>-3.298952233648722</c:v>
                </c:pt>
                <c:pt idx="1">
                  <c:v>-5.7199209903775996</c:v>
                </c:pt>
                <c:pt idx="2">
                  <c:v>-1.2257472474972408</c:v>
                </c:pt>
                <c:pt idx="3">
                  <c:v>19.26187506436559</c:v>
                </c:pt>
                <c:pt idx="4">
                  <c:v>-8.4672564620189785</c:v>
                </c:pt>
              </c:numCache>
            </c:numRef>
          </c:val>
        </c:ser>
        <c:ser>
          <c:idx val="2"/>
          <c:order val="2"/>
          <c:tx>
            <c:strRef>
              <c:f>'4章　面積'!$AA$156</c:f>
              <c:strCache>
                <c:ptCount val="1"/>
                <c:pt idx="0">
                  <c:v>普通畑</c:v>
                </c:pt>
              </c:strCache>
            </c:strRef>
          </c:tx>
          <c:spPr>
            <a:ln w="15875">
              <a:solidFill>
                <a:schemeClr val="tx1"/>
              </a:solidFill>
            </a:ln>
          </c:spPr>
          <c:marker>
            <c:symbol val="triangle"/>
            <c:size val="9"/>
            <c:spPr>
              <a:solidFill>
                <a:srgbClr val="FFFF00"/>
              </a:solidFill>
              <a:ln>
                <a:solidFill>
                  <a:schemeClr val="tx1"/>
                </a:solidFill>
              </a:ln>
            </c:spPr>
          </c:marker>
          <c:cat>
            <c:strRef>
              <c:f>'4章　面積'!$X$157:$X$161</c:f>
              <c:strCache>
                <c:ptCount val="5"/>
                <c:pt idx="0">
                  <c:v>期間(1)</c:v>
                </c:pt>
                <c:pt idx="1">
                  <c:v>期間(2)A</c:v>
                </c:pt>
                <c:pt idx="2">
                  <c:v>期間(2)B</c:v>
                </c:pt>
                <c:pt idx="3">
                  <c:v>期間(3)</c:v>
                </c:pt>
                <c:pt idx="4">
                  <c:v>期間(4)</c:v>
                </c:pt>
              </c:strCache>
            </c:strRef>
          </c:cat>
          <c:val>
            <c:numRef>
              <c:f>'4章　面積'!$AA$157:$AA$161</c:f>
              <c:numCache>
                <c:formatCode>0.0_ </c:formatCode>
                <c:ptCount val="5"/>
                <c:pt idx="0">
                  <c:v>6.2395948033760211</c:v>
                </c:pt>
                <c:pt idx="1">
                  <c:v>-3.0385961520289242</c:v>
                </c:pt>
                <c:pt idx="2">
                  <c:v>-1.1870532172018833</c:v>
                </c:pt>
                <c:pt idx="3">
                  <c:v>1.1184125548219856</c:v>
                </c:pt>
                <c:pt idx="4">
                  <c:v>-3.7596985771779594</c:v>
                </c:pt>
              </c:numCache>
            </c:numRef>
          </c:val>
        </c:ser>
        <c:ser>
          <c:idx val="3"/>
          <c:order val="3"/>
          <c:tx>
            <c:strRef>
              <c:f>'4章　面積'!$AB$156</c:f>
              <c:strCache>
                <c:ptCount val="1"/>
                <c:pt idx="0">
                  <c:v>ムギ-ダイズ畑</c:v>
                </c:pt>
              </c:strCache>
            </c:strRef>
          </c:tx>
          <c:spPr>
            <a:ln w="15875">
              <a:solidFill>
                <a:schemeClr val="tx1"/>
              </a:solidFill>
            </a:ln>
          </c:spPr>
          <c:marker>
            <c:symbol val="triangle"/>
            <c:size val="9"/>
            <c:spPr>
              <a:solidFill>
                <a:srgbClr val="7030A0"/>
              </a:solidFill>
              <a:ln>
                <a:solidFill>
                  <a:srgbClr val="7030A0"/>
                </a:solidFill>
              </a:ln>
            </c:spPr>
          </c:marker>
          <c:cat>
            <c:strRef>
              <c:f>'4章　面積'!$X$157:$X$161</c:f>
              <c:strCache>
                <c:ptCount val="5"/>
                <c:pt idx="0">
                  <c:v>期間(1)</c:v>
                </c:pt>
                <c:pt idx="1">
                  <c:v>期間(2)A</c:v>
                </c:pt>
                <c:pt idx="2">
                  <c:v>期間(2)B</c:v>
                </c:pt>
                <c:pt idx="3">
                  <c:v>期間(3)</c:v>
                </c:pt>
                <c:pt idx="4">
                  <c:v>期間(4)</c:v>
                </c:pt>
              </c:strCache>
            </c:strRef>
          </c:cat>
          <c:val>
            <c:numRef>
              <c:f>'4章　面積'!$AB$157:$AB$161</c:f>
              <c:numCache>
                <c:formatCode>0.0_ </c:formatCode>
                <c:ptCount val="5"/>
                <c:pt idx="0">
                  <c:v>-1.6180922440480261</c:v>
                </c:pt>
                <c:pt idx="1">
                  <c:v>1.4214168349297163</c:v>
                </c:pt>
                <c:pt idx="2">
                  <c:v>-1.2654109744577466</c:v>
                </c:pt>
                <c:pt idx="3">
                  <c:v>3.3036842447060653</c:v>
                </c:pt>
                <c:pt idx="4">
                  <c:v>-1.8716389394322401</c:v>
                </c:pt>
              </c:numCache>
            </c:numRef>
          </c:val>
        </c:ser>
        <c:ser>
          <c:idx val="4"/>
          <c:order val="4"/>
          <c:tx>
            <c:strRef>
              <c:f>'4章　面積'!$AC$156</c:f>
              <c:strCache>
                <c:ptCount val="1"/>
                <c:pt idx="0">
                  <c:v>果樹園</c:v>
                </c:pt>
              </c:strCache>
            </c:strRef>
          </c:tx>
          <c:spPr>
            <a:ln w="15875">
              <a:solidFill>
                <a:schemeClr val="tx1"/>
              </a:solidFill>
            </a:ln>
          </c:spPr>
          <c:marker>
            <c:symbol val="square"/>
            <c:size val="9"/>
            <c:spPr>
              <a:solidFill>
                <a:srgbClr val="FF99CC"/>
              </a:solidFill>
              <a:ln>
                <a:solidFill>
                  <a:srgbClr val="FF99CC"/>
                </a:solidFill>
              </a:ln>
            </c:spPr>
          </c:marker>
          <c:cat>
            <c:strRef>
              <c:f>'4章　面積'!$X$157:$X$161</c:f>
              <c:strCache>
                <c:ptCount val="5"/>
                <c:pt idx="0">
                  <c:v>期間(1)</c:v>
                </c:pt>
                <c:pt idx="1">
                  <c:v>期間(2)A</c:v>
                </c:pt>
                <c:pt idx="2">
                  <c:v>期間(2)B</c:v>
                </c:pt>
                <c:pt idx="3">
                  <c:v>期間(3)</c:v>
                </c:pt>
                <c:pt idx="4">
                  <c:v>期間(4)</c:v>
                </c:pt>
              </c:strCache>
            </c:strRef>
          </c:cat>
          <c:val>
            <c:numRef>
              <c:f>'4章　面積'!$AC$157:$AC$161</c:f>
              <c:numCache>
                <c:formatCode>0.0_ </c:formatCode>
                <c:ptCount val="5"/>
                <c:pt idx="0">
                  <c:v>2.3155212910771992</c:v>
                </c:pt>
                <c:pt idx="1">
                  <c:v>-1.1504984370016793</c:v>
                </c:pt>
                <c:pt idx="2">
                  <c:v>-0.68674781592233403</c:v>
                </c:pt>
                <c:pt idx="3">
                  <c:v>-1.2503353208776222</c:v>
                </c:pt>
                <c:pt idx="4">
                  <c:v>0.25288435976243467</c:v>
                </c:pt>
              </c:numCache>
            </c:numRef>
          </c:val>
        </c:ser>
        <c:marker val="1"/>
        <c:axId val="52159616"/>
        <c:axId val="52161536"/>
      </c:lineChart>
      <c:catAx>
        <c:axId val="52159616"/>
        <c:scaling>
          <c:orientation val="minMax"/>
        </c:scaling>
        <c:delete val="1"/>
        <c:axPos val="b"/>
        <c:majorGridlines/>
        <c:tickLblPos val="nextTo"/>
        <c:crossAx val="52161536"/>
        <c:crosses val="autoZero"/>
        <c:auto val="1"/>
        <c:lblAlgn val="ctr"/>
        <c:lblOffset val="100"/>
      </c:catAx>
      <c:valAx>
        <c:axId val="52161536"/>
        <c:scaling>
          <c:orientation val="minMax"/>
          <c:max val="22"/>
          <c:min val="-22"/>
        </c:scaling>
        <c:axPos val="l"/>
        <c:majorGridlines/>
        <c:numFmt formatCode="0.0_ " sourceLinked="1"/>
        <c:tickLblPos val="nextTo"/>
        <c:txPr>
          <a:bodyPr/>
          <a:lstStyle/>
          <a:p>
            <a:pPr>
              <a:defRPr sz="1800" b="1"/>
            </a:pPr>
            <a:endParaRPr lang="ja-JP"/>
          </a:p>
        </c:txPr>
        <c:crossAx val="52159616"/>
        <c:crosses val="autoZero"/>
        <c:crossBetween val="between"/>
        <c:majorUnit val="2"/>
        <c:minorUnit val="2"/>
      </c:valAx>
    </c:plotArea>
    <c:legend>
      <c:legendPos val="r"/>
      <c:layout/>
      <c:spPr>
        <a:ln>
          <a:noFill/>
        </a:ln>
      </c:spPr>
      <c:txPr>
        <a:bodyPr/>
        <a:lstStyle/>
        <a:p>
          <a:pPr>
            <a:defRPr sz="2400" b="0"/>
          </a:pPr>
          <a:endParaRPr lang="ja-JP"/>
        </a:p>
      </c:txPr>
    </c:legend>
    <c:plotVisOnly val="1"/>
  </c:chart>
  <c:spPr>
    <a:ln>
      <a:no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ja-JP"/>
  <c:chart>
    <c:plotArea>
      <c:layout/>
      <c:lineChart>
        <c:grouping val="standard"/>
        <c:ser>
          <c:idx val="0"/>
          <c:order val="0"/>
          <c:tx>
            <c:strRef>
              <c:f>'4章　面積'!$Y$156</c:f>
              <c:strCache>
                <c:ptCount val="1"/>
                <c:pt idx="0">
                  <c:v>水田</c:v>
                </c:pt>
              </c:strCache>
            </c:strRef>
          </c:tx>
          <c:spPr>
            <a:ln w="15875">
              <a:solidFill>
                <a:prstClr val="black"/>
              </a:solidFill>
            </a:ln>
          </c:spPr>
          <c:marker>
            <c:symbol val="diamond"/>
            <c:size val="9"/>
            <c:spPr>
              <a:solidFill>
                <a:srgbClr val="0070C0"/>
              </a:solidFill>
              <a:ln>
                <a:solidFill>
                  <a:srgbClr val="0070C0"/>
                </a:solidFill>
              </a:ln>
            </c:spPr>
          </c:marker>
          <c:cat>
            <c:strRef>
              <c:f>'4章　面積'!$X$157:$X$161</c:f>
              <c:strCache>
                <c:ptCount val="5"/>
                <c:pt idx="0">
                  <c:v>期間(1)</c:v>
                </c:pt>
                <c:pt idx="1">
                  <c:v>期間(2)A</c:v>
                </c:pt>
                <c:pt idx="2">
                  <c:v>期間(2)B</c:v>
                </c:pt>
                <c:pt idx="3">
                  <c:v>期間(3)</c:v>
                </c:pt>
                <c:pt idx="4">
                  <c:v>期間(4)</c:v>
                </c:pt>
              </c:strCache>
            </c:strRef>
          </c:cat>
          <c:val>
            <c:numRef>
              <c:f>'4章　面積'!$Y$157:$Y$161</c:f>
              <c:numCache>
                <c:formatCode>0.0_ </c:formatCode>
                <c:ptCount val="5"/>
                <c:pt idx="0">
                  <c:v>0.27288002784735488</c:v>
                </c:pt>
                <c:pt idx="1">
                  <c:v>6.4429355471874867</c:v>
                </c:pt>
                <c:pt idx="2">
                  <c:v>2.2318075112191087</c:v>
                </c:pt>
                <c:pt idx="3">
                  <c:v>-19.217588563254111</c:v>
                </c:pt>
                <c:pt idx="4">
                  <c:v>10.15709013503437</c:v>
                </c:pt>
              </c:numCache>
            </c:numRef>
          </c:val>
        </c:ser>
        <c:ser>
          <c:idx val="1"/>
          <c:order val="1"/>
          <c:tx>
            <c:strRef>
              <c:f>'4章　面積'!$Z$156</c:f>
              <c:strCache>
                <c:ptCount val="1"/>
                <c:pt idx="0">
                  <c:v>休耕田</c:v>
                </c:pt>
              </c:strCache>
            </c:strRef>
          </c:tx>
          <c:spPr>
            <a:ln w="15875">
              <a:solidFill>
                <a:prstClr val="black"/>
              </a:solidFill>
            </a:ln>
          </c:spPr>
          <c:marker>
            <c:symbol val="square"/>
            <c:size val="9"/>
            <c:spPr>
              <a:solidFill>
                <a:schemeClr val="accent1">
                  <a:lumMod val="50000"/>
                </a:schemeClr>
              </a:solidFill>
              <a:ln>
                <a:solidFill>
                  <a:schemeClr val="accent1">
                    <a:lumMod val="50000"/>
                  </a:schemeClr>
                </a:solidFill>
              </a:ln>
            </c:spPr>
          </c:marker>
          <c:cat>
            <c:strRef>
              <c:f>'4章　面積'!$X$157:$X$161</c:f>
              <c:strCache>
                <c:ptCount val="5"/>
                <c:pt idx="0">
                  <c:v>期間(1)</c:v>
                </c:pt>
                <c:pt idx="1">
                  <c:v>期間(2)A</c:v>
                </c:pt>
                <c:pt idx="2">
                  <c:v>期間(2)B</c:v>
                </c:pt>
                <c:pt idx="3">
                  <c:v>期間(3)</c:v>
                </c:pt>
                <c:pt idx="4">
                  <c:v>期間(4)</c:v>
                </c:pt>
              </c:strCache>
            </c:strRef>
          </c:cat>
          <c:val>
            <c:numRef>
              <c:f>'4章　面積'!$Z$157:$Z$161</c:f>
              <c:numCache>
                <c:formatCode>0.0_ </c:formatCode>
                <c:ptCount val="5"/>
                <c:pt idx="0">
                  <c:v>-3.2989522336487256</c:v>
                </c:pt>
                <c:pt idx="1">
                  <c:v>-5.7199209903775996</c:v>
                </c:pt>
                <c:pt idx="2">
                  <c:v>-1.2257472474972424</c:v>
                </c:pt>
                <c:pt idx="3">
                  <c:v>19.26187506436559</c:v>
                </c:pt>
                <c:pt idx="4">
                  <c:v>-8.4672564620189785</c:v>
                </c:pt>
              </c:numCache>
            </c:numRef>
          </c:val>
        </c:ser>
        <c:ser>
          <c:idx val="2"/>
          <c:order val="2"/>
          <c:tx>
            <c:strRef>
              <c:f>'4章　面積'!$AA$156</c:f>
              <c:strCache>
                <c:ptCount val="1"/>
                <c:pt idx="0">
                  <c:v>普通畑</c:v>
                </c:pt>
              </c:strCache>
            </c:strRef>
          </c:tx>
          <c:spPr>
            <a:ln w="15875">
              <a:solidFill>
                <a:schemeClr val="tx1"/>
              </a:solidFill>
            </a:ln>
          </c:spPr>
          <c:marker>
            <c:symbol val="triangle"/>
            <c:size val="9"/>
            <c:spPr>
              <a:solidFill>
                <a:srgbClr val="FFFF00"/>
              </a:solidFill>
              <a:ln>
                <a:solidFill>
                  <a:schemeClr val="tx1"/>
                </a:solidFill>
              </a:ln>
            </c:spPr>
          </c:marker>
          <c:cat>
            <c:strRef>
              <c:f>'4章　面積'!$X$157:$X$161</c:f>
              <c:strCache>
                <c:ptCount val="5"/>
                <c:pt idx="0">
                  <c:v>期間(1)</c:v>
                </c:pt>
                <c:pt idx="1">
                  <c:v>期間(2)A</c:v>
                </c:pt>
                <c:pt idx="2">
                  <c:v>期間(2)B</c:v>
                </c:pt>
                <c:pt idx="3">
                  <c:v>期間(3)</c:v>
                </c:pt>
                <c:pt idx="4">
                  <c:v>期間(4)</c:v>
                </c:pt>
              </c:strCache>
            </c:strRef>
          </c:cat>
          <c:val>
            <c:numRef>
              <c:f>'4章　面積'!$AA$157:$AA$161</c:f>
              <c:numCache>
                <c:formatCode>0.0_ </c:formatCode>
                <c:ptCount val="5"/>
                <c:pt idx="0">
                  <c:v>6.2395948033760211</c:v>
                </c:pt>
                <c:pt idx="1">
                  <c:v>-3.0385961520289242</c:v>
                </c:pt>
                <c:pt idx="2">
                  <c:v>-1.1870532172018833</c:v>
                </c:pt>
                <c:pt idx="3">
                  <c:v>1.1184125548219832</c:v>
                </c:pt>
                <c:pt idx="4">
                  <c:v>-3.7596985771779559</c:v>
                </c:pt>
              </c:numCache>
            </c:numRef>
          </c:val>
        </c:ser>
        <c:ser>
          <c:idx val="3"/>
          <c:order val="3"/>
          <c:tx>
            <c:strRef>
              <c:f>'4章　面積'!$AB$156</c:f>
              <c:strCache>
                <c:ptCount val="1"/>
                <c:pt idx="0">
                  <c:v>ムギ-ダイズ畑</c:v>
                </c:pt>
              </c:strCache>
            </c:strRef>
          </c:tx>
          <c:spPr>
            <a:ln w="15875">
              <a:solidFill>
                <a:schemeClr val="tx1"/>
              </a:solidFill>
            </a:ln>
          </c:spPr>
          <c:marker>
            <c:symbol val="triangle"/>
            <c:size val="9"/>
            <c:spPr>
              <a:solidFill>
                <a:srgbClr val="7030A0"/>
              </a:solidFill>
              <a:ln>
                <a:solidFill>
                  <a:srgbClr val="7030A0"/>
                </a:solidFill>
              </a:ln>
            </c:spPr>
          </c:marker>
          <c:cat>
            <c:strRef>
              <c:f>'4章　面積'!$X$157:$X$161</c:f>
              <c:strCache>
                <c:ptCount val="5"/>
                <c:pt idx="0">
                  <c:v>期間(1)</c:v>
                </c:pt>
                <c:pt idx="1">
                  <c:v>期間(2)A</c:v>
                </c:pt>
                <c:pt idx="2">
                  <c:v>期間(2)B</c:v>
                </c:pt>
                <c:pt idx="3">
                  <c:v>期間(3)</c:v>
                </c:pt>
                <c:pt idx="4">
                  <c:v>期間(4)</c:v>
                </c:pt>
              </c:strCache>
            </c:strRef>
          </c:cat>
          <c:val>
            <c:numRef>
              <c:f>'4章　面積'!$AB$157:$AB$161</c:f>
              <c:numCache>
                <c:formatCode>0.0_ </c:formatCode>
                <c:ptCount val="5"/>
                <c:pt idx="0">
                  <c:v>-1.6180922440480261</c:v>
                </c:pt>
                <c:pt idx="1">
                  <c:v>1.4214168349297163</c:v>
                </c:pt>
                <c:pt idx="2">
                  <c:v>-1.2654109744577449</c:v>
                </c:pt>
                <c:pt idx="3">
                  <c:v>3.3036842447060621</c:v>
                </c:pt>
                <c:pt idx="4">
                  <c:v>-1.8716389394322401</c:v>
                </c:pt>
              </c:numCache>
            </c:numRef>
          </c:val>
        </c:ser>
        <c:ser>
          <c:idx val="4"/>
          <c:order val="4"/>
          <c:tx>
            <c:strRef>
              <c:f>'4章　面積'!$AC$156</c:f>
              <c:strCache>
                <c:ptCount val="1"/>
                <c:pt idx="0">
                  <c:v>果樹園</c:v>
                </c:pt>
              </c:strCache>
            </c:strRef>
          </c:tx>
          <c:spPr>
            <a:ln w="15875">
              <a:solidFill>
                <a:schemeClr val="tx1"/>
              </a:solidFill>
            </a:ln>
          </c:spPr>
          <c:marker>
            <c:symbol val="square"/>
            <c:size val="9"/>
            <c:spPr>
              <a:solidFill>
                <a:srgbClr val="FF99CC"/>
              </a:solidFill>
              <a:ln>
                <a:solidFill>
                  <a:srgbClr val="FF99CC"/>
                </a:solidFill>
              </a:ln>
            </c:spPr>
          </c:marker>
          <c:cat>
            <c:strRef>
              <c:f>'4章　面積'!$X$157:$X$161</c:f>
              <c:strCache>
                <c:ptCount val="5"/>
                <c:pt idx="0">
                  <c:v>期間(1)</c:v>
                </c:pt>
                <c:pt idx="1">
                  <c:v>期間(2)A</c:v>
                </c:pt>
                <c:pt idx="2">
                  <c:v>期間(2)B</c:v>
                </c:pt>
                <c:pt idx="3">
                  <c:v>期間(3)</c:v>
                </c:pt>
                <c:pt idx="4">
                  <c:v>期間(4)</c:v>
                </c:pt>
              </c:strCache>
            </c:strRef>
          </c:cat>
          <c:val>
            <c:numRef>
              <c:f>'4章　面積'!$AC$157:$AC$161</c:f>
              <c:numCache>
                <c:formatCode>0.0_ </c:formatCode>
                <c:ptCount val="5"/>
                <c:pt idx="0">
                  <c:v>2.3155212910771992</c:v>
                </c:pt>
                <c:pt idx="1">
                  <c:v>-1.1504984370016793</c:v>
                </c:pt>
                <c:pt idx="2">
                  <c:v>-0.68674781592233314</c:v>
                </c:pt>
                <c:pt idx="3">
                  <c:v>-1.2503353208776222</c:v>
                </c:pt>
                <c:pt idx="4">
                  <c:v>0.25288435976243423</c:v>
                </c:pt>
              </c:numCache>
            </c:numRef>
          </c:val>
        </c:ser>
        <c:marker val="1"/>
        <c:axId val="52284032"/>
        <c:axId val="52380416"/>
      </c:lineChart>
      <c:catAx>
        <c:axId val="52284032"/>
        <c:scaling>
          <c:orientation val="minMax"/>
        </c:scaling>
        <c:delete val="1"/>
        <c:axPos val="b"/>
        <c:majorGridlines/>
        <c:tickLblPos val="nextTo"/>
        <c:crossAx val="52380416"/>
        <c:crosses val="autoZero"/>
        <c:auto val="1"/>
        <c:lblAlgn val="ctr"/>
        <c:lblOffset val="100"/>
      </c:catAx>
      <c:valAx>
        <c:axId val="52380416"/>
        <c:scaling>
          <c:orientation val="minMax"/>
        </c:scaling>
        <c:axPos val="l"/>
        <c:majorGridlines/>
        <c:numFmt formatCode="0.0_ " sourceLinked="1"/>
        <c:tickLblPos val="nextTo"/>
        <c:txPr>
          <a:bodyPr/>
          <a:lstStyle/>
          <a:p>
            <a:pPr>
              <a:defRPr sz="1800" b="1"/>
            </a:pPr>
            <a:endParaRPr lang="ja-JP"/>
          </a:p>
        </c:txPr>
        <c:crossAx val="52284032"/>
        <c:crosses val="autoZero"/>
        <c:crossBetween val="between"/>
        <c:majorUnit val="2"/>
      </c:valAx>
    </c:plotArea>
    <c:plotVisOnly val="1"/>
  </c:chart>
  <c:spPr>
    <a:ln>
      <a:noFill/>
    </a:ln>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ja-JP"/>
  <c:chart>
    <c:plotArea>
      <c:layout/>
      <c:lineChart>
        <c:grouping val="standard"/>
        <c:ser>
          <c:idx val="0"/>
          <c:order val="0"/>
          <c:tx>
            <c:strRef>
              <c:f>'4章　面積'!$Y$156</c:f>
              <c:strCache>
                <c:ptCount val="1"/>
                <c:pt idx="0">
                  <c:v>水田</c:v>
                </c:pt>
              </c:strCache>
            </c:strRef>
          </c:tx>
          <c:spPr>
            <a:ln w="15875">
              <a:solidFill>
                <a:prstClr val="black"/>
              </a:solidFill>
            </a:ln>
          </c:spPr>
          <c:marker>
            <c:symbol val="diamond"/>
            <c:size val="9"/>
            <c:spPr>
              <a:solidFill>
                <a:srgbClr val="0070C0"/>
              </a:solidFill>
              <a:ln>
                <a:solidFill>
                  <a:srgbClr val="0070C0"/>
                </a:solidFill>
              </a:ln>
            </c:spPr>
          </c:marker>
          <c:cat>
            <c:strRef>
              <c:f>'4章　面積'!$X$157:$X$161</c:f>
              <c:strCache>
                <c:ptCount val="5"/>
                <c:pt idx="0">
                  <c:v>期間(1)</c:v>
                </c:pt>
                <c:pt idx="1">
                  <c:v>期間(2)A</c:v>
                </c:pt>
                <c:pt idx="2">
                  <c:v>期間(2)B</c:v>
                </c:pt>
                <c:pt idx="3">
                  <c:v>期間(3)</c:v>
                </c:pt>
                <c:pt idx="4">
                  <c:v>期間(4)</c:v>
                </c:pt>
              </c:strCache>
            </c:strRef>
          </c:cat>
          <c:val>
            <c:numRef>
              <c:f>'4章　面積'!$Y$157:$Y$161</c:f>
              <c:numCache>
                <c:formatCode>0.0_ </c:formatCode>
                <c:ptCount val="5"/>
                <c:pt idx="0">
                  <c:v>0.27288002784735488</c:v>
                </c:pt>
                <c:pt idx="1">
                  <c:v>6.4429355471874867</c:v>
                </c:pt>
                <c:pt idx="2">
                  <c:v>2.2318075112191087</c:v>
                </c:pt>
                <c:pt idx="3">
                  <c:v>-19.217588563254111</c:v>
                </c:pt>
                <c:pt idx="4">
                  <c:v>10.15709013503437</c:v>
                </c:pt>
              </c:numCache>
            </c:numRef>
          </c:val>
        </c:ser>
        <c:ser>
          <c:idx val="1"/>
          <c:order val="1"/>
          <c:tx>
            <c:strRef>
              <c:f>'4章　面積'!$Z$156</c:f>
              <c:strCache>
                <c:ptCount val="1"/>
                <c:pt idx="0">
                  <c:v>休耕田</c:v>
                </c:pt>
              </c:strCache>
            </c:strRef>
          </c:tx>
          <c:spPr>
            <a:ln w="15875">
              <a:solidFill>
                <a:prstClr val="black"/>
              </a:solidFill>
            </a:ln>
          </c:spPr>
          <c:marker>
            <c:symbol val="square"/>
            <c:size val="9"/>
            <c:spPr>
              <a:solidFill>
                <a:schemeClr val="accent1">
                  <a:lumMod val="50000"/>
                </a:schemeClr>
              </a:solidFill>
              <a:ln>
                <a:solidFill>
                  <a:schemeClr val="accent1">
                    <a:lumMod val="50000"/>
                  </a:schemeClr>
                </a:solidFill>
              </a:ln>
            </c:spPr>
          </c:marker>
          <c:cat>
            <c:strRef>
              <c:f>'4章　面積'!$X$157:$X$161</c:f>
              <c:strCache>
                <c:ptCount val="5"/>
                <c:pt idx="0">
                  <c:v>期間(1)</c:v>
                </c:pt>
                <c:pt idx="1">
                  <c:v>期間(2)A</c:v>
                </c:pt>
                <c:pt idx="2">
                  <c:v>期間(2)B</c:v>
                </c:pt>
                <c:pt idx="3">
                  <c:v>期間(3)</c:v>
                </c:pt>
                <c:pt idx="4">
                  <c:v>期間(4)</c:v>
                </c:pt>
              </c:strCache>
            </c:strRef>
          </c:cat>
          <c:val>
            <c:numRef>
              <c:f>'4章　面積'!$Z$157:$Z$161</c:f>
              <c:numCache>
                <c:formatCode>0.0_ </c:formatCode>
                <c:ptCount val="5"/>
                <c:pt idx="0">
                  <c:v>-3.2989522336487256</c:v>
                </c:pt>
                <c:pt idx="1">
                  <c:v>-5.7199209903775996</c:v>
                </c:pt>
                <c:pt idx="2">
                  <c:v>-1.2257472474972424</c:v>
                </c:pt>
                <c:pt idx="3">
                  <c:v>19.26187506436559</c:v>
                </c:pt>
                <c:pt idx="4">
                  <c:v>-8.4672564620189785</c:v>
                </c:pt>
              </c:numCache>
            </c:numRef>
          </c:val>
        </c:ser>
        <c:ser>
          <c:idx val="2"/>
          <c:order val="2"/>
          <c:tx>
            <c:strRef>
              <c:f>'4章　面積'!$AA$156</c:f>
              <c:strCache>
                <c:ptCount val="1"/>
                <c:pt idx="0">
                  <c:v>普通畑</c:v>
                </c:pt>
              </c:strCache>
            </c:strRef>
          </c:tx>
          <c:spPr>
            <a:ln w="15875">
              <a:solidFill>
                <a:schemeClr val="tx1"/>
              </a:solidFill>
            </a:ln>
          </c:spPr>
          <c:marker>
            <c:symbol val="triangle"/>
            <c:size val="9"/>
            <c:spPr>
              <a:solidFill>
                <a:srgbClr val="FFFF00"/>
              </a:solidFill>
              <a:ln>
                <a:solidFill>
                  <a:schemeClr val="tx1"/>
                </a:solidFill>
              </a:ln>
            </c:spPr>
          </c:marker>
          <c:cat>
            <c:strRef>
              <c:f>'4章　面積'!$X$157:$X$161</c:f>
              <c:strCache>
                <c:ptCount val="5"/>
                <c:pt idx="0">
                  <c:v>期間(1)</c:v>
                </c:pt>
                <c:pt idx="1">
                  <c:v>期間(2)A</c:v>
                </c:pt>
                <c:pt idx="2">
                  <c:v>期間(2)B</c:v>
                </c:pt>
                <c:pt idx="3">
                  <c:v>期間(3)</c:v>
                </c:pt>
                <c:pt idx="4">
                  <c:v>期間(4)</c:v>
                </c:pt>
              </c:strCache>
            </c:strRef>
          </c:cat>
          <c:val>
            <c:numRef>
              <c:f>'4章　面積'!$AA$157:$AA$161</c:f>
              <c:numCache>
                <c:formatCode>0.0_ </c:formatCode>
                <c:ptCount val="5"/>
                <c:pt idx="0">
                  <c:v>6.2395948033760211</c:v>
                </c:pt>
                <c:pt idx="1">
                  <c:v>-3.0385961520289242</c:v>
                </c:pt>
                <c:pt idx="2">
                  <c:v>-1.1870532172018833</c:v>
                </c:pt>
                <c:pt idx="3">
                  <c:v>1.1184125548219832</c:v>
                </c:pt>
                <c:pt idx="4">
                  <c:v>-3.7596985771779559</c:v>
                </c:pt>
              </c:numCache>
            </c:numRef>
          </c:val>
        </c:ser>
        <c:ser>
          <c:idx val="3"/>
          <c:order val="3"/>
          <c:tx>
            <c:strRef>
              <c:f>'4章　面積'!$AB$156</c:f>
              <c:strCache>
                <c:ptCount val="1"/>
                <c:pt idx="0">
                  <c:v>ムギ-ダイズ畑</c:v>
                </c:pt>
              </c:strCache>
            </c:strRef>
          </c:tx>
          <c:spPr>
            <a:ln w="15875">
              <a:solidFill>
                <a:schemeClr val="tx1"/>
              </a:solidFill>
            </a:ln>
          </c:spPr>
          <c:marker>
            <c:symbol val="triangle"/>
            <c:size val="9"/>
            <c:spPr>
              <a:solidFill>
                <a:srgbClr val="7030A0"/>
              </a:solidFill>
              <a:ln>
                <a:solidFill>
                  <a:srgbClr val="7030A0"/>
                </a:solidFill>
              </a:ln>
            </c:spPr>
          </c:marker>
          <c:cat>
            <c:strRef>
              <c:f>'4章　面積'!$X$157:$X$161</c:f>
              <c:strCache>
                <c:ptCount val="5"/>
                <c:pt idx="0">
                  <c:v>期間(1)</c:v>
                </c:pt>
                <c:pt idx="1">
                  <c:v>期間(2)A</c:v>
                </c:pt>
                <c:pt idx="2">
                  <c:v>期間(2)B</c:v>
                </c:pt>
                <c:pt idx="3">
                  <c:v>期間(3)</c:v>
                </c:pt>
                <c:pt idx="4">
                  <c:v>期間(4)</c:v>
                </c:pt>
              </c:strCache>
            </c:strRef>
          </c:cat>
          <c:val>
            <c:numRef>
              <c:f>'4章　面積'!$AB$157:$AB$161</c:f>
              <c:numCache>
                <c:formatCode>0.0_ </c:formatCode>
                <c:ptCount val="5"/>
                <c:pt idx="0">
                  <c:v>-1.6180922440480261</c:v>
                </c:pt>
                <c:pt idx="1">
                  <c:v>1.4214168349297163</c:v>
                </c:pt>
                <c:pt idx="2">
                  <c:v>-1.2654109744577449</c:v>
                </c:pt>
                <c:pt idx="3">
                  <c:v>3.3036842447060621</c:v>
                </c:pt>
                <c:pt idx="4">
                  <c:v>-1.8716389394322401</c:v>
                </c:pt>
              </c:numCache>
            </c:numRef>
          </c:val>
        </c:ser>
        <c:ser>
          <c:idx val="4"/>
          <c:order val="4"/>
          <c:tx>
            <c:strRef>
              <c:f>'4章　面積'!$AC$156</c:f>
              <c:strCache>
                <c:ptCount val="1"/>
                <c:pt idx="0">
                  <c:v>果樹園</c:v>
                </c:pt>
              </c:strCache>
            </c:strRef>
          </c:tx>
          <c:spPr>
            <a:ln w="15875">
              <a:solidFill>
                <a:schemeClr val="tx1"/>
              </a:solidFill>
            </a:ln>
          </c:spPr>
          <c:marker>
            <c:symbol val="square"/>
            <c:size val="9"/>
            <c:spPr>
              <a:solidFill>
                <a:srgbClr val="FF99CC"/>
              </a:solidFill>
              <a:ln>
                <a:solidFill>
                  <a:srgbClr val="FF99CC"/>
                </a:solidFill>
              </a:ln>
            </c:spPr>
          </c:marker>
          <c:cat>
            <c:strRef>
              <c:f>'4章　面積'!$X$157:$X$161</c:f>
              <c:strCache>
                <c:ptCount val="5"/>
                <c:pt idx="0">
                  <c:v>期間(1)</c:v>
                </c:pt>
                <c:pt idx="1">
                  <c:v>期間(2)A</c:v>
                </c:pt>
                <c:pt idx="2">
                  <c:v>期間(2)B</c:v>
                </c:pt>
                <c:pt idx="3">
                  <c:v>期間(3)</c:v>
                </c:pt>
                <c:pt idx="4">
                  <c:v>期間(4)</c:v>
                </c:pt>
              </c:strCache>
            </c:strRef>
          </c:cat>
          <c:val>
            <c:numRef>
              <c:f>'4章　面積'!$AC$157:$AC$161</c:f>
              <c:numCache>
                <c:formatCode>0.0_ </c:formatCode>
                <c:ptCount val="5"/>
                <c:pt idx="0">
                  <c:v>2.3155212910771992</c:v>
                </c:pt>
                <c:pt idx="1">
                  <c:v>-1.1504984370016793</c:v>
                </c:pt>
                <c:pt idx="2">
                  <c:v>-0.68674781592233314</c:v>
                </c:pt>
                <c:pt idx="3">
                  <c:v>-1.2503353208776222</c:v>
                </c:pt>
                <c:pt idx="4">
                  <c:v>0.25288435976243423</c:v>
                </c:pt>
              </c:numCache>
            </c:numRef>
          </c:val>
        </c:ser>
        <c:marker val="1"/>
        <c:axId val="52736768"/>
        <c:axId val="52738688"/>
      </c:lineChart>
      <c:catAx>
        <c:axId val="52736768"/>
        <c:scaling>
          <c:orientation val="minMax"/>
        </c:scaling>
        <c:delete val="1"/>
        <c:axPos val="b"/>
        <c:majorGridlines/>
        <c:tickLblPos val="nextTo"/>
        <c:crossAx val="52738688"/>
        <c:crosses val="autoZero"/>
        <c:auto val="1"/>
        <c:lblAlgn val="ctr"/>
        <c:lblOffset val="100"/>
      </c:catAx>
      <c:valAx>
        <c:axId val="52738688"/>
        <c:scaling>
          <c:orientation val="minMax"/>
        </c:scaling>
        <c:axPos val="l"/>
        <c:majorGridlines/>
        <c:numFmt formatCode="0.0_ " sourceLinked="1"/>
        <c:tickLblPos val="nextTo"/>
        <c:txPr>
          <a:bodyPr/>
          <a:lstStyle/>
          <a:p>
            <a:pPr>
              <a:defRPr sz="1800" b="1"/>
            </a:pPr>
            <a:endParaRPr lang="ja-JP"/>
          </a:p>
        </c:txPr>
        <c:crossAx val="52736768"/>
        <c:crosses val="autoZero"/>
        <c:crossBetween val="between"/>
        <c:majorUnit val="2"/>
      </c:valAx>
    </c:plotArea>
    <c:plotVisOnly val="1"/>
  </c:chart>
  <c:spPr>
    <a:ln>
      <a:noFill/>
    </a:ln>
  </c:sp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ja-JP"/>
  <c:chart>
    <c:plotArea>
      <c:layout/>
      <c:lineChart>
        <c:grouping val="standard"/>
        <c:ser>
          <c:idx val="0"/>
          <c:order val="0"/>
          <c:tx>
            <c:strRef>
              <c:f>'4章　面積'!$Y$156</c:f>
              <c:strCache>
                <c:ptCount val="1"/>
                <c:pt idx="0">
                  <c:v>水田</c:v>
                </c:pt>
              </c:strCache>
            </c:strRef>
          </c:tx>
          <c:spPr>
            <a:ln w="15875">
              <a:solidFill>
                <a:prstClr val="black"/>
              </a:solidFill>
            </a:ln>
          </c:spPr>
          <c:marker>
            <c:symbol val="diamond"/>
            <c:size val="9"/>
            <c:spPr>
              <a:solidFill>
                <a:srgbClr val="0070C0"/>
              </a:solidFill>
              <a:ln>
                <a:solidFill>
                  <a:srgbClr val="0070C0"/>
                </a:solidFill>
              </a:ln>
            </c:spPr>
          </c:marker>
          <c:cat>
            <c:strRef>
              <c:f>'4章　面積'!$X$157:$X$161</c:f>
              <c:strCache>
                <c:ptCount val="5"/>
                <c:pt idx="0">
                  <c:v>期間(1)</c:v>
                </c:pt>
                <c:pt idx="1">
                  <c:v>期間(2)A</c:v>
                </c:pt>
                <c:pt idx="2">
                  <c:v>期間(2)B</c:v>
                </c:pt>
                <c:pt idx="3">
                  <c:v>期間(3)</c:v>
                </c:pt>
                <c:pt idx="4">
                  <c:v>期間(4)</c:v>
                </c:pt>
              </c:strCache>
            </c:strRef>
          </c:cat>
          <c:val>
            <c:numRef>
              <c:f>'4章　面積'!$Y$157:$Y$161</c:f>
              <c:numCache>
                <c:formatCode>0.0_ </c:formatCode>
                <c:ptCount val="5"/>
                <c:pt idx="0">
                  <c:v>0.27288002784735488</c:v>
                </c:pt>
                <c:pt idx="1">
                  <c:v>6.4429355471874867</c:v>
                </c:pt>
                <c:pt idx="2">
                  <c:v>2.2318075112191087</c:v>
                </c:pt>
                <c:pt idx="3">
                  <c:v>-19.217588563254111</c:v>
                </c:pt>
                <c:pt idx="4">
                  <c:v>10.15709013503437</c:v>
                </c:pt>
              </c:numCache>
            </c:numRef>
          </c:val>
        </c:ser>
        <c:ser>
          <c:idx val="1"/>
          <c:order val="1"/>
          <c:tx>
            <c:strRef>
              <c:f>'4章　面積'!$Z$156</c:f>
              <c:strCache>
                <c:ptCount val="1"/>
                <c:pt idx="0">
                  <c:v>休耕田</c:v>
                </c:pt>
              </c:strCache>
            </c:strRef>
          </c:tx>
          <c:spPr>
            <a:ln w="15875">
              <a:solidFill>
                <a:prstClr val="black"/>
              </a:solidFill>
            </a:ln>
          </c:spPr>
          <c:marker>
            <c:symbol val="square"/>
            <c:size val="9"/>
            <c:spPr>
              <a:solidFill>
                <a:schemeClr val="accent1">
                  <a:lumMod val="50000"/>
                </a:schemeClr>
              </a:solidFill>
              <a:ln>
                <a:solidFill>
                  <a:schemeClr val="accent1">
                    <a:lumMod val="50000"/>
                  </a:schemeClr>
                </a:solidFill>
              </a:ln>
            </c:spPr>
          </c:marker>
          <c:cat>
            <c:strRef>
              <c:f>'4章　面積'!$X$157:$X$161</c:f>
              <c:strCache>
                <c:ptCount val="5"/>
                <c:pt idx="0">
                  <c:v>期間(1)</c:v>
                </c:pt>
                <c:pt idx="1">
                  <c:v>期間(2)A</c:v>
                </c:pt>
                <c:pt idx="2">
                  <c:v>期間(2)B</c:v>
                </c:pt>
                <c:pt idx="3">
                  <c:v>期間(3)</c:v>
                </c:pt>
                <c:pt idx="4">
                  <c:v>期間(4)</c:v>
                </c:pt>
              </c:strCache>
            </c:strRef>
          </c:cat>
          <c:val>
            <c:numRef>
              <c:f>'4章　面積'!$Z$157:$Z$161</c:f>
              <c:numCache>
                <c:formatCode>0.0_ </c:formatCode>
                <c:ptCount val="5"/>
                <c:pt idx="0">
                  <c:v>-3.2989522336487256</c:v>
                </c:pt>
                <c:pt idx="1">
                  <c:v>-5.7199209903775996</c:v>
                </c:pt>
                <c:pt idx="2">
                  <c:v>-1.2257472474972424</c:v>
                </c:pt>
                <c:pt idx="3">
                  <c:v>19.26187506436559</c:v>
                </c:pt>
                <c:pt idx="4">
                  <c:v>-8.4672564620189785</c:v>
                </c:pt>
              </c:numCache>
            </c:numRef>
          </c:val>
        </c:ser>
        <c:ser>
          <c:idx val="2"/>
          <c:order val="2"/>
          <c:tx>
            <c:strRef>
              <c:f>'4章　面積'!$AA$156</c:f>
              <c:strCache>
                <c:ptCount val="1"/>
                <c:pt idx="0">
                  <c:v>普通畑</c:v>
                </c:pt>
              </c:strCache>
            </c:strRef>
          </c:tx>
          <c:spPr>
            <a:ln w="15875">
              <a:solidFill>
                <a:schemeClr val="tx1"/>
              </a:solidFill>
            </a:ln>
          </c:spPr>
          <c:marker>
            <c:symbol val="triangle"/>
            <c:size val="9"/>
            <c:spPr>
              <a:solidFill>
                <a:srgbClr val="FFFF00"/>
              </a:solidFill>
              <a:ln>
                <a:solidFill>
                  <a:schemeClr val="tx1"/>
                </a:solidFill>
              </a:ln>
            </c:spPr>
          </c:marker>
          <c:cat>
            <c:strRef>
              <c:f>'4章　面積'!$X$157:$X$161</c:f>
              <c:strCache>
                <c:ptCount val="5"/>
                <c:pt idx="0">
                  <c:v>期間(1)</c:v>
                </c:pt>
                <c:pt idx="1">
                  <c:v>期間(2)A</c:v>
                </c:pt>
                <c:pt idx="2">
                  <c:v>期間(2)B</c:v>
                </c:pt>
                <c:pt idx="3">
                  <c:v>期間(3)</c:v>
                </c:pt>
                <c:pt idx="4">
                  <c:v>期間(4)</c:v>
                </c:pt>
              </c:strCache>
            </c:strRef>
          </c:cat>
          <c:val>
            <c:numRef>
              <c:f>'4章　面積'!$AA$157:$AA$161</c:f>
              <c:numCache>
                <c:formatCode>0.0_ </c:formatCode>
                <c:ptCount val="5"/>
                <c:pt idx="0">
                  <c:v>6.2395948033760211</c:v>
                </c:pt>
                <c:pt idx="1">
                  <c:v>-3.0385961520289242</c:v>
                </c:pt>
                <c:pt idx="2">
                  <c:v>-1.1870532172018833</c:v>
                </c:pt>
                <c:pt idx="3">
                  <c:v>1.1184125548219832</c:v>
                </c:pt>
                <c:pt idx="4">
                  <c:v>-3.7596985771779559</c:v>
                </c:pt>
              </c:numCache>
            </c:numRef>
          </c:val>
        </c:ser>
        <c:ser>
          <c:idx val="3"/>
          <c:order val="3"/>
          <c:tx>
            <c:strRef>
              <c:f>'4章　面積'!$AB$156</c:f>
              <c:strCache>
                <c:ptCount val="1"/>
                <c:pt idx="0">
                  <c:v>ムギ-ダイズ畑</c:v>
                </c:pt>
              </c:strCache>
            </c:strRef>
          </c:tx>
          <c:spPr>
            <a:ln w="15875">
              <a:solidFill>
                <a:schemeClr val="tx1"/>
              </a:solidFill>
            </a:ln>
          </c:spPr>
          <c:marker>
            <c:symbol val="triangle"/>
            <c:size val="9"/>
            <c:spPr>
              <a:solidFill>
                <a:srgbClr val="7030A0"/>
              </a:solidFill>
              <a:ln>
                <a:solidFill>
                  <a:srgbClr val="7030A0"/>
                </a:solidFill>
              </a:ln>
            </c:spPr>
          </c:marker>
          <c:cat>
            <c:strRef>
              <c:f>'4章　面積'!$X$157:$X$161</c:f>
              <c:strCache>
                <c:ptCount val="5"/>
                <c:pt idx="0">
                  <c:v>期間(1)</c:v>
                </c:pt>
                <c:pt idx="1">
                  <c:v>期間(2)A</c:v>
                </c:pt>
                <c:pt idx="2">
                  <c:v>期間(2)B</c:v>
                </c:pt>
                <c:pt idx="3">
                  <c:v>期間(3)</c:v>
                </c:pt>
                <c:pt idx="4">
                  <c:v>期間(4)</c:v>
                </c:pt>
              </c:strCache>
            </c:strRef>
          </c:cat>
          <c:val>
            <c:numRef>
              <c:f>'4章　面積'!$AB$157:$AB$161</c:f>
              <c:numCache>
                <c:formatCode>0.0_ </c:formatCode>
                <c:ptCount val="5"/>
                <c:pt idx="0">
                  <c:v>-1.6180922440480261</c:v>
                </c:pt>
                <c:pt idx="1">
                  <c:v>1.4214168349297163</c:v>
                </c:pt>
                <c:pt idx="2">
                  <c:v>-1.2654109744577449</c:v>
                </c:pt>
                <c:pt idx="3">
                  <c:v>3.3036842447060621</c:v>
                </c:pt>
                <c:pt idx="4">
                  <c:v>-1.8716389394322401</c:v>
                </c:pt>
              </c:numCache>
            </c:numRef>
          </c:val>
        </c:ser>
        <c:ser>
          <c:idx val="4"/>
          <c:order val="4"/>
          <c:tx>
            <c:strRef>
              <c:f>'4章　面積'!$AC$156</c:f>
              <c:strCache>
                <c:ptCount val="1"/>
                <c:pt idx="0">
                  <c:v>果樹園</c:v>
                </c:pt>
              </c:strCache>
            </c:strRef>
          </c:tx>
          <c:spPr>
            <a:ln w="15875">
              <a:solidFill>
                <a:schemeClr val="tx1"/>
              </a:solidFill>
            </a:ln>
          </c:spPr>
          <c:marker>
            <c:symbol val="square"/>
            <c:size val="9"/>
            <c:spPr>
              <a:solidFill>
                <a:srgbClr val="FF99CC"/>
              </a:solidFill>
              <a:ln>
                <a:solidFill>
                  <a:srgbClr val="FF99CC"/>
                </a:solidFill>
              </a:ln>
            </c:spPr>
          </c:marker>
          <c:cat>
            <c:strRef>
              <c:f>'4章　面積'!$X$157:$X$161</c:f>
              <c:strCache>
                <c:ptCount val="5"/>
                <c:pt idx="0">
                  <c:v>期間(1)</c:v>
                </c:pt>
                <c:pt idx="1">
                  <c:v>期間(2)A</c:v>
                </c:pt>
                <c:pt idx="2">
                  <c:v>期間(2)B</c:v>
                </c:pt>
                <c:pt idx="3">
                  <c:v>期間(3)</c:v>
                </c:pt>
                <c:pt idx="4">
                  <c:v>期間(4)</c:v>
                </c:pt>
              </c:strCache>
            </c:strRef>
          </c:cat>
          <c:val>
            <c:numRef>
              <c:f>'4章　面積'!$AC$157:$AC$161</c:f>
              <c:numCache>
                <c:formatCode>0.0_ </c:formatCode>
                <c:ptCount val="5"/>
                <c:pt idx="0">
                  <c:v>2.3155212910771992</c:v>
                </c:pt>
                <c:pt idx="1">
                  <c:v>-1.1504984370016793</c:v>
                </c:pt>
                <c:pt idx="2">
                  <c:v>-0.68674781592233314</c:v>
                </c:pt>
                <c:pt idx="3">
                  <c:v>-1.2503353208776222</c:v>
                </c:pt>
                <c:pt idx="4">
                  <c:v>0.25288435976243423</c:v>
                </c:pt>
              </c:numCache>
            </c:numRef>
          </c:val>
        </c:ser>
        <c:marker val="1"/>
        <c:axId val="52832128"/>
        <c:axId val="52895744"/>
      </c:lineChart>
      <c:catAx>
        <c:axId val="52832128"/>
        <c:scaling>
          <c:orientation val="minMax"/>
        </c:scaling>
        <c:delete val="1"/>
        <c:axPos val="b"/>
        <c:majorGridlines/>
        <c:tickLblPos val="nextTo"/>
        <c:crossAx val="52895744"/>
        <c:crosses val="autoZero"/>
        <c:auto val="1"/>
        <c:lblAlgn val="ctr"/>
        <c:lblOffset val="100"/>
      </c:catAx>
      <c:valAx>
        <c:axId val="52895744"/>
        <c:scaling>
          <c:orientation val="minMax"/>
        </c:scaling>
        <c:axPos val="l"/>
        <c:majorGridlines/>
        <c:numFmt formatCode="0.0_ " sourceLinked="1"/>
        <c:tickLblPos val="nextTo"/>
        <c:txPr>
          <a:bodyPr/>
          <a:lstStyle/>
          <a:p>
            <a:pPr>
              <a:defRPr sz="1800" b="1"/>
            </a:pPr>
            <a:endParaRPr lang="ja-JP"/>
          </a:p>
        </c:txPr>
        <c:crossAx val="52832128"/>
        <c:crosses val="autoZero"/>
        <c:crossBetween val="between"/>
        <c:majorUnit val="2"/>
      </c:valAx>
    </c:plotArea>
    <c:plotVisOnly val="1"/>
  </c:chart>
  <c:spPr>
    <a:ln>
      <a:noFill/>
    </a:ln>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DB4292-598E-4CBE-A595-CC71F17DE541}" type="datetimeFigureOut">
              <a:rPr kumimoji="1" lang="ja-JP" altLang="en-US" smtClean="0"/>
              <a:pPr/>
              <a:t>2009/2/16</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47367D-89C3-4487-B30D-0080EB07DAF7}"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A47367D-89C3-4487-B30D-0080EB07DAF7}"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期間（２）では、水田が最も低い利用率でも６７％となり、また全ての個体が水田に分布していた調査日も多く、水田を中心とした分布をしているといえます。</a:t>
            </a:r>
          </a:p>
          <a:p>
            <a:endParaRPr kumimoji="1" lang="ja-JP" altLang="en-US" dirty="0"/>
          </a:p>
        </p:txBody>
      </p:sp>
      <p:sp>
        <p:nvSpPr>
          <p:cNvPr id="4" name="スライド番号プレースホルダ 3"/>
          <p:cNvSpPr>
            <a:spLocks noGrp="1"/>
          </p:cNvSpPr>
          <p:nvPr>
            <p:ph type="sldNum" sz="quarter" idx="10"/>
          </p:nvPr>
        </p:nvSpPr>
        <p:spPr/>
        <p:txBody>
          <a:bodyPr/>
          <a:lstStyle/>
          <a:p>
            <a:fld id="{5A47367D-89C3-4487-B30D-0080EB07DAF7}"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期間（３）では肌色で色分けされたダイズ畑への分布が多い日がみられますが、全体的にみると、緑色で色分けされた休耕田を中心とした分布をしているといえます。また、個体数に大きな変動がみられ、群れで分布している姿も観察されました。この時期は、親鳥による雛の保護がなくなり、雛もまた自由に飛び回れるようになっていることが推測され、“雛の保護”という移動を制限していた要因がなくなったことで、本種の移動が大きくなり、調査地内外への移動が考えられました。</a:t>
            </a:r>
          </a:p>
          <a:p>
            <a:endParaRPr kumimoji="1" lang="ja-JP" altLang="en-US" dirty="0"/>
          </a:p>
        </p:txBody>
      </p:sp>
      <p:sp>
        <p:nvSpPr>
          <p:cNvPr id="4" name="スライド番号プレースホルダ 3"/>
          <p:cNvSpPr>
            <a:spLocks noGrp="1"/>
          </p:cNvSpPr>
          <p:nvPr>
            <p:ph type="sldNum" sz="quarter" idx="10"/>
          </p:nvPr>
        </p:nvSpPr>
        <p:spPr/>
        <p:txBody>
          <a:bodyPr/>
          <a:lstStyle/>
          <a:p>
            <a:fld id="{5A47367D-89C3-4487-B30D-0080EB07DAF7}"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期間（４）では、大部分が水田の利用となっており、水田を中心とした分布であることがいえます。</a:t>
            </a:r>
          </a:p>
          <a:p>
            <a:endParaRPr kumimoji="1" lang="ja-JP" altLang="en-US" dirty="0"/>
          </a:p>
        </p:txBody>
      </p:sp>
      <p:sp>
        <p:nvSpPr>
          <p:cNvPr id="4" name="スライド番号プレースホルダ 3"/>
          <p:cNvSpPr>
            <a:spLocks noGrp="1"/>
          </p:cNvSpPr>
          <p:nvPr>
            <p:ph type="sldNum" sz="quarter" idx="10"/>
          </p:nvPr>
        </p:nvSpPr>
        <p:spPr/>
        <p:txBody>
          <a:bodyPr/>
          <a:lstStyle/>
          <a:p>
            <a:fld id="{5A47367D-89C3-4487-B30D-0080EB07DAF7}"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次に、資源選択性について検討した結果です。</a:t>
            </a:r>
            <a:endParaRPr kumimoji="1" lang="ja-JP" altLang="en-US" dirty="0"/>
          </a:p>
        </p:txBody>
      </p:sp>
      <p:sp>
        <p:nvSpPr>
          <p:cNvPr id="4" name="スライド番号プレースホルダ 3"/>
          <p:cNvSpPr>
            <a:spLocks noGrp="1"/>
          </p:cNvSpPr>
          <p:nvPr>
            <p:ph type="sldNum" sz="quarter" idx="10"/>
          </p:nvPr>
        </p:nvSpPr>
        <p:spPr/>
        <p:txBody>
          <a:bodyPr/>
          <a:lstStyle/>
          <a:p>
            <a:fld id="{5A47367D-89C3-4487-B30D-0080EB07DAF7}"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土地利用区分すなわち資源に対する観察値が、個体数から算出した期待値と一致しているかどうか、“期間によるケリの資源選択性に差はない”という帰無仮説を立て、カイ</a:t>
            </a:r>
            <a:r>
              <a:rPr kumimoji="1" lang="en-US" altLang="ja-JP" dirty="0" smtClean="0"/>
              <a:t>2</a:t>
            </a:r>
            <a:r>
              <a:rPr kumimoji="1" lang="ja-JP" altLang="en-US" dirty="0" smtClean="0"/>
              <a:t>乗検定を用いて、期間全体における仮説検定を行いました。</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5A47367D-89C3-4487-B30D-0080EB07DAF7}"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カイ２乗検定の結果、帰無仮説は有意水準５％で棄却され、期間によるケリの資源選択性に差があることが示唆されました。</a:t>
            </a:r>
            <a:endParaRPr kumimoji="1" lang="en-US" altLang="ja-JP" dirty="0" smtClean="0"/>
          </a:p>
        </p:txBody>
      </p:sp>
      <p:sp>
        <p:nvSpPr>
          <p:cNvPr id="4" name="スライド番号プレースホルダ 3"/>
          <p:cNvSpPr>
            <a:spLocks noGrp="1"/>
          </p:cNvSpPr>
          <p:nvPr>
            <p:ph type="sldNum" sz="quarter" idx="10"/>
          </p:nvPr>
        </p:nvSpPr>
        <p:spPr/>
        <p:txBody>
          <a:bodyPr/>
          <a:lstStyle/>
          <a:p>
            <a:fld id="{5A47367D-89C3-4487-B30D-0080EB07DAF7}"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次に、調整化残差を用いて期間においてケリがどの資源を選択的に利用しているか、資源利用の傾向を検討しました。</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5A47367D-89C3-4487-B30D-0080EB07DAF7}"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調整化残差は表のような結果となりました。調整化残差は</a:t>
            </a:r>
            <a:r>
              <a:rPr kumimoji="1" lang="en-US" altLang="ja-JP" dirty="0" smtClean="0"/>
              <a:t>1.96</a:t>
            </a:r>
            <a:r>
              <a:rPr kumimoji="1" lang="ja-JP" altLang="en-US" dirty="0" smtClean="0"/>
              <a:t>の値より大きいと選択的に利用されていることを示し、－</a:t>
            </a:r>
            <a:r>
              <a:rPr kumimoji="1" lang="en-US" altLang="ja-JP" dirty="0" smtClean="0"/>
              <a:t>1.96</a:t>
            </a:r>
            <a:r>
              <a:rPr kumimoji="1" lang="ja-JP" altLang="en-US" dirty="0" smtClean="0"/>
              <a:t>より小さいと選択的に利用されていないことを示す指標となります。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5A47367D-89C3-4487-B30D-0080EB07DAF7}" type="slidenum">
              <a:rPr kumimoji="1" lang="ja-JP" altLang="en-US" smtClean="0"/>
              <a:pPr/>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最も顕著（けんちょ）な選択性を示した期間（３）と、次に顕著な選択性を示した期間（４）についてその傾向を考察します。尚、今回観察した個体数の行動はほとんどが採食行動であったため、分布が多くみられたところを採食に適した環境とし、分布が少なくみられたところを採食に適さない環境として考察を行いました。</a:t>
            </a:r>
            <a:endParaRPr kumimoji="1" lang="en-US" altLang="ja-JP" dirty="0" smtClean="0"/>
          </a:p>
        </p:txBody>
      </p:sp>
      <p:sp>
        <p:nvSpPr>
          <p:cNvPr id="4" name="スライド番号プレースホルダ 3"/>
          <p:cNvSpPr>
            <a:spLocks noGrp="1"/>
          </p:cNvSpPr>
          <p:nvPr>
            <p:ph type="sldNum" sz="quarter" idx="10"/>
          </p:nvPr>
        </p:nvSpPr>
        <p:spPr/>
        <p:txBody>
          <a:bodyPr/>
          <a:lstStyle/>
          <a:p>
            <a:fld id="{5A47367D-89C3-4487-B30D-0080EB07DAF7}"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最も顕著（けんちょ）な選択性がみられた期間（３）では、水田で少なく、休耕田とムギ</a:t>
            </a:r>
            <a:r>
              <a:rPr kumimoji="1" lang="en-US" altLang="ja-JP" dirty="0" smtClean="0"/>
              <a:t>‐</a:t>
            </a:r>
            <a:r>
              <a:rPr kumimoji="1" lang="ja-JP" altLang="en-US" dirty="0" smtClean="0"/>
              <a:t>ダイズ畑に多い傾向が示されました。水田の利用が期待値よりも極端に少なかった要因として、中干しにより土壌が乾燥し、餌となる土壌生物の捕獲が困難な環境となっていること。また、イネが成長し、草丈が高くなっており、視覚的に狭い空間であるため、視覚に頼った採食方式を行うケリにとって採食に適さない環境であったことが推測されます。</a:t>
            </a:r>
            <a:endParaRPr kumimoji="1" lang="en-US" altLang="ja-JP" dirty="0" smtClean="0"/>
          </a:p>
          <a:p>
            <a:r>
              <a:rPr kumimoji="1" lang="ja-JP" altLang="en-US" dirty="0" smtClean="0"/>
              <a:t>一方、休耕田およびダイズ畑の分布が期待値よりも有意に多くみられた要因として休耕田ではゲンゲが枯れ、また一部の休耕田ではありますが耕起されていたため、水田と比較して視覚的に広い環境であったことが推測され、採食に適した環境であったと考えます。ムギーダイズ畑ではダイズの作付けが行われて間もない時期であることから、水田と比較して視覚的に広い環境であり、ケリにとって採食に適した環境であったと考えます。</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5A47367D-89C3-4487-B30D-0080EB07DAF7}"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圃場整備</a:t>
            </a:r>
            <a:r>
              <a:rPr kumimoji="1" lang="en-US" altLang="ja-JP" dirty="0" smtClean="0"/>
              <a:t>(1963</a:t>
            </a:r>
            <a:r>
              <a:rPr kumimoji="1" lang="ja-JP" altLang="en-US" dirty="0" smtClean="0"/>
              <a:t>年以降</a:t>
            </a:r>
            <a:r>
              <a:rPr kumimoji="1" lang="en-US" altLang="ja-JP" dirty="0" smtClean="0"/>
              <a:t>)</a:t>
            </a:r>
            <a:r>
              <a:rPr kumimoji="1" lang="ja-JP" altLang="en-US" dirty="0" smtClean="0"/>
              <a:t>により、区画の大規模化や用水と排水の分離などが行われ、水田地帯の環境は大きく変化しました。また減反政策</a:t>
            </a:r>
            <a:r>
              <a:rPr kumimoji="1" lang="en-US" altLang="ja-JP" dirty="0" smtClean="0"/>
              <a:t>(1970</a:t>
            </a:r>
            <a:r>
              <a:rPr kumimoji="1" lang="ja-JP" altLang="en-US" dirty="0" smtClean="0"/>
              <a:t>年施行</a:t>
            </a:r>
            <a:r>
              <a:rPr kumimoji="1" lang="en-US" altLang="ja-JP" dirty="0" smtClean="0"/>
              <a:t>)</a:t>
            </a:r>
            <a:r>
              <a:rPr kumimoji="1" lang="ja-JP" altLang="en-US" dirty="0" smtClean="0"/>
              <a:t>などにより水田は減少し、休耕田が増加している傾向にあります。これら様々な水田をめぐる環境の変化により、水田を利用する多くの生物が減少しています。このような現状のなか、近年、水田はラムサール条約の保全湿地に登録され、“水鳥の生息場所として国際的に重要な湿地”として認識され、水田地帯における生物保全の意識が高まっています。</a:t>
            </a:r>
            <a:endParaRPr kumimoji="1" lang="en-US" altLang="ja-JP" dirty="0" smtClean="0"/>
          </a:p>
          <a:p>
            <a:r>
              <a:rPr kumimoji="1" lang="ja-JP" altLang="en-US" dirty="0" smtClean="0"/>
              <a:t>本研究の対象種であるケリは、水田地帯を中心に生息する鳥類ですが、水田を利用する多くの生物が減少する一方で、その分布を拡大させています。</a:t>
            </a:r>
            <a:endParaRPr kumimoji="1" lang="en-US" altLang="ja-JP" dirty="0" smtClean="0"/>
          </a:p>
          <a:p>
            <a:r>
              <a:rPr kumimoji="1" lang="ja-JP" altLang="en-US" dirty="0" smtClean="0"/>
              <a:t>そこで、本研究では水田地帯におけるケリの分布状況を把握し、ケリが分布を拡大している要因を検討した。</a:t>
            </a:r>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5A47367D-89C3-4487-B30D-0080EB07DAF7}"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期間（３）の次に、顕著（けんちょ）な選択性がみられた期間（４）では、普通畑と休耕田に少なく、水田で多い傾向が示されました。この時期の水田は稲が収穫され、水田が再び開けた環境となり、休耕田や普通畑よりもケリの採食に適した環境であったと推測しました。また、イネの刈り取り作業により、地面に落下したイネの植物種子を採食していることも水田での分布が多くなった要因として考えられました。</a:t>
            </a:r>
            <a:endParaRPr kumimoji="1" lang="ja-JP" altLang="en-US" dirty="0"/>
          </a:p>
        </p:txBody>
      </p:sp>
      <p:sp>
        <p:nvSpPr>
          <p:cNvPr id="4" name="スライド番号プレースホルダ 3"/>
          <p:cNvSpPr>
            <a:spLocks noGrp="1"/>
          </p:cNvSpPr>
          <p:nvPr>
            <p:ph type="sldNum" sz="quarter" idx="10"/>
          </p:nvPr>
        </p:nvSpPr>
        <p:spPr/>
        <p:txBody>
          <a:bodyPr/>
          <a:lstStyle/>
          <a:p>
            <a:fld id="{5A47367D-89C3-4487-B30D-0080EB07DAF7}" type="slidenum">
              <a:rPr kumimoji="1" lang="ja-JP" altLang="en-US" smtClean="0"/>
              <a:pPr/>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まとめです。</a:t>
            </a:r>
            <a:endParaRPr kumimoji="1" lang="en-US" altLang="ja-JP" dirty="0" smtClean="0"/>
          </a:p>
          <a:p>
            <a:r>
              <a:rPr kumimoji="1" lang="ja-JP" altLang="en-US" dirty="0" smtClean="0"/>
              <a:t>今回の調査では、ケリは水入れ時期、イネ成長初期、イネ刈り取り時期において水田を選択的に利用し、分布しており、中干し時期には休耕田を選択的に利用、分布していることがわかりました。</a:t>
            </a:r>
            <a:endParaRPr kumimoji="1" lang="en-US" altLang="ja-JP" dirty="0" smtClean="0"/>
          </a:p>
          <a:p>
            <a:r>
              <a:rPr kumimoji="1" lang="ja-JP" altLang="en-US" dirty="0" smtClean="0"/>
              <a:t>これらの結果から、ケリが分布を拡大している要因として、中干し時期に採食場所となる休耕田の存在が挙げられ、また、ケリが昆虫類、カエル類、イネ科やタデ科などの植物種子など多岐に渡る食性をもつことから、休耕田の増加がケリの分布域を拡大している要因のひとつではないかと考えられました。</a:t>
            </a:r>
            <a:endParaRPr kumimoji="1" lang="en-US" altLang="ja-JP" dirty="0" smtClean="0"/>
          </a:p>
        </p:txBody>
      </p:sp>
      <p:sp>
        <p:nvSpPr>
          <p:cNvPr id="4" name="スライド番号プレースホルダ 3"/>
          <p:cNvSpPr>
            <a:spLocks noGrp="1"/>
          </p:cNvSpPr>
          <p:nvPr>
            <p:ph type="sldNum" sz="quarter" idx="10"/>
          </p:nvPr>
        </p:nvSpPr>
        <p:spPr/>
        <p:txBody>
          <a:bodyPr/>
          <a:lstStyle/>
          <a:p>
            <a:fld id="{5A47367D-89C3-4487-B30D-0080EB07DAF7}" type="slidenum">
              <a:rPr kumimoji="1" lang="ja-JP" altLang="en-US" smtClean="0"/>
              <a:pPr/>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A47367D-89C3-4487-B30D-0080EB07DAF7}" type="slidenum">
              <a:rPr kumimoji="1" lang="ja-JP" altLang="en-US" smtClean="0"/>
              <a:pPr/>
              <a:t>22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最も顕著（けんちょ）な選択性を示した期間（３）と、次に顕著な選択性を示した期間（４）についてその傾向を考察します。尚、今回観察した個体数の行動はほとんどが採食行動であったため、分布が多くみられたところを採食に適した環境とし、分布が少なくみられたところを採食に適さない環境として考察を行いました。</a:t>
            </a:r>
            <a:endParaRPr kumimoji="1" lang="en-US" altLang="ja-JP" dirty="0" smtClean="0"/>
          </a:p>
        </p:txBody>
      </p:sp>
      <p:sp>
        <p:nvSpPr>
          <p:cNvPr id="4" name="スライド番号プレースホルダ 3"/>
          <p:cNvSpPr>
            <a:spLocks noGrp="1"/>
          </p:cNvSpPr>
          <p:nvPr>
            <p:ph type="sldNum" sz="quarter" idx="10"/>
          </p:nvPr>
        </p:nvSpPr>
        <p:spPr/>
        <p:txBody>
          <a:bodyPr/>
          <a:lstStyle/>
          <a:p>
            <a:fld id="{5A47367D-89C3-4487-B30D-0080EB07DAF7}" type="slidenum">
              <a:rPr kumimoji="1" lang="ja-JP" altLang="en-US" smtClean="0"/>
              <a:pPr/>
              <a:t>23</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利用率と同様に、水田での農作業によって区分した期間（１）から（４）で、土地利用区分を資源として扱い、資源選択性の検討を行いました。</a:t>
            </a:r>
            <a:endParaRPr kumimoji="1" lang="en-US" altLang="ja-JP" dirty="0" smtClean="0"/>
          </a:p>
          <a:p>
            <a:r>
              <a:rPr kumimoji="1" lang="ja-JP" altLang="en-US" dirty="0" smtClean="0"/>
              <a:t>統計に用いた観察値は、各土地利用区分における個体数を合計したものを用いています。</a:t>
            </a:r>
            <a:endParaRPr kumimoji="1" lang="en-US" altLang="ja-JP" dirty="0" smtClean="0"/>
          </a:p>
          <a:p>
            <a:r>
              <a:rPr kumimoji="1" lang="ja-JP" altLang="en-US" dirty="0" smtClean="0"/>
              <a:t>尚、期間（２）の間で、ムギからダイズへと作付けが変わっているため、ダイズが作付けされてからを期間（２）のダイズとし、それ以前を期間（２）のムギとして、期間（２）の中でもムギとダイズでさらにわけました。</a:t>
            </a:r>
            <a:endParaRPr kumimoji="1" lang="en-US" altLang="ja-JP" dirty="0" smtClean="0"/>
          </a:p>
          <a:p>
            <a:endParaRPr kumimoji="1" lang="en-US" altLang="ja-JP" dirty="0" smtClean="0"/>
          </a:p>
          <a:p>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5A47367D-89C3-4487-B30D-0080EB07DAF7}" type="slidenum">
              <a:rPr kumimoji="1" lang="ja-JP" altLang="en-US" smtClean="0"/>
              <a:pPr/>
              <a:t>24</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また、期待値は観測値の個体数のみから算出したところ表のようになりました。</a:t>
            </a:r>
            <a:endParaRPr kumimoji="1" lang="ja-JP" altLang="en-US" dirty="0"/>
          </a:p>
        </p:txBody>
      </p:sp>
      <p:sp>
        <p:nvSpPr>
          <p:cNvPr id="4" name="スライド番号プレースホルダ 3"/>
          <p:cNvSpPr>
            <a:spLocks noGrp="1"/>
          </p:cNvSpPr>
          <p:nvPr>
            <p:ph type="sldNum" sz="quarter" idx="10"/>
          </p:nvPr>
        </p:nvSpPr>
        <p:spPr/>
        <p:txBody>
          <a:bodyPr/>
          <a:lstStyle/>
          <a:p>
            <a:fld id="{5A47367D-89C3-4487-B30D-0080EB07DAF7}" type="slidenum">
              <a:rPr kumimoji="1" lang="ja-JP" altLang="en-US" smtClean="0"/>
              <a:pPr/>
              <a:t>25</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A47367D-89C3-4487-B30D-0080EB07DAF7}" type="slidenum">
              <a:rPr kumimoji="1" lang="ja-JP" altLang="en-US" smtClean="0"/>
              <a:pPr/>
              <a:t>26</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次に、調整化残差を用いて期間においてどの資源を選択的に利用しているか、資源利用の傾向を検討しました。</a:t>
            </a:r>
            <a:endParaRPr kumimoji="1" lang="en-US" altLang="ja-JP" dirty="0" smtClean="0"/>
          </a:p>
          <a:p>
            <a:r>
              <a:rPr kumimoji="1" lang="ja-JP" altLang="en-US" dirty="0" smtClean="0"/>
              <a:t>調整化残差は表のようになり、これをグラフ化したものが（次スライド）この図になります。</a:t>
            </a:r>
            <a:endParaRPr kumimoji="1" lang="ja-JP" altLang="en-US" dirty="0"/>
          </a:p>
        </p:txBody>
      </p:sp>
      <p:sp>
        <p:nvSpPr>
          <p:cNvPr id="4" name="スライド番号プレースホルダ 3"/>
          <p:cNvSpPr>
            <a:spLocks noGrp="1"/>
          </p:cNvSpPr>
          <p:nvPr>
            <p:ph type="sldNum" sz="quarter" idx="10"/>
          </p:nvPr>
        </p:nvSpPr>
        <p:spPr/>
        <p:txBody>
          <a:bodyPr/>
          <a:lstStyle/>
          <a:p>
            <a:fld id="{5A47367D-89C3-4487-B30D-0080EB07DAF7}" type="slidenum">
              <a:rPr kumimoji="1" lang="ja-JP" altLang="en-US" smtClean="0"/>
              <a:pPr/>
              <a:t>27</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水田で水入れが行われる前の期間（１）は休耕田で少なく、普通畑で多い傾向が示されました。</a:t>
            </a:r>
            <a:endParaRPr kumimoji="1" lang="en-US" altLang="ja-JP" dirty="0" smtClean="0"/>
          </a:p>
          <a:p>
            <a:r>
              <a:rPr kumimoji="1" lang="ja-JP" altLang="en-US" dirty="0" smtClean="0"/>
              <a:t>この時期の畑は耕起されており、土壌の攪乱によってケリの餌となる土壌生物が地表面へと現れやすくなっていることが推測され、畑は土壌生物の捕獲に適した環境であり、ケリにとって採食に適した環境であったと考えられます。</a:t>
            </a:r>
            <a:endParaRPr kumimoji="1" lang="en-US" altLang="ja-JP" dirty="0" smtClean="0"/>
          </a:p>
          <a:p>
            <a:r>
              <a:rPr kumimoji="1" lang="ja-JP" altLang="en-US" dirty="0" smtClean="0"/>
              <a:t>一方、休耕田はゲンゲや雑草に覆われ、水田、ムギ畑、普通畑と比較して視覚的に狭い環境であり、立ち止まって見て、急に走り出して嘴を突き出してくわえ採る視覚に頼った採食方式を行うことから、休耕田はケリにとって採食に適さない環境であったと考えられました。</a:t>
            </a:r>
            <a:endParaRPr kumimoji="1" lang="ja-JP" altLang="en-US" dirty="0"/>
          </a:p>
        </p:txBody>
      </p:sp>
      <p:sp>
        <p:nvSpPr>
          <p:cNvPr id="4" name="スライド番号プレースホルダ 3"/>
          <p:cNvSpPr>
            <a:spLocks noGrp="1"/>
          </p:cNvSpPr>
          <p:nvPr>
            <p:ph type="sldNum" sz="quarter" idx="10"/>
          </p:nvPr>
        </p:nvSpPr>
        <p:spPr/>
        <p:txBody>
          <a:bodyPr/>
          <a:lstStyle/>
          <a:p>
            <a:fld id="{5A47367D-89C3-4487-B30D-0080EB07DAF7}" type="slidenum">
              <a:rPr kumimoji="1" lang="ja-JP" altLang="en-US" smtClean="0"/>
              <a:pPr/>
              <a:t>28</a:t>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水入れが行われてから中干し前までの期間（２）の</a:t>
            </a:r>
            <a:r>
              <a:rPr kumimoji="1" lang="en-US" altLang="ja-JP" dirty="0" smtClean="0"/>
              <a:t>A</a:t>
            </a:r>
            <a:r>
              <a:rPr kumimoji="1" lang="ja-JP" altLang="en-US" dirty="0" smtClean="0"/>
              <a:t>では、水田で多く、休耕田と畑で少ない傾向がみられました。</a:t>
            </a:r>
            <a:endParaRPr kumimoji="1" lang="en-US" altLang="ja-JP" dirty="0" smtClean="0"/>
          </a:p>
          <a:p>
            <a:r>
              <a:rPr kumimoji="1" lang="ja-JP" altLang="en-US" dirty="0" smtClean="0"/>
              <a:t>この時期の水田は、水入れや代掻き作業が行われ、また、田植えが行われて間もなく、イネの成長が初期の時期にあたります。</a:t>
            </a:r>
            <a:endParaRPr kumimoji="1" lang="en-US" altLang="ja-JP" dirty="0" smtClean="0"/>
          </a:p>
          <a:p>
            <a:r>
              <a:rPr kumimoji="1" lang="ja-JP" altLang="en-US" dirty="0" smtClean="0"/>
              <a:t>水田へとケリの分布が移動している要因として、水入れにより土壌が膨軟（ぼうなん）状態となり、代掻きにより土壌生物が地表へと現れること、またイネが成長初期であることから視覚的にも開けた環境であることなどから、ケリにとって採食に適した環境であったと推測されます。</a:t>
            </a:r>
            <a:endParaRPr kumimoji="1" lang="en-US" altLang="ja-JP" dirty="0" smtClean="0"/>
          </a:p>
          <a:p>
            <a:r>
              <a:rPr kumimoji="1" lang="ja-JP" altLang="en-US" dirty="0" smtClean="0"/>
              <a:t>休耕田と普通畑で、分布が少ない要因としては、水田へと分布が移動し、採食に適さない環境であったと考えました。</a:t>
            </a:r>
            <a:endParaRPr kumimoji="1" lang="en-US" altLang="ja-JP" dirty="0" smtClean="0"/>
          </a:p>
        </p:txBody>
      </p:sp>
      <p:sp>
        <p:nvSpPr>
          <p:cNvPr id="4" name="スライド番号プレースホルダ 3"/>
          <p:cNvSpPr>
            <a:spLocks noGrp="1"/>
          </p:cNvSpPr>
          <p:nvPr>
            <p:ph type="sldNum" sz="quarter" idx="10"/>
          </p:nvPr>
        </p:nvSpPr>
        <p:spPr/>
        <p:txBody>
          <a:bodyPr/>
          <a:lstStyle/>
          <a:p>
            <a:fld id="{5A47367D-89C3-4487-B30D-0080EB07DAF7}" type="slidenum">
              <a:rPr kumimoji="1" lang="ja-JP" altLang="en-US" smtClean="0"/>
              <a:pPr/>
              <a:t>29</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調査対象種のケリについて説明します。</a:t>
            </a:r>
            <a:endParaRPr kumimoji="1" lang="en-US" altLang="ja-JP" dirty="0" smtClean="0"/>
          </a:p>
          <a:p>
            <a:r>
              <a:rPr kumimoji="1" lang="ja-JP" altLang="en-US" dirty="0" smtClean="0"/>
              <a:t>本種はチドリ目チドリ科に属し、留鳥として水田地帯を中心に観察されます。</a:t>
            </a:r>
            <a:endParaRPr kumimoji="1" lang="en-US" altLang="ja-JP" dirty="0" smtClean="0"/>
          </a:p>
          <a:p>
            <a:r>
              <a:rPr kumimoji="1" lang="ja-JP" altLang="en-US" dirty="0" smtClean="0"/>
              <a:t>また、“立ち止まって周りを見て、急に走り出して嘴を突き出してくわえ採る”</a:t>
            </a:r>
            <a:r>
              <a:rPr kumimoji="1" lang="en-US" altLang="ja-JP" dirty="0" smtClean="0"/>
              <a:t>run-stop-peck</a:t>
            </a:r>
            <a:r>
              <a:rPr kumimoji="1" lang="ja-JP" altLang="en-US" dirty="0" smtClean="0"/>
              <a:t>といった視覚に頼った採食方式を行うことが知られており、昆虫類やカエル類、イネ科やタデ科の植物種子などを食べるとされています。</a:t>
            </a:r>
            <a:endParaRPr kumimoji="1" lang="ja-JP" altLang="en-US" dirty="0"/>
          </a:p>
        </p:txBody>
      </p:sp>
      <p:sp>
        <p:nvSpPr>
          <p:cNvPr id="4" name="スライド番号プレースホルダ 3"/>
          <p:cNvSpPr>
            <a:spLocks noGrp="1"/>
          </p:cNvSpPr>
          <p:nvPr>
            <p:ph type="sldNum" sz="quarter" idx="10"/>
          </p:nvPr>
        </p:nvSpPr>
        <p:spPr/>
        <p:txBody>
          <a:bodyPr/>
          <a:lstStyle/>
          <a:p>
            <a:fld id="{5A47367D-89C3-4487-B30D-0080EB07DAF7}" type="slidenum">
              <a:rPr kumimoji="1" lang="ja-JP" altLang="en-US" smtClean="0"/>
              <a:pPr/>
              <a:t>3</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ムギ畑からダイズ畑に作付けが変わり、中干し前の期間（２）の</a:t>
            </a:r>
            <a:r>
              <a:rPr kumimoji="1" lang="en-US" altLang="ja-JP" dirty="0" smtClean="0"/>
              <a:t>B</a:t>
            </a:r>
            <a:r>
              <a:rPr kumimoji="1" lang="ja-JP" altLang="en-US" dirty="0" smtClean="0"/>
              <a:t>では、概ね全ての資源で選択性がみられず、期待値と観察値がほとんど変わらないという結果となりました。　　　　　　　　　</a:t>
            </a:r>
            <a:endParaRPr kumimoji="1" lang="en-US" altLang="ja-JP" dirty="0" smtClean="0"/>
          </a:p>
        </p:txBody>
      </p:sp>
      <p:sp>
        <p:nvSpPr>
          <p:cNvPr id="4" name="スライド番号プレースホルダ 3"/>
          <p:cNvSpPr>
            <a:spLocks noGrp="1"/>
          </p:cNvSpPr>
          <p:nvPr>
            <p:ph type="sldNum" sz="quarter" idx="10"/>
          </p:nvPr>
        </p:nvSpPr>
        <p:spPr/>
        <p:txBody>
          <a:bodyPr/>
          <a:lstStyle/>
          <a:p>
            <a:fld id="{5A47367D-89C3-4487-B30D-0080EB07DAF7}" type="slidenum">
              <a:rPr kumimoji="1" lang="ja-JP" altLang="en-US" smtClean="0"/>
              <a:pPr/>
              <a:t>30</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調査地です。</a:t>
            </a:r>
            <a:endParaRPr kumimoji="1" lang="en-US" altLang="ja-JP" dirty="0" smtClean="0"/>
          </a:p>
          <a:p>
            <a:r>
              <a:rPr kumimoji="1" lang="ja-JP" altLang="en-US" dirty="0" smtClean="0"/>
              <a:t>調査は岐阜市城田寺で行いました。調査地は北と南で上城地区と下城地区でわけられ、上城地区から下城地区へと水田の水入れが行われます。</a:t>
            </a:r>
            <a:endParaRPr kumimoji="1" lang="en-US" altLang="ja-JP" dirty="0" smtClean="0"/>
          </a:p>
          <a:p>
            <a:r>
              <a:rPr kumimoji="1" lang="ja-JP" altLang="en-US" dirty="0" smtClean="0"/>
              <a:t>調査地の水田は、営農組合により計画・維持・管理が行われ、ブロックローテーションでの作付けが行われています。また、明治から大正時代にかけて土地改良事業が行われ、日本でも古い土地改良区とされています。調査地の土地利用状況は、水田が</a:t>
            </a:r>
            <a:r>
              <a:rPr kumimoji="1" lang="en-US" altLang="ja-JP" dirty="0" smtClean="0"/>
              <a:t>57</a:t>
            </a:r>
            <a:r>
              <a:rPr kumimoji="1" lang="ja-JP" altLang="en-US" dirty="0" smtClean="0"/>
              <a:t>％、休耕田が</a:t>
            </a:r>
            <a:r>
              <a:rPr kumimoji="1" lang="en-US" altLang="ja-JP" dirty="0" smtClean="0"/>
              <a:t>13</a:t>
            </a:r>
            <a:r>
              <a:rPr kumimoji="1" lang="ja-JP" altLang="en-US" dirty="0" smtClean="0"/>
              <a:t>％、畑が</a:t>
            </a:r>
            <a:r>
              <a:rPr kumimoji="1" lang="en-US" altLang="ja-JP" dirty="0" smtClean="0"/>
              <a:t>12</a:t>
            </a:r>
            <a:r>
              <a:rPr kumimoji="1" lang="ja-JP" altLang="en-US" dirty="0" smtClean="0"/>
              <a:t>％、果樹園が</a:t>
            </a:r>
            <a:r>
              <a:rPr kumimoji="1" lang="en-US" altLang="ja-JP" dirty="0" smtClean="0"/>
              <a:t>16</a:t>
            </a:r>
            <a:r>
              <a:rPr kumimoji="1" lang="ja-JP" altLang="en-US" dirty="0" smtClean="0"/>
              <a:t>％となり、土地利用が区別できなかった“その他”が</a:t>
            </a:r>
            <a:r>
              <a:rPr kumimoji="1" lang="en-US" altLang="ja-JP" dirty="0" smtClean="0"/>
              <a:t>2</a:t>
            </a:r>
            <a:r>
              <a:rPr kumimoji="1" lang="ja-JP" altLang="en-US" dirty="0" smtClean="0"/>
              <a:t>％を占めています。</a:t>
            </a:r>
            <a:endParaRPr kumimoji="1" lang="ja-JP" altLang="en-US" dirty="0"/>
          </a:p>
        </p:txBody>
      </p:sp>
      <p:sp>
        <p:nvSpPr>
          <p:cNvPr id="4" name="スライド番号プレースホルダ 3"/>
          <p:cNvSpPr>
            <a:spLocks noGrp="1"/>
          </p:cNvSpPr>
          <p:nvPr>
            <p:ph type="sldNum" sz="quarter" idx="10"/>
          </p:nvPr>
        </p:nvSpPr>
        <p:spPr/>
        <p:txBody>
          <a:bodyPr/>
          <a:lstStyle/>
          <a:p>
            <a:fld id="{5A47367D-89C3-4487-B30D-0080EB07DAF7}"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調査は</a:t>
            </a:r>
            <a:r>
              <a:rPr kumimoji="1" lang="en-US" altLang="ja-JP" dirty="0" smtClean="0"/>
              <a:t>2008</a:t>
            </a:r>
            <a:r>
              <a:rPr kumimoji="1" lang="ja-JP" altLang="en-US" dirty="0" smtClean="0"/>
              <a:t>年</a:t>
            </a:r>
            <a:r>
              <a:rPr kumimoji="1" lang="en-US" altLang="ja-JP" dirty="0" smtClean="0"/>
              <a:t>3</a:t>
            </a:r>
            <a:r>
              <a:rPr kumimoji="1" lang="ja-JP" altLang="en-US" dirty="0" smtClean="0"/>
              <a:t>月から同年</a:t>
            </a:r>
            <a:r>
              <a:rPr kumimoji="1" lang="en-US" altLang="ja-JP" dirty="0" smtClean="0"/>
              <a:t>11</a:t>
            </a:r>
            <a:r>
              <a:rPr kumimoji="1" lang="ja-JP" altLang="en-US" dirty="0" smtClean="0"/>
              <a:t>月まで週に</a:t>
            </a:r>
            <a:r>
              <a:rPr kumimoji="1" lang="en-US" altLang="ja-JP" dirty="0" smtClean="0"/>
              <a:t>1</a:t>
            </a:r>
            <a:r>
              <a:rPr kumimoji="1" lang="ja-JP" altLang="en-US" dirty="0" smtClean="0"/>
              <a:t>回、計</a:t>
            </a:r>
            <a:r>
              <a:rPr kumimoji="1" lang="en-US" altLang="ja-JP" dirty="0" smtClean="0"/>
              <a:t>38</a:t>
            </a:r>
            <a:r>
              <a:rPr kumimoji="1" lang="ja-JP" altLang="en-US" dirty="0" smtClean="0"/>
              <a:t>回行いました。</a:t>
            </a:r>
            <a:endParaRPr kumimoji="1" lang="en-US" altLang="ja-JP" dirty="0" smtClean="0"/>
          </a:p>
          <a:p>
            <a:r>
              <a:rPr kumimoji="1" lang="ja-JP" altLang="en-US" dirty="0" smtClean="0"/>
              <a:t>調査方法はルートセンサスと呼ばれる方法を用いました。一定ルートを車で時速</a:t>
            </a:r>
            <a:r>
              <a:rPr kumimoji="1" lang="en-US" altLang="ja-JP" dirty="0" smtClean="0"/>
              <a:t>20km</a:t>
            </a:r>
            <a:r>
              <a:rPr kumimoji="1" lang="ja-JP" altLang="en-US" dirty="0" smtClean="0"/>
              <a:t>未満で走行し、本種を発見したら車を止め、車内から目視および双眼鏡を用いて本種を観察し、個体の位置と行動を記録しました。</a:t>
            </a:r>
            <a:endParaRPr kumimoji="1" lang="ja-JP" altLang="en-US" dirty="0"/>
          </a:p>
        </p:txBody>
      </p:sp>
      <p:sp>
        <p:nvSpPr>
          <p:cNvPr id="4" name="スライド番号プレースホルダ 3"/>
          <p:cNvSpPr>
            <a:spLocks noGrp="1"/>
          </p:cNvSpPr>
          <p:nvPr>
            <p:ph type="sldNum" sz="quarter" idx="10"/>
          </p:nvPr>
        </p:nvSpPr>
        <p:spPr/>
        <p:txBody>
          <a:bodyPr/>
          <a:lstStyle/>
          <a:p>
            <a:fld id="{5A47367D-89C3-4487-B30D-0080EB07DAF7}"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調査項目です。</a:t>
            </a:r>
            <a:endParaRPr kumimoji="1" lang="en-US" altLang="ja-JP" dirty="0" smtClean="0"/>
          </a:p>
          <a:p>
            <a:r>
              <a:rPr kumimoji="1" lang="ja-JP" altLang="en-US" dirty="0" smtClean="0"/>
              <a:t>まず、発見場所の状況として、本種がいた場所の土地利用区分、農作業の状況、個体の位置を記入しました。</a:t>
            </a:r>
            <a:endParaRPr kumimoji="1" lang="en-US" altLang="ja-JP" dirty="0" smtClean="0"/>
          </a:p>
          <a:p>
            <a:r>
              <a:rPr kumimoji="1" lang="ja-JP" altLang="en-US" dirty="0" smtClean="0"/>
              <a:t>次に、個体を幼鳥と成鳥に区別し、行動を記録しました。ヒナに関しては、親鳥と思われる個体の行動欄に、育てている雛の数を確認できる範囲で記録しました。</a:t>
            </a:r>
            <a:endParaRPr kumimoji="1" lang="en-US" altLang="ja-JP" dirty="0" smtClean="0"/>
          </a:p>
        </p:txBody>
      </p:sp>
      <p:sp>
        <p:nvSpPr>
          <p:cNvPr id="4" name="スライド番号プレースホルダ 3"/>
          <p:cNvSpPr>
            <a:spLocks noGrp="1"/>
          </p:cNvSpPr>
          <p:nvPr>
            <p:ph type="sldNum" sz="quarter" idx="10"/>
          </p:nvPr>
        </p:nvSpPr>
        <p:spPr/>
        <p:txBody>
          <a:bodyPr/>
          <a:lstStyle/>
          <a:p>
            <a:fld id="{5A47367D-89C3-4487-B30D-0080EB07DAF7}"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調査結果です。利用率と資源選択性の検討の２つの観点から考察します。まずは、利用率です。</a:t>
            </a:r>
            <a:endParaRPr kumimoji="1" lang="ja-JP" altLang="en-US" dirty="0"/>
          </a:p>
        </p:txBody>
      </p:sp>
      <p:sp>
        <p:nvSpPr>
          <p:cNvPr id="4" name="スライド番号プレースホルダ 3"/>
          <p:cNvSpPr>
            <a:spLocks noGrp="1"/>
          </p:cNvSpPr>
          <p:nvPr>
            <p:ph type="sldNum" sz="quarter" idx="10"/>
          </p:nvPr>
        </p:nvSpPr>
        <p:spPr/>
        <p:txBody>
          <a:bodyPr/>
          <a:lstStyle/>
          <a:p>
            <a:fld id="{5A47367D-89C3-4487-B30D-0080EB07DAF7}"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調査日における全個体数に対する各土地利用区分の個体の割合を利用率として算出しました。</a:t>
            </a:r>
            <a:endParaRPr kumimoji="1" lang="en-US" altLang="ja-JP" dirty="0" smtClean="0"/>
          </a:p>
          <a:p>
            <a:r>
              <a:rPr kumimoji="1" lang="ja-JP" altLang="en-US" dirty="0" smtClean="0"/>
              <a:t>右軸は個体数を示し、赤い折れ線グラフとなっています。左軸は利用率を示し、棒グラフで表されています。</a:t>
            </a:r>
            <a:endParaRPr kumimoji="1" lang="en-US" altLang="ja-JP" dirty="0" smtClean="0"/>
          </a:p>
          <a:p>
            <a:r>
              <a:rPr kumimoji="1" lang="ja-JP" altLang="en-US" dirty="0" smtClean="0"/>
              <a:t>調査地でみられた水田での農作業状況のうち、水入れ、中干し、イネの収穫作業を確認した調査日を基準にして、期間をわけ、水入れが行われる前までを期間（１）、水入れが行われてから中干しが行われる前までを期間（２）、中干しが行われてからイネの収穫が行われる前までを期間（３）、イネの収穫が行われて以降を期間（４）としました。それぞれの期間について利用率をみてみると</a:t>
            </a:r>
            <a:r>
              <a:rPr kumimoji="1" lang="en-US" altLang="ja-JP" dirty="0" smtClean="0"/>
              <a:t>…</a:t>
            </a:r>
            <a:r>
              <a:rPr kumimoji="1" lang="ja-JP" altLang="en-US" dirty="0" smtClean="0"/>
              <a:t>（次スライド）</a:t>
            </a:r>
          </a:p>
          <a:p>
            <a:endParaRPr kumimoji="1" lang="ja-JP" altLang="en-US" dirty="0"/>
          </a:p>
        </p:txBody>
      </p:sp>
      <p:sp>
        <p:nvSpPr>
          <p:cNvPr id="4" name="スライド番号プレースホルダ 3"/>
          <p:cNvSpPr>
            <a:spLocks noGrp="1"/>
          </p:cNvSpPr>
          <p:nvPr>
            <p:ph type="sldNum" sz="quarter" idx="10"/>
          </p:nvPr>
        </p:nvSpPr>
        <p:spPr/>
        <p:txBody>
          <a:bodyPr/>
          <a:lstStyle/>
          <a:p>
            <a:fld id="{5A47367D-89C3-4487-B30D-0080EB07DAF7}"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期間（１）では、水田が全体として過半数を占めていますが、休耕田や、普通畑、果樹園などへの分布もみられることから、耕作地全体で分布しているといえます。</a:t>
            </a:r>
          </a:p>
          <a:p>
            <a:endParaRPr kumimoji="1" lang="ja-JP" altLang="en-US" dirty="0"/>
          </a:p>
        </p:txBody>
      </p:sp>
      <p:sp>
        <p:nvSpPr>
          <p:cNvPr id="4" name="スライド番号プレースホルダ 3"/>
          <p:cNvSpPr>
            <a:spLocks noGrp="1"/>
          </p:cNvSpPr>
          <p:nvPr>
            <p:ph type="sldNum" sz="quarter" idx="10"/>
          </p:nvPr>
        </p:nvSpPr>
        <p:spPr/>
        <p:txBody>
          <a:bodyPr/>
          <a:lstStyle/>
          <a:p>
            <a:fld id="{5A47367D-89C3-4487-B30D-0080EB07DAF7}"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BF1B5B89-D037-4DCF-A4D7-8470909C32BD}" type="datetimeFigureOut">
              <a:rPr kumimoji="1" lang="ja-JP" altLang="en-US" smtClean="0"/>
              <a:pPr/>
              <a:t>2009/2/16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12A7082-ED04-4000-A1ED-33AB988523CE}"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F1B5B89-D037-4DCF-A4D7-8470909C32BD}" type="datetimeFigureOut">
              <a:rPr kumimoji="1" lang="ja-JP" altLang="en-US" smtClean="0"/>
              <a:pPr/>
              <a:t>2009/2/16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12A7082-ED04-4000-A1ED-33AB988523CE}"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F1B5B89-D037-4DCF-A4D7-8470909C32BD}" type="datetimeFigureOut">
              <a:rPr kumimoji="1" lang="ja-JP" altLang="en-US" smtClean="0"/>
              <a:pPr/>
              <a:t>2009/2/16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12A7082-ED04-4000-A1ED-33AB988523CE}"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F1B5B89-D037-4DCF-A4D7-8470909C32BD}" type="datetimeFigureOut">
              <a:rPr kumimoji="1" lang="ja-JP" altLang="en-US" smtClean="0"/>
              <a:pPr/>
              <a:t>2009/2/16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12A7082-ED04-4000-A1ED-33AB988523CE}"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BF1B5B89-D037-4DCF-A4D7-8470909C32BD}" type="datetimeFigureOut">
              <a:rPr kumimoji="1" lang="ja-JP" altLang="en-US" smtClean="0"/>
              <a:pPr/>
              <a:t>2009/2/16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12A7082-ED04-4000-A1ED-33AB988523CE}"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BF1B5B89-D037-4DCF-A4D7-8470909C32BD}" type="datetimeFigureOut">
              <a:rPr kumimoji="1" lang="ja-JP" altLang="en-US" smtClean="0"/>
              <a:pPr/>
              <a:t>2009/2/16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12A7082-ED04-4000-A1ED-33AB988523CE}"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BF1B5B89-D037-4DCF-A4D7-8470909C32BD}" type="datetimeFigureOut">
              <a:rPr kumimoji="1" lang="ja-JP" altLang="en-US" smtClean="0"/>
              <a:pPr/>
              <a:t>2009/2/16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412A7082-ED04-4000-A1ED-33AB988523CE}"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BF1B5B89-D037-4DCF-A4D7-8470909C32BD}" type="datetimeFigureOut">
              <a:rPr kumimoji="1" lang="ja-JP" altLang="en-US" smtClean="0"/>
              <a:pPr/>
              <a:t>2009/2/16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412A7082-ED04-4000-A1ED-33AB988523CE}"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F1B5B89-D037-4DCF-A4D7-8470909C32BD}" type="datetimeFigureOut">
              <a:rPr kumimoji="1" lang="ja-JP" altLang="en-US" smtClean="0"/>
              <a:pPr/>
              <a:t>2009/2/16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412A7082-ED04-4000-A1ED-33AB988523CE}"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F1B5B89-D037-4DCF-A4D7-8470909C32BD}" type="datetimeFigureOut">
              <a:rPr kumimoji="1" lang="ja-JP" altLang="en-US" smtClean="0"/>
              <a:pPr/>
              <a:t>2009/2/16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12A7082-ED04-4000-A1ED-33AB988523CE}"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F1B5B89-D037-4DCF-A4D7-8470909C32BD}" type="datetimeFigureOut">
              <a:rPr kumimoji="1" lang="ja-JP" altLang="en-US" smtClean="0"/>
              <a:pPr/>
              <a:t>2009/2/16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12A7082-ED04-4000-A1ED-33AB988523CE}"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1B5B89-D037-4DCF-A4D7-8470909C32BD}" type="datetimeFigureOut">
              <a:rPr kumimoji="1" lang="ja-JP" altLang="en-US" smtClean="0"/>
              <a:pPr/>
              <a:t>2009/2/16</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2A7082-ED04-4000-A1ED-33AB988523CE}"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10.emf"/><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chart" Target="../charts/chart4.xml"/><Relationship Id="rId4" Type="http://schemas.openxmlformats.org/officeDocument/2006/relationships/image" Target="../media/image10.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chart" Target="../charts/chart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12.emf"/></Relationships>
</file>

<file path=ppt/slides/_rels/slide2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2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2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7.emf"/><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srcRect/>
          <a:stretch>
            <a:fillRect/>
          </a:stretch>
        </p:blipFill>
        <p:spPr bwMode="auto">
          <a:xfrm>
            <a:off x="4357686" y="1000108"/>
            <a:ext cx="4429155" cy="2928958"/>
          </a:xfrm>
          <a:prstGeom prst="rect">
            <a:avLst/>
          </a:prstGeom>
          <a:noFill/>
          <a:ln w="12700" cap="rnd">
            <a:solidFill>
              <a:schemeClr val="tx1"/>
            </a:solidFill>
            <a:bevel/>
            <a:headEnd/>
            <a:tailEnd/>
          </a:ln>
          <a:effectLst/>
        </p:spPr>
      </p:pic>
      <p:pic>
        <p:nvPicPr>
          <p:cNvPr id="3074" name="Picture 2"/>
          <p:cNvPicPr>
            <a:picLocks noChangeAspect="1" noChangeArrowheads="1"/>
          </p:cNvPicPr>
          <p:nvPr/>
        </p:nvPicPr>
        <p:blipFill>
          <a:blip r:embed="rId4"/>
          <a:srcRect/>
          <a:stretch>
            <a:fillRect/>
          </a:stretch>
        </p:blipFill>
        <p:spPr bwMode="auto">
          <a:xfrm>
            <a:off x="357158" y="3000372"/>
            <a:ext cx="4374209" cy="2928958"/>
          </a:xfrm>
          <a:prstGeom prst="rect">
            <a:avLst/>
          </a:prstGeom>
          <a:noFill/>
          <a:ln w="12700" cap="rnd">
            <a:solidFill>
              <a:schemeClr val="tx1"/>
            </a:solidFill>
            <a:bevel/>
            <a:headEnd/>
            <a:tailEnd/>
          </a:ln>
          <a:effectLst/>
        </p:spPr>
      </p:pic>
      <p:sp>
        <p:nvSpPr>
          <p:cNvPr id="2" name="タイトル 1"/>
          <p:cNvSpPr>
            <a:spLocks noGrp="1"/>
          </p:cNvSpPr>
          <p:nvPr>
            <p:ph type="ctrTitle"/>
          </p:nvPr>
        </p:nvSpPr>
        <p:spPr>
          <a:xfrm>
            <a:off x="642910" y="2143116"/>
            <a:ext cx="7772400" cy="1470025"/>
          </a:xfrm>
          <a:solidFill>
            <a:schemeClr val="bg1">
              <a:alpha val="30000"/>
            </a:schemeClr>
          </a:solidFill>
        </p:spPr>
        <p:txBody>
          <a:bodyPr/>
          <a:lstStyle/>
          <a:p>
            <a:r>
              <a:rPr kumimoji="1" lang="ja-JP" altLang="en-US" dirty="0" smtClean="0"/>
              <a:t>岐阜市城田寺における</a:t>
            </a:r>
            <a:r>
              <a:rPr kumimoji="1" lang="en-US" altLang="ja-JP" dirty="0" smtClean="0"/>
              <a:t/>
            </a:r>
            <a:br>
              <a:rPr kumimoji="1" lang="en-US" altLang="ja-JP" dirty="0" smtClean="0"/>
            </a:br>
            <a:r>
              <a:rPr kumimoji="1" lang="ja-JP" altLang="en-US" dirty="0" smtClean="0"/>
              <a:t>ケリ分布の季節変化</a:t>
            </a:r>
            <a:endParaRPr kumimoji="1" lang="ja-JP" altLang="en-US" dirty="0"/>
          </a:p>
        </p:txBody>
      </p:sp>
      <p:sp>
        <p:nvSpPr>
          <p:cNvPr id="3" name="サブタイトル 2"/>
          <p:cNvSpPr>
            <a:spLocks noGrp="1"/>
          </p:cNvSpPr>
          <p:nvPr>
            <p:ph type="subTitle" idx="1"/>
          </p:nvPr>
        </p:nvSpPr>
        <p:spPr>
          <a:xfrm>
            <a:off x="4071934" y="5429264"/>
            <a:ext cx="4429124" cy="1000132"/>
          </a:xfrm>
          <a:solidFill>
            <a:schemeClr val="bg1">
              <a:alpha val="30000"/>
            </a:schemeClr>
          </a:solidFill>
        </p:spPr>
        <p:txBody>
          <a:bodyPr>
            <a:normAutofit lnSpcReduction="10000"/>
          </a:bodyPr>
          <a:lstStyle/>
          <a:p>
            <a:r>
              <a:rPr kumimoji="1" lang="ja-JP" altLang="en-US" sz="2800" dirty="0" smtClean="0">
                <a:solidFill>
                  <a:schemeClr val="tx1"/>
                </a:solidFill>
              </a:rPr>
              <a:t>水利環境学</a:t>
            </a:r>
            <a:r>
              <a:rPr lang="ja-JP" altLang="en-US" sz="2800" dirty="0" smtClean="0">
                <a:solidFill>
                  <a:schemeClr val="tx1"/>
                </a:solidFill>
              </a:rPr>
              <a:t>研究室</a:t>
            </a:r>
            <a:r>
              <a:rPr kumimoji="1" lang="ja-JP" altLang="en-US" sz="2800" dirty="0" smtClean="0">
                <a:solidFill>
                  <a:schemeClr val="tx1"/>
                </a:solidFill>
              </a:rPr>
              <a:t>　</a:t>
            </a:r>
            <a:endParaRPr lang="en-US" altLang="ja-JP" sz="2800" dirty="0" smtClean="0">
              <a:solidFill>
                <a:schemeClr val="tx1"/>
              </a:solidFill>
            </a:endParaRPr>
          </a:p>
          <a:p>
            <a:r>
              <a:rPr kumimoji="1" lang="ja-JP" altLang="en-US" sz="2800" dirty="0" smtClean="0">
                <a:solidFill>
                  <a:schemeClr val="tx1"/>
                </a:solidFill>
              </a:rPr>
              <a:t>　　　　　　兼島香織</a:t>
            </a:r>
            <a:endParaRPr kumimoji="1" lang="ja-JP" altLang="en-US" sz="28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srcRect/>
          <a:stretch>
            <a:fillRect/>
          </a:stretch>
        </p:blipFill>
        <p:spPr bwMode="auto">
          <a:xfrm>
            <a:off x="263418" y="1011259"/>
            <a:ext cx="8507520" cy="4515840"/>
          </a:xfrm>
          <a:prstGeom prst="rect">
            <a:avLst/>
          </a:prstGeom>
          <a:noFill/>
          <a:ln w="9525">
            <a:noFill/>
            <a:miter lim="800000"/>
            <a:headEnd/>
            <a:tailEnd/>
          </a:ln>
          <a:effectLst/>
        </p:spPr>
      </p:pic>
      <p:grpSp>
        <p:nvGrpSpPr>
          <p:cNvPr id="2" name="グループ化 3"/>
          <p:cNvGrpSpPr/>
          <p:nvPr/>
        </p:nvGrpSpPr>
        <p:grpSpPr>
          <a:xfrm>
            <a:off x="2357422" y="146590"/>
            <a:ext cx="1214446" cy="929488"/>
            <a:chOff x="2357422" y="214290"/>
            <a:chExt cx="1214446" cy="929488"/>
          </a:xfrm>
        </p:grpSpPr>
        <p:cxnSp>
          <p:nvCxnSpPr>
            <p:cNvPr id="5" name="直線矢印コネクタ 4"/>
            <p:cNvCxnSpPr/>
            <p:nvPr/>
          </p:nvCxnSpPr>
          <p:spPr>
            <a:xfrm rot="5400000">
              <a:off x="2714612" y="928670"/>
              <a:ext cx="429422" cy="794"/>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357422" y="214290"/>
              <a:ext cx="1214446" cy="461665"/>
            </a:xfrm>
            <a:prstGeom prst="rect">
              <a:avLst/>
            </a:prstGeom>
            <a:noFill/>
          </p:spPr>
          <p:txBody>
            <a:bodyPr wrap="square" rtlCol="0">
              <a:spAutoFit/>
            </a:bodyPr>
            <a:lstStyle/>
            <a:p>
              <a:pPr algn="ctr"/>
              <a:r>
                <a:rPr kumimoji="1" lang="ja-JP" altLang="en-US" sz="2400" dirty="0" smtClean="0">
                  <a:solidFill>
                    <a:srgbClr val="FF0000"/>
                  </a:solidFill>
                </a:rPr>
                <a:t>水入れ</a:t>
              </a:r>
              <a:endParaRPr kumimoji="1" lang="ja-JP" altLang="en-US" sz="2400" dirty="0">
                <a:solidFill>
                  <a:srgbClr val="FF0000"/>
                </a:solidFill>
              </a:endParaRPr>
            </a:p>
          </p:txBody>
        </p:sp>
      </p:grpSp>
      <p:grpSp>
        <p:nvGrpSpPr>
          <p:cNvPr id="3" name="グループ化 6"/>
          <p:cNvGrpSpPr/>
          <p:nvPr/>
        </p:nvGrpSpPr>
        <p:grpSpPr>
          <a:xfrm>
            <a:off x="4286248" y="157741"/>
            <a:ext cx="1214446" cy="929488"/>
            <a:chOff x="4286248" y="285728"/>
            <a:chExt cx="1214446" cy="929488"/>
          </a:xfrm>
        </p:grpSpPr>
        <p:cxnSp>
          <p:nvCxnSpPr>
            <p:cNvPr id="8" name="直線矢印コネクタ 7"/>
            <p:cNvCxnSpPr/>
            <p:nvPr/>
          </p:nvCxnSpPr>
          <p:spPr>
            <a:xfrm rot="5400000">
              <a:off x="4643438" y="1000108"/>
              <a:ext cx="429422" cy="794"/>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4286248" y="285728"/>
              <a:ext cx="1214446" cy="461665"/>
            </a:xfrm>
            <a:prstGeom prst="rect">
              <a:avLst/>
            </a:prstGeom>
            <a:noFill/>
          </p:spPr>
          <p:txBody>
            <a:bodyPr wrap="square" rtlCol="0">
              <a:spAutoFit/>
            </a:bodyPr>
            <a:lstStyle/>
            <a:p>
              <a:pPr algn="ctr"/>
              <a:r>
                <a:rPr kumimoji="1" lang="ja-JP" altLang="en-US" sz="2400" dirty="0" smtClean="0">
                  <a:solidFill>
                    <a:srgbClr val="FF0000"/>
                  </a:solidFill>
                </a:rPr>
                <a:t>中干し</a:t>
              </a:r>
              <a:endParaRPr kumimoji="1" lang="ja-JP" altLang="en-US" sz="2400" dirty="0">
                <a:solidFill>
                  <a:srgbClr val="FF0000"/>
                </a:solidFill>
              </a:endParaRPr>
            </a:p>
          </p:txBody>
        </p:sp>
      </p:grpSp>
      <p:grpSp>
        <p:nvGrpSpPr>
          <p:cNvPr id="4" name="グループ化 9"/>
          <p:cNvGrpSpPr/>
          <p:nvPr/>
        </p:nvGrpSpPr>
        <p:grpSpPr>
          <a:xfrm>
            <a:off x="5462709" y="157741"/>
            <a:ext cx="1214446" cy="929488"/>
            <a:chOff x="4286248" y="285728"/>
            <a:chExt cx="1214446" cy="929488"/>
          </a:xfrm>
        </p:grpSpPr>
        <p:cxnSp>
          <p:nvCxnSpPr>
            <p:cNvPr id="11" name="直線矢印コネクタ 10"/>
            <p:cNvCxnSpPr/>
            <p:nvPr/>
          </p:nvCxnSpPr>
          <p:spPr>
            <a:xfrm rot="5400000">
              <a:off x="4643438" y="1000108"/>
              <a:ext cx="429422" cy="794"/>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4286248" y="285728"/>
              <a:ext cx="1214446" cy="461665"/>
            </a:xfrm>
            <a:prstGeom prst="rect">
              <a:avLst/>
            </a:prstGeom>
            <a:noFill/>
          </p:spPr>
          <p:txBody>
            <a:bodyPr wrap="square" rtlCol="0">
              <a:spAutoFit/>
            </a:bodyPr>
            <a:lstStyle/>
            <a:p>
              <a:pPr algn="ctr"/>
              <a:r>
                <a:rPr lang="ja-JP" altLang="en-US" sz="2400" dirty="0" smtClean="0">
                  <a:solidFill>
                    <a:srgbClr val="FF0000"/>
                  </a:solidFill>
                </a:rPr>
                <a:t>収穫</a:t>
              </a:r>
              <a:endParaRPr kumimoji="1" lang="ja-JP" altLang="en-US" sz="2400" dirty="0">
                <a:solidFill>
                  <a:srgbClr val="FF0000"/>
                </a:solidFill>
              </a:endParaRPr>
            </a:p>
          </p:txBody>
        </p:sp>
      </p:grpSp>
      <p:pic>
        <p:nvPicPr>
          <p:cNvPr id="16" name="Picture 2"/>
          <p:cNvPicPr>
            <a:picLocks noChangeAspect="1" noChangeArrowheads="1"/>
          </p:cNvPicPr>
          <p:nvPr/>
        </p:nvPicPr>
        <p:blipFill>
          <a:blip r:embed="rId4"/>
          <a:srcRect l="28550" t="89952" r="4274" b="1920"/>
          <a:stretch>
            <a:fillRect/>
          </a:stretch>
        </p:blipFill>
        <p:spPr bwMode="auto">
          <a:xfrm>
            <a:off x="1071538" y="5093667"/>
            <a:ext cx="7449926" cy="478473"/>
          </a:xfrm>
          <a:prstGeom prst="rect">
            <a:avLst/>
          </a:prstGeom>
          <a:noFill/>
          <a:ln w="9525">
            <a:noFill/>
            <a:miter lim="800000"/>
            <a:headEnd/>
            <a:tailEnd/>
          </a:ln>
          <a:effectLst/>
        </p:spPr>
      </p:pic>
      <p:sp>
        <p:nvSpPr>
          <p:cNvPr id="17" name="テキスト ボックス 16"/>
          <p:cNvSpPr txBox="1"/>
          <p:nvPr/>
        </p:nvSpPr>
        <p:spPr>
          <a:xfrm>
            <a:off x="-29" y="2000240"/>
            <a:ext cx="492443" cy="1571612"/>
          </a:xfrm>
          <a:prstGeom prst="rect">
            <a:avLst/>
          </a:prstGeom>
          <a:noFill/>
        </p:spPr>
        <p:txBody>
          <a:bodyPr vert="eaVert" wrap="square" rtlCol="0">
            <a:spAutoFit/>
          </a:bodyPr>
          <a:lstStyle/>
          <a:p>
            <a:pPr algn="ctr"/>
            <a:r>
              <a:rPr kumimoji="1" lang="ja-JP" altLang="en-US" sz="2000" dirty="0" smtClean="0"/>
              <a:t>利用率</a:t>
            </a:r>
            <a:endParaRPr kumimoji="1" lang="ja-JP" altLang="en-US" sz="2000" dirty="0"/>
          </a:p>
        </p:txBody>
      </p:sp>
      <p:sp>
        <p:nvSpPr>
          <p:cNvPr id="18" name="テキスト ボックス 17"/>
          <p:cNvSpPr txBox="1"/>
          <p:nvPr/>
        </p:nvSpPr>
        <p:spPr>
          <a:xfrm>
            <a:off x="8580151" y="2000240"/>
            <a:ext cx="492443" cy="1571612"/>
          </a:xfrm>
          <a:prstGeom prst="rect">
            <a:avLst/>
          </a:prstGeom>
          <a:noFill/>
        </p:spPr>
        <p:txBody>
          <a:bodyPr vert="eaVert" wrap="square" rtlCol="0">
            <a:spAutoFit/>
          </a:bodyPr>
          <a:lstStyle/>
          <a:p>
            <a:pPr algn="ctr"/>
            <a:r>
              <a:rPr lang="ja-JP" altLang="en-US" sz="2000" dirty="0" smtClean="0"/>
              <a:t>個体数（羽）</a:t>
            </a:r>
            <a:endParaRPr kumimoji="1" lang="ja-JP" altLang="en-US" sz="2000" dirty="0"/>
          </a:p>
        </p:txBody>
      </p:sp>
      <p:sp>
        <p:nvSpPr>
          <p:cNvPr id="19" name="テキスト ボックス 18"/>
          <p:cNvSpPr txBox="1"/>
          <p:nvPr/>
        </p:nvSpPr>
        <p:spPr>
          <a:xfrm>
            <a:off x="500034" y="428604"/>
            <a:ext cx="1714512" cy="523220"/>
          </a:xfrm>
          <a:prstGeom prst="rect">
            <a:avLst/>
          </a:prstGeom>
          <a:solidFill>
            <a:schemeClr val="bg1"/>
          </a:solidFill>
          <a:ln w="31750">
            <a:solidFill>
              <a:srgbClr val="FF0000"/>
            </a:solidFill>
          </a:ln>
        </p:spPr>
        <p:txBody>
          <a:bodyPr wrap="square" rtlCol="0">
            <a:spAutoFit/>
          </a:bodyPr>
          <a:lstStyle/>
          <a:p>
            <a:pPr algn="ctr"/>
            <a:r>
              <a:rPr kumimoji="1" lang="ja-JP" altLang="en-US" sz="2800" dirty="0" smtClean="0">
                <a:solidFill>
                  <a:srgbClr val="FF0000"/>
                </a:solidFill>
              </a:rPr>
              <a:t>期間</a:t>
            </a:r>
            <a:r>
              <a:rPr lang="ja-JP" altLang="en-US" sz="2800" dirty="0" smtClean="0">
                <a:solidFill>
                  <a:srgbClr val="FF0000"/>
                </a:solidFill>
              </a:rPr>
              <a:t>（２）</a:t>
            </a:r>
            <a:endParaRPr kumimoji="1" lang="ja-JP" altLang="en-US" sz="2800" dirty="0">
              <a:solidFill>
                <a:srgbClr val="FF0000"/>
              </a:solidFill>
            </a:endParaRPr>
          </a:p>
        </p:txBody>
      </p:sp>
      <p:sp>
        <p:nvSpPr>
          <p:cNvPr id="22" name="正方形/長方形 21"/>
          <p:cNvSpPr/>
          <p:nvPr/>
        </p:nvSpPr>
        <p:spPr>
          <a:xfrm>
            <a:off x="3251037" y="1121229"/>
            <a:ext cx="142876" cy="3513946"/>
          </a:xfrm>
          <a:prstGeom prst="rect">
            <a:avLst/>
          </a:prstGeom>
          <a:solidFill>
            <a:schemeClr val="accent4">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3834127" y="1128926"/>
            <a:ext cx="142876" cy="2323335"/>
          </a:xfrm>
          <a:prstGeom prst="rect">
            <a:avLst/>
          </a:prstGeom>
          <a:solidFill>
            <a:schemeClr val="accent4">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3444299" y="1122624"/>
            <a:ext cx="142876" cy="3511858"/>
          </a:xfrm>
          <a:prstGeom prst="rect">
            <a:avLst/>
          </a:prstGeom>
          <a:solidFill>
            <a:schemeClr val="accent4">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4024309" y="1119169"/>
            <a:ext cx="142876" cy="3513250"/>
          </a:xfrm>
          <a:prstGeom prst="rect">
            <a:avLst/>
          </a:prstGeom>
          <a:solidFill>
            <a:schemeClr val="accent4">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4417973" y="1130552"/>
            <a:ext cx="142876" cy="3513946"/>
          </a:xfrm>
          <a:prstGeom prst="rect">
            <a:avLst/>
          </a:prstGeom>
          <a:solidFill>
            <a:schemeClr val="accent4">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1071538" y="5715016"/>
            <a:ext cx="4000528" cy="642942"/>
          </a:xfrm>
          <a:prstGeom prst="round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schemeClr val="tx1"/>
                </a:solidFill>
              </a:rPr>
              <a:t>　水田を中心とした分布</a:t>
            </a:r>
            <a:endParaRPr lang="en-US" altLang="ja-JP" sz="2800" dirty="0" smtClean="0">
              <a:solidFill>
                <a:schemeClr val="tx1"/>
              </a:solidFill>
            </a:endParaRPr>
          </a:p>
        </p:txBody>
      </p:sp>
      <p:sp>
        <p:nvSpPr>
          <p:cNvPr id="27" name="正方形/長方形 26"/>
          <p:cNvSpPr/>
          <p:nvPr/>
        </p:nvSpPr>
        <p:spPr>
          <a:xfrm>
            <a:off x="2852725" y="1085834"/>
            <a:ext cx="1906524" cy="35719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ssolve">
                                      <p:cBhvr>
                                        <p:cTn id="12" dur="500"/>
                                        <p:tgtEl>
                                          <p:spTgt spid="22"/>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dissolve">
                                      <p:cBhvr>
                                        <p:cTn id="15" dur="500"/>
                                        <p:tgtEl>
                                          <p:spTgt spid="23"/>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500"/>
                                        <p:tgtEl>
                                          <p:spTgt spid="2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dissolve">
                                      <p:cBhvr>
                                        <p:cTn id="21" dur="500"/>
                                        <p:tgtEl>
                                          <p:spTgt spid="25"/>
                                        </p:tgtEl>
                                      </p:cBhvr>
                                    </p:animEffect>
                                  </p:childTnLst>
                                </p:cTn>
                              </p:par>
                              <p:par>
                                <p:cTn id="22" presetID="9" presetClass="exit" presetSubtype="0" fill="hold" grpId="1" nodeType="withEffect">
                                  <p:stCondLst>
                                    <p:cond delay="0"/>
                                  </p:stCondLst>
                                  <p:childTnLst>
                                    <p:animEffect transition="out" filter="dissolve">
                                      <p:cBhvr>
                                        <p:cTn id="23" dur="500"/>
                                        <p:tgtEl>
                                          <p:spTgt spid="21"/>
                                        </p:tgtEl>
                                      </p:cBhvr>
                                    </p:animEffect>
                                    <p:set>
                                      <p:cBhvr>
                                        <p:cTn id="24" dur="1" fill="hold">
                                          <p:stCondLst>
                                            <p:cond delay="499"/>
                                          </p:stCondLst>
                                        </p:cTn>
                                        <p:tgtEl>
                                          <p:spTgt spid="2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dissolve">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1" grpId="1" animBg="1"/>
      <p:bldP spid="23" grpId="0" animBg="1"/>
      <p:bldP spid="24" grpId="0" animBg="1"/>
      <p:bldP spid="25"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srcRect/>
          <a:stretch>
            <a:fillRect/>
          </a:stretch>
        </p:blipFill>
        <p:spPr bwMode="auto">
          <a:xfrm>
            <a:off x="263418" y="1011259"/>
            <a:ext cx="8507520" cy="4515840"/>
          </a:xfrm>
          <a:prstGeom prst="rect">
            <a:avLst/>
          </a:prstGeom>
          <a:noFill/>
          <a:ln w="9525">
            <a:noFill/>
            <a:miter lim="800000"/>
            <a:headEnd/>
            <a:tailEnd/>
          </a:ln>
          <a:effectLst/>
        </p:spPr>
      </p:pic>
      <p:grpSp>
        <p:nvGrpSpPr>
          <p:cNvPr id="2" name="グループ化 3"/>
          <p:cNvGrpSpPr/>
          <p:nvPr/>
        </p:nvGrpSpPr>
        <p:grpSpPr>
          <a:xfrm>
            <a:off x="2357422" y="146590"/>
            <a:ext cx="1214446" cy="929488"/>
            <a:chOff x="2357422" y="214290"/>
            <a:chExt cx="1214446" cy="929488"/>
          </a:xfrm>
        </p:grpSpPr>
        <p:cxnSp>
          <p:nvCxnSpPr>
            <p:cNvPr id="5" name="直線矢印コネクタ 4"/>
            <p:cNvCxnSpPr/>
            <p:nvPr/>
          </p:nvCxnSpPr>
          <p:spPr>
            <a:xfrm rot="5400000">
              <a:off x="2714612" y="928670"/>
              <a:ext cx="429422" cy="794"/>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357422" y="214290"/>
              <a:ext cx="1214446" cy="461665"/>
            </a:xfrm>
            <a:prstGeom prst="rect">
              <a:avLst/>
            </a:prstGeom>
            <a:noFill/>
          </p:spPr>
          <p:txBody>
            <a:bodyPr wrap="square" rtlCol="0">
              <a:spAutoFit/>
            </a:bodyPr>
            <a:lstStyle/>
            <a:p>
              <a:pPr algn="ctr"/>
              <a:r>
                <a:rPr kumimoji="1" lang="ja-JP" altLang="en-US" sz="2400" dirty="0" smtClean="0">
                  <a:solidFill>
                    <a:srgbClr val="FF0000"/>
                  </a:solidFill>
                </a:rPr>
                <a:t>水入れ</a:t>
              </a:r>
              <a:endParaRPr kumimoji="1" lang="ja-JP" altLang="en-US" sz="2400" dirty="0">
                <a:solidFill>
                  <a:srgbClr val="FF0000"/>
                </a:solidFill>
              </a:endParaRPr>
            </a:p>
          </p:txBody>
        </p:sp>
      </p:grpSp>
      <p:grpSp>
        <p:nvGrpSpPr>
          <p:cNvPr id="3" name="グループ化 6"/>
          <p:cNvGrpSpPr/>
          <p:nvPr/>
        </p:nvGrpSpPr>
        <p:grpSpPr>
          <a:xfrm>
            <a:off x="4286248" y="157741"/>
            <a:ext cx="1214446" cy="929488"/>
            <a:chOff x="4286248" y="285728"/>
            <a:chExt cx="1214446" cy="929488"/>
          </a:xfrm>
        </p:grpSpPr>
        <p:cxnSp>
          <p:nvCxnSpPr>
            <p:cNvPr id="8" name="直線矢印コネクタ 7"/>
            <p:cNvCxnSpPr/>
            <p:nvPr/>
          </p:nvCxnSpPr>
          <p:spPr>
            <a:xfrm rot="5400000">
              <a:off x="4643438" y="1000108"/>
              <a:ext cx="429422" cy="794"/>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4286248" y="285728"/>
              <a:ext cx="1214446" cy="461665"/>
            </a:xfrm>
            <a:prstGeom prst="rect">
              <a:avLst/>
            </a:prstGeom>
            <a:noFill/>
          </p:spPr>
          <p:txBody>
            <a:bodyPr wrap="square" rtlCol="0">
              <a:spAutoFit/>
            </a:bodyPr>
            <a:lstStyle/>
            <a:p>
              <a:pPr algn="ctr"/>
              <a:r>
                <a:rPr kumimoji="1" lang="ja-JP" altLang="en-US" sz="2400" dirty="0" smtClean="0">
                  <a:solidFill>
                    <a:srgbClr val="FF0000"/>
                  </a:solidFill>
                </a:rPr>
                <a:t>中干し</a:t>
              </a:r>
              <a:endParaRPr kumimoji="1" lang="ja-JP" altLang="en-US" sz="2400" dirty="0">
                <a:solidFill>
                  <a:srgbClr val="FF0000"/>
                </a:solidFill>
              </a:endParaRPr>
            </a:p>
          </p:txBody>
        </p:sp>
      </p:grpSp>
      <p:grpSp>
        <p:nvGrpSpPr>
          <p:cNvPr id="4" name="グループ化 9"/>
          <p:cNvGrpSpPr/>
          <p:nvPr/>
        </p:nvGrpSpPr>
        <p:grpSpPr>
          <a:xfrm>
            <a:off x="5462709" y="157741"/>
            <a:ext cx="1214446" cy="929488"/>
            <a:chOff x="4286248" y="285728"/>
            <a:chExt cx="1214446" cy="929488"/>
          </a:xfrm>
        </p:grpSpPr>
        <p:cxnSp>
          <p:nvCxnSpPr>
            <p:cNvPr id="11" name="直線矢印コネクタ 10"/>
            <p:cNvCxnSpPr/>
            <p:nvPr/>
          </p:nvCxnSpPr>
          <p:spPr>
            <a:xfrm rot="5400000">
              <a:off x="4643438" y="1000108"/>
              <a:ext cx="429422" cy="794"/>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4286248" y="285728"/>
              <a:ext cx="1214446" cy="461665"/>
            </a:xfrm>
            <a:prstGeom prst="rect">
              <a:avLst/>
            </a:prstGeom>
            <a:noFill/>
          </p:spPr>
          <p:txBody>
            <a:bodyPr wrap="square" rtlCol="0">
              <a:spAutoFit/>
            </a:bodyPr>
            <a:lstStyle/>
            <a:p>
              <a:pPr algn="ctr"/>
              <a:r>
                <a:rPr lang="ja-JP" altLang="en-US" sz="2400" dirty="0" smtClean="0">
                  <a:solidFill>
                    <a:srgbClr val="FF0000"/>
                  </a:solidFill>
                </a:rPr>
                <a:t>収穫</a:t>
              </a:r>
              <a:endParaRPr kumimoji="1" lang="ja-JP" altLang="en-US" sz="2400" dirty="0">
                <a:solidFill>
                  <a:srgbClr val="FF0000"/>
                </a:solidFill>
              </a:endParaRPr>
            </a:p>
          </p:txBody>
        </p:sp>
      </p:grpSp>
      <p:pic>
        <p:nvPicPr>
          <p:cNvPr id="16" name="Picture 2"/>
          <p:cNvPicPr>
            <a:picLocks noChangeAspect="1" noChangeArrowheads="1"/>
          </p:cNvPicPr>
          <p:nvPr/>
        </p:nvPicPr>
        <p:blipFill>
          <a:blip r:embed="rId4"/>
          <a:srcRect l="28550" t="89952" r="4274" b="1920"/>
          <a:stretch>
            <a:fillRect/>
          </a:stretch>
        </p:blipFill>
        <p:spPr bwMode="auto">
          <a:xfrm>
            <a:off x="1071538" y="5093667"/>
            <a:ext cx="7449926" cy="478473"/>
          </a:xfrm>
          <a:prstGeom prst="rect">
            <a:avLst/>
          </a:prstGeom>
          <a:noFill/>
          <a:ln w="9525">
            <a:noFill/>
            <a:miter lim="800000"/>
            <a:headEnd/>
            <a:tailEnd/>
          </a:ln>
          <a:effectLst/>
        </p:spPr>
      </p:pic>
      <p:sp>
        <p:nvSpPr>
          <p:cNvPr id="17" name="テキスト ボックス 16"/>
          <p:cNvSpPr txBox="1"/>
          <p:nvPr/>
        </p:nvSpPr>
        <p:spPr>
          <a:xfrm>
            <a:off x="-29" y="2000240"/>
            <a:ext cx="492443" cy="1571612"/>
          </a:xfrm>
          <a:prstGeom prst="rect">
            <a:avLst/>
          </a:prstGeom>
          <a:noFill/>
        </p:spPr>
        <p:txBody>
          <a:bodyPr vert="eaVert" wrap="square" rtlCol="0">
            <a:spAutoFit/>
          </a:bodyPr>
          <a:lstStyle/>
          <a:p>
            <a:pPr algn="ctr"/>
            <a:r>
              <a:rPr kumimoji="1" lang="ja-JP" altLang="en-US" sz="2000" dirty="0" smtClean="0"/>
              <a:t>利用率</a:t>
            </a:r>
            <a:endParaRPr kumimoji="1" lang="ja-JP" altLang="en-US" sz="2000" dirty="0"/>
          </a:p>
        </p:txBody>
      </p:sp>
      <p:sp>
        <p:nvSpPr>
          <p:cNvPr id="18" name="テキスト ボックス 17"/>
          <p:cNvSpPr txBox="1"/>
          <p:nvPr/>
        </p:nvSpPr>
        <p:spPr>
          <a:xfrm>
            <a:off x="8580151" y="2000240"/>
            <a:ext cx="492443" cy="1571612"/>
          </a:xfrm>
          <a:prstGeom prst="rect">
            <a:avLst/>
          </a:prstGeom>
          <a:noFill/>
        </p:spPr>
        <p:txBody>
          <a:bodyPr vert="eaVert" wrap="square" rtlCol="0">
            <a:spAutoFit/>
          </a:bodyPr>
          <a:lstStyle/>
          <a:p>
            <a:pPr algn="ctr"/>
            <a:r>
              <a:rPr lang="ja-JP" altLang="en-US" sz="2000" dirty="0" smtClean="0"/>
              <a:t>個体数（羽）</a:t>
            </a:r>
            <a:endParaRPr kumimoji="1" lang="ja-JP" altLang="en-US" sz="2000" dirty="0"/>
          </a:p>
        </p:txBody>
      </p:sp>
      <p:sp>
        <p:nvSpPr>
          <p:cNvPr id="19" name="テキスト ボックス 18"/>
          <p:cNvSpPr txBox="1"/>
          <p:nvPr/>
        </p:nvSpPr>
        <p:spPr>
          <a:xfrm>
            <a:off x="500034" y="428604"/>
            <a:ext cx="1714512" cy="523220"/>
          </a:xfrm>
          <a:prstGeom prst="rect">
            <a:avLst/>
          </a:prstGeom>
          <a:solidFill>
            <a:schemeClr val="bg1"/>
          </a:solidFill>
          <a:ln w="31750">
            <a:solidFill>
              <a:srgbClr val="FF0000"/>
            </a:solidFill>
          </a:ln>
        </p:spPr>
        <p:txBody>
          <a:bodyPr wrap="square" rtlCol="0">
            <a:spAutoFit/>
          </a:bodyPr>
          <a:lstStyle/>
          <a:p>
            <a:pPr algn="ctr"/>
            <a:r>
              <a:rPr kumimoji="1" lang="ja-JP" altLang="en-US" sz="2800" dirty="0" smtClean="0">
                <a:solidFill>
                  <a:srgbClr val="FF0000"/>
                </a:solidFill>
              </a:rPr>
              <a:t>期間</a:t>
            </a:r>
            <a:r>
              <a:rPr lang="ja-JP" altLang="en-US" sz="2800" dirty="0" smtClean="0">
                <a:solidFill>
                  <a:srgbClr val="FF0000"/>
                </a:solidFill>
              </a:rPr>
              <a:t>（３）</a:t>
            </a:r>
            <a:endParaRPr kumimoji="1" lang="ja-JP" altLang="en-US" sz="2800" dirty="0">
              <a:solidFill>
                <a:srgbClr val="FF0000"/>
              </a:solidFill>
            </a:endParaRPr>
          </a:p>
        </p:txBody>
      </p:sp>
      <p:sp>
        <p:nvSpPr>
          <p:cNvPr id="21" name="角丸四角形 20"/>
          <p:cNvSpPr/>
          <p:nvPr/>
        </p:nvSpPr>
        <p:spPr>
          <a:xfrm>
            <a:off x="1071538" y="5715016"/>
            <a:ext cx="4429156" cy="642942"/>
          </a:xfrm>
          <a:prstGeom prst="round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schemeClr val="tx1"/>
                </a:solidFill>
              </a:rPr>
              <a:t>　休耕田を中心とした分布</a:t>
            </a:r>
            <a:endParaRPr lang="en-US" altLang="ja-JP" sz="2800" dirty="0" smtClean="0">
              <a:solidFill>
                <a:schemeClr val="tx1"/>
              </a:solidFill>
            </a:endParaRPr>
          </a:p>
        </p:txBody>
      </p:sp>
      <p:sp>
        <p:nvSpPr>
          <p:cNvPr id="22" name="正方形/長方形 21"/>
          <p:cNvSpPr/>
          <p:nvPr/>
        </p:nvSpPr>
        <p:spPr>
          <a:xfrm>
            <a:off x="4770400" y="1090596"/>
            <a:ext cx="1165701" cy="35719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5000628" y="2643182"/>
            <a:ext cx="142876" cy="142876"/>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4795839" y="4376744"/>
            <a:ext cx="142876" cy="142876"/>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5179505" y="3297999"/>
            <a:ext cx="142876" cy="142876"/>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5383918" y="4176655"/>
            <a:ext cx="142876" cy="142876"/>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5572132" y="3652839"/>
            <a:ext cx="142876" cy="142876"/>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5762696" y="3448050"/>
            <a:ext cx="142876" cy="142876"/>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dissolve">
                                      <p:cBhvr>
                                        <p:cTn id="12" dur="500"/>
                                        <p:tgtEl>
                                          <p:spTgt spid="2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dissolve">
                                      <p:cBhvr>
                                        <p:cTn id="15" dur="500"/>
                                        <p:tgtEl>
                                          <p:spTgt spid="2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500"/>
                                        <p:tgtEl>
                                          <p:spTgt spid="2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dissolve">
                                      <p:cBhvr>
                                        <p:cTn id="21" dur="500"/>
                                        <p:tgtEl>
                                          <p:spTgt spid="25"/>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dissolve">
                                      <p:cBhvr>
                                        <p:cTn id="24" dur="500"/>
                                        <p:tgtEl>
                                          <p:spTgt spid="26"/>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dissolve">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P spid="23" grpId="0" animBg="1"/>
      <p:bldP spid="24" grpId="0" animBg="1"/>
      <p:bldP spid="25" grpId="0" animBg="1"/>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srcRect/>
          <a:stretch>
            <a:fillRect/>
          </a:stretch>
        </p:blipFill>
        <p:spPr bwMode="auto">
          <a:xfrm>
            <a:off x="263418" y="1011259"/>
            <a:ext cx="8507520" cy="4515840"/>
          </a:xfrm>
          <a:prstGeom prst="rect">
            <a:avLst/>
          </a:prstGeom>
          <a:noFill/>
          <a:ln w="9525">
            <a:noFill/>
            <a:miter lim="800000"/>
            <a:headEnd/>
            <a:tailEnd/>
          </a:ln>
          <a:effectLst/>
        </p:spPr>
      </p:pic>
      <p:grpSp>
        <p:nvGrpSpPr>
          <p:cNvPr id="2" name="グループ化 3"/>
          <p:cNvGrpSpPr/>
          <p:nvPr/>
        </p:nvGrpSpPr>
        <p:grpSpPr>
          <a:xfrm>
            <a:off x="2357422" y="146590"/>
            <a:ext cx="1214446" cy="929488"/>
            <a:chOff x="2357422" y="214290"/>
            <a:chExt cx="1214446" cy="929488"/>
          </a:xfrm>
        </p:grpSpPr>
        <p:cxnSp>
          <p:nvCxnSpPr>
            <p:cNvPr id="5" name="直線矢印コネクタ 4"/>
            <p:cNvCxnSpPr/>
            <p:nvPr/>
          </p:nvCxnSpPr>
          <p:spPr>
            <a:xfrm rot="5400000">
              <a:off x="2714612" y="928670"/>
              <a:ext cx="429422" cy="794"/>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357422" y="214290"/>
              <a:ext cx="1214446" cy="461665"/>
            </a:xfrm>
            <a:prstGeom prst="rect">
              <a:avLst/>
            </a:prstGeom>
            <a:noFill/>
          </p:spPr>
          <p:txBody>
            <a:bodyPr wrap="square" rtlCol="0">
              <a:spAutoFit/>
            </a:bodyPr>
            <a:lstStyle/>
            <a:p>
              <a:pPr algn="ctr"/>
              <a:r>
                <a:rPr kumimoji="1" lang="ja-JP" altLang="en-US" sz="2400" dirty="0" smtClean="0">
                  <a:solidFill>
                    <a:srgbClr val="FF0000"/>
                  </a:solidFill>
                </a:rPr>
                <a:t>水入れ</a:t>
              </a:r>
              <a:endParaRPr kumimoji="1" lang="ja-JP" altLang="en-US" sz="2400" dirty="0">
                <a:solidFill>
                  <a:srgbClr val="FF0000"/>
                </a:solidFill>
              </a:endParaRPr>
            </a:p>
          </p:txBody>
        </p:sp>
      </p:grpSp>
      <p:grpSp>
        <p:nvGrpSpPr>
          <p:cNvPr id="3" name="グループ化 6"/>
          <p:cNvGrpSpPr/>
          <p:nvPr/>
        </p:nvGrpSpPr>
        <p:grpSpPr>
          <a:xfrm>
            <a:off x="4286248" y="157741"/>
            <a:ext cx="1214446" cy="929488"/>
            <a:chOff x="4286248" y="285728"/>
            <a:chExt cx="1214446" cy="929488"/>
          </a:xfrm>
        </p:grpSpPr>
        <p:cxnSp>
          <p:nvCxnSpPr>
            <p:cNvPr id="8" name="直線矢印コネクタ 7"/>
            <p:cNvCxnSpPr/>
            <p:nvPr/>
          </p:nvCxnSpPr>
          <p:spPr>
            <a:xfrm rot="5400000">
              <a:off x="4643438" y="1000108"/>
              <a:ext cx="429422" cy="794"/>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4286248" y="285728"/>
              <a:ext cx="1214446" cy="461665"/>
            </a:xfrm>
            <a:prstGeom prst="rect">
              <a:avLst/>
            </a:prstGeom>
            <a:noFill/>
          </p:spPr>
          <p:txBody>
            <a:bodyPr wrap="square" rtlCol="0">
              <a:spAutoFit/>
            </a:bodyPr>
            <a:lstStyle/>
            <a:p>
              <a:pPr algn="ctr"/>
              <a:r>
                <a:rPr kumimoji="1" lang="ja-JP" altLang="en-US" sz="2400" dirty="0" smtClean="0">
                  <a:solidFill>
                    <a:srgbClr val="FF0000"/>
                  </a:solidFill>
                </a:rPr>
                <a:t>中干し</a:t>
              </a:r>
              <a:endParaRPr kumimoji="1" lang="ja-JP" altLang="en-US" sz="2400" dirty="0">
                <a:solidFill>
                  <a:srgbClr val="FF0000"/>
                </a:solidFill>
              </a:endParaRPr>
            </a:p>
          </p:txBody>
        </p:sp>
      </p:grpSp>
      <p:grpSp>
        <p:nvGrpSpPr>
          <p:cNvPr id="4" name="グループ化 9"/>
          <p:cNvGrpSpPr/>
          <p:nvPr/>
        </p:nvGrpSpPr>
        <p:grpSpPr>
          <a:xfrm>
            <a:off x="5462709" y="157741"/>
            <a:ext cx="1214446" cy="929488"/>
            <a:chOff x="4286248" y="285728"/>
            <a:chExt cx="1214446" cy="929488"/>
          </a:xfrm>
        </p:grpSpPr>
        <p:cxnSp>
          <p:nvCxnSpPr>
            <p:cNvPr id="11" name="直線矢印コネクタ 10"/>
            <p:cNvCxnSpPr/>
            <p:nvPr/>
          </p:nvCxnSpPr>
          <p:spPr>
            <a:xfrm rot="5400000">
              <a:off x="4643438" y="1000108"/>
              <a:ext cx="429422" cy="794"/>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4286248" y="285728"/>
              <a:ext cx="1214446" cy="461665"/>
            </a:xfrm>
            <a:prstGeom prst="rect">
              <a:avLst/>
            </a:prstGeom>
            <a:noFill/>
          </p:spPr>
          <p:txBody>
            <a:bodyPr wrap="square" rtlCol="0">
              <a:spAutoFit/>
            </a:bodyPr>
            <a:lstStyle/>
            <a:p>
              <a:pPr algn="ctr"/>
              <a:r>
                <a:rPr lang="ja-JP" altLang="en-US" sz="2400" dirty="0" smtClean="0">
                  <a:solidFill>
                    <a:srgbClr val="FF0000"/>
                  </a:solidFill>
                </a:rPr>
                <a:t>収穫</a:t>
              </a:r>
              <a:endParaRPr kumimoji="1" lang="ja-JP" altLang="en-US" sz="2400" dirty="0">
                <a:solidFill>
                  <a:srgbClr val="FF0000"/>
                </a:solidFill>
              </a:endParaRPr>
            </a:p>
          </p:txBody>
        </p:sp>
      </p:grpSp>
      <p:pic>
        <p:nvPicPr>
          <p:cNvPr id="16" name="Picture 2"/>
          <p:cNvPicPr>
            <a:picLocks noChangeAspect="1" noChangeArrowheads="1"/>
          </p:cNvPicPr>
          <p:nvPr/>
        </p:nvPicPr>
        <p:blipFill>
          <a:blip r:embed="rId4"/>
          <a:srcRect l="28550" t="89952" r="4274" b="1920"/>
          <a:stretch>
            <a:fillRect/>
          </a:stretch>
        </p:blipFill>
        <p:spPr bwMode="auto">
          <a:xfrm>
            <a:off x="1071538" y="5093667"/>
            <a:ext cx="7449926" cy="478473"/>
          </a:xfrm>
          <a:prstGeom prst="rect">
            <a:avLst/>
          </a:prstGeom>
          <a:noFill/>
          <a:ln w="9525">
            <a:noFill/>
            <a:miter lim="800000"/>
            <a:headEnd/>
            <a:tailEnd/>
          </a:ln>
          <a:effectLst/>
        </p:spPr>
      </p:pic>
      <p:sp>
        <p:nvSpPr>
          <p:cNvPr id="17" name="テキスト ボックス 16"/>
          <p:cNvSpPr txBox="1"/>
          <p:nvPr/>
        </p:nvSpPr>
        <p:spPr>
          <a:xfrm>
            <a:off x="-29" y="2000240"/>
            <a:ext cx="492443" cy="1571612"/>
          </a:xfrm>
          <a:prstGeom prst="rect">
            <a:avLst/>
          </a:prstGeom>
          <a:noFill/>
        </p:spPr>
        <p:txBody>
          <a:bodyPr vert="eaVert" wrap="square" rtlCol="0">
            <a:spAutoFit/>
          </a:bodyPr>
          <a:lstStyle/>
          <a:p>
            <a:pPr algn="ctr"/>
            <a:r>
              <a:rPr kumimoji="1" lang="ja-JP" altLang="en-US" sz="2000" dirty="0" smtClean="0"/>
              <a:t>利用率</a:t>
            </a:r>
            <a:endParaRPr kumimoji="1" lang="ja-JP" altLang="en-US" sz="2000" dirty="0"/>
          </a:p>
        </p:txBody>
      </p:sp>
      <p:sp>
        <p:nvSpPr>
          <p:cNvPr id="18" name="テキスト ボックス 17"/>
          <p:cNvSpPr txBox="1"/>
          <p:nvPr/>
        </p:nvSpPr>
        <p:spPr>
          <a:xfrm>
            <a:off x="8580151" y="2000240"/>
            <a:ext cx="492443" cy="1571612"/>
          </a:xfrm>
          <a:prstGeom prst="rect">
            <a:avLst/>
          </a:prstGeom>
          <a:noFill/>
        </p:spPr>
        <p:txBody>
          <a:bodyPr vert="eaVert" wrap="square" rtlCol="0">
            <a:spAutoFit/>
          </a:bodyPr>
          <a:lstStyle/>
          <a:p>
            <a:pPr algn="ctr"/>
            <a:r>
              <a:rPr lang="ja-JP" altLang="en-US" sz="2000" dirty="0" smtClean="0"/>
              <a:t>個体数（羽）</a:t>
            </a:r>
            <a:endParaRPr kumimoji="1" lang="ja-JP" altLang="en-US" sz="2000" dirty="0"/>
          </a:p>
        </p:txBody>
      </p:sp>
      <p:sp>
        <p:nvSpPr>
          <p:cNvPr id="19" name="テキスト ボックス 18"/>
          <p:cNvSpPr txBox="1"/>
          <p:nvPr/>
        </p:nvSpPr>
        <p:spPr>
          <a:xfrm>
            <a:off x="500034" y="428604"/>
            <a:ext cx="1714512" cy="523220"/>
          </a:xfrm>
          <a:prstGeom prst="rect">
            <a:avLst/>
          </a:prstGeom>
          <a:solidFill>
            <a:schemeClr val="bg1"/>
          </a:solidFill>
          <a:ln w="31750">
            <a:solidFill>
              <a:srgbClr val="FF0000"/>
            </a:solidFill>
          </a:ln>
        </p:spPr>
        <p:txBody>
          <a:bodyPr wrap="square" rtlCol="0">
            <a:spAutoFit/>
          </a:bodyPr>
          <a:lstStyle/>
          <a:p>
            <a:pPr algn="ctr"/>
            <a:r>
              <a:rPr kumimoji="1" lang="ja-JP" altLang="en-US" sz="2800" dirty="0" smtClean="0">
                <a:solidFill>
                  <a:srgbClr val="FF0000"/>
                </a:solidFill>
              </a:rPr>
              <a:t>期間</a:t>
            </a:r>
            <a:r>
              <a:rPr lang="ja-JP" altLang="en-US" sz="2800" dirty="0" smtClean="0">
                <a:solidFill>
                  <a:srgbClr val="FF0000"/>
                </a:solidFill>
              </a:rPr>
              <a:t>（４）</a:t>
            </a:r>
            <a:endParaRPr kumimoji="1" lang="ja-JP" altLang="en-US" sz="2800" dirty="0">
              <a:solidFill>
                <a:srgbClr val="FF0000"/>
              </a:solidFill>
            </a:endParaRPr>
          </a:p>
        </p:txBody>
      </p:sp>
      <p:sp>
        <p:nvSpPr>
          <p:cNvPr id="21" name="角丸四角形 20"/>
          <p:cNvSpPr/>
          <p:nvPr/>
        </p:nvSpPr>
        <p:spPr>
          <a:xfrm>
            <a:off x="1071538" y="5715016"/>
            <a:ext cx="3929090" cy="642942"/>
          </a:xfrm>
          <a:prstGeom prst="round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schemeClr val="tx1"/>
                </a:solidFill>
              </a:rPr>
              <a:t>　水田を中心とした分布</a:t>
            </a:r>
            <a:endParaRPr lang="en-US" altLang="ja-JP" sz="2800" dirty="0" smtClean="0">
              <a:solidFill>
                <a:schemeClr val="tx1"/>
              </a:solidFill>
            </a:endParaRPr>
          </a:p>
        </p:txBody>
      </p:sp>
      <p:sp>
        <p:nvSpPr>
          <p:cNvPr id="22" name="正方形/長方形 21"/>
          <p:cNvSpPr/>
          <p:nvPr/>
        </p:nvSpPr>
        <p:spPr>
          <a:xfrm>
            <a:off x="5943610" y="1085834"/>
            <a:ext cx="2311333" cy="35719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42554"/>
            <a:ext cx="8229600" cy="972000"/>
          </a:xfrm>
          <a:solidFill>
            <a:schemeClr val="bg1"/>
          </a:solidFill>
          <a:ln w="31750">
            <a:solidFill>
              <a:schemeClr val="accent1">
                <a:lumMod val="50000"/>
              </a:schemeClr>
            </a:solidFill>
          </a:ln>
        </p:spPr>
        <p:txBody>
          <a:bodyPr>
            <a:normAutofit/>
          </a:bodyPr>
          <a:lstStyle/>
          <a:p>
            <a:r>
              <a:rPr kumimoji="1" lang="ja-JP" altLang="en-US" sz="3600" dirty="0" smtClean="0"/>
              <a:t>調査結果</a:t>
            </a:r>
            <a:endParaRPr kumimoji="1" lang="ja-JP" altLang="en-US" sz="3600" dirty="0"/>
          </a:p>
        </p:txBody>
      </p:sp>
      <p:sp>
        <p:nvSpPr>
          <p:cNvPr id="3" name="テキスト ボックス 2"/>
          <p:cNvSpPr txBox="1"/>
          <p:nvPr/>
        </p:nvSpPr>
        <p:spPr>
          <a:xfrm>
            <a:off x="2643174" y="2857496"/>
            <a:ext cx="3429024" cy="646331"/>
          </a:xfrm>
          <a:prstGeom prst="rect">
            <a:avLst/>
          </a:prstGeom>
          <a:solidFill>
            <a:schemeClr val="accent3">
              <a:lumMod val="20000"/>
              <a:lumOff val="80000"/>
            </a:schemeClr>
          </a:solidFill>
          <a:ln w="50800">
            <a:solidFill>
              <a:srgbClr val="FFC000"/>
            </a:solidFill>
          </a:ln>
        </p:spPr>
        <p:txBody>
          <a:bodyPr wrap="square" rtlCol="0">
            <a:spAutoFit/>
          </a:bodyPr>
          <a:lstStyle/>
          <a:p>
            <a:pPr algn="ctr"/>
            <a:r>
              <a:rPr lang="ja-JP" altLang="en-US" sz="3600" dirty="0" smtClean="0"/>
              <a:t>利用率</a:t>
            </a:r>
            <a:endParaRPr kumimoji="1" lang="ja-JP" altLang="en-US" sz="3600" dirty="0"/>
          </a:p>
        </p:txBody>
      </p:sp>
      <p:sp>
        <p:nvSpPr>
          <p:cNvPr id="4" name="テキスト ボックス 3"/>
          <p:cNvSpPr txBox="1"/>
          <p:nvPr/>
        </p:nvSpPr>
        <p:spPr>
          <a:xfrm>
            <a:off x="2357422" y="3782801"/>
            <a:ext cx="3929090" cy="646331"/>
          </a:xfrm>
          <a:prstGeom prst="rect">
            <a:avLst/>
          </a:prstGeom>
          <a:solidFill>
            <a:schemeClr val="accent3">
              <a:lumMod val="20000"/>
              <a:lumOff val="80000"/>
            </a:schemeClr>
          </a:solidFill>
          <a:ln w="50800">
            <a:solidFill>
              <a:srgbClr val="FFC000"/>
            </a:solidFill>
          </a:ln>
        </p:spPr>
        <p:txBody>
          <a:bodyPr wrap="square" rtlCol="0">
            <a:spAutoFit/>
          </a:bodyPr>
          <a:lstStyle/>
          <a:p>
            <a:pPr algn="ctr"/>
            <a:r>
              <a:rPr kumimoji="1" lang="ja-JP" altLang="en-US" sz="3600" dirty="0" smtClean="0"/>
              <a:t>資源選択性の検討</a:t>
            </a:r>
            <a:endParaRPr kumimoji="1" lang="ja-JP" altLang="en-US" sz="36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00034" y="357166"/>
            <a:ext cx="3929090" cy="646331"/>
          </a:xfrm>
          <a:prstGeom prst="rect">
            <a:avLst/>
          </a:prstGeom>
          <a:solidFill>
            <a:schemeClr val="accent3">
              <a:lumMod val="20000"/>
              <a:lumOff val="80000"/>
            </a:schemeClr>
          </a:solidFill>
          <a:ln w="50800">
            <a:solidFill>
              <a:srgbClr val="FFC000"/>
            </a:solidFill>
          </a:ln>
        </p:spPr>
        <p:txBody>
          <a:bodyPr wrap="square" rtlCol="0">
            <a:spAutoFit/>
          </a:bodyPr>
          <a:lstStyle/>
          <a:p>
            <a:pPr algn="ctr"/>
            <a:r>
              <a:rPr kumimoji="1" lang="ja-JP" altLang="en-US" sz="3600" dirty="0" smtClean="0"/>
              <a:t>資源選択性の検討</a:t>
            </a:r>
            <a:endParaRPr kumimoji="1" lang="ja-JP" altLang="en-US" sz="3600" dirty="0"/>
          </a:p>
        </p:txBody>
      </p:sp>
      <p:sp>
        <p:nvSpPr>
          <p:cNvPr id="3" name="テキスト ボックス 2"/>
          <p:cNvSpPr txBox="1"/>
          <p:nvPr/>
        </p:nvSpPr>
        <p:spPr>
          <a:xfrm>
            <a:off x="1000100" y="1558341"/>
            <a:ext cx="3786214" cy="584775"/>
          </a:xfrm>
          <a:prstGeom prst="rect">
            <a:avLst/>
          </a:prstGeom>
          <a:noFill/>
          <a:ln w="28575">
            <a:solidFill>
              <a:srgbClr val="FFC000"/>
            </a:solidFill>
          </a:ln>
        </p:spPr>
        <p:txBody>
          <a:bodyPr wrap="square" rtlCol="0">
            <a:spAutoFit/>
          </a:bodyPr>
          <a:lstStyle/>
          <a:p>
            <a:r>
              <a:rPr kumimoji="1" lang="ja-JP" altLang="en-US" sz="3200" dirty="0" smtClean="0"/>
              <a:t>カイ</a:t>
            </a:r>
            <a:r>
              <a:rPr kumimoji="1" lang="en-US" altLang="ja-JP" sz="3200" dirty="0" smtClean="0"/>
              <a:t>2</a:t>
            </a:r>
            <a:r>
              <a:rPr kumimoji="1" lang="ja-JP" altLang="en-US" sz="3200" dirty="0" smtClean="0"/>
              <a:t>乗検定</a:t>
            </a:r>
            <a:r>
              <a:rPr kumimoji="1" lang="en-US" altLang="ja-JP" sz="3200" dirty="0" smtClean="0"/>
              <a:t>(X</a:t>
            </a:r>
            <a:r>
              <a:rPr kumimoji="1" lang="en-US" altLang="ja-JP" sz="3200" baseline="30000" dirty="0" smtClean="0"/>
              <a:t>2</a:t>
            </a:r>
            <a:r>
              <a:rPr kumimoji="1" lang="ja-JP" altLang="en-US" sz="3200" dirty="0" smtClean="0"/>
              <a:t>検定</a:t>
            </a:r>
            <a:r>
              <a:rPr kumimoji="1" lang="en-US" altLang="ja-JP" sz="3200" dirty="0" smtClean="0"/>
              <a:t>)</a:t>
            </a:r>
            <a:endParaRPr kumimoji="1" lang="ja-JP" altLang="en-US" sz="3200" baseline="30000" dirty="0"/>
          </a:p>
        </p:txBody>
      </p:sp>
      <p:sp>
        <p:nvSpPr>
          <p:cNvPr id="5" name="テキスト ボックス 4"/>
          <p:cNvSpPr txBox="1"/>
          <p:nvPr/>
        </p:nvSpPr>
        <p:spPr>
          <a:xfrm>
            <a:off x="4714876" y="714356"/>
            <a:ext cx="3416320" cy="523220"/>
          </a:xfrm>
          <a:prstGeom prst="rect">
            <a:avLst/>
          </a:prstGeom>
          <a:noFill/>
        </p:spPr>
        <p:txBody>
          <a:bodyPr wrap="none" rtlCol="0">
            <a:spAutoFit/>
          </a:bodyPr>
          <a:lstStyle/>
          <a:p>
            <a:r>
              <a:rPr kumimoji="1" lang="ja-JP" altLang="en-US" sz="2800" dirty="0" smtClean="0"/>
              <a:t>資源＝土地利用区分</a:t>
            </a:r>
            <a:endParaRPr kumimoji="1" lang="ja-JP" altLang="en-US" sz="2800" dirty="0"/>
          </a:p>
        </p:txBody>
      </p:sp>
      <p:sp>
        <p:nvSpPr>
          <p:cNvPr id="7" name="テキスト ボックス 6"/>
          <p:cNvSpPr txBox="1"/>
          <p:nvPr/>
        </p:nvSpPr>
        <p:spPr>
          <a:xfrm>
            <a:off x="1060387" y="3286124"/>
            <a:ext cx="7721986" cy="523220"/>
          </a:xfrm>
          <a:prstGeom prst="rect">
            <a:avLst/>
          </a:prstGeom>
          <a:noFill/>
        </p:spPr>
        <p:txBody>
          <a:bodyPr wrap="none" rtlCol="0">
            <a:spAutoFit/>
          </a:bodyPr>
          <a:lstStyle/>
          <a:p>
            <a:r>
              <a:rPr kumimoji="1" lang="ja-JP" altLang="en-US" sz="2800" dirty="0" smtClean="0">
                <a:solidFill>
                  <a:srgbClr val="FF0000"/>
                </a:solidFill>
              </a:rPr>
              <a:t>期間によって、</a:t>
            </a:r>
            <a:r>
              <a:rPr lang="ja-JP" altLang="en-US" sz="2800" dirty="0" smtClean="0">
                <a:solidFill>
                  <a:srgbClr val="FF0000"/>
                </a:solidFill>
              </a:rPr>
              <a:t>ケリの分布場所が変化しているか</a:t>
            </a:r>
            <a:r>
              <a:rPr kumimoji="1" lang="ja-JP" altLang="en-US" sz="2800" dirty="0" smtClean="0">
                <a:solidFill>
                  <a:srgbClr val="FF0000"/>
                </a:solidFill>
              </a:rPr>
              <a:t>。</a:t>
            </a:r>
            <a:endParaRPr kumimoji="1" lang="ja-JP" altLang="en-US" sz="2800" dirty="0">
              <a:solidFill>
                <a:srgbClr val="FF0000"/>
              </a:solidFill>
            </a:endParaRPr>
          </a:p>
        </p:txBody>
      </p:sp>
      <p:sp>
        <p:nvSpPr>
          <p:cNvPr id="8" name="テキスト ボックス 7"/>
          <p:cNvSpPr txBox="1"/>
          <p:nvPr/>
        </p:nvSpPr>
        <p:spPr>
          <a:xfrm>
            <a:off x="1060387" y="2571744"/>
            <a:ext cx="7803739" cy="523220"/>
          </a:xfrm>
          <a:prstGeom prst="rect">
            <a:avLst/>
          </a:prstGeom>
          <a:noFill/>
        </p:spPr>
        <p:txBody>
          <a:bodyPr wrap="none" rtlCol="0">
            <a:spAutoFit/>
          </a:bodyPr>
          <a:lstStyle/>
          <a:p>
            <a:r>
              <a:rPr lang="ja-JP" altLang="en-US" sz="2800" dirty="0" smtClean="0"/>
              <a:t>観察値と期待値が一致しているかどうかを調べる。</a:t>
            </a:r>
            <a:endParaRPr kumimoji="1" lang="ja-JP" altLang="en-US" sz="28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2571736" y="428604"/>
            <a:ext cx="3786214" cy="584775"/>
          </a:xfrm>
          <a:prstGeom prst="rect">
            <a:avLst/>
          </a:prstGeom>
          <a:noFill/>
          <a:ln w="28575">
            <a:solidFill>
              <a:srgbClr val="FFC000"/>
            </a:solidFill>
          </a:ln>
        </p:spPr>
        <p:txBody>
          <a:bodyPr wrap="square" rtlCol="0">
            <a:spAutoFit/>
          </a:bodyPr>
          <a:lstStyle/>
          <a:p>
            <a:r>
              <a:rPr kumimoji="1" lang="ja-JP" altLang="en-US" sz="3200" dirty="0" smtClean="0"/>
              <a:t>カイ</a:t>
            </a:r>
            <a:r>
              <a:rPr kumimoji="1" lang="en-US" altLang="ja-JP" sz="3200" dirty="0" smtClean="0"/>
              <a:t>2</a:t>
            </a:r>
            <a:r>
              <a:rPr kumimoji="1" lang="ja-JP" altLang="en-US" sz="3200" dirty="0" smtClean="0"/>
              <a:t>乗検定</a:t>
            </a:r>
            <a:r>
              <a:rPr kumimoji="1" lang="en-US" altLang="ja-JP" sz="3200" dirty="0" smtClean="0"/>
              <a:t>(X</a:t>
            </a:r>
            <a:r>
              <a:rPr kumimoji="1" lang="en-US" altLang="ja-JP" sz="3200" baseline="30000" dirty="0" smtClean="0"/>
              <a:t>2</a:t>
            </a:r>
            <a:r>
              <a:rPr kumimoji="1" lang="ja-JP" altLang="en-US" sz="3200" dirty="0" smtClean="0"/>
              <a:t>検定</a:t>
            </a:r>
            <a:r>
              <a:rPr kumimoji="1" lang="en-US" altLang="ja-JP" sz="3200" dirty="0" smtClean="0"/>
              <a:t>)</a:t>
            </a:r>
            <a:endParaRPr kumimoji="1" lang="ja-JP" altLang="en-US" sz="3200" baseline="30000" dirty="0"/>
          </a:p>
        </p:txBody>
      </p:sp>
      <p:sp>
        <p:nvSpPr>
          <p:cNvPr id="34" name="角丸四角形 33"/>
          <p:cNvSpPr/>
          <p:nvPr/>
        </p:nvSpPr>
        <p:spPr>
          <a:xfrm>
            <a:off x="214282" y="1571612"/>
            <a:ext cx="2000264" cy="64294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t>帰無仮説</a:t>
            </a:r>
            <a:endParaRPr kumimoji="1" lang="ja-JP" altLang="en-US" sz="2400" dirty="0"/>
          </a:p>
        </p:txBody>
      </p:sp>
      <p:sp>
        <p:nvSpPr>
          <p:cNvPr id="35" name="角丸四角形 34"/>
          <p:cNvSpPr/>
          <p:nvPr/>
        </p:nvSpPr>
        <p:spPr>
          <a:xfrm>
            <a:off x="2227648" y="1571612"/>
            <a:ext cx="6773508" cy="7858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期間によってケリの分布場所は変化しない。</a:t>
            </a:r>
            <a:endParaRPr kumimoji="1" lang="ja-JP" altLang="en-US" sz="2800" dirty="0">
              <a:solidFill>
                <a:schemeClr val="tx1"/>
              </a:solidFill>
            </a:endParaRPr>
          </a:p>
        </p:txBody>
      </p:sp>
      <p:sp>
        <p:nvSpPr>
          <p:cNvPr id="5" name="角丸四角形 4"/>
          <p:cNvSpPr/>
          <p:nvPr/>
        </p:nvSpPr>
        <p:spPr>
          <a:xfrm>
            <a:off x="428596" y="2571744"/>
            <a:ext cx="3214710"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カイ</a:t>
            </a:r>
            <a:r>
              <a:rPr kumimoji="1" lang="en-US" altLang="ja-JP" sz="2800" dirty="0" smtClean="0">
                <a:solidFill>
                  <a:schemeClr val="tx1"/>
                </a:solidFill>
              </a:rPr>
              <a:t>2</a:t>
            </a:r>
            <a:r>
              <a:rPr kumimoji="1" lang="ja-JP" altLang="en-US" sz="2800" dirty="0" smtClean="0">
                <a:solidFill>
                  <a:schemeClr val="tx1"/>
                </a:solidFill>
              </a:rPr>
              <a:t>乗統計量　</a:t>
            </a:r>
            <a:r>
              <a:rPr kumimoji="1" lang="en-US" altLang="ja-JP" sz="2800" dirty="0" smtClean="0">
                <a:solidFill>
                  <a:schemeClr val="tx1"/>
                </a:solidFill>
              </a:rPr>
              <a:t>X</a:t>
            </a:r>
            <a:r>
              <a:rPr kumimoji="1" lang="en-US" altLang="ja-JP" sz="2800" baseline="30000" dirty="0" smtClean="0">
                <a:solidFill>
                  <a:schemeClr val="tx1"/>
                </a:solidFill>
              </a:rPr>
              <a:t>2</a:t>
            </a:r>
            <a:endParaRPr kumimoji="1" lang="ja-JP" altLang="en-US" sz="2800" baseline="30000" dirty="0">
              <a:solidFill>
                <a:schemeClr val="tx1"/>
              </a:solidFill>
            </a:endParaRPr>
          </a:p>
        </p:txBody>
      </p:sp>
      <p:grpSp>
        <p:nvGrpSpPr>
          <p:cNvPr id="7" name="グループ化 6"/>
          <p:cNvGrpSpPr/>
          <p:nvPr/>
        </p:nvGrpSpPr>
        <p:grpSpPr>
          <a:xfrm>
            <a:off x="723340" y="3143248"/>
            <a:ext cx="6706180" cy="1604673"/>
            <a:chOff x="1214414" y="3929066"/>
            <a:chExt cx="6706180" cy="1604673"/>
          </a:xfrm>
        </p:grpSpPr>
        <p:sp>
          <p:nvSpPr>
            <p:cNvPr id="8" name="テキスト ボックス 7"/>
            <p:cNvSpPr txBox="1"/>
            <p:nvPr/>
          </p:nvSpPr>
          <p:spPr>
            <a:xfrm>
              <a:off x="1214414" y="4174946"/>
              <a:ext cx="928694" cy="461665"/>
            </a:xfrm>
            <a:prstGeom prst="rect">
              <a:avLst/>
            </a:prstGeom>
            <a:noFill/>
          </p:spPr>
          <p:txBody>
            <a:bodyPr wrap="square" rtlCol="0">
              <a:spAutoFit/>
            </a:bodyPr>
            <a:lstStyle/>
            <a:p>
              <a:r>
                <a:rPr kumimoji="1" lang="en-US" altLang="ja-JP" sz="2400" dirty="0" smtClean="0"/>
                <a:t>X</a:t>
              </a:r>
              <a:r>
                <a:rPr kumimoji="1" lang="en-US" altLang="ja-JP" sz="2400" baseline="30000" dirty="0" smtClean="0"/>
                <a:t>2</a:t>
              </a:r>
              <a:r>
                <a:rPr kumimoji="1" lang="ja-JP" altLang="en-US" sz="2400" dirty="0" smtClean="0"/>
                <a:t>＝</a:t>
              </a:r>
              <a:endParaRPr kumimoji="1" lang="ja-JP" altLang="en-US" sz="2400" dirty="0"/>
            </a:p>
          </p:txBody>
        </p:sp>
        <p:sp>
          <p:nvSpPr>
            <p:cNvPr id="9" name="テキスト ボックス 8"/>
            <p:cNvSpPr txBox="1"/>
            <p:nvPr/>
          </p:nvSpPr>
          <p:spPr>
            <a:xfrm>
              <a:off x="4533256" y="4142687"/>
              <a:ext cx="500066" cy="461665"/>
            </a:xfrm>
            <a:prstGeom prst="rect">
              <a:avLst/>
            </a:prstGeom>
            <a:noFill/>
          </p:spPr>
          <p:txBody>
            <a:bodyPr wrap="square" rtlCol="0">
              <a:spAutoFit/>
            </a:bodyPr>
            <a:lstStyle/>
            <a:p>
              <a:r>
                <a:rPr lang="ja-JP" altLang="en-US" sz="2400" dirty="0" smtClean="0"/>
                <a:t>＋</a:t>
              </a:r>
              <a:endParaRPr kumimoji="1" lang="ja-JP" altLang="en-US" sz="2400" baseline="30000" dirty="0"/>
            </a:p>
          </p:txBody>
        </p:sp>
        <p:sp>
          <p:nvSpPr>
            <p:cNvPr id="10" name="テキスト ボックス 9"/>
            <p:cNvSpPr txBox="1"/>
            <p:nvPr/>
          </p:nvSpPr>
          <p:spPr>
            <a:xfrm>
              <a:off x="2124254" y="4857760"/>
              <a:ext cx="500066" cy="461665"/>
            </a:xfrm>
            <a:prstGeom prst="rect">
              <a:avLst/>
            </a:prstGeom>
            <a:noFill/>
          </p:spPr>
          <p:txBody>
            <a:bodyPr wrap="square" rtlCol="0">
              <a:spAutoFit/>
            </a:bodyPr>
            <a:lstStyle/>
            <a:p>
              <a:r>
                <a:rPr lang="ja-JP" altLang="en-US" sz="2400" dirty="0" smtClean="0"/>
                <a:t>＋</a:t>
              </a:r>
              <a:endParaRPr kumimoji="1" lang="ja-JP" altLang="en-US" sz="2400" baseline="30000" dirty="0"/>
            </a:p>
          </p:txBody>
        </p:sp>
        <p:grpSp>
          <p:nvGrpSpPr>
            <p:cNvPr id="11" name="グループ化 36"/>
            <p:cNvGrpSpPr/>
            <p:nvPr/>
          </p:nvGrpSpPr>
          <p:grpSpPr>
            <a:xfrm>
              <a:off x="1788860" y="3929066"/>
              <a:ext cx="2928958" cy="890293"/>
              <a:chOff x="2071670" y="3896029"/>
              <a:chExt cx="2928958" cy="890293"/>
            </a:xfrm>
          </p:grpSpPr>
          <p:sp>
            <p:nvSpPr>
              <p:cNvPr id="25" name="テキスト ボックス 24"/>
              <p:cNvSpPr txBox="1"/>
              <p:nvPr/>
            </p:nvSpPr>
            <p:spPr>
              <a:xfrm>
                <a:off x="2071670" y="3896029"/>
                <a:ext cx="2928958" cy="461665"/>
              </a:xfrm>
              <a:prstGeom prst="rect">
                <a:avLst/>
              </a:prstGeom>
              <a:noFill/>
            </p:spPr>
            <p:txBody>
              <a:bodyPr wrap="square" rtlCol="0">
                <a:spAutoFit/>
              </a:bodyPr>
              <a:lstStyle/>
              <a:p>
                <a:r>
                  <a:rPr lang="en-US" altLang="ja-JP" sz="2400" dirty="0" smtClean="0"/>
                  <a:t>(|130</a:t>
                </a:r>
                <a:r>
                  <a:rPr lang="ja-JP" altLang="en-US" sz="2400" dirty="0" smtClean="0"/>
                  <a:t>－</a:t>
                </a:r>
                <a:r>
                  <a:rPr lang="en-US" altLang="ja-JP" sz="2400" dirty="0" smtClean="0"/>
                  <a:t>128.4|</a:t>
                </a:r>
                <a:r>
                  <a:rPr lang="ja-JP" altLang="en-US" sz="2400" dirty="0" smtClean="0"/>
                  <a:t>－</a:t>
                </a:r>
                <a:r>
                  <a:rPr lang="en-US" altLang="ja-JP" sz="2400" dirty="0" smtClean="0"/>
                  <a:t>0.5)</a:t>
                </a:r>
                <a:r>
                  <a:rPr lang="en-US" altLang="ja-JP" sz="2400" baseline="30000" dirty="0" smtClean="0"/>
                  <a:t>2</a:t>
                </a:r>
                <a:endParaRPr kumimoji="1" lang="ja-JP" altLang="en-US" sz="2400" baseline="30000" dirty="0"/>
              </a:p>
            </p:txBody>
          </p:sp>
          <p:sp>
            <p:nvSpPr>
              <p:cNvPr id="26" name="テキスト ボックス 25"/>
              <p:cNvSpPr txBox="1"/>
              <p:nvPr/>
            </p:nvSpPr>
            <p:spPr>
              <a:xfrm>
                <a:off x="3071802" y="4324657"/>
                <a:ext cx="928694" cy="461665"/>
              </a:xfrm>
              <a:prstGeom prst="rect">
                <a:avLst/>
              </a:prstGeom>
              <a:noFill/>
            </p:spPr>
            <p:txBody>
              <a:bodyPr wrap="square" rtlCol="0">
                <a:spAutoFit/>
              </a:bodyPr>
              <a:lstStyle/>
              <a:p>
                <a:r>
                  <a:rPr lang="en-US" altLang="ja-JP" sz="2400" dirty="0" smtClean="0"/>
                  <a:t>128.4</a:t>
                </a:r>
                <a:endParaRPr kumimoji="1" lang="ja-JP" altLang="en-US" sz="2400" baseline="30000" dirty="0"/>
              </a:p>
            </p:txBody>
          </p:sp>
          <p:cxnSp>
            <p:nvCxnSpPr>
              <p:cNvPr id="27" name="直線コネクタ 26"/>
              <p:cNvCxnSpPr/>
              <p:nvPr/>
            </p:nvCxnSpPr>
            <p:spPr>
              <a:xfrm>
                <a:off x="2214546" y="4357694"/>
                <a:ext cx="2633682"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グループ化 38"/>
            <p:cNvGrpSpPr/>
            <p:nvPr/>
          </p:nvGrpSpPr>
          <p:grpSpPr>
            <a:xfrm>
              <a:off x="5010152" y="3929066"/>
              <a:ext cx="2633682" cy="851892"/>
              <a:chOff x="5510218" y="3967467"/>
              <a:chExt cx="2633682" cy="851892"/>
            </a:xfrm>
          </p:grpSpPr>
          <p:sp>
            <p:nvSpPr>
              <p:cNvPr id="22" name="テキスト ボックス 21"/>
              <p:cNvSpPr txBox="1"/>
              <p:nvPr/>
            </p:nvSpPr>
            <p:spPr>
              <a:xfrm>
                <a:off x="5510218" y="3967467"/>
                <a:ext cx="2633682" cy="461665"/>
              </a:xfrm>
              <a:prstGeom prst="rect">
                <a:avLst/>
              </a:prstGeom>
              <a:noFill/>
            </p:spPr>
            <p:txBody>
              <a:bodyPr wrap="square" rtlCol="0">
                <a:spAutoFit/>
              </a:bodyPr>
              <a:lstStyle/>
              <a:p>
                <a:r>
                  <a:rPr lang="en-US" altLang="ja-JP" sz="2400" dirty="0" smtClean="0"/>
                  <a:t>(|35</a:t>
                </a:r>
                <a:r>
                  <a:rPr lang="ja-JP" altLang="en-US" sz="2400" dirty="0" smtClean="0"/>
                  <a:t>－</a:t>
                </a:r>
                <a:r>
                  <a:rPr lang="en-US" altLang="ja-JP" sz="2400" dirty="0" smtClean="0"/>
                  <a:t>52.7|</a:t>
                </a:r>
                <a:r>
                  <a:rPr lang="ja-JP" altLang="en-US" sz="2400" dirty="0" smtClean="0"/>
                  <a:t>－</a:t>
                </a:r>
                <a:r>
                  <a:rPr lang="en-US" altLang="ja-JP" sz="2400" dirty="0" smtClean="0"/>
                  <a:t>0.5)</a:t>
                </a:r>
                <a:r>
                  <a:rPr lang="en-US" altLang="ja-JP" sz="2400" baseline="30000" dirty="0" smtClean="0"/>
                  <a:t>2</a:t>
                </a:r>
                <a:endParaRPr kumimoji="1" lang="ja-JP" altLang="en-US" sz="2400" baseline="30000" dirty="0"/>
              </a:p>
            </p:txBody>
          </p:sp>
          <p:sp>
            <p:nvSpPr>
              <p:cNvPr id="23" name="テキスト ボックス 22"/>
              <p:cNvSpPr txBox="1"/>
              <p:nvPr/>
            </p:nvSpPr>
            <p:spPr>
              <a:xfrm>
                <a:off x="6500826" y="4357694"/>
                <a:ext cx="928694" cy="461665"/>
              </a:xfrm>
              <a:prstGeom prst="rect">
                <a:avLst/>
              </a:prstGeom>
              <a:noFill/>
            </p:spPr>
            <p:txBody>
              <a:bodyPr wrap="square" rtlCol="0">
                <a:spAutoFit/>
              </a:bodyPr>
              <a:lstStyle/>
              <a:p>
                <a:r>
                  <a:rPr lang="en-US" altLang="ja-JP" sz="2400" dirty="0" smtClean="0"/>
                  <a:t>52.7</a:t>
                </a:r>
                <a:endParaRPr kumimoji="1" lang="ja-JP" altLang="en-US" sz="2400" baseline="30000" dirty="0"/>
              </a:p>
            </p:txBody>
          </p:sp>
          <p:cxnSp>
            <p:nvCxnSpPr>
              <p:cNvPr id="24" name="直線コネクタ 23"/>
              <p:cNvCxnSpPr/>
              <p:nvPr/>
            </p:nvCxnSpPr>
            <p:spPr>
              <a:xfrm>
                <a:off x="5510218" y="4429132"/>
                <a:ext cx="2633682"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グループ化 46"/>
            <p:cNvGrpSpPr/>
            <p:nvPr/>
          </p:nvGrpSpPr>
          <p:grpSpPr>
            <a:xfrm>
              <a:off x="3236474" y="4681847"/>
              <a:ext cx="3143272" cy="851892"/>
              <a:chOff x="3500430" y="4681847"/>
              <a:chExt cx="3143272" cy="851892"/>
            </a:xfrm>
          </p:grpSpPr>
          <p:grpSp>
            <p:nvGrpSpPr>
              <p:cNvPr id="17" name="グループ化 41"/>
              <p:cNvGrpSpPr/>
              <p:nvPr/>
            </p:nvGrpSpPr>
            <p:grpSpPr>
              <a:xfrm>
                <a:off x="4010020" y="4681847"/>
                <a:ext cx="2633682" cy="851892"/>
                <a:chOff x="4010020" y="4681847"/>
                <a:chExt cx="2633682" cy="851892"/>
              </a:xfrm>
            </p:grpSpPr>
            <p:sp>
              <p:nvSpPr>
                <p:cNvPr id="19" name="テキスト ボックス 18"/>
                <p:cNvSpPr txBox="1"/>
                <p:nvPr/>
              </p:nvSpPr>
              <p:spPr>
                <a:xfrm>
                  <a:off x="4143372" y="4681847"/>
                  <a:ext cx="2419368" cy="461665"/>
                </a:xfrm>
                <a:prstGeom prst="rect">
                  <a:avLst/>
                </a:prstGeom>
                <a:noFill/>
              </p:spPr>
              <p:txBody>
                <a:bodyPr wrap="square" rtlCol="0">
                  <a:spAutoFit/>
                </a:bodyPr>
                <a:lstStyle/>
                <a:p>
                  <a:r>
                    <a:rPr lang="en-US" altLang="ja-JP" sz="2400" dirty="0" smtClean="0"/>
                    <a:t>(|2</a:t>
                  </a:r>
                  <a:r>
                    <a:rPr lang="ja-JP" altLang="en-US" sz="2400" dirty="0" smtClean="0"/>
                    <a:t>－</a:t>
                  </a:r>
                  <a:r>
                    <a:rPr lang="en-US" altLang="ja-JP" sz="2400" dirty="0" smtClean="0"/>
                    <a:t>1.7|</a:t>
                  </a:r>
                  <a:r>
                    <a:rPr lang="ja-JP" altLang="en-US" sz="2400" dirty="0" smtClean="0"/>
                    <a:t>－</a:t>
                  </a:r>
                  <a:r>
                    <a:rPr lang="en-US" altLang="ja-JP" sz="2400" dirty="0" smtClean="0"/>
                    <a:t>0.5)</a:t>
                  </a:r>
                  <a:r>
                    <a:rPr lang="en-US" altLang="ja-JP" sz="2400" baseline="30000" dirty="0" smtClean="0"/>
                    <a:t>2</a:t>
                  </a:r>
                  <a:endParaRPr kumimoji="1" lang="ja-JP" altLang="en-US" sz="2400" baseline="30000" dirty="0"/>
                </a:p>
              </p:txBody>
            </p:sp>
            <p:sp>
              <p:nvSpPr>
                <p:cNvPr id="20" name="テキスト ボックス 19"/>
                <p:cNvSpPr txBox="1"/>
                <p:nvPr/>
              </p:nvSpPr>
              <p:spPr>
                <a:xfrm>
                  <a:off x="5000628" y="5072074"/>
                  <a:ext cx="928694" cy="461665"/>
                </a:xfrm>
                <a:prstGeom prst="rect">
                  <a:avLst/>
                </a:prstGeom>
                <a:noFill/>
              </p:spPr>
              <p:txBody>
                <a:bodyPr wrap="square" rtlCol="0">
                  <a:spAutoFit/>
                </a:bodyPr>
                <a:lstStyle/>
                <a:p>
                  <a:r>
                    <a:rPr lang="en-US" altLang="ja-JP" sz="2400" dirty="0" smtClean="0"/>
                    <a:t>1.7</a:t>
                  </a:r>
                  <a:endParaRPr kumimoji="1" lang="ja-JP" altLang="en-US" sz="2400" baseline="30000" dirty="0"/>
                </a:p>
              </p:txBody>
            </p:sp>
            <p:cxnSp>
              <p:nvCxnSpPr>
                <p:cNvPr id="21" name="直線コネクタ 20"/>
                <p:cNvCxnSpPr/>
                <p:nvPr/>
              </p:nvCxnSpPr>
              <p:spPr>
                <a:xfrm>
                  <a:off x="4010020" y="5143512"/>
                  <a:ext cx="2633682"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テキスト ボックス 17"/>
              <p:cNvSpPr txBox="1"/>
              <p:nvPr/>
            </p:nvSpPr>
            <p:spPr>
              <a:xfrm>
                <a:off x="3500430" y="4896161"/>
                <a:ext cx="500066" cy="461665"/>
              </a:xfrm>
              <a:prstGeom prst="rect">
                <a:avLst/>
              </a:prstGeom>
              <a:noFill/>
            </p:spPr>
            <p:txBody>
              <a:bodyPr wrap="square" rtlCol="0">
                <a:spAutoFit/>
              </a:bodyPr>
              <a:lstStyle/>
              <a:p>
                <a:r>
                  <a:rPr lang="ja-JP" altLang="en-US" sz="2400" dirty="0" smtClean="0"/>
                  <a:t>＋</a:t>
                </a:r>
                <a:endParaRPr kumimoji="1" lang="ja-JP" altLang="en-US" sz="2400" baseline="30000" dirty="0"/>
              </a:p>
            </p:txBody>
          </p:sp>
        </p:grpSp>
        <p:sp>
          <p:nvSpPr>
            <p:cNvPr id="15" name="テキスト ボックス 14"/>
            <p:cNvSpPr txBox="1"/>
            <p:nvPr/>
          </p:nvSpPr>
          <p:spPr>
            <a:xfrm>
              <a:off x="2515174" y="4857760"/>
              <a:ext cx="857256" cy="461665"/>
            </a:xfrm>
            <a:prstGeom prst="rect">
              <a:avLst/>
            </a:prstGeom>
            <a:noFill/>
          </p:spPr>
          <p:txBody>
            <a:bodyPr wrap="square" rtlCol="0">
              <a:spAutoFit/>
            </a:bodyPr>
            <a:lstStyle/>
            <a:p>
              <a:pPr algn="ctr"/>
              <a:r>
                <a:rPr lang="ja-JP" altLang="en-US" sz="2400" dirty="0" smtClean="0"/>
                <a:t>・・・・</a:t>
              </a:r>
              <a:endParaRPr kumimoji="1" lang="ja-JP" altLang="en-US" sz="2400" baseline="30000" dirty="0"/>
            </a:p>
          </p:txBody>
        </p:sp>
        <p:sp>
          <p:nvSpPr>
            <p:cNvPr id="16" name="テキスト ボックス 15"/>
            <p:cNvSpPr txBox="1"/>
            <p:nvPr/>
          </p:nvSpPr>
          <p:spPr>
            <a:xfrm>
              <a:off x="6348958" y="4895468"/>
              <a:ext cx="1571636" cy="461665"/>
            </a:xfrm>
            <a:prstGeom prst="rect">
              <a:avLst/>
            </a:prstGeom>
            <a:noFill/>
          </p:spPr>
          <p:txBody>
            <a:bodyPr wrap="square" rtlCol="0">
              <a:spAutoFit/>
            </a:bodyPr>
            <a:lstStyle/>
            <a:p>
              <a:r>
                <a:rPr kumimoji="1" lang="ja-JP" altLang="en-US" sz="2400" dirty="0" smtClean="0"/>
                <a:t>＝</a:t>
              </a:r>
              <a:r>
                <a:rPr kumimoji="1" lang="en-US" altLang="ja-JP" sz="2400" dirty="0" smtClean="0"/>
                <a:t>474.00</a:t>
              </a:r>
              <a:endParaRPr kumimoji="1" lang="ja-JP" altLang="en-US" sz="2400" dirty="0"/>
            </a:p>
          </p:txBody>
        </p:sp>
      </p:grpSp>
      <p:sp>
        <p:nvSpPr>
          <p:cNvPr id="28" name="角丸四角形 27"/>
          <p:cNvSpPr/>
          <p:nvPr/>
        </p:nvSpPr>
        <p:spPr>
          <a:xfrm>
            <a:off x="428596" y="4643446"/>
            <a:ext cx="2571768"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カイ</a:t>
            </a:r>
            <a:r>
              <a:rPr kumimoji="1" lang="en-US" altLang="ja-JP" sz="2800" dirty="0" smtClean="0">
                <a:solidFill>
                  <a:schemeClr val="tx1"/>
                </a:solidFill>
              </a:rPr>
              <a:t>2</a:t>
            </a:r>
            <a:r>
              <a:rPr kumimoji="1" lang="ja-JP" altLang="en-US" sz="2800" dirty="0" smtClean="0">
                <a:solidFill>
                  <a:schemeClr val="tx1"/>
                </a:solidFill>
              </a:rPr>
              <a:t>乗分布表</a:t>
            </a:r>
            <a:endParaRPr kumimoji="1" lang="ja-JP" altLang="en-US" sz="2800" baseline="30000" dirty="0">
              <a:solidFill>
                <a:schemeClr val="tx1"/>
              </a:solidFill>
            </a:endParaRPr>
          </a:p>
        </p:txBody>
      </p:sp>
      <p:sp>
        <p:nvSpPr>
          <p:cNvPr id="29" name="角丸四角形 28"/>
          <p:cNvSpPr/>
          <p:nvPr/>
        </p:nvSpPr>
        <p:spPr>
          <a:xfrm>
            <a:off x="642910" y="5214950"/>
            <a:ext cx="3214710" cy="7858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chemeClr val="tx1"/>
                </a:solidFill>
              </a:rPr>
              <a:t>　</a:t>
            </a:r>
            <a:r>
              <a:rPr lang="en-US" altLang="ja-JP" sz="2400" dirty="0" smtClean="0">
                <a:solidFill>
                  <a:schemeClr val="tx1"/>
                </a:solidFill>
              </a:rPr>
              <a:t>X</a:t>
            </a:r>
            <a:r>
              <a:rPr lang="en-US" altLang="ja-JP" sz="2400" baseline="30000" dirty="0" smtClean="0">
                <a:solidFill>
                  <a:schemeClr val="tx1"/>
                </a:solidFill>
              </a:rPr>
              <a:t>2</a:t>
            </a:r>
            <a:r>
              <a:rPr lang="en-US" altLang="ja-JP" sz="2400" baseline="-25000" dirty="0" smtClean="0">
                <a:solidFill>
                  <a:schemeClr val="tx1"/>
                </a:solidFill>
              </a:rPr>
              <a:t>0.05</a:t>
            </a:r>
            <a:r>
              <a:rPr lang="en-US" altLang="ja-JP" sz="2400" dirty="0" smtClean="0">
                <a:solidFill>
                  <a:schemeClr val="tx1"/>
                </a:solidFill>
              </a:rPr>
              <a:t>(16)</a:t>
            </a:r>
            <a:r>
              <a:rPr lang="ja-JP" altLang="en-US" sz="2400" dirty="0" smtClean="0">
                <a:solidFill>
                  <a:schemeClr val="tx1"/>
                </a:solidFill>
              </a:rPr>
              <a:t>＝</a:t>
            </a:r>
            <a:r>
              <a:rPr lang="en-US" altLang="ja-JP" sz="2400" dirty="0" smtClean="0">
                <a:solidFill>
                  <a:srgbClr val="FF0000"/>
                </a:solidFill>
              </a:rPr>
              <a:t>26.30</a:t>
            </a:r>
            <a:r>
              <a:rPr lang="en-US" altLang="ja-JP" sz="2400" dirty="0" smtClean="0">
                <a:solidFill>
                  <a:schemeClr val="tx1"/>
                </a:solidFill>
              </a:rPr>
              <a:t> </a:t>
            </a:r>
            <a:endParaRPr kumimoji="1" lang="ja-JP" altLang="en-US" sz="2400" dirty="0">
              <a:solidFill>
                <a:schemeClr val="tx1"/>
              </a:solidFill>
            </a:endParaRPr>
          </a:p>
        </p:txBody>
      </p:sp>
      <p:sp>
        <p:nvSpPr>
          <p:cNvPr id="30" name="テキスト ボックス 29"/>
          <p:cNvSpPr txBox="1"/>
          <p:nvPr/>
        </p:nvSpPr>
        <p:spPr>
          <a:xfrm>
            <a:off x="7072330" y="4110343"/>
            <a:ext cx="1214446" cy="461665"/>
          </a:xfrm>
          <a:prstGeom prst="rect">
            <a:avLst/>
          </a:prstGeom>
          <a:noFill/>
        </p:spPr>
        <p:txBody>
          <a:bodyPr wrap="square" rtlCol="0">
            <a:spAutoFit/>
          </a:bodyPr>
          <a:lstStyle/>
          <a:p>
            <a:r>
              <a:rPr kumimoji="1" lang="ja-JP" altLang="en-US" sz="2400" dirty="0" smtClean="0">
                <a:solidFill>
                  <a:srgbClr val="FF0000"/>
                </a:solidFill>
              </a:rPr>
              <a:t>＞</a:t>
            </a:r>
            <a:r>
              <a:rPr kumimoji="1" lang="en-US" altLang="ja-JP" sz="2400" dirty="0" smtClean="0">
                <a:solidFill>
                  <a:srgbClr val="FF0000"/>
                </a:solidFill>
              </a:rPr>
              <a:t>26.30</a:t>
            </a:r>
            <a:endParaRPr kumimoji="1" lang="ja-JP" altLang="en-US" sz="2400" dirty="0">
              <a:solidFill>
                <a:srgbClr val="FF0000"/>
              </a:solidFill>
            </a:endParaRPr>
          </a:p>
        </p:txBody>
      </p:sp>
      <p:sp>
        <p:nvSpPr>
          <p:cNvPr id="33" name="角丸四角形 32"/>
          <p:cNvSpPr/>
          <p:nvPr/>
        </p:nvSpPr>
        <p:spPr>
          <a:xfrm>
            <a:off x="2285984" y="5000636"/>
            <a:ext cx="6715172" cy="92867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solidFill>
              </a:rPr>
              <a:t>期間によってケリの分布場所は</a:t>
            </a:r>
            <a:r>
              <a:rPr lang="ja-JP" altLang="en-US" sz="2800" dirty="0" smtClean="0">
                <a:solidFill>
                  <a:srgbClr val="FF0000"/>
                </a:solidFill>
              </a:rPr>
              <a:t>変化する</a:t>
            </a:r>
            <a:r>
              <a:rPr lang="ja-JP" altLang="en-US" sz="2800" dirty="0" smtClean="0">
                <a:solidFill>
                  <a:schemeClr val="tx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dissolve">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1"/>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572000" y="428604"/>
            <a:ext cx="3357586" cy="584775"/>
          </a:xfrm>
          <a:prstGeom prst="rect">
            <a:avLst/>
          </a:prstGeom>
          <a:noFill/>
          <a:ln w="41275">
            <a:solidFill>
              <a:srgbClr val="FFC000"/>
            </a:solidFill>
          </a:ln>
        </p:spPr>
        <p:txBody>
          <a:bodyPr wrap="square" rtlCol="0">
            <a:spAutoFit/>
          </a:bodyPr>
          <a:lstStyle/>
          <a:p>
            <a:pPr algn="ctr"/>
            <a:r>
              <a:rPr kumimoji="1" lang="ja-JP" altLang="en-US" sz="3200" dirty="0" smtClean="0"/>
              <a:t>残差分析</a:t>
            </a:r>
            <a:r>
              <a:rPr kumimoji="1" lang="ja-JP" altLang="en-US" sz="2800" dirty="0" smtClean="0"/>
              <a:t>　</a:t>
            </a:r>
            <a:endParaRPr kumimoji="1" lang="ja-JP" altLang="en-US" sz="2800" baseline="30000" dirty="0"/>
          </a:p>
        </p:txBody>
      </p:sp>
      <p:grpSp>
        <p:nvGrpSpPr>
          <p:cNvPr id="8" name="グループ化 7"/>
          <p:cNvGrpSpPr/>
          <p:nvPr/>
        </p:nvGrpSpPr>
        <p:grpSpPr>
          <a:xfrm>
            <a:off x="928662" y="2345441"/>
            <a:ext cx="7643866" cy="1940815"/>
            <a:chOff x="928662" y="2000240"/>
            <a:chExt cx="6858048" cy="753810"/>
          </a:xfrm>
        </p:grpSpPr>
        <p:sp>
          <p:nvSpPr>
            <p:cNvPr id="5" name="テキスト ボックス 4"/>
            <p:cNvSpPr txBox="1"/>
            <p:nvPr/>
          </p:nvSpPr>
          <p:spPr>
            <a:xfrm>
              <a:off x="928662" y="2000240"/>
              <a:ext cx="6858048" cy="486964"/>
            </a:xfrm>
            <a:prstGeom prst="rect">
              <a:avLst/>
            </a:prstGeom>
            <a:noFill/>
          </p:spPr>
          <p:txBody>
            <a:bodyPr wrap="square" rtlCol="0">
              <a:spAutoFit/>
            </a:bodyPr>
            <a:lstStyle/>
            <a:p>
              <a:r>
                <a:rPr kumimoji="1" lang="ja-JP" altLang="en-US" sz="2800" dirty="0" smtClean="0"/>
                <a:t>どの程度分布場所が</a:t>
              </a:r>
              <a:r>
                <a:rPr lang="ja-JP" altLang="en-US" sz="2800" dirty="0" smtClean="0"/>
                <a:t>変化したか。</a:t>
              </a:r>
              <a:endParaRPr lang="en-US" altLang="ja-JP" sz="2800" dirty="0" smtClean="0"/>
            </a:p>
            <a:p>
              <a:r>
                <a:rPr lang="ja-JP" altLang="en-US" sz="2800" dirty="0" smtClean="0"/>
                <a:t>（</a:t>
              </a:r>
              <a:r>
                <a:rPr kumimoji="1" lang="ja-JP" altLang="en-US" sz="2800" dirty="0" smtClean="0"/>
                <a:t>資源の分布傾向）</a:t>
              </a:r>
              <a:endParaRPr kumimoji="1" lang="ja-JP" altLang="en-US" sz="2800" dirty="0"/>
            </a:p>
          </p:txBody>
        </p:sp>
        <p:sp>
          <p:nvSpPr>
            <p:cNvPr id="7" name="角丸四角形 6"/>
            <p:cNvSpPr/>
            <p:nvPr/>
          </p:nvSpPr>
          <p:spPr>
            <a:xfrm>
              <a:off x="928662" y="2443892"/>
              <a:ext cx="4613596" cy="31015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solidFill>
                    <a:srgbClr val="FF0000"/>
                  </a:solidFill>
                </a:rPr>
                <a:t>資源利用の変化の検討</a:t>
              </a:r>
              <a:endParaRPr kumimoji="1" lang="ja-JP" altLang="en-US" sz="2800" dirty="0">
                <a:solidFill>
                  <a:srgbClr val="FF0000"/>
                </a:solidFill>
              </a:endParaRPr>
            </a:p>
          </p:txBody>
        </p:sp>
      </p:grpSp>
      <p:sp>
        <p:nvSpPr>
          <p:cNvPr id="9" name="テキスト ボックス 8"/>
          <p:cNvSpPr txBox="1"/>
          <p:nvPr/>
        </p:nvSpPr>
        <p:spPr>
          <a:xfrm>
            <a:off x="500034" y="357166"/>
            <a:ext cx="3929090" cy="646331"/>
          </a:xfrm>
          <a:prstGeom prst="rect">
            <a:avLst/>
          </a:prstGeom>
          <a:solidFill>
            <a:schemeClr val="accent3">
              <a:lumMod val="20000"/>
              <a:lumOff val="80000"/>
            </a:schemeClr>
          </a:solidFill>
          <a:ln w="50800">
            <a:solidFill>
              <a:srgbClr val="FFC000"/>
            </a:solidFill>
          </a:ln>
        </p:spPr>
        <p:txBody>
          <a:bodyPr wrap="square" rtlCol="0">
            <a:spAutoFit/>
          </a:bodyPr>
          <a:lstStyle/>
          <a:p>
            <a:pPr algn="ctr"/>
            <a:r>
              <a:rPr kumimoji="1" lang="ja-JP" altLang="en-US" sz="3600" dirty="0" smtClean="0"/>
              <a:t>資源選択性の検討</a:t>
            </a:r>
            <a:endParaRPr kumimoji="1" lang="ja-JP" altLang="en-US" sz="3600" dirty="0"/>
          </a:p>
        </p:txBody>
      </p:sp>
      <p:sp>
        <p:nvSpPr>
          <p:cNvPr id="10" name="角丸四角形 9"/>
          <p:cNvSpPr/>
          <p:nvPr/>
        </p:nvSpPr>
        <p:spPr>
          <a:xfrm>
            <a:off x="1071538" y="1285860"/>
            <a:ext cx="2571768"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solidFill>
              </a:rPr>
              <a:t>調整化残差</a:t>
            </a:r>
            <a:r>
              <a:rPr lang="en-US" altLang="ja-JP" sz="2800" dirty="0" smtClean="0">
                <a:solidFill>
                  <a:schemeClr val="tx1"/>
                </a:solidFill>
              </a:rPr>
              <a:t>Z´</a:t>
            </a:r>
            <a:endParaRPr kumimoji="1" lang="ja-JP" altLang="en-US" sz="2800" baseline="30000" dirty="0">
              <a:solidFill>
                <a:schemeClr val="tx1"/>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グラフ 23"/>
          <p:cNvGraphicFramePr/>
          <p:nvPr/>
        </p:nvGraphicFramePr>
        <p:xfrm>
          <a:off x="714348" y="1785926"/>
          <a:ext cx="8072494" cy="3857653"/>
        </p:xfrm>
        <a:graphic>
          <a:graphicData uri="http://schemas.openxmlformats.org/drawingml/2006/chart">
            <c:chart xmlns:c="http://schemas.openxmlformats.org/drawingml/2006/chart" xmlns:r="http://schemas.openxmlformats.org/officeDocument/2006/relationships" r:id="rId4"/>
          </a:graphicData>
        </a:graphic>
      </p:graphicFrame>
      <p:sp>
        <p:nvSpPr>
          <p:cNvPr id="2" name="テキスト ボックス 1"/>
          <p:cNvSpPr txBox="1"/>
          <p:nvPr/>
        </p:nvSpPr>
        <p:spPr>
          <a:xfrm>
            <a:off x="2571736" y="428604"/>
            <a:ext cx="3357586" cy="584775"/>
          </a:xfrm>
          <a:prstGeom prst="rect">
            <a:avLst/>
          </a:prstGeom>
          <a:noFill/>
          <a:ln w="41275">
            <a:solidFill>
              <a:srgbClr val="FFC000"/>
            </a:solidFill>
          </a:ln>
        </p:spPr>
        <p:txBody>
          <a:bodyPr wrap="square" rtlCol="0">
            <a:spAutoFit/>
          </a:bodyPr>
          <a:lstStyle/>
          <a:p>
            <a:pPr algn="ctr"/>
            <a:r>
              <a:rPr kumimoji="1" lang="ja-JP" altLang="en-US" sz="3200" dirty="0" smtClean="0"/>
              <a:t>残差分析</a:t>
            </a:r>
            <a:r>
              <a:rPr kumimoji="1" lang="ja-JP" altLang="en-US" sz="2800" dirty="0" smtClean="0"/>
              <a:t>　</a:t>
            </a:r>
            <a:endParaRPr kumimoji="1" lang="ja-JP" altLang="en-US" sz="2800" baseline="30000" dirty="0"/>
          </a:p>
        </p:txBody>
      </p:sp>
      <p:grpSp>
        <p:nvGrpSpPr>
          <p:cNvPr id="40" name="グループ化 39"/>
          <p:cNvGrpSpPr/>
          <p:nvPr/>
        </p:nvGrpSpPr>
        <p:grpSpPr>
          <a:xfrm>
            <a:off x="1555233" y="3561973"/>
            <a:ext cx="4808528" cy="291562"/>
            <a:chOff x="1571604" y="3559137"/>
            <a:chExt cx="5143536" cy="300079"/>
          </a:xfrm>
        </p:grpSpPr>
        <p:cxnSp>
          <p:nvCxnSpPr>
            <p:cNvPr id="19" name="直線コネクタ 18"/>
            <p:cNvCxnSpPr/>
            <p:nvPr/>
          </p:nvCxnSpPr>
          <p:spPr>
            <a:xfrm>
              <a:off x="1571604" y="3559137"/>
              <a:ext cx="5143536" cy="158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1571604" y="3857628"/>
              <a:ext cx="5143536" cy="158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0" name="テキスト ボックス 29"/>
          <p:cNvSpPr txBox="1"/>
          <p:nvPr/>
        </p:nvSpPr>
        <p:spPr>
          <a:xfrm>
            <a:off x="3857620" y="6315038"/>
            <a:ext cx="428628" cy="400110"/>
          </a:xfrm>
          <a:prstGeom prst="rect">
            <a:avLst/>
          </a:prstGeom>
          <a:noFill/>
        </p:spPr>
        <p:txBody>
          <a:bodyPr wrap="square" rtlCol="0">
            <a:spAutoFit/>
          </a:bodyPr>
          <a:lstStyle/>
          <a:p>
            <a:pPr algn="ctr"/>
            <a:endParaRPr kumimoji="1" lang="ja-JP" altLang="en-US" sz="2000" dirty="0">
              <a:latin typeface="+mn-ea"/>
            </a:endParaRPr>
          </a:p>
        </p:txBody>
      </p:sp>
      <p:sp>
        <p:nvSpPr>
          <p:cNvPr id="39" name="正方形/長方形 38"/>
          <p:cNvSpPr/>
          <p:nvPr/>
        </p:nvSpPr>
        <p:spPr>
          <a:xfrm>
            <a:off x="1614121" y="2022542"/>
            <a:ext cx="4741742" cy="1527032"/>
          </a:xfrm>
          <a:prstGeom prst="rect">
            <a:avLst/>
          </a:prstGeom>
          <a:solidFill>
            <a:srgbClr val="FF000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solidFill>
                  <a:srgbClr val="FF0000"/>
                </a:solidFill>
              </a:rPr>
              <a:t>有意に選択（＋）</a:t>
            </a:r>
            <a:endParaRPr kumimoji="1" lang="ja-JP" altLang="en-US" sz="2800" dirty="0">
              <a:solidFill>
                <a:srgbClr val="FF0000"/>
              </a:solidFill>
            </a:endParaRPr>
          </a:p>
        </p:txBody>
      </p:sp>
      <p:sp>
        <p:nvSpPr>
          <p:cNvPr id="41" name="正方形/長方形 40"/>
          <p:cNvSpPr/>
          <p:nvPr/>
        </p:nvSpPr>
        <p:spPr>
          <a:xfrm>
            <a:off x="1614121" y="3879930"/>
            <a:ext cx="4741742" cy="1527032"/>
          </a:xfrm>
          <a:prstGeom prst="rect">
            <a:avLst/>
          </a:prstGeom>
          <a:solidFill>
            <a:srgbClr val="0070C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solidFill>
                  <a:srgbClr val="FF0000"/>
                </a:solidFill>
              </a:rPr>
              <a:t>有意に選択（－）</a:t>
            </a:r>
            <a:endParaRPr kumimoji="1" lang="ja-JP" altLang="en-US" sz="2800" dirty="0">
              <a:solidFill>
                <a:srgbClr val="FF0000"/>
              </a:solidFill>
            </a:endParaRPr>
          </a:p>
        </p:txBody>
      </p:sp>
      <p:grpSp>
        <p:nvGrpSpPr>
          <p:cNvPr id="43" name="グループ化 42"/>
          <p:cNvGrpSpPr/>
          <p:nvPr/>
        </p:nvGrpSpPr>
        <p:grpSpPr>
          <a:xfrm>
            <a:off x="1593907" y="5462717"/>
            <a:ext cx="4775194" cy="1234212"/>
            <a:chOff x="1593907" y="5429264"/>
            <a:chExt cx="4775194" cy="1234212"/>
          </a:xfrm>
        </p:grpSpPr>
        <p:sp>
          <p:nvSpPr>
            <p:cNvPr id="38" name="テキスト ボックス 37"/>
            <p:cNvSpPr txBox="1"/>
            <p:nvPr/>
          </p:nvSpPr>
          <p:spPr>
            <a:xfrm>
              <a:off x="1593907" y="5429264"/>
              <a:ext cx="1909151" cy="461665"/>
            </a:xfrm>
            <a:prstGeom prst="rect">
              <a:avLst/>
            </a:prstGeom>
            <a:solidFill>
              <a:schemeClr val="bg1"/>
            </a:solidFill>
            <a:ln w="31750">
              <a:solidFill>
                <a:schemeClr val="tx1"/>
              </a:solidFill>
            </a:ln>
          </p:spPr>
          <p:txBody>
            <a:bodyPr wrap="square" rtlCol="0">
              <a:spAutoFit/>
            </a:bodyPr>
            <a:lstStyle/>
            <a:p>
              <a:pPr algn="ctr"/>
              <a:r>
                <a:rPr lang="ja-JP" altLang="en-US" sz="2400" dirty="0" smtClean="0"/>
                <a:t>ムギ</a:t>
              </a:r>
              <a:endParaRPr kumimoji="1" lang="ja-JP" altLang="en-US" sz="2400" dirty="0"/>
            </a:p>
          </p:txBody>
        </p:sp>
        <p:sp>
          <p:nvSpPr>
            <p:cNvPr id="42" name="テキスト ボックス 41"/>
            <p:cNvSpPr txBox="1"/>
            <p:nvPr/>
          </p:nvSpPr>
          <p:spPr>
            <a:xfrm>
              <a:off x="3502579" y="5434213"/>
              <a:ext cx="2866522" cy="461665"/>
            </a:xfrm>
            <a:prstGeom prst="rect">
              <a:avLst/>
            </a:prstGeom>
            <a:solidFill>
              <a:schemeClr val="bg1"/>
            </a:solidFill>
            <a:ln w="31750">
              <a:solidFill>
                <a:schemeClr val="tx1"/>
              </a:solidFill>
            </a:ln>
          </p:spPr>
          <p:txBody>
            <a:bodyPr wrap="square" rtlCol="0">
              <a:spAutoFit/>
            </a:bodyPr>
            <a:lstStyle/>
            <a:p>
              <a:pPr algn="ctr"/>
              <a:r>
                <a:rPr kumimoji="1" lang="ja-JP" altLang="en-US" sz="2400" dirty="0" smtClean="0"/>
                <a:t>ダイズ</a:t>
              </a:r>
              <a:endParaRPr kumimoji="1" lang="ja-JP" altLang="en-US" sz="2400" dirty="0"/>
            </a:p>
          </p:txBody>
        </p:sp>
        <p:grpSp>
          <p:nvGrpSpPr>
            <p:cNvPr id="37" name="グループ化 36"/>
            <p:cNvGrpSpPr/>
            <p:nvPr/>
          </p:nvGrpSpPr>
          <p:grpSpPr>
            <a:xfrm>
              <a:off x="1599309" y="5832479"/>
              <a:ext cx="4768921" cy="830997"/>
              <a:chOff x="1599309" y="5903893"/>
              <a:chExt cx="4768921" cy="830997"/>
            </a:xfrm>
          </p:grpSpPr>
          <p:sp>
            <p:nvSpPr>
              <p:cNvPr id="21" name="テキスト ボックス 20"/>
              <p:cNvSpPr txBox="1"/>
              <p:nvPr/>
            </p:nvSpPr>
            <p:spPr>
              <a:xfrm>
                <a:off x="1599309" y="5903893"/>
                <a:ext cx="950125" cy="830997"/>
              </a:xfrm>
              <a:prstGeom prst="rect">
                <a:avLst/>
              </a:prstGeom>
              <a:solidFill>
                <a:schemeClr val="bg1"/>
              </a:solidFill>
              <a:ln w="31750">
                <a:solidFill>
                  <a:schemeClr val="tx1"/>
                </a:solidFill>
              </a:ln>
            </p:spPr>
            <p:txBody>
              <a:bodyPr wrap="square" rtlCol="0">
                <a:spAutoFit/>
              </a:bodyPr>
              <a:lstStyle/>
              <a:p>
                <a:pPr algn="ctr"/>
                <a:r>
                  <a:rPr kumimoji="1" lang="ja-JP" altLang="en-US" sz="2400" dirty="0" smtClean="0"/>
                  <a:t>期間</a:t>
                </a:r>
                <a:r>
                  <a:rPr lang="ja-JP" altLang="en-US" sz="2400" dirty="0" smtClean="0"/>
                  <a:t>（１）</a:t>
                </a:r>
                <a:endParaRPr kumimoji="1" lang="ja-JP" altLang="en-US" sz="2400" dirty="0"/>
              </a:p>
            </p:txBody>
          </p:sp>
          <p:sp>
            <p:nvSpPr>
              <p:cNvPr id="22" name="テキスト ボックス 21"/>
              <p:cNvSpPr txBox="1"/>
              <p:nvPr/>
            </p:nvSpPr>
            <p:spPr>
              <a:xfrm>
                <a:off x="2556053" y="5903893"/>
                <a:ext cx="1909151" cy="830997"/>
              </a:xfrm>
              <a:prstGeom prst="rect">
                <a:avLst/>
              </a:prstGeom>
              <a:solidFill>
                <a:schemeClr val="bg1"/>
              </a:solidFill>
              <a:ln w="31750">
                <a:solidFill>
                  <a:schemeClr val="tx1"/>
                </a:solidFill>
              </a:ln>
            </p:spPr>
            <p:txBody>
              <a:bodyPr wrap="square" rtlCol="0">
                <a:spAutoFit/>
              </a:bodyPr>
              <a:lstStyle/>
              <a:p>
                <a:pPr algn="ctr"/>
                <a:r>
                  <a:rPr kumimoji="1" lang="ja-JP" altLang="en-US" sz="2400" dirty="0" smtClean="0"/>
                  <a:t>期間</a:t>
                </a:r>
                <a:endParaRPr kumimoji="1" lang="en-US" altLang="ja-JP" sz="2400" dirty="0" smtClean="0"/>
              </a:p>
              <a:p>
                <a:pPr algn="ctr"/>
                <a:r>
                  <a:rPr lang="ja-JP" altLang="en-US" sz="2400" dirty="0" smtClean="0"/>
                  <a:t>（２）</a:t>
                </a:r>
                <a:endParaRPr kumimoji="1" lang="ja-JP" altLang="en-US" sz="2400" dirty="0"/>
              </a:p>
            </p:txBody>
          </p:sp>
          <p:sp>
            <p:nvSpPr>
              <p:cNvPr id="35" name="テキスト ボックス 34"/>
              <p:cNvSpPr txBox="1"/>
              <p:nvPr/>
            </p:nvSpPr>
            <p:spPr>
              <a:xfrm>
                <a:off x="4467980" y="5903893"/>
                <a:ext cx="950125" cy="830997"/>
              </a:xfrm>
              <a:prstGeom prst="rect">
                <a:avLst/>
              </a:prstGeom>
              <a:solidFill>
                <a:schemeClr val="bg1"/>
              </a:solidFill>
              <a:ln w="31750">
                <a:solidFill>
                  <a:schemeClr val="tx1"/>
                </a:solidFill>
              </a:ln>
            </p:spPr>
            <p:txBody>
              <a:bodyPr wrap="square" rtlCol="0">
                <a:spAutoFit/>
              </a:bodyPr>
              <a:lstStyle/>
              <a:p>
                <a:pPr algn="ctr"/>
                <a:r>
                  <a:rPr kumimoji="1" lang="ja-JP" altLang="en-US" sz="2400" dirty="0" smtClean="0"/>
                  <a:t>期間</a:t>
                </a:r>
                <a:r>
                  <a:rPr lang="ja-JP" altLang="en-US" sz="2400" dirty="0" smtClean="0"/>
                  <a:t>（３）</a:t>
                </a:r>
                <a:endParaRPr kumimoji="1" lang="ja-JP" altLang="en-US" sz="2400" dirty="0"/>
              </a:p>
            </p:txBody>
          </p:sp>
          <p:sp>
            <p:nvSpPr>
              <p:cNvPr id="36" name="テキスト ボックス 35"/>
              <p:cNvSpPr txBox="1"/>
              <p:nvPr/>
            </p:nvSpPr>
            <p:spPr>
              <a:xfrm>
                <a:off x="5418105" y="5903893"/>
                <a:ext cx="950125" cy="830997"/>
              </a:xfrm>
              <a:prstGeom prst="rect">
                <a:avLst/>
              </a:prstGeom>
              <a:solidFill>
                <a:schemeClr val="bg1"/>
              </a:solidFill>
              <a:ln w="31750">
                <a:solidFill>
                  <a:schemeClr val="tx1"/>
                </a:solidFill>
              </a:ln>
            </p:spPr>
            <p:txBody>
              <a:bodyPr wrap="square" rtlCol="0">
                <a:spAutoFit/>
              </a:bodyPr>
              <a:lstStyle/>
              <a:p>
                <a:pPr algn="ctr"/>
                <a:r>
                  <a:rPr kumimoji="1" lang="ja-JP" altLang="en-US" sz="2400" dirty="0" smtClean="0"/>
                  <a:t>期間</a:t>
                </a:r>
                <a:r>
                  <a:rPr lang="ja-JP" altLang="en-US" sz="2400" dirty="0" smtClean="0"/>
                  <a:t>（４）</a:t>
                </a:r>
                <a:endParaRPr kumimoji="1" lang="ja-JP" altLang="en-US" sz="2400" dirty="0"/>
              </a:p>
            </p:txBody>
          </p:sp>
        </p:grpSp>
      </p:grpSp>
      <p:sp>
        <p:nvSpPr>
          <p:cNvPr id="25" name="角丸四角形 24"/>
          <p:cNvSpPr/>
          <p:nvPr/>
        </p:nvSpPr>
        <p:spPr>
          <a:xfrm>
            <a:off x="1071538" y="1285860"/>
            <a:ext cx="2571768"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solidFill>
              </a:rPr>
              <a:t>調整化残差</a:t>
            </a:r>
            <a:r>
              <a:rPr lang="en-US" altLang="ja-JP" sz="2800" dirty="0" smtClean="0">
                <a:solidFill>
                  <a:schemeClr val="tx1"/>
                </a:solidFill>
              </a:rPr>
              <a:t>Z´</a:t>
            </a:r>
            <a:endParaRPr kumimoji="1" lang="ja-JP" altLang="en-US" sz="2800" baseline="30000" dirty="0">
              <a:solidFill>
                <a:schemeClr val="tx1"/>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dissolv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dissolve">
                                      <p:cBhvr>
                                        <p:cTn id="12" dur="500"/>
                                        <p:tgtEl>
                                          <p:spTgt spid="39"/>
                                        </p:tgtEl>
                                      </p:cBhvr>
                                    </p:animEffect>
                                  </p:childTnLst>
                                </p:cTn>
                              </p:par>
                              <p:par>
                                <p:cTn id="13" presetID="9" presetClass="entr" presetSubtype="0" fill="hold" grpId="2"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dissolve">
                                      <p:cBhvr>
                                        <p:cTn id="1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1" animBg="1"/>
      <p:bldP spid="41"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グラフ 23"/>
          <p:cNvGraphicFramePr/>
          <p:nvPr/>
        </p:nvGraphicFramePr>
        <p:xfrm>
          <a:off x="714348" y="1785926"/>
          <a:ext cx="8072494" cy="3857653"/>
        </p:xfrm>
        <a:graphic>
          <a:graphicData uri="http://schemas.openxmlformats.org/drawingml/2006/chart">
            <c:chart xmlns:c="http://schemas.openxmlformats.org/drawingml/2006/chart" xmlns:r="http://schemas.openxmlformats.org/officeDocument/2006/relationships" r:id="rId4"/>
          </a:graphicData>
        </a:graphic>
      </p:graphicFrame>
      <p:sp>
        <p:nvSpPr>
          <p:cNvPr id="51" name="正方形/長方形 50"/>
          <p:cNvSpPr/>
          <p:nvPr/>
        </p:nvSpPr>
        <p:spPr>
          <a:xfrm>
            <a:off x="1614121" y="3879930"/>
            <a:ext cx="4741742" cy="1527032"/>
          </a:xfrm>
          <a:prstGeom prst="rect">
            <a:avLst/>
          </a:prstGeom>
          <a:solidFill>
            <a:srgbClr val="0070C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solidFill>
                  <a:srgbClr val="FF0000"/>
                </a:solidFill>
              </a:rPr>
              <a:t>有意に選択（－）</a:t>
            </a:r>
            <a:endParaRPr kumimoji="1" lang="ja-JP" altLang="en-US" sz="2800" dirty="0">
              <a:solidFill>
                <a:srgbClr val="FF0000"/>
              </a:solidFill>
            </a:endParaRPr>
          </a:p>
        </p:txBody>
      </p:sp>
      <p:sp>
        <p:nvSpPr>
          <p:cNvPr id="50" name="正方形/長方形 49"/>
          <p:cNvSpPr/>
          <p:nvPr/>
        </p:nvSpPr>
        <p:spPr>
          <a:xfrm>
            <a:off x="1614121" y="2022542"/>
            <a:ext cx="4741742" cy="1527032"/>
          </a:xfrm>
          <a:prstGeom prst="rect">
            <a:avLst/>
          </a:prstGeom>
          <a:solidFill>
            <a:srgbClr val="FF000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solidFill>
                  <a:srgbClr val="FF0000"/>
                </a:solidFill>
              </a:rPr>
              <a:t>有意に選択（＋）</a:t>
            </a:r>
            <a:endParaRPr kumimoji="1" lang="ja-JP" altLang="en-US" sz="2800" dirty="0">
              <a:solidFill>
                <a:srgbClr val="FF0000"/>
              </a:solidFill>
            </a:endParaRPr>
          </a:p>
        </p:txBody>
      </p:sp>
      <p:sp>
        <p:nvSpPr>
          <p:cNvPr id="2" name="テキスト ボックス 1"/>
          <p:cNvSpPr txBox="1"/>
          <p:nvPr/>
        </p:nvSpPr>
        <p:spPr>
          <a:xfrm>
            <a:off x="2571736" y="428604"/>
            <a:ext cx="3357586" cy="584775"/>
          </a:xfrm>
          <a:prstGeom prst="rect">
            <a:avLst/>
          </a:prstGeom>
          <a:noFill/>
          <a:ln w="41275">
            <a:solidFill>
              <a:srgbClr val="FFC000"/>
            </a:solidFill>
          </a:ln>
        </p:spPr>
        <p:txBody>
          <a:bodyPr wrap="square" rtlCol="0">
            <a:spAutoFit/>
          </a:bodyPr>
          <a:lstStyle/>
          <a:p>
            <a:pPr algn="ctr"/>
            <a:r>
              <a:rPr kumimoji="1" lang="ja-JP" altLang="en-US" sz="3200" dirty="0" smtClean="0"/>
              <a:t>残差分析</a:t>
            </a:r>
            <a:r>
              <a:rPr kumimoji="1" lang="ja-JP" altLang="en-US" sz="2800" dirty="0" smtClean="0"/>
              <a:t>　</a:t>
            </a:r>
            <a:endParaRPr kumimoji="1" lang="ja-JP" altLang="en-US" sz="2800" baseline="30000" dirty="0"/>
          </a:p>
        </p:txBody>
      </p:sp>
      <p:grpSp>
        <p:nvGrpSpPr>
          <p:cNvPr id="3" name="グループ化 39"/>
          <p:cNvGrpSpPr/>
          <p:nvPr/>
        </p:nvGrpSpPr>
        <p:grpSpPr>
          <a:xfrm>
            <a:off x="1555233" y="3561973"/>
            <a:ext cx="4808528" cy="291562"/>
            <a:chOff x="1571604" y="3559137"/>
            <a:chExt cx="5143536" cy="300079"/>
          </a:xfrm>
        </p:grpSpPr>
        <p:cxnSp>
          <p:nvCxnSpPr>
            <p:cNvPr id="19" name="直線コネクタ 18"/>
            <p:cNvCxnSpPr/>
            <p:nvPr/>
          </p:nvCxnSpPr>
          <p:spPr>
            <a:xfrm>
              <a:off x="1571604" y="3559137"/>
              <a:ext cx="5143536" cy="158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1571604" y="3857628"/>
              <a:ext cx="5143536" cy="158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0" name="テキスト ボックス 29"/>
          <p:cNvSpPr txBox="1"/>
          <p:nvPr/>
        </p:nvSpPr>
        <p:spPr>
          <a:xfrm>
            <a:off x="3857620" y="6315038"/>
            <a:ext cx="428628" cy="400110"/>
          </a:xfrm>
          <a:prstGeom prst="rect">
            <a:avLst/>
          </a:prstGeom>
          <a:noFill/>
        </p:spPr>
        <p:txBody>
          <a:bodyPr wrap="square" rtlCol="0">
            <a:spAutoFit/>
          </a:bodyPr>
          <a:lstStyle/>
          <a:p>
            <a:pPr algn="ctr"/>
            <a:endParaRPr kumimoji="1" lang="ja-JP" altLang="en-US" sz="2000" dirty="0">
              <a:latin typeface="+mn-ea"/>
            </a:endParaRPr>
          </a:p>
        </p:txBody>
      </p:sp>
      <p:grpSp>
        <p:nvGrpSpPr>
          <p:cNvPr id="4" name="グループ化 42"/>
          <p:cNvGrpSpPr/>
          <p:nvPr/>
        </p:nvGrpSpPr>
        <p:grpSpPr>
          <a:xfrm>
            <a:off x="1593907" y="5462717"/>
            <a:ext cx="4775194" cy="1234212"/>
            <a:chOff x="1593907" y="5429264"/>
            <a:chExt cx="4775194" cy="1234212"/>
          </a:xfrm>
        </p:grpSpPr>
        <p:sp>
          <p:nvSpPr>
            <p:cNvPr id="38" name="テキスト ボックス 37"/>
            <p:cNvSpPr txBox="1"/>
            <p:nvPr/>
          </p:nvSpPr>
          <p:spPr>
            <a:xfrm>
              <a:off x="1593907" y="5429264"/>
              <a:ext cx="1909151" cy="461665"/>
            </a:xfrm>
            <a:prstGeom prst="rect">
              <a:avLst/>
            </a:prstGeom>
            <a:solidFill>
              <a:schemeClr val="bg1"/>
            </a:solidFill>
            <a:ln w="31750">
              <a:solidFill>
                <a:schemeClr val="tx1"/>
              </a:solidFill>
            </a:ln>
          </p:spPr>
          <p:txBody>
            <a:bodyPr wrap="square" rtlCol="0">
              <a:spAutoFit/>
            </a:bodyPr>
            <a:lstStyle/>
            <a:p>
              <a:pPr algn="ctr"/>
              <a:r>
                <a:rPr lang="ja-JP" altLang="en-US" sz="2400" dirty="0" smtClean="0"/>
                <a:t>ムギ</a:t>
              </a:r>
              <a:endParaRPr kumimoji="1" lang="ja-JP" altLang="en-US" sz="2400" dirty="0"/>
            </a:p>
          </p:txBody>
        </p:sp>
        <p:sp>
          <p:nvSpPr>
            <p:cNvPr id="42" name="テキスト ボックス 41"/>
            <p:cNvSpPr txBox="1"/>
            <p:nvPr/>
          </p:nvSpPr>
          <p:spPr>
            <a:xfrm>
              <a:off x="3502579" y="5434213"/>
              <a:ext cx="2866522" cy="461665"/>
            </a:xfrm>
            <a:prstGeom prst="rect">
              <a:avLst/>
            </a:prstGeom>
            <a:solidFill>
              <a:schemeClr val="bg1"/>
            </a:solidFill>
            <a:ln w="31750">
              <a:solidFill>
                <a:schemeClr val="tx1"/>
              </a:solidFill>
            </a:ln>
          </p:spPr>
          <p:txBody>
            <a:bodyPr wrap="square" rtlCol="0">
              <a:spAutoFit/>
            </a:bodyPr>
            <a:lstStyle/>
            <a:p>
              <a:pPr algn="ctr"/>
              <a:r>
                <a:rPr kumimoji="1" lang="ja-JP" altLang="en-US" sz="2400" dirty="0" smtClean="0"/>
                <a:t>ダイズ</a:t>
              </a:r>
              <a:endParaRPr kumimoji="1" lang="ja-JP" altLang="en-US" sz="2400" dirty="0"/>
            </a:p>
          </p:txBody>
        </p:sp>
        <p:grpSp>
          <p:nvGrpSpPr>
            <p:cNvPr id="5" name="グループ化 36"/>
            <p:cNvGrpSpPr/>
            <p:nvPr/>
          </p:nvGrpSpPr>
          <p:grpSpPr>
            <a:xfrm>
              <a:off x="1599309" y="5832479"/>
              <a:ext cx="4768921" cy="830997"/>
              <a:chOff x="1599309" y="5903893"/>
              <a:chExt cx="4768921" cy="830997"/>
            </a:xfrm>
          </p:grpSpPr>
          <p:sp>
            <p:nvSpPr>
              <p:cNvPr id="21" name="テキスト ボックス 20"/>
              <p:cNvSpPr txBox="1"/>
              <p:nvPr/>
            </p:nvSpPr>
            <p:spPr>
              <a:xfrm>
                <a:off x="1599309" y="5903893"/>
                <a:ext cx="950125" cy="830997"/>
              </a:xfrm>
              <a:prstGeom prst="rect">
                <a:avLst/>
              </a:prstGeom>
              <a:solidFill>
                <a:schemeClr val="bg1"/>
              </a:solidFill>
              <a:ln w="31750">
                <a:solidFill>
                  <a:schemeClr val="tx1"/>
                </a:solidFill>
              </a:ln>
            </p:spPr>
            <p:txBody>
              <a:bodyPr wrap="square" rtlCol="0">
                <a:spAutoFit/>
              </a:bodyPr>
              <a:lstStyle/>
              <a:p>
                <a:pPr algn="ctr"/>
                <a:r>
                  <a:rPr kumimoji="1" lang="ja-JP" altLang="en-US" sz="2400" dirty="0" smtClean="0"/>
                  <a:t>期間</a:t>
                </a:r>
                <a:r>
                  <a:rPr lang="ja-JP" altLang="en-US" sz="2400" dirty="0" smtClean="0"/>
                  <a:t>（１）</a:t>
                </a:r>
                <a:endParaRPr kumimoji="1" lang="ja-JP" altLang="en-US" sz="2400" dirty="0"/>
              </a:p>
            </p:txBody>
          </p:sp>
          <p:sp>
            <p:nvSpPr>
              <p:cNvPr id="22" name="テキスト ボックス 21"/>
              <p:cNvSpPr txBox="1"/>
              <p:nvPr/>
            </p:nvSpPr>
            <p:spPr>
              <a:xfrm>
                <a:off x="2556053" y="5903893"/>
                <a:ext cx="1909151" cy="830997"/>
              </a:xfrm>
              <a:prstGeom prst="rect">
                <a:avLst/>
              </a:prstGeom>
              <a:solidFill>
                <a:schemeClr val="bg1"/>
              </a:solidFill>
              <a:ln w="31750">
                <a:solidFill>
                  <a:schemeClr val="tx1"/>
                </a:solidFill>
              </a:ln>
            </p:spPr>
            <p:txBody>
              <a:bodyPr wrap="square" rtlCol="0">
                <a:spAutoFit/>
              </a:bodyPr>
              <a:lstStyle/>
              <a:p>
                <a:pPr algn="ctr"/>
                <a:r>
                  <a:rPr kumimoji="1" lang="ja-JP" altLang="en-US" sz="2400" dirty="0" smtClean="0"/>
                  <a:t>期間</a:t>
                </a:r>
                <a:endParaRPr kumimoji="1" lang="en-US" altLang="ja-JP" sz="2400" dirty="0" smtClean="0"/>
              </a:p>
              <a:p>
                <a:pPr algn="ctr"/>
                <a:r>
                  <a:rPr lang="ja-JP" altLang="en-US" sz="2400" dirty="0" smtClean="0"/>
                  <a:t>（２）</a:t>
                </a:r>
                <a:endParaRPr kumimoji="1" lang="ja-JP" altLang="en-US" sz="2400" dirty="0"/>
              </a:p>
            </p:txBody>
          </p:sp>
          <p:sp>
            <p:nvSpPr>
              <p:cNvPr id="35" name="テキスト ボックス 34"/>
              <p:cNvSpPr txBox="1"/>
              <p:nvPr/>
            </p:nvSpPr>
            <p:spPr>
              <a:xfrm>
                <a:off x="4467980" y="5903893"/>
                <a:ext cx="950125" cy="830997"/>
              </a:xfrm>
              <a:prstGeom prst="rect">
                <a:avLst/>
              </a:prstGeom>
              <a:solidFill>
                <a:schemeClr val="bg1"/>
              </a:solidFill>
              <a:ln w="31750">
                <a:solidFill>
                  <a:schemeClr val="tx1"/>
                </a:solidFill>
              </a:ln>
            </p:spPr>
            <p:txBody>
              <a:bodyPr wrap="square" rtlCol="0">
                <a:spAutoFit/>
              </a:bodyPr>
              <a:lstStyle/>
              <a:p>
                <a:pPr algn="ctr"/>
                <a:r>
                  <a:rPr kumimoji="1" lang="ja-JP" altLang="en-US" sz="2400" dirty="0" smtClean="0"/>
                  <a:t>期間</a:t>
                </a:r>
                <a:r>
                  <a:rPr lang="ja-JP" altLang="en-US" sz="2400" dirty="0" smtClean="0"/>
                  <a:t>（３）</a:t>
                </a:r>
                <a:endParaRPr kumimoji="1" lang="ja-JP" altLang="en-US" sz="2400" dirty="0"/>
              </a:p>
            </p:txBody>
          </p:sp>
          <p:sp>
            <p:nvSpPr>
              <p:cNvPr id="36" name="テキスト ボックス 35"/>
              <p:cNvSpPr txBox="1"/>
              <p:nvPr/>
            </p:nvSpPr>
            <p:spPr>
              <a:xfrm>
                <a:off x="5418105" y="5903893"/>
                <a:ext cx="950125" cy="830997"/>
              </a:xfrm>
              <a:prstGeom prst="rect">
                <a:avLst/>
              </a:prstGeom>
              <a:solidFill>
                <a:schemeClr val="bg1"/>
              </a:solidFill>
              <a:ln w="31750">
                <a:solidFill>
                  <a:schemeClr val="tx1"/>
                </a:solidFill>
              </a:ln>
            </p:spPr>
            <p:txBody>
              <a:bodyPr wrap="square" rtlCol="0">
                <a:spAutoFit/>
              </a:bodyPr>
              <a:lstStyle/>
              <a:p>
                <a:pPr algn="ctr"/>
                <a:r>
                  <a:rPr kumimoji="1" lang="ja-JP" altLang="en-US" sz="2400" dirty="0" smtClean="0"/>
                  <a:t>期間</a:t>
                </a:r>
                <a:r>
                  <a:rPr lang="ja-JP" altLang="en-US" sz="2400" dirty="0" smtClean="0"/>
                  <a:t>（４）</a:t>
                </a:r>
                <a:endParaRPr kumimoji="1" lang="ja-JP" altLang="en-US" sz="2400" dirty="0"/>
              </a:p>
            </p:txBody>
          </p:sp>
        </p:grpSp>
      </p:grpSp>
      <p:sp>
        <p:nvSpPr>
          <p:cNvPr id="44" name="角丸四角形 43"/>
          <p:cNvSpPr/>
          <p:nvPr/>
        </p:nvSpPr>
        <p:spPr>
          <a:xfrm>
            <a:off x="4467109" y="1928802"/>
            <a:ext cx="928694" cy="4786346"/>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角丸四角形 44"/>
          <p:cNvSpPr/>
          <p:nvPr/>
        </p:nvSpPr>
        <p:spPr>
          <a:xfrm>
            <a:off x="5406954" y="1928802"/>
            <a:ext cx="928694" cy="4786346"/>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1071538" y="1285860"/>
            <a:ext cx="2571768"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solidFill>
              </a:rPr>
              <a:t>調整化残差</a:t>
            </a:r>
            <a:r>
              <a:rPr lang="en-US" altLang="ja-JP" sz="2800" dirty="0" smtClean="0">
                <a:solidFill>
                  <a:schemeClr val="tx1"/>
                </a:solidFill>
              </a:rPr>
              <a:t>Z´</a:t>
            </a:r>
            <a:endParaRPr kumimoji="1" lang="ja-JP" altLang="en-US" sz="2800" baseline="30000" dirty="0">
              <a:solidFill>
                <a:schemeClr val="tx1"/>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withEffect">
                                  <p:stCondLst>
                                    <p:cond delay="0"/>
                                  </p:stCondLst>
                                  <p:childTnLst>
                                    <p:animEffect transition="out" filter="dissolv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dissolve">
                                      <p:cBhvr>
                                        <p:cTn id="12" dur="500"/>
                                        <p:tgtEl>
                                          <p:spTgt spid="44"/>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dissolve">
                                      <p:cBhvr>
                                        <p:cTn id="1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30"/>
          <p:cNvGrpSpPr/>
          <p:nvPr/>
        </p:nvGrpSpPr>
        <p:grpSpPr>
          <a:xfrm>
            <a:off x="428596" y="1857364"/>
            <a:ext cx="3500462" cy="2857519"/>
            <a:chOff x="714348" y="1785926"/>
            <a:chExt cx="5345300" cy="3763563"/>
          </a:xfrm>
        </p:grpSpPr>
        <p:graphicFrame>
          <p:nvGraphicFramePr>
            <p:cNvPr id="24" name="グラフ 23"/>
            <p:cNvGraphicFramePr/>
            <p:nvPr/>
          </p:nvGraphicFramePr>
          <p:xfrm>
            <a:off x="714348" y="1785926"/>
            <a:ext cx="5345300" cy="3763563"/>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グループ化 39"/>
            <p:cNvGrpSpPr/>
            <p:nvPr/>
          </p:nvGrpSpPr>
          <p:grpSpPr>
            <a:xfrm>
              <a:off x="1571604" y="3515077"/>
              <a:ext cx="4378957" cy="292525"/>
              <a:chOff x="1571604" y="3515077"/>
              <a:chExt cx="4378957" cy="292525"/>
            </a:xfrm>
          </p:grpSpPr>
          <p:cxnSp>
            <p:nvCxnSpPr>
              <p:cNvPr id="19" name="直線コネクタ 18"/>
              <p:cNvCxnSpPr/>
              <p:nvPr/>
            </p:nvCxnSpPr>
            <p:spPr>
              <a:xfrm>
                <a:off x="1571604" y="3515077"/>
                <a:ext cx="4378955" cy="1448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V="1">
                <a:off x="1571604" y="3805858"/>
                <a:ext cx="4378957" cy="174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 name="グループ化 21"/>
            <p:cNvGrpSpPr/>
            <p:nvPr/>
          </p:nvGrpSpPr>
          <p:grpSpPr>
            <a:xfrm>
              <a:off x="1593908" y="1930042"/>
              <a:ext cx="4356654" cy="3381242"/>
              <a:chOff x="1593908" y="1930042"/>
              <a:chExt cx="4356654" cy="3381242"/>
            </a:xfrm>
          </p:grpSpPr>
          <p:sp>
            <p:nvSpPr>
              <p:cNvPr id="39" name="正方形/長方形 38"/>
              <p:cNvSpPr/>
              <p:nvPr/>
            </p:nvSpPr>
            <p:spPr>
              <a:xfrm>
                <a:off x="1593908" y="1930042"/>
                <a:ext cx="4356654" cy="1575470"/>
              </a:xfrm>
              <a:prstGeom prst="rect">
                <a:avLst/>
              </a:prstGeom>
              <a:solidFill>
                <a:srgbClr val="FF000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000" dirty="0">
                  <a:solidFill>
                    <a:srgbClr val="FF0000"/>
                  </a:solidFill>
                </a:endParaRPr>
              </a:p>
            </p:txBody>
          </p:sp>
          <p:sp>
            <p:nvSpPr>
              <p:cNvPr id="41" name="正方形/長方形 40"/>
              <p:cNvSpPr/>
              <p:nvPr/>
            </p:nvSpPr>
            <p:spPr>
              <a:xfrm>
                <a:off x="1593908" y="3829904"/>
                <a:ext cx="4356654" cy="1481380"/>
              </a:xfrm>
              <a:prstGeom prst="rect">
                <a:avLst/>
              </a:prstGeom>
              <a:solidFill>
                <a:srgbClr val="0070C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000" dirty="0">
                  <a:solidFill>
                    <a:srgbClr val="FF0000"/>
                  </a:solidFill>
                </a:endParaRPr>
              </a:p>
            </p:txBody>
          </p:sp>
        </p:grpSp>
      </p:grpSp>
      <p:sp>
        <p:nvSpPr>
          <p:cNvPr id="2" name="テキスト ボックス 1"/>
          <p:cNvSpPr txBox="1"/>
          <p:nvPr/>
        </p:nvSpPr>
        <p:spPr>
          <a:xfrm>
            <a:off x="2571736" y="428604"/>
            <a:ext cx="3357586" cy="584775"/>
          </a:xfrm>
          <a:prstGeom prst="rect">
            <a:avLst/>
          </a:prstGeom>
          <a:noFill/>
          <a:ln w="41275">
            <a:solidFill>
              <a:srgbClr val="FFC000"/>
            </a:solidFill>
          </a:ln>
        </p:spPr>
        <p:txBody>
          <a:bodyPr wrap="square" rtlCol="0">
            <a:spAutoFit/>
          </a:bodyPr>
          <a:lstStyle/>
          <a:p>
            <a:pPr algn="ctr"/>
            <a:r>
              <a:rPr kumimoji="1" lang="ja-JP" altLang="en-US" sz="3200" dirty="0" smtClean="0"/>
              <a:t>残差分析</a:t>
            </a:r>
            <a:r>
              <a:rPr kumimoji="1" lang="ja-JP" altLang="en-US" sz="2800" dirty="0" smtClean="0"/>
              <a:t>　</a:t>
            </a:r>
            <a:endParaRPr kumimoji="1" lang="ja-JP" altLang="en-US" sz="2800" baseline="30000" dirty="0"/>
          </a:p>
        </p:txBody>
      </p:sp>
      <p:sp>
        <p:nvSpPr>
          <p:cNvPr id="4" name="角丸四角形 3"/>
          <p:cNvSpPr/>
          <p:nvPr/>
        </p:nvSpPr>
        <p:spPr>
          <a:xfrm>
            <a:off x="785786" y="1214422"/>
            <a:ext cx="2571768"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solidFill>
              </a:rPr>
              <a:t>調整化残差</a:t>
            </a:r>
            <a:r>
              <a:rPr lang="en-US" altLang="ja-JP" sz="2800" dirty="0" smtClean="0">
                <a:solidFill>
                  <a:schemeClr val="tx1"/>
                </a:solidFill>
              </a:rPr>
              <a:t>Z´</a:t>
            </a:r>
            <a:endParaRPr kumimoji="1" lang="ja-JP" altLang="en-US" sz="2800" baseline="30000" dirty="0">
              <a:solidFill>
                <a:schemeClr val="tx1"/>
              </a:solidFill>
            </a:endParaRPr>
          </a:p>
        </p:txBody>
      </p:sp>
      <p:sp>
        <p:nvSpPr>
          <p:cNvPr id="28" name="テキスト ボックス 27"/>
          <p:cNvSpPr txBox="1"/>
          <p:nvPr/>
        </p:nvSpPr>
        <p:spPr>
          <a:xfrm>
            <a:off x="2742001" y="4714884"/>
            <a:ext cx="615553" cy="1643074"/>
          </a:xfrm>
          <a:prstGeom prst="rect">
            <a:avLst/>
          </a:prstGeom>
          <a:noFill/>
        </p:spPr>
        <p:txBody>
          <a:bodyPr vert="eaVert" wrap="square" rtlCol="0">
            <a:spAutoFit/>
          </a:bodyPr>
          <a:lstStyle/>
          <a:p>
            <a:r>
              <a:rPr kumimoji="1" lang="ja-JP" altLang="en-US" sz="2800" dirty="0" smtClean="0">
                <a:solidFill>
                  <a:srgbClr val="FF0000"/>
                </a:solidFill>
              </a:rPr>
              <a:t>期間（３）</a:t>
            </a:r>
            <a:endParaRPr kumimoji="1" lang="ja-JP" altLang="en-US" sz="2800" dirty="0">
              <a:solidFill>
                <a:srgbClr val="FF0000"/>
              </a:solidFill>
            </a:endParaRPr>
          </a:p>
        </p:txBody>
      </p:sp>
      <p:sp>
        <p:nvSpPr>
          <p:cNvPr id="21" name="角丸四角形 20"/>
          <p:cNvSpPr/>
          <p:nvPr/>
        </p:nvSpPr>
        <p:spPr>
          <a:xfrm>
            <a:off x="2786050" y="2000240"/>
            <a:ext cx="522368" cy="257176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4429124" y="1571612"/>
            <a:ext cx="1571636" cy="523220"/>
          </a:xfrm>
          <a:prstGeom prst="rect">
            <a:avLst/>
          </a:prstGeom>
          <a:noFill/>
        </p:spPr>
        <p:txBody>
          <a:bodyPr wrap="square" rtlCol="0">
            <a:spAutoFit/>
          </a:bodyPr>
          <a:lstStyle/>
          <a:p>
            <a:r>
              <a:rPr kumimoji="1" lang="ja-JP" altLang="en-US" sz="2800" dirty="0" smtClean="0">
                <a:solidFill>
                  <a:srgbClr val="FF0000"/>
                </a:solidFill>
              </a:rPr>
              <a:t>期間</a:t>
            </a:r>
            <a:r>
              <a:rPr lang="ja-JP" altLang="en-US" sz="2800" dirty="0" smtClean="0">
                <a:solidFill>
                  <a:srgbClr val="FF0000"/>
                </a:solidFill>
              </a:rPr>
              <a:t>（３）</a:t>
            </a:r>
            <a:endParaRPr kumimoji="1" lang="ja-JP" altLang="en-US" sz="2800" dirty="0">
              <a:solidFill>
                <a:srgbClr val="FF0000"/>
              </a:solidFill>
            </a:endParaRPr>
          </a:p>
        </p:txBody>
      </p:sp>
      <p:sp>
        <p:nvSpPr>
          <p:cNvPr id="32" name="テキスト ボックス 31"/>
          <p:cNvSpPr txBox="1"/>
          <p:nvPr/>
        </p:nvSpPr>
        <p:spPr>
          <a:xfrm>
            <a:off x="4500562" y="2000240"/>
            <a:ext cx="2928958" cy="461665"/>
          </a:xfrm>
          <a:prstGeom prst="rect">
            <a:avLst/>
          </a:prstGeom>
          <a:noFill/>
        </p:spPr>
        <p:txBody>
          <a:bodyPr wrap="square" rtlCol="0">
            <a:spAutoFit/>
          </a:bodyPr>
          <a:lstStyle/>
          <a:p>
            <a:r>
              <a:rPr kumimoji="1" lang="ja-JP" altLang="en-US" sz="2400" dirty="0" smtClean="0"/>
              <a:t>（中干し～収穫前）</a:t>
            </a:r>
            <a:endParaRPr kumimoji="1" lang="ja-JP" altLang="en-US" sz="2400" dirty="0"/>
          </a:p>
        </p:txBody>
      </p:sp>
      <p:pic>
        <p:nvPicPr>
          <p:cNvPr id="34" name="Picture 2"/>
          <p:cNvPicPr>
            <a:picLocks noChangeAspect="1" noChangeArrowheads="1"/>
          </p:cNvPicPr>
          <p:nvPr/>
        </p:nvPicPr>
        <p:blipFill>
          <a:blip r:embed="rId5"/>
          <a:srcRect l="75089" t="24447" b="64497"/>
          <a:stretch>
            <a:fillRect/>
          </a:stretch>
        </p:blipFill>
        <p:spPr bwMode="auto">
          <a:xfrm>
            <a:off x="4500594" y="2428868"/>
            <a:ext cx="2014495" cy="428628"/>
          </a:xfrm>
          <a:prstGeom prst="rect">
            <a:avLst/>
          </a:prstGeom>
          <a:noFill/>
          <a:ln w="9525">
            <a:noFill/>
            <a:miter lim="800000"/>
            <a:headEnd/>
            <a:tailEnd/>
          </a:ln>
          <a:effectLst/>
        </p:spPr>
      </p:pic>
      <p:sp>
        <p:nvSpPr>
          <p:cNvPr id="35" name="テキスト ボックス 34"/>
          <p:cNvSpPr txBox="1"/>
          <p:nvPr/>
        </p:nvSpPr>
        <p:spPr>
          <a:xfrm>
            <a:off x="6429420" y="2428868"/>
            <a:ext cx="1214446" cy="461665"/>
          </a:xfrm>
          <a:prstGeom prst="rect">
            <a:avLst/>
          </a:prstGeom>
          <a:noFill/>
        </p:spPr>
        <p:txBody>
          <a:bodyPr wrap="square" rtlCol="0">
            <a:spAutoFit/>
          </a:bodyPr>
          <a:lstStyle/>
          <a:p>
            <a:r>
              <a:rPr kumimoji="1" lang="ja-JP" altLang="en-US" sz="2400" dirty="0" smtClean="0"/>
              <a:t>少ない</a:t>
            </a:r>
            <a:endParaRPr kumimoji="1" lang="ja-JP" altLang="en-US" sz="2400" dirty="0"/>
          </a:p>
        </p:txBody>
      </p:sp>
      <p:pic>
        <p:nvPicPr>
          <p:cNvPr id="33" name="Picture 2"/>
          <p:cNvPicPr>
            <a:picLocks noChangeAspect="1" noChangeArrowheads="1"/>
          </p:cNvPicPr>
          <p:nvPr/>
        </p:nvPicPr>
        <p:blipFill>
          <a:blip r:embed="rId5"/>
          <a:srcRect l="75089" t="35503" b="55283"/>
          <a:stretch>
            <a:fillRect/>
          </a:stretch>
        </p:blipFill>
        <p:spPr bwMode="auto">
          <a:xfrm>
            <a:off x="4500594" y="4357694"/>
            <a:ext cx="2014495" cy="357190"/>
          </a:xfrm>
          <a:prstGeom prst="rect">
            <a:avLst/>
          </a:prstGeom>
          <a:noFill/>
          <a:ln w="9525">
            <a:noFill/>
            <a:miter lim="800000"/>
            <a:headEnd/>
            <a:tailEnd/>
          </a:ln>
          <a:effectLst/>
        </p:spPr>
      </p:pic>
      <p:sp>
        <p:nvSpPr>
          <p:cNvPr id="36" name="テキスト ボックス 35"/>
          <p:cNvSpPr txBox="1"/>
          <p:nvPr/>
        </p:nvSpPr>
        <p:spPr>
          <a:xfrm>
            <a:off x="7286676" y="4572008"/>
            <a:ext cx="857256" cy="461665"/>
          </a:xfrm>
          <a:prstGeom prst="rect">
            <a:avLst/>
          </a:prstGeom>
          <a:noFill/>
        </p:spPr>
        <p:txBody>
          <a:bodyPr wrap="square" rtlCol="0">
            <a:spAutoFit/>
          </a:bodyPr>
          <a:lstStyle/>
          <a:p>
            <a:r>
              <a:rPr lang="ja-JP" altLang="en-US" sz="2400" dirty="0" smtClean="0"/>
              <a:t>多い</a:t>
            </a:r>
            <a:endParaRPr kumimoji="1" lang="ja-JP" altLang="en-US" sz="2400" dirty="0"/>
          </a:p>
        </p:txBody>
      </p:sp>
      <p:pic>
        <p:nvPicPr>
          <p:cNvPr id="38" name="Picture 2"/>
          <p:cNvPicPr>
            <a:picLocks noChangeAspect="1" noChangeArrowheads="1"/>
          </p:cNvPicPr>
          <p:nvPr/>
        </p:nvPicPr>
        <p:blipFill>
          <a:blip r:embed="rId5"/>
          <a:srcRect l="75089" t="53931" b="35013"/>
          <a:stretch>
            <a:fillRect/>
          </a:stretch>
        </p:blipFill>
        <p:spPr bwMode="auto">
          <a:xfrm>
            <a:off x="4500594" y="4786322"/>
            <a:ext cx="2014495" cy="428628"/>
          </a:xfrm>
          <a:prstGeom prst="rect">
            <a:avLst/>
          </a:prstGeom>
          <a:noFill/>
          <a:ln w="9525">
            <a:noFill/>
            <a:miter lim="800000"/>
            <a:headEnd/>
            <a:tailEnd/>
          </a:ln>
          <a:effectLst/>
        </p:spPr>
      </p:pic>
      <p:sp>
        <p:nvSpPr>
          <p:cNvPr id="40" name="右中かっこ 39"/>
          <p:cNvSpPr/>
          <p:nvPr/>
        </p:nvSpPr>
        <p:spPr>
          <a:xfrm>
            <a:off x="6715172" y="4429132"/>
            <a:ext cx="428628" cy="714380"/>
          </a:xfrm>
          <a:prstGeom prst="rightBrace">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角丸四角形 24"/>
          <p:cNvSpPr/>
          <p:nvPr/>
        </p:nvSpPr>
        <p:spPr>
          <a:xfrm>
            <a:off x="7572396" y="2428868"/>
            <a:ext cx="1500230" cy="4286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t>中干し</a:t>
            </a:r>
          </a:p>
        </p:txBody>
      </p:sp>
      <p:sp>
        <p:nvSpPr>
          <p:cNvPr id="27" name="角丸四角形 26"/>
          <p:cNvSpPr/>
          <p:nvPr/>
        </p:nvSpPr>
        <p:spPr>
          <a:xfrm>
            <a:off x="5500758" y="2928934"/>
            <a:ext cx="2928926" cy="42862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視覚的に狭い環境</a:t>
            </a:r>
          </a:p>
        </p:txBody>
      </p:sp>
      <p:sp>
        <p:nvSpPr>
          <p:cNvPr id="29" name="角丸四角形 28"/>
          <p:cNvSpPr/>
          <p:nvPr/>
        </p:nvSpPr>
        <p:spPr>
          <a:xfrm>
            <a:off x="5572164" y="3895613"/>
            <a:ext cx="2928926"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rgbClr val="FF0000"/>
                </a:solidFill>
              </a:rPr>
              <a:t>採食に適さない環境</a:t>
            </a:r>
            <a:endParaRPr lang="ja-JP" altLang="en-US" sz="2400" dirty="0" smtClean="0"/>
          </a:p>
        </p:txBody>
      </p:sp>
      <p:sp>
        <p:nvSpPr>
          <p:cNvPr id="30" name="角丸四角形 29"/>
          <p:cNvSpPr/>
          <p:nvPr/>
        </p:nvSpPr>
        <p:spPr>
          <a:xfrm>
            <a:off x="5786446" y="4357694"/>
            <a:ext cx="2071734" cy="4286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t>ゲンゲの枯死</a:t>
            </a:r>
          </a:p>
        </p:txBody>
      </p:sp>
      <p:sp>
        <p:nvSpPr>
          <p:cNvPr id="31" name="角丸四角形 30"/>
          <p:cNvSpPr/>
          <p:nvPr/>
        </p:nvSpPr>
        <p:spPr>
          <a:xfrm>
            <a:off x="6572296" y="4857760"/>
            <a:ext cx="2285984" cy="4286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t>ダイズの作付け</a:t>
            </a:r>
          </a:p>
        </p:txBody>
      </p:sp>
      <p:sp>
        <p:nvSpPr>
          <p:cNvPr id="37" name="角丸四角形 36"/>
          <p:cNvSpPr/>
          <p:nvPr/>
        </p:nvSpPr>
        <p:spPr>
          <a:xfrm>
            <a:off x="8001024" y="4357694"/>
            <a:ext cx="857256" cy="4286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t>耕起</a:t>
            </a:r>
          </a:p>
        </p:txBody>
      </p:sp>
      <p:sp>
        <p:nvSpPr>
          <p:cNvPr id="44" name="角丸四角形 43"/>
          <p:cNvSpPr/>
          <p:nvPr/>
        </p:nvSpPr>
        <p:spPr>
          <a:xfrm>
            <a:off x="5653158" y="5429264"/>
            <a:ext cx="2705088" cy="42862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視覚的に広い環境</a:t>
            </a:r>
          </a:p>
        </p:txBody>
      </p:sp>
      <p:sp>
        <p:nvSpPr>
          <p:cNvPr id="45" name="角丸四角形 44"/>
          <p:cNvSpPr/>
          <p:nvPr/>
        </p:nvSpPr>
        <p:spPr>
          <a:xfrm>
            <a:off x="5653158" y="5929330"/>
            <a:ext cx="2571768"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rgbClr val="FF0000"/>
                </a:solidFill>
              </a:rPr>
              <a:t>採食に適した環境</a:t>
            </a:r>
            <a:endParaRPr lang="ja-JP" altLang="en-US" sz="2400" dirty="0" smtClean="0"/>
          </a:p>
        </p:txBody>
      </p:sp>
      <p:sp>
        <p:nvSpPr>
          <p:cNvPr id="43" name="角丸四角形 42"/>
          <p:cNvSpPr/>
          <p:nvPr/>
        </p:nvSpPr>
        <p:spPr>
          <a:xfrm>
            <a:off x="5500726" y="2428868"/>
            <a:ext cx="2000232" cy="4286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t>イネ丈が高い</a:t>
            </a:r>
          </a:p>
        </p:txBody>
      </p:sp>
      <p:sp>
        <p:nvSpPr>
          <p:cNvPr id="46" name="角丸四角形 45"/>
          <p:cNvSpPr/>
          <p:nvPr/>
        </p:nvSpPr>
        <p:spPr>
          <a:xfrm>
            <a:off x="5500694" y="3429000"/>
            <a:ext cx="2928926" cy="42862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土壌が乾燥</a:t>
            </a:r>
          </a:p>
        </p:txBody>
      </p:sp>
      <p:grpSp>
        <p:nvGrpSpPr>
          <p:cNvPr id="65" name="グループ化 64"/>
          <p:cNvGrpSpPr/>
          <p:nvPr/>
        </p:nvGrpSpPr>
        <p:grpSpPr>
          <a:xfrm>
            <a:off x="2824962" y="2042494"/>
            <a:ext cx="1675600" cy="2315200"/>
            <a:chOff x="2824962" y="2042494"/>
            <a:chExt cx="1675600" cy="2315200"/>
          </a:xfrm>
        </p:grpSpPr>
        <p:sp>
          <p:nvSpPr>
            <p:cNvPr id="48" name="円/楕円 47"/>
            <p:cNvSpPr/>
            <p:nvPr/>
          </p:nvSpPr>
          <p:spPr>
            <a:xfrm>
              <a:off x="2824962" y="2042494"/>
              <a:ext cx="428628"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3" name="直線コネクタ 52"/>
            <p:cNvCxnSpPr/>
            <p:nvPr/>
          </p:nvCxnSpPr>
          <p:spPr>
            <a:xfrm rot="16200000" flipV="1">
              <a:off x="2842896" y="2700028"/>
              <a:ext cx="2009992" cy="130534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6" name="グループ化 65"/>
          <p:cNvGrpSpPr/>
          <p:nvPr/>
        </p:nvGrpSpPr>
        <p:grpSpPr>
          <a:xfrm>
            <a:off x="2828304" y="2928934"/>
            <a:ext cx="1656145" cy="2039176"/>
            <a:chOff x="2828304" y="2928934"/>
            <a:chExt cx="1656145" cy="2039176"/>
          </a:xfrm>
        </p:grpSpPr>
        <p:sp>
          <p:nvSpPr>
            <p:cNvPr id="49" name="円/楕円 48"/>
            <p:cNvSpPr/>
            <p:nvPr/>
          </p:nvSpPr>
          <p:spPr>
            <a:xfrm>
              <a:off x="2828304" y="2928934"/>
              <a:ext cx="428628"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5" name="直線コネクタ 54"/>
            <p:cNvCxnSpPr/>
            <p:nvPr/>
          </p:nvCxnSpPr>
          <p:spPr>
            <a:xfrm rot="16200000" flipV="1">
              <a:off x="2974522" y="3458184"/>
              <a:ext cx="1733969" cy="128588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9" name="グループ化 68"/>
          <p:cNvGrpSpPr/>
          <p:nvPr/>
        </p:nvGrpSpPr>
        <p:grpSpPr>
          <a:xfrm>
            <a:off x="2829493" y="2766602"/>
            <a:ext cx="1818477" cy="1733968"/>
            <a:chOff x="2977362" y="3981048"/>
            <a:chExt cx="1818477" cy="1733968"/>
          </a:xfrm>
        </p:grpSpPr>
        <p:sp>
          <p:nvSpPr>
            <p:cNvPr id="67" name="円/楕円 66"/>
            <p:cNvSpPr/>
            <p:nvPr/>
          </p:nvSpPr>
          <p:spPr>
            <a:xfrm>
              <a:off x="2977362" y="5357826"/>
              <a:ext cx="428628"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8" name="直線コネクタ 67"/>
            <p:cNvCxnSpPr/>
            <p:nvPr/>
          </p:nvCxnSpPr>
          <p:spPr>
            <a:xfrm rot="5400000">
              <a:off x="3362218" y="3995642"/>
              <a:ext cx="1448215" cy="141902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dissolve">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dissolve">
                                      <p:cBhvr>
                                        <p:cTn id="12" dur="500"/>
                                        <p:tgtEl>
                                          <p:spTgt spid="65"/>
                                        </p:tgtEl>
                                      </p:cBhvr>
                                    </p:animEffect>
                                  </p:childTnLst>
                                </p:cTn>
                              </p:par>
                              <p:par>
                                <p:cTn id="13" presetID="9"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dissolve">
                                      <p:cBhvr>
                                        <p:cTn id="15" dur="500"/>
                                        <p:tgtEl>
                                          <p:spTgt spid="66"/>
                                        </p:tgtEl>
                                      </p:cBhvr>
                                    </p:animEffect>
                                  </p:childTnLst>
                                </p:cTn>
                              </p:par>
                              <p:par>
                                <p:cTn id="16" presetID="9" presetClass="exit" presetSubtype="0" fill="hold" nodeType="withEffect">
                                  <p:stCondLst>
                                    <p:cond delay="0"/>
                                  </p:stCondLst>
                                  <p:childTnLst>
                                    <p:animEffect transition="out" filter="dissolve">
                                      <p:cBhvr>
                                        <p:cTn id="17" dur="500"/>
                                        <p:tgtEl>
                                          <p:spTgt spid="69"/>
                                        </p:tgtEl>
                                      </p:cBhvr>
                                    </p:animEffect>
                                    <p:set>
                                      <p:cBhvr>
                                        <p:cTn id="18" dur="1" fill="hold">
                                          <p:stCondLst>
                                            <p:cond delay="499"/>
                                          </p:stCondLst>
                                        </p:cTn>
                                        <p:tgtEl>
                                          <p:spTgt spid="6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nodeType="clickEffect">
                                  <p:stCondLst>
                                    <p:cond delay="0"/>
                                  </p:stCondLst>
                                  <p:childTnLst>
                                    <p:animEffect transition="out" filter="dissolve">
                                      <p:cBhvr>
                                        <p:cTn id="22" dur="500"/>
                                        <p:tgtEl>
                                          <p:spTgt spid="65"/>
                                        </p:tgtEl>
                                      </p:cBhvr>
                                    </p:animEffect>
                                    <p:set>
                                      <p:cBhvr>
                                        <p:cTn id="23" dur="1" fill="hold">
                                          <p:stCondLst>
                                            <p:cond delay="499"/>
                                          </p:stCondLst>
                                        </p:cTn>
                                        <p:tgtEl>
                                          <p:spTgt spid="65"/>
                                        </p:tgtEl>
                                        <p:attrNameLst>
                                          <p:attrName>style.visibility</p:attrName>
                                        </p:attrNameLst>
                                      </p:cBhvr>
                                      <p:to>
                                        <p:strVal val="hidden"/>
                                      </p:to>
                                    </p:set>
                                  </p:childTnLst>
                                </p:cTn>
                              </p:par>
                              <p:par>
                                <p:cTn id="24" presetID="9" presetClass="exit" presetSubtype="0" fill="hold" nodeType="withEffect">
                                  <p:stCondLst>
                                    <p:cond delay="0"/>
                                  </p:stCondLst>
                                  <p:childTnLst>
                                    <p:animEffect transition="out" filter="dissolve">
                                      <p:cBhvr>
                                        <p:cTn id="25" dur="500"/>
                                        <p:tgtEl>
                                          <p:spTgt spid="66"/>
                                        </p:tgtEl>
                                      </p:cBhvr>
                                    </p:animEffect>
                                    <p:set>
                                      <p:cBhvr>
                                        <p:cTn id="26" dur="1" fill="hold">
                                          <p:stCondLst>
                                            <p:cond delay="499"/>
                                          </p:stCondLst>
                                        </p:cTn>
                                        <p:tgtEl>
                                          <p:spTgt spid="66"/>
                                        </p:tgtEl>
                                        <p:attrNameLst>
                                          <p:attrName>style.visibility</p:attrName>
                                        </p:attrNameLst>
                                      </p:cBhvr>
                                      <p:to>
                                        <p:strVal val="hidden"/>
                                      </p:to>
                                    </p:set>
                                  </p:childTnLst>
                                </p:cTn>
                              </p:par>
                              <p:par>
                                <p:cTn id="27" presetID="9" presetClass="entr" presetSubtype="0" fill="hold" grpId="2"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dissolve">
                                      <p:cBhvr>
                                        <p:cTn id="29" dur="500"/>
                                        <p:tgtEl>
                                          <p:spTgt spid="25"/>
                                        </p:tgtEl>
                                      </p:cBhvr>
                                    </p:animEffect>
                                  </p:childTnLst>
                                </p:cTn>
                              </p:par>
                              <p:par>
                                <p:cTn id="30" presetID="9" presetClass="entr" presetSubtype="0" fill="hold" grpId="2"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dissolve">
                                      <p:cBhvr>
                                        <p:cTn id="32" dur="500"/>
                                        <p:tgtEl>
                                          <p:spTgt spid="43"/>
                                        </p:tgtEl>
                                      </p:cBhvr>
                                    </p:animEffect>
                                  </p:childTnLst>
                                </p:cTn>
                              </p:par>
                              <p:par>
                                <p:cTn id="33" presetID="9" presetClass="entr" presetSubtype="0" fill="hold" grpId="1"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dissolve">
                                      <p:cBhvr>
                                        <p:cTn id="35" dur="500"/>
                                        <p:tgtEl>
                                          <p:spTgt spid="46"/>
                                        </p:tgtEl>
                                      </p:cBhvr>
                                    </p:animEffect>
                                  </p:childTnLst>
                                </p:cTn>
                              </p:par>
                              <p:par>
                                <p:cTn id="36" presetID="9" presetClass="entr" presetSubtype="0" fill="hold" grpId="2"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dissolve">
                                      <p:cBhvr>
                                        <p:cTn id="38" dur="500"/>
                                        <p:tgtEl>
                                          <p:spTgt spid="27"/>
                                        </p:tgtEl>
                                      </p:cBhvr>
                                    </p:animEffect>
                                  </p:childTnLst>
                                </p:cTn>
                              </p:par>
                              <p:par>
                                <p:cTn id="39" presetID="9" presetClass="exit" presetSubtype="0" fill="hold" grpId="0" nodeType="withEffect">
                                  <p:stCondLst>
                                    <p:cond delay="0"/>
                                  </p:stCondLst>
                                  <p:childTnLst>
                                    <p:animEffect transition="out" filter="dissolve">
                                      <p:cBhvr>
                                        <p:cTn id="40" dur="500"/>
                                        <p:tgtEl>
                                          <p:spTgt spid="35"/>
                                        </p:tgtEl>
                                      </p:cBhvr>
                                    </p:animEffect>
                                    <p:set>
                                      <p:cBhvr>
                                        <p:cTn id="41" dur="1" fill="hold">
                                          <p:stCondLst>
                                            <p:cond delay="499"/>
                                          </p:stCondLst>
                                        </p:cTn>
                                        <p:tgtEl>
                                          <p:spTgt spid="35"/>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dissolve">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xit" presetSubtype="0" fill="hold" nodeType="clickEffect">
                                  <p:stCondLst>
                                    <p:cond delay="0"/>
                                  </p:stCondLst>
                                  <p:childTnLst>
                                    <p:animEffect transition="out" filter="dissolve">
                                      <p:cBhvr>
                                        <p:cTn id="50" dur="500"/>
                                        <p:tgtEl>
                                          <p:spTgt spid="38"/>
                                        </p:tgtEl>
                                      </p:cBhvr>
                                    </p:animEffect>
                                    <p:set>
                                      <p:cBhvr>
                                        <p:cTn id="51" dur="1" fill="hold">
                                          <p:stCondLst>
                                            <p:cond delay="499"/>
                                          </p:stCondLst>
                                        </p:cTn>
                                        <p:tgtEl>
                                          <p:spTgt spid="38"/>
                                        </p:tgtEl>
                                        <p:attrNameLst>
                                          <p:attrName>style.visibility</p:attrName>
                                        </p:attrNameLst>
                                      </p:cBhvr>
                                      <p:to>
                                        <p:strVal val="hidden"/>
                                      </p:to>
                                    </p:set>
                                  </p:childTnLst>
                                </p:cTn>
                              </p:par>
                              <p:par>
                                <p:cTn id="52" presetID="9" presetClass="exit" presetSubtype="0" fill="hold" grpId="1" nodeType="withEffect">
                                  <p:stCondLst>
                                    <p:cond delay="0"/>
                                  </p:stCondLst>
                                  <p:childTnLst>
                                    <p:animEffect transition="out" filter="dissolve">
                                      <p:cBhvr>
                                        <p:cTn id="53" dur="500"/>
                                        <p:tgtEl>
                                          <p:spTgt spid="40"/>
                                        </p:tgtEl>
                                      </p:cBhvr>
                                    </p:animEffect>
                                    <p:set>
                                      <p:cBhvr>
                                        <p:cTn id="54" dur="1" fill="hold">
                                          <p:stCondLst>
                                            <p:cond delay="499"/>
                                          </p:stCondLst>
                                        </p:cTn>
                                        <p:tgtEl>
                                          <p:spTgt spid="40"/>
                                        </p:tgtEl>
                                        <p:attrNameLst>
                                          <p:attrName>style.visibility</p:attrName>
                                        </p:attrNameLst>
                                      </p:cBhvr>
                                      <p:to>
                                        <p:strVal val="hidden"/>
                                      </p:to>
                                    </p:set>
                                  </p:childTnLst>
                                </p:cTn>
                              </p:par>
                              <p:par>
                                <p:cTn id="55" presetID="9" presetClass="exit" presetSubtype="0" fill="hold" grpId="1" nodeType="withEffect">
                                  <p:stCondLst>
                                    <p:cond delay="0"/>
                                  </p:stCondLst>
                                  <p:childTnLst>
                                    <p:animEffect transition="out" filter="dissolve">
                                      <p:cBhvr>
                                        <p:cTn id="56" dur="500"/>
                                        <p:tgtEl>
                                          <p:spTgt spid="36"/>
                                        </p:tgtEl>
                                      </p:cBhvr>
                                    </p:animEffect>
                                    <p:set>
                                      <p:cBhvr>
                                        <p:cTn id="57" dur="1" fill="hold">
                                          <p:stCondLst>
                                            <p:cond delay="499"/>
                                          </p:stCondLst>
                                        </p:cTn>
                                        <p:tgtEl>
                                          <p:spTgt spid="36"/>
                                        </p:tgtEl>
                                        <p:attrNameLst>
                                          <p:attrName>style.visibility</p:attrName>
                                        </p:attrNameLst>
                                      </p:cBhvr>
                                      <p:to>
                                        <p:strVal val="hidden"/>
                                      </p:to>
                                    </p:set>
                                  </p:childTnLst>
                                </p:cTn>
                              </p:par>
                              <p:par>
                                <p:cTn id="58" presetID="9" presetClass="entr" presetSubtype="0" fill="hold" grpId="3"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dissolve">
                                      <p:cBhvr>
                                        <p:cTn id="60" dur="500"/>
                                        <p:tgtEl>
                                          <p:spTgt spid="30"/>
                                        </p:tgtEl>
                                      </p:cBhvr>
                                    </p:animEffect>
                                  </p:childTnLst>
                                </p:cTn>
                              </p:par>
                              <p:par>
                                <p:cTn id="61" presetID="9" presetClass="entr" presetSubtype="0" fill="hold" grpId="3"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dissolve">
                                      <p:cBhvr>
                                        <p:cTn id="63" dur="500"/>
                                        <p:tgtEl>
                                          <p:spTgt spid="37"/>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2" nodeType="click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dissolve">
                                      <p:cBhvr>
                                        <p:cTn id="68" dur="500"/>
                                        <p:tgtEl>
                                          <p:spTgt spid="44"/>
                                        </p:tgtEl>
                                      </p:cBhvr>
                                    </p:animEffect>
                                  </p:childTnLst>
                                </p:cTn>
                              </p:par>
                              <p:par>
                                <p:cTn id="69" presetID="9" presetClass="entr" presetSubtype="0" fill="hold" grpId="2" nodeType="with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dissolve">
                                      <p:cBhvr>
                                        <p:cTn id="71" dur="500"/>
                                        <p:tgtEl>
                                          <p:spTgt spid="45"/>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xit" presetSubtype="0" fill="hold" nodeType="clickEffect">
                                  <p:stCondLst>
                                    <p:cond delay="0"/>
                                  </p:stCondLst>
                                  <p:childTnLst>
                                    <p:animEffect transition="out" filter="dissolve">
                                      <p:cBhvr>
                                        <p:cTn id="75" dur="500"/>
                                        <p:tgtEl>
                                          <p:spTgt spid="33"/>
                                        </p:tgtEl>
                                      </p:cBhvr>
                                    </p:animEffect>
                                    <p:set>
                                      <p:cBhvr>
                                        <p:cTn id="76" dur="1" fill="hold">
                                          <p:stCondLst>
                                            <p:cond delay="499"/>
                                          </p:stCondLst>
                                        </p:cTn>
                                        <p:tgtEl>
                                          <p:spTgt spid="33"/>
                                        </p:tgtEl>
                                        <p:attrNameLst>
                                          <p:attrName>style.visibility</p:attrName>
                                        </p:attrNameLst>
                                      </p:cBhvr>
                                      <p:to>
                                        <p:strVal val="hidden"/>
                                      </p:to>
                                    </p:set>
                                  </p:childTnLst>
                                </p:cTn>
                              </p:par>
                              <p:par>
                                <p:cTn id="77" presetID="9" presetClass="exit" presetSubtype="0" fill="hold" grpId="2" nodeType="withEffect">
                                  <p:stCondLst>
                                    <p:cond delay="0"/>
                                  </p:stCondLst>
                                  <p:childTnLst>
                                    <p:animEffect transition="out" filter="dissolve">
                                      <p:cBhvr>
                                        <p:cTn id="78" dur="500"/>
                                        <p:tgtEl>
                                          <p:spTgt spid="30"/>
                                        </p:tgtEl>
                                      </p:cBhvr>
                                    </p:animEffect>
                                    <p:set>
                                      <p:cBhvr>
                                        <p:cTn id="79" dur="1" fill="hold">
                                          <p:stCondLst>
                                            <p:cond delay="499"/>
                                          </p:stCondLst>
                                        </p:cTn>
                                        <p:tgtEl>
                                          <p:spTgt spid="30"/>
                                        </p:tgtEl>
                                        <p:attrNameLst>
                                          <p:attrName>style.visibility</p:attrName>
                                        </p:attrNameLst>
                                      </p:cBhvr>
                                      <p:to>
                                        <p:strVal val="hidden"/>
                                      </p:to>
                                    </p:set>
                                  </p:childTnLst>
                                </p:cTn>
                              </p:par>
                              <p:par>
                                <p:cTn id="80" presetID="9" presetClass="exit" presetSubtype="0" fill="hold" grpId="2" nodeType="withEffect">
                                  <p:stCondLst>
                                    <p:cond delay="0"/>
                                  </p:stCondLst>
                                  <p:childTnLst>
                                    <p:animEffect transition="out" filter="dissolve">
                                      <p:cBhvr>
                                        <p:cTn id="81" dur="500"/>
                                        <p:tgtEl>
                                          <p:spTgt spid="37"/>
                                        </p:tgtEl>
                                      </p:cBhvr>
                                    </p:animEffect>
                                    <p:set>
                                      <p:cBhvr>
                                        <p:cTn id="82" dur="1" fill="hold">
                                          <p:stCondLst>
                                            <p:cond delay="499"/>
                                          </p:stCondLst>
                                        </p:cTn>
                                        <p:tgtEl>
                                          <p:spTgt spid="37"/>
                                        </p:tgtEl>
                                        <p:attrNameLst>
                                          <p:attrName>style.visibility</p:attrName>
                                        </p:attrNameLst>
                                      </p:cBhvr>
                                      <p:to>
                                        <p:strVal val="hidden"/>
                                      </p:to>
                                    </p:set>
                                  </p:childTnLst>
                                </p:cTn>
                              </p:par>
                              <p:par>
                                <p:cTn id="83" presetID="9" presetClass="entr" presetSubtype="0" fill="hold"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dissolve">
                                      <p:cBhvr>
                                        <p:cTn id="85" dur="500"/>
                                        <p:tgtEl>
                                          <p:spTgt spid="38"/>
                                        </p:tgtEl>
                                      </p:cBhvr>
                                    </p:animEffect>
                                  </p:childTnLst>
                                </p:cTn>
                              </p:par>
                              <p:par>
                                <p:cTn id="86" presetID="9" presetClass="entr" presetSubtype="0" fill="hold" grpId="1" nodeType="with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dissolve">
                                      <p:cBhvr>
                                        <p:cTn id="88" dur="500"/>
                                        <p:tgtEl>
                                          <p:spTgt spid="31"/>
                                        </p:tgtEl>
                                      </p:cBhvr>
                                    </p:animEffect>
                                  </p:childTnLst>
                                </p:cTn>
                              </p:par>
                            </p:childTnLst>
                          </p:cTn>
                        </p:par>
                      </p:childTnLst>
                    </p:cTn>
                  </p:par>
                  <p:par>
                    <p:cTn id="89" fill="hold">
                      <p:stCondLst>
                        <p:cond delay="indefinite"/>
                      </p:stCondLst>
                      <p:childTnLst>
                        <p:par>
                          <p:cTn id="90" fill="hold">
                            <p:stCondLst>
                              <p:cond delay="0"/>
                            </p:stCondLst>
                            <p:childTnLst>
                              <p:par>
                                <p:cTn id="91" presetID="26" presetClass="emph" presetSubtype="0" fill="hold" grpId="1" nodeType="clickEffect">
                                  <p:stCondLst>
                                    <p:cond delay="0"/>
                                  </p:stCondLst>
                                  <p:childTnLst>
                                    <p:animEffect transition="out" filter="fade">
                                      <p:cBhvr>
                                        <p:cTn id="92" dur="500" tmFilter="0, 0; .2, .5; .8, .5; 1, 0"/>
                                        <p:tgtEl>
                                          <p:spTgt spid="45"/>
                                        </p:tgtEl>
                                      </p:cBhvr>
                                    </p:animEffect>
                                    <p:animScale>
                                      <p:cBhvr>
                                        <p:cTn id="93" dur="250" autoRev="1" fill="hold"/>
                                        <p:tgtEl>
                                          <p:spTgt spid="4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1"/>
      <p:bldP spid="40" grpId="1" animBg="1"/>
      <p:bldP spid="25" grpId="2" animBg="1"/>
      <p:bldP spid="27" grpId="2" animBg="1"/>
      <p:bldP spid="29" grpId="0" animBg="1"/>
      <p:bldP spid="30" grpId="2" animBg="1"/>
      <p:bldP spid="30" grpId="3" animBg="1"/>
      <p:bldP spid="31" grpId="1" animBg="1"/>
      <p:bldP spid="37" grpId="2" animBg="1"/>
      <p:bldP spid="37" grpId="3" animBg="1"/>
      <p:bldP spid="44" grpId="2" animBg="1"/>
      <p:bldP spid="45" grpId="1" animBg="1"/>
      <p:bldP spid="45" grpId="2" animBg="1"/>
      <p:bldP spid="43" grpId="2" animBg="1"/>
      <p:bldP spid="4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右中かっこ 21"/>
          <p:cNvSpPr/>
          <p:nvPr/>
        </p:nvSpPr>
        <p:spPr>
          <a:xfrm>
            <a:off x="2714612" y="2143116"/>
            <a:ext cx="214314" cy="1357322"/>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21" name="角丸四角形 20"/>
          <p:cNvSpPr/>
          <p:nvPr/>
        </p:nvSpPr>
        <p:spPr>
          <a:xfrm>
            <a:off x="1214414" y="5357826"/>
            <a:ext cx="1357322"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ケリ</a:t>
            </a:r>
            <a:endParaRPr kumimoji="1" lang="ja-JP" altLang="en-US" sz="2400" dirty="0">
              <a:solidFill>
                <a:schemeClr val="tx1"/>
              </a:solidFill>
            </a:endParaRPr>
          </a:p>
        </p:txBody>
      </p:sp>
      <p:sp>
        <p:nvSpPr>
          <p:cNvPr id="20" name="角丸四角形 19"/>
          <p:cNvSpPr/>
          <p:nvPr/>
        </p:nvSpPr>
        <p:spPr>
          <a:xfrm>
            <a:off x="857224" y="2857496"/>
            <a:ext cx="1857388"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担い手不足</a:t>
            </a:r>
            <a:endParaRPr kumimoji="1" lang="ja-JP" altLang="en-US" sz="2400" dirty="0">
              <a:solidFill>
                <a:schemeClr val="tx1"/>
              </a:solidFill>
            </a:endParaRPr>
          </a:p>
        </p:txBody>
      </p:sp>
      <p:sp>
        <p:nvSpPr>
          <p:cNvPr id="2" name="タイトル 1"/>
          <p:cNvSpPr>
            <a:spLocks noGrp="1"/>
          </p:cNvSpPr>
          <p:nvPr>
            <p:ph type="title"/>
          </p:nvPr>
        </p:nvSpPr>
        <p:spPr>
          <a:xfrm>
            <a:off x="457200" y="274638"/>
            <a:ext cx="8229600" cy="971550"/>
          </a:xfrm>
          <a:ln w="28575">
            <a:solidFill>
              <a:schemeClr val="accent1">
                <a:shade val="50000"/>
              </a:schemeClr>
            </a:solidFill>
          </a:ln>
        </p:spPr>
        <p:txBody>
          <a:bodyPr>
            <a:normAutofit/>
          </a:bodyPr>
          <a:lstStyle/>
          <a:p>
            <a:r>
              <a:rPr kumimoji="1" lang="ja-JP" altLang="en-US" sz="3600" dirty="0" smtClean="0"/>
              <a:t>背景</a:t>
            </a:r>
            <a:endParaRPr kumimoji="1" lang="ja-JP" altLang="en-US" sz="3600" dirty="0"/>
          </a:p>
        </p:txBody>
      </p:sp>
      <p:sp>
        <p:nvSpPr>
          <p:cNvPr id="6" name="角丸四角形 5"/>
          <p:cNvSpPr/>
          <p:nvPr/>
        </p:nvSpPr>
        <p:spPr>
          <a:xfrm>
            <a:off x="928662" y="1357298"/>
            <a:ext cx="1714512"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圃場整備</a:t>
            </a:r>
            <a:endParaRPr kumimoji="1" lang="ja-JP" altLang="en-US" sz="2400" dirty="0">
              <a:solidFill>
                <a:schemeClr val="tx1"/>
              </a:solidFill>
            </a:endParaRPr>
          </a:p>
        </p:txBody>
      </p:sp>
      <p:sp>
        <p:nvSpPr>
          <p:cNvPr id="7" name="角丸四角形 6"/>
          <p:cNvSpPr/>
          <p:nvPr/>
        </p:nvSpPr>
        <p:spPr>
          <a:xfrm>
            <a:off x="928662" y="2143116"/>
            <a:ext cx="1714512"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減反政策</a:t>
            </a:r>
            <a:endParaRPr kumimoji="1" lang="ja-JP" altLang="en-US" sz="2400" dirty="0">
              <a:solidFill>
                <a:schemeClr val="tx1"/>
              </a:solidFill>
            </a:endParaRPr>
          </a:p>
        </p:txBody>
      </p:sp>
      <p:sp>
        <p:nvSpPr>
          <p:cNvPr id="9" name="テキスト ボックス 8"/>
          <p:cNvSpPr txBox="1"/>
          <p:nvPr/>
        </p:nvSpPr>
        <p:spPr>
          <a:xfrm>
            <a:off x="2928926" y="1428736"/>
            <a:ext cx="4011034" cy="461665"/>
          </a:xfrm>
          <a:prstGeom prst="rect">
            <a:avLst/>
          </a:prstGeom>
          <a:noFill/>
        </p:spPr>
        <p:txBody>
          <a:bodyPr wrap="none" rtlCol="0">
            <a:spAutoFit/>
          </a:bodyPr>
          <a:lstStyle/>
          <a:p>
            <a:r>
              <a:rPr kumimoji="1" lang="ja-JP" altLang="en-US" sz="2400" dirty="0" smtClean="0"/>
              <a:t>水田地帯の環境は大きく変化</a:t>
            </a:r>
            <a:endParaRPr kumimoji="1" lang="ja-JP" altLang="en-US" sz="2400" dirty="0"/>
          </a:p>
        </p:txBody>
      </p:sp>
      <p:sp>
        <p:nvSpPr>
          <p:cNvPr id="10" name="テキスト ボックス 9"/>
          <p:cNvSpPr txBox="1"/>
          <p:nvPr/>
        </p:nvSpPr>
        <p:spPr>
          <a:xfrm>
            <a:off x="2939747" y="2610145"/>
            <a:ext cx="3775393" cy="461665"/>
          </a:xfrm>
          <a:prstGeom prst="rect">
            <a:avLst/>
          </a:prstGeom>
          <a:noFill/>
        </p:spPr>
        <p:txBody>
          <a:bodyPr wrap="none" rtlCol="0">
            <a:spAutoFit/>
          </a:bodyPr>
          <a:lstStyle/>
          <a:p>
            <a:r>
              <a:rPr kumimoji="1" lang="ja-JP" altLang="en-US" sz="2400" dirty="0" smtClean="0"/>
              <a:t>水田の減少、休耕田の増加</a:t>
            </a:r>
            <a:endParaRPr kumimoji="1" lang="ja-JP" altLang="en-US" sz="2400" dirty="0"/>
          </a:p>
        </p:txBody>
      </p:sp>
      <p:sp>
        <p:nvSpPr>
          <p:cNvPr id="11" name="下矢印 10"/>
          <p:cNvSpPr/>
          <p:nvPr/>
        </p:nvSpPr>
        <p:spPr>
          <a:xfrm>
            <a:off x="4500562" y="3181649"/>
            <a:ext cx="642942" cy="500066"/>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3006376" y="3610277"/>
            <a:ext cx="3780202" cy="461665"/>
          </a:xfrm>
          <a:prstGeom prst="rect">
            <a:avLst/>
          </a:prstGeom>
          <a:noFill/>
        </p:spPr>
        <p:txBody>
          <a:bodyPr wrap="none" rtlCol="0">
            <a:spAutoFit/>
          </a:bodyPr>
          <a:lstStyle/>
          <a:p>
            <a:r>
              <a:rPr kumimoji="1" lang="ja-JP" altLang="en-US" sz="2400" dirty="0" smtClean="0"/>
              <a:t>水田を利用する生物の減少</a:t>
            </a:r>
            <a:endParaRPr kumimoji="1" lang="ja-JP" altLang="en-US" sz="2400" dirty="0"/>
          </a:p>
        </p:txBody>
      </p:sp>
      <p:sp>
        <p:nvSpPr>
          <p:cNvPr id="13" name="角丸四角形 12"/>
          <p:cNvSpPr/>
          <p:nvPr/>
        </p:nvSpPr>
        <p:spPr>
          <a:xfrm>
            <a:off x="357158" y="4439015"/>
            <a:ext cx="2428892"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ラムサール条約</a:t>
            </a:r>
            <a:endParaRPr kumimoji="1" lang="ja-JP" altLang="en-US" sz="2400" dirty="0">
              <a:solidFill>
                <a:schemeClr val="tx1"/>
              </a:solidFill>
            </a:endParaRPr>
          </a:p>
        </p:txBody>
      </p:sp>
      <p:sp>
        <p:nvSpPr>
          <p:cNvPr id="14" name="テキスト ボックス 13"/>
          <p:cNvSpPr txBox="1"/>
          <p:nvPr/>
        </p:nvSpPr>
        <p:spPr>
          <a:xfrm>
            <a:off x="2853319" y="4753285"/>
            <a:ext cx="5429692" cy="461665"/>
          </a:xfrm>
          <a:prstGeom prst="rect">
            <a:avLst/>
          </a:prstGeom>
          <a:noFill/>
        </p:spPr>
        <p:txBody>
          <a:bodyPr wrap="none" rtlCol="0">
            <a:spAutoFit/>
          </a:bodyPr>
          <a:lstStyle/>
          <a:p>
            <a:r>
              <a:rPr lang="ja-JP" altLang="en-US" sz="2400" dirty="0" smtClean="0"/>
              <a:t>　</a:t>
            </a:r>
            <a:r>
              <a:rPr kumimoji="1" lang="ja-JP" altLang="en-US" sz="2400" dirty="0" smtClean="0"/>
              <a:t>“</a:t>
            </a:r>
            <a:r>
              <a:rPr kumimoji="1" lang="ja-JP" altLang="en-US" sz="2400" dirty="0" smtClean="0">
                <a:solidFill>
                  <a:srgbClr val="FF0000"/>
                </a:solidFill>
              </a:rPr>
              <a:t>生物多様性の場</a:t>
            </a:r>
            <a:r>
              <a:rPr kumimoji="1" lang="ja-JP" altLang="en-US" sz="2400" dirty="0" smtClean="0"/>
              <a:t>”として世界的に評価</a:t>
            </a:r>
            <a:endParaRPr kumimoji="1" lang="ja-JP" altLang="en-US" sz="2400" dirty="0"/>
          </a:p>
        </p:txBody>
      </p:sp>
      <p:sp>
        <p:nvSpPr>
          <p:cNvPr id="17" name="テキスト ボックス 16"/>
          <p:cNvSpPr txBox="1"/>
          <p:nvPr/>
        </p:nvSpPr>
        <p:spPr>
          <a:xfrm>
            <a:off x="2853319" y="4324657"/>
            <a:ext cx="5827236" cy="461665"/>
          </a:xfrm>
          <a:prstGeom prst="rect">
            <a:avLst/>
          </a:prstGeom>
          <a:noFill/>
        </p:spPr>
        <p:txBody>
          <a:bodyPr wrap="none" rtlCol="0">
            <a:spAutoFit/>
          </a:bodyPr>
          <a:lstStyle/>
          <a:p>
            <a:r>
              <a:rPr kumimoji="1" lang="ja-JP" altLang="en-US" sz="2400" dirty="0" smtClean="0"/>
              <a:t>水田は</a:t>
            </a:r>
            <a:r>
              <a:rPr kumimoji="1" lang="ja-JP" altLang="en-US" sz="2400" dirty="0" smtClean="0">
                <a:solidFill>
                  <a:srgbClr val="FF0000"/>
                </a:solidFill>
              </a:rPr>
              <a:t>水鳥の生息地</a:t>
            </a:r>
            <a:r>
              <a:rPr kumimoji="1" lang="ja-JP" altLang="en-US" sz="2400" dirty="0" smtClean="0"/>
              <a:t>として重要な</a:t>
            </a:r>
            <a:r>
              <a:rPr kumimoji="1" lang="ja-JP" altLang="en-US" sz="2400" dirty="0" smtClean="0">
                <a:solidFill>
                  <a:srgbClr val="FF0000"/>
                </a:solidFill>
              </a:rPr>
              <a:t>湿地環境</a:t>
            </a:r>
            <a:endParaRPr kumimoji="1" lang="ja-JP" altLang="en-US" sz="2400" dirty="0">
              <a:solidFill>
                <a:srgbClr val="FF0000"/>
              </a:solidFill>
            </a:endParaRPr>
          </a:p>
        </p:txBody>
      </p:sp>
      <p:sp>
        <p:nvSpPr>
          <p:cNvPr id="18" name="テキスト ボックス 17"/>
          <p:cNvSpPr txBox="1"/>
          <p:nvPr/>
        </p:nvSpPr>
        <p:spPr>
          <a:xfrm>
            <a:off x="3054537" y="5243468"/>
            <a:ext cx="3231975" cy="461665"/>
          </a:xfrm>
          <a:prstGeom prst="rect">
            <a:avLst/>
          </a:prstGeom>
          <a:noFill/>
        </p:spPr>
        <p:txBody>
          <a:bodyPr wrap="none" rtlCol="0">
            <a:spAutoFit/>
          </a:bodyPr>
          <a:lstStyle/>
          <a:p>
            <a:r>
              <a:rPr kumimoji="1" lang="ja-JP" altLang="en-US" sz="2400" dirty="0" smtClean="0"/>
              <a:t>水田は重要な生息場所</a:t>
            </a:r>
            <a:endParaRPr kumimoji="1" lang="ja-JP" altLang="en-US" sz="2400" dirty="0"/>
          </a:p>
        </p:txBody>
      </p:sp>
      <p:sp>
        <p:nvSpPr>
          <p:cNvPr id="19" name="テキスト ボックス 18"/>
          <p:cNvSpPr txBox="1"/>
          <p:nvPr/>
        </p:nvSpPr>
        <p:spPr>
          <a:xfrm>
            <a:off x="2428860" y="5672096"/>
            <a:ext cx="3357586" cy="461665"/>
          </a:xfrm>
          <a:prstGeom prst="rect">
            <a:avLst/>
          </a:prstGeom>
          <a:noFill/>
        </p:spPr>
        <p:txBody>
          <a:bodyPr wrap="square" rtlCol="0">
            <a:spAutoFit/>
          </a:bodyPr>
          <a:lstStyle/>
          <a:p>
            <a:pPr algn="ctr"/>
            <a:r>
              <a:rPr lang="ja-JP" altLang="en-US" sz="2400" dirty="0" smtClean="0">
                <a:solidFill>
                  <a:srgbClr val="FF0000"/>
                </a:solidFill>
              </a:rPr>
              <a:t>分布が拡大</a:t>
            </a:r>
            <a:endParaRPr kumimoji="1" lang="ja-JP" altLang="en-US" sz="2400" dirty="0">
              <a:solidFill>
                <a:srgbClr val="FF0000"/>
              </a:solidFill>
            </a:endParaRPr>
          </a:p>
        </p:txBody>
      </p:sp>
      <p:sp>
        <p:nvSpPr>
          <p:cNvPr id="16" name="角丸四角形 15"/>
          <p:cNvSpPr/>
          <p:nvPr/>
        </p:nvSpPr>
        <p:spPr>
          <a:xfrm>
            <a:off x="571472" y="2214554"/>
            <a:ext cx="7715304" cy="3143272"/>
          </a:xfrm>
          <a:prstGeom prst="roundRect">
            <a:avLst/>
          </a:prstGeom>
          <a:solidFill>
            <a:schemeClr val="bg1"/>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spcBef>
                <a:spcPct val="20000"/>
              </a:spcBef>
              <a:defRPr/>
            </a:pPr>
            <a:r>
              <a:rPr lang="ja-JP" altLang="en-US" sz="2800" b="1" dirty="0" smtClean="0">
                <a:solidFill>
                  <a:schemeClr val="tx1"/>
                </a:solidFill>
              </a:rPr>
              <a:t>＜研究目的＞</a:t>
            </a:r>
            <a:endParaRPr lang="en-US" altLang="ja-JP" sz="2800" b="1" dirty="0" smtClean="0">
              <a:solidFill>
                <a:schemeClr val="tx1"/>
              </a:solidFill>
            </a:endParaRPr>
          </a:p>
          <a:p>
            <a:pPr marL="342900" lvl="0" indent="-342900">
              <a:spcBef>
                <a:spcPct val="20000"/>
              </a:spcBef>
              <a:defRPr/>
            </a:pPr>
            <a:r>
              <a:rPr lang="ja-JP" altLang="en-US" sz="2000" dirty="0" smtClean="0">
                <a:solidFill>
                  <a:schemeClr val="tx1"/>
                </a:solidFill>
              </a:rPr>
              <a:t>　</a:t>
            </a:r>
            <a:r>
              <a:rPr lang="ja-JP" altLang="en-US" sz="2800" dirty="0" smtClean="0">
                <a:solidFill>
                  <a:schemeClr val="tx1"/>
                </a:solidFill>
              </a:rPr>
              <a:t>　水田地帯における</a:t>
            </a:r>
            <a:r>
              <a:rPr lang="ja-JP" altLang="en-US" sz="2800" u="sng" dirty="0" smtClean="0">
                <a:solidFill>
                  <a:schemeClr val="tx1"/>
                </a:solidFill>
              </a:rPr>
              <a:t>ケリの分布状況</a:t>
            </a:r>
            <a:r>
              <a:rPr lang="ja-JP" altLang="en-US" sz="2800" dirty="0" smtClean="0">
                <a:solidFill>
                  <a:schemeClr val="tx1"/>
                </a:solidFill>
              </a:rPr>
              <a:t>を把握し、</a:t>
            </a:r>
            <a:endParaRPr lang="en-US" altLang="ja-JP" sz="2800" dirty="0" smtClean="0">
              <a:solidFill>
                <a:schemeClr val="tx1"/>
              </a:solidFill>
            </a:endParaRPr>
          </a:p>
          <a:p>
            <a:pPr marL="342900" lvl="0" indent="-342900" algn="ctr">
              <a:spcBef>
                <a:spcPct val="20000"/>
              </a:spcBef>
              <a:defRPr/>
            </a:pPr>
            <a:endParaRPr lang="en-US" altLang="ja-JP" sz="2800" dirty="0" smtClean="0">
              <a:solidFill>
                <a:schemeClr val="tx1"/>
              </a:solidFill>
            </a:endParaRPr>
          </a:p>
          <a:p>
            <a:pPr marL="342900" lvl="0" indent="-342900" algn="ctr">
              <a:spcBef>
                <a:spcPct val="20000"/>
              </a:spcBef>
              <a:defRPr/>
            </a:pPr>
            <a:r>
              <a:rPr lang="ja-JP" altLang="en-US" sz="2800" dirty="0" smtClean="0">
                <a:solidFill>
                  <a:schemeClr val="tx1"/>
                </a:solidFill>
              </a:rPr>
              <a:t>ケリが</a:t>
            </a:r>
            <a:r>
              <a:rPr lang="ja-JP" altLang="en-US" sz="2800" u="sng" dirty="0" smtClean="0">
                <a:solidFill>
                  <a:schemeClr val="tx1"/>
                </a:solidFill>
              </a:rPr>
              <a:t>分布を拡大している要因</a:t>
            </a:r>
            <a:r>
              <a:rPr lang="ja-JP" altLang="en-US" sz="2800" dirty="0" smtClean="0">
                <a:solidFill>
                  <a:schemeClr val="tx1"/>
                </a:solidFill>
              </a:rPr>
              <a:t>を検討した。</a:t>
            </a:r>
            <a:endParaRPr lang="en-US" altLang="ja-JP" sz="2800" dirty="0" smtClean="0">
              <a:solidFill>
                <a:schemeClr val="tx1"/>
              </a:solidFill>
            </a:endParaRPr>
          </a:p>
          <a:p>
            <a:pPr algn="ctr"/>
            <a:endParaRPr kumimoji="1" lang="ja-JP" altLang="en-US" sz="20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1"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grpId="1"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grpId="1"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par>
                                <p:cTn id="17" presetID="9" presetClass="entr" presetSubtype="0" fill="hold" grpId="1"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dissolve">
                                      <p:cBhvr>
                                        <p:cTn id="19" dur="500"/>
                                        <p:tgtEl>
                                          <p:spTgt spid="2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par>
                                <p:cTn id="28" presetID="9"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dissolv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dissolve">
                                      <p:cBhvr>
                                        <p:cTn id="35" dur="500"/>
                                        <p:tgtEl>
                                          <p:spTgt spid="13"/>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dissolve">
                                      <p:cBhvr>
                                        <p:cTn id="38" dur="500"/>
                                        <p:tgtEl>
                                          <p:spTgt spid="17"/>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dissolv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dissolve">
                                      <p:cBhvr>
                                        <p:cTn id="46" dur="500"/>
                                        <p:tgtEl>
                                          <p:spTgt spid="18"/>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dissolve">
                                      <p:cBhvr>
                                        <p:cTn id="49" dur="500"/>
                                        <p:tgtEl>
                                          <p:spTgt spid="19"/>
                                        </p:tgtEl>
                                      </p:cBhvr>
                                    </p:animEffect>
                                  </p:childTnLst>
                                </p:cTn>
                              </p:par>
                              <p:par>
                                <p:cTn id="50" presetID="9" presetClass="entr" presetSubtype="0" fill="hold" grpId="1"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dissolv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dissolve">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1" animBg="1"/>
      <p:bldP spid="20" grpId="1" animBg="1"/>
      <p:bldP spid="6" grpId="1" animBg="1"/>
      <p:bldP spid="7" grpId="1" animBg="1"/>
      <p:bldP spid="9" grpId="1"/>
      <p:bldP spid="10" grpId="1"/>
      <p:bldP spid="13" grpId="0" animBg="1"/>
      <p:bldP spid="14" grpId="0"/>
      <p:bldP spid="17" grpId="0"/>
      <p:bldP spid="18" grpId="0"/>
      <p:bldP spid="19" grpId="0"/>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71736" y="428604"/>
            <a:ext cx="3357586" cy="584775"/>
          </a:xfrm>
          <a:prstGeom prst="rect">
            <a:avLst/>
          </a:prstGeom>
          <a:noFill/>
          <a:ln w="41275">
            <a:solidFill>
              <a:srgbClr val="FFC000"/>
            </a:solidFill>
          </a:ln>
        </p:spPr>
        <p:txBody>
          <a:bodyPr wrap="square" rtlCol="0">
            <a:spAutoFit/>
          </a:bodyPr>
          <a:lstStyle/>
          <a:p>
            <a:pPr algn="ctr"/>
            <a:r>
              <a:rPr kumimoji="1" lang="ja-JP" altLang="en-US" sz="3200" dirty="0" smtClean="0"/>
              <a:t>残差分析</a:t>
            </a:r>
            <a:r>
              <a:rPr kumimoji="1" lang="ja-JP" altLang="en-US" sz="2800" dirty="0" smtClean="0"/>
              <a:t>　</a:t>
            </a:r>
            <a:endParaRPr kumimoji="1" lang="ja-JP" altLang="en-US" sz="2800" baseline="30000" dirty="0"/>
          </a:p>
        </p:txBody>
      </p:sp>
      <p:sp>
        <p:nvSpPr>
          <p:cNvPr id="4" name="角丸四角形 3"/>
          <p:cNvSpPr/>
          <p:nvPr/>
        </p:nvSpPr>
        <p:spPr>
          <a:xfrm>
            <a:off x="785786" y="1214422"/>
            <a:ext cx="2571768"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solidFill>
              </a:rPr>
              <a:t>調整化残差</a:t>
            </a:r>
            <a:r>
              <a:rPr lang="en-US" altLang="ja-JP" sz="2800" dirty="0" smtClean="0">
                <a:solidFill>
                  <a:schemeClr val="tx1"/>
                </a:solidFill>
              </a:rPr>
              <a:t>Z´</a:t>
            </a:r>
            <a:endParaRPr kumimoji="1" lang="ja-JP" altLang="en-US" sz="2800" baseline="30000" dirty="0">
              <a:solidFill>
                <a:schemeClr val="tx1"/>
              </a:solidFill>
            </a:endParaRPr>
          </a:p>
        </p:txBody>
      </p:sp>
      <p:sp>
        <p:nvSpPr>
          <p:cNvPr id="27" name="テキスト ボックス 26"/>
          <p:cNvSpPr txBox="1"/>
          <p:nvPr/>
        </p:nvSpPr>
        <p:spPr>
          <a:xfrm>
            <a:off x="3242067" y="4714884"/>
            <a:ext cx="615553" cy="1571636"/>
          </a:xfrm>
          <a:prstGeom prst="rect">
            <a:avLst/>
          </a:prstGeom>
          <a:noFill/>
        </p:spPr>
        <p:txBody>
          <a:bodyPr vert="eaVert" wrap="square" rtlCol="0">
            <a:spAutoFit/>
          </a:bodyPr>
          <a:lstStyle/>
          <a:p>
            <a:r>
              <a:rPr kumimoji="1" lang="ja-JP" altLang="en-US" sz="2800" dirty="0" smtClean="0">
                <a:solidFill>
                  <a:srgbClr val="FF0000"/>
                </a:solidFill>
              </a:rPr>
              <a:t>期間（４）</a:t>
            </a:r>
            <a:endParaRPr kumimoji="1" lang="ja-JP" altLang="en-US" sz="2800" dirty="0">
              <a:solidFill>
                <a:srgbClr val="FF0000"/>
              </a:solidFill>
            </a:endParaRPr>
          </a:p>
        </p:txBody>
      </p:sp>
      <p:sp>
        <p:nvSpPr>
          <p:cNvPr id="14" name="角丸四角形 13"/>
          <p:cNvSpPr/>
          <p:nvPr/>
        </p:nvSpPr>
        <p:spPr>
          <a:xfrm>
            <a:off x="3263814" y="2000240"/>
            <a:ext cx="522368" cy="257176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4429124" y="1571612"/>
            <a:ext cx="1571636" cy="523220"/>
          </a:xfrm>
          <a:prstGeom prst="rect">
            <a:avLst/>
          </a:prstGeom>
          <a:noFill/>
        </p:spPr>
        <p:txBody>
          <a:bodyPr wrap="square" rtlCol="0">
            <a:spAutoFit/>
          </a:bodyPr>
          <a:lstStyle/>
          <a:p>
            <a:r>
              <a:rPr kumimoji="1" lang="ja-JP" altLang="en-US" sz="2800" dirty="0" smtClean="0">
                <a:solidFill>
                  <a:srgbClr val="FF0000"/>
                </a:solidFill>
              </a:rPr>
              <a:t>期間（</a:t>
            </a:r>
            <a:r>
              <a:rPr lang="ja-JP" altLang="en-US" sz="2800" dirty="0" smtClean="0">
                <a:solidFill>
                  <a:srgbClr val="FF0000"/>
                </a:solidFill>
              </a:rPr>
              <a:t>４</a:t>
            </a:r>
            <a:r>
              <a:rPr kumimoji="1" lang="ja-JP" altLang="en-US" sz="2800" dirty="0" smtClean="0">
                <a:solidFill>
                  <a:srgbClr val="FF0000"/>
                </a:solidFill>
              </a:rPr>
              <a:t>）</a:t>
            </a:r>
            <a:endParaRPr kumimoji="1" lang="ja-JP" altLang="en-US" sz="2800" dirty="0">
              <a:solidFill>
                <a:srgbClr val="FF0000"/>
              </a:solidFill>
            </a:endParaRPr>
          </a:p>
        </p:txBody>
      </p:sp>
      <p:sp>
        <p:nvSpPr>
          <p:cNvPr id="16" name="テキスト ボックス 15"/>
          <p:cNvSpPr txBox="1"/>
          <p:nvPr/>
        </p:nvSpPr>
        <p:spPr>
          <a:xfrm>
            <a:off x="4500562" y="2000240"/>
            <a:ext cx="2500330" cy="461665"/>
          </a:xfrm>
          <a:prstGeom prst="rect">
            <a:avLst/>
          </a:prstGeom>
          <a:noFill/>
        </p:spPr>
        <p:txBody>
          <a:bodyPr wrap="square" rtlCol="0">
            <a:spAutoFit/>
          </a:bodyPr>
          <a:lstStyle/>
          <a:p>
            <a:r>
              <a:rPr kumimoji="1" lang="ja-JP" altLang="en-US" sz="2400" dirty="0" smtClean="0"/>
              <a:t>（収穫以降）</a:t>
            </a:r>
            <a:endParaRPr kumimoji="1" lang="ja-JP" altLang="en-US" sz="2400" dirty="0"/>
          </a:p>
        </p:txBody>
      </p:sp>
      <p:grpSp>
        <p:nvGrpSpPr>
          <p:cNvPr id="18" name="グループ化 17"/>
          <p:cNvGrpSpPr/>
          <p:nvPr/>
        </p:nvGrpSpPr>
        <p:grpSpPr>
          <a:xfrm>
            <a:off x="4429124" y="2428868"/>
            <a:ext cx="3143272" cy="461665"/>
            <a:chOff x="5072066" y="2428868"/>
            <a:chExt cx="3143272" cy="461665"/>
          </a:xfrm>
        </p:grpSpPr>
        <p:pic>
          <p:nvPicPr>
            <p:cNvPr id="21" name="Picture 2"/>
            <p:cNvPicPr>
              <a:picLocks noChangeAspect="1" noChangeArrowheads="1"/>
            </p:cNvPicPr>
            <p:nvPr/>
          </p:nvPicPr>
          <p:blipFill>
            <a:blip r:embed="rId4"/>
            <a:srcRect l="75089" t="24447" b="64497"/>
            <a:stretch>
              <a:fillRect/>
            </a:stretch>
          </p:blipFill>
          <p:spPr bwMode="auto">
            <a:xfrm>
              <a:off x="5072066" y="2428868"/>
              <a:ext cx="2014495" cy="428628"/>
            </a:xfrm>
            <a:prstGeom prst="rect">
              <a:avLst/>
            </a:prstGeom>
            <a:noFill/>
            <a:ln w="9525">
              <a:noFill/>
              <a:miter lim="800000"/>
              <a:headEnd/>
              <a:tailEnd/>
            </a:ln>
            <a:effectLst/>
          </p:spPr>
        </p:pic>
        <p:sp>
          <p:nvSpPr>
            <p:cNvPr id="22" name="テキスト ボックス 21"/>
            <p:cNvSpPr txBox="1"/>
            <p:nvPr/>
          </p:nvSpPr>
          <p:spPr>
            <a:xfrm>
              <a:off x="7215206" y="2428868"/>
              <a:ext cx="1000132" cy="461665"/>
            </a:xfrm>
            <a:prstGeom prst="rect">
              <a:avLst/>
            </a:prstGeom>
            <a:noFill/>
          </p:spPr>
          <p:txBody>
            <a:bodyPr wrap="square" rtlCol="0">
              <a:spAutoFit/>
            </a:bodyPr>
            <a:lstStyle/>
            <a:p>
              <a:pPr algn="ctr"/>
              <a:r>
                <a:rPr lang="ja-JP" altLang="en-US" sz="2400" dirty="0" smtClean="0"/>
                <a:t>多い</a:t>
              </a:r>
              <a:endParaRPr kumimoji="1" lang="ja-JP" altLang="en-US" sz="2400" dirty="0"/>
            </a:p>
          </p:txBody>
        </p:sp>
      </p:grpSp>
      <p:grpSp>
        <p:nvGrpSpPr>
          <p:cNvPr id="23" name="グループ化 22"/>
          <p:cNvGrpSpPr/>
          <p:nvPr/>
        </p:nvGrpSpPr>
        <p:grpSpPr>
          <a:xfrm>
            <a:off x="4429124" y="4357694"/>
            <a:ext cx="3362186" cy="714380"/>
            <a:chOff x="5072066" y="3000372"/>
            <a:chExt cx="3362186" cy="714380"/>
          </a:xfrm>
        </p:grpSpPr>
        <p:pic>
          <p:nvPicPr>
            <p:cNvPr id="25" name="Picture 2"/>
            <p:cNvPicPr>
              <a:picLocks noChangeAspect="1" noChangeArrowheads="1"/>
            </p:cNvPicPr>
            <p:nvPr/>
          </p:nvPicPr>
          <p:blipFill>
            <a:blip r:embed="rId4"/>
            <a:srcRect l="75089" t="35503" b="55283"/>
            <a:stretch>
              <a:fillRect/>
            </a:stretch>
          </p:blipFill>
          <p:spPr bwMode="auto">
            <a:xfrm>
              <a:off x="5072066" y="3000372"/>
              <a:ext cx="2014495" cy="357190"/>
            </a:xfrm>
            <a:prstGeom prst="rect">
              <a:avLst/>
            </a:prstGeom>
            <a:noFill/>
            <a:ln w="9525">
              <a:noFill/>
              <a:miter lim="800000"/>
              <a:headEnd/>
              <a:tailEnd/>
            </a:ln>
            <a:effectLst/>
          </p:spPr>
        </p:pic>
        <p:sp>
          <p:nvSpPr>
            <p:cNvPr id="26" name="テキスト ボックス 25"/>
            <p:cNvSpPr txBox="1"/>
            <p:nvPr/>
          </p:nvSpPr>
          <p:spPr>
            <a:xfrm>
              <a:off x="7372743" y="3171766"/>
              <a:ext cx="1061509" cy="461665"/>
            </a:xfrm>
            <a:prstGeom prst="rect">
              <a:avLst/>
            </a:prstGeom>
            <a:noFill/>
          </p:spPr>
          <p:txBody>
            <a:bodyPr wrap="none" rtlCol="0">
              <a:spAutoFit/>
            </a:bodyPr>
            <a:lstStyle/>
            <a:p>
              <a:r>
                <a:rPr kumimoji="1" lang="ja-JP" altLang="en-US" sz="2400" dirty="0" smtClean="0"/>
                <a:t>少ない</a:t>
              </a:r>
              <a:endParaRPr kumimoji="1" lang="ja-JP" altLang="en-US" sz="2400" dirty="0"/>
            </a:p>
          </p:txBody>
        </p:sp>
        <p:pic>
          <p:nvPicPr>
            <p:cNvPr id="29" name="Picture 2"/>
            <p:cNvPicPr>
              <a:picLocks noChangeAspect="1" noChangeArrowheads="1"/>
            </p:cNvPicPr>
            <p:nvPr/>
          </p:nvPicPr>
          <p:blipFill>
            <a:blip r:embed="rId4"/>
            <a:srcRect l="75089" t="44717" b="46069"/>
            <a:stretch>
              <a:fillRect/>
            </a:stretch>
          </p:blipFill>
          <p:spPr bwMode="auto">
            <a:xfrm>
              <a:off x="5072066" y="3357562"/>
              <a:ext cx="2014495" cy="357190"/>
            </a:xfrm>
            <a:prstGeom prst="rect">
              <a:avLst/>
            </a:prstGeom>
            <a:noFill/>
            <a:ln w="9525">
              <a:noFill/>
              <a:miter lim="800000"/>
              <a:headEnd/>
              <a:tailEnd/>
            </a:ln>
            <a:effectLst/>
          </p:spPr>
        </p:pic>
        <p:sp>
          <p:nvSpPr>
            <p:cNvPr id="30" name="右中かっこ 29"/>
            <p:cNvSpPr/>
            <p:nvPr/>
          </p:nvSpPr>
          <p:spPr>
            <a:xfrm>
              <a:off x="7072330" y="3071810"/>
              <a:ext cx="285752" cy="642942"/>
            </a:xfrm>
            <a:prstGeom prst="rightBrace">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28" name="角丸四角形 27"/>
          <p:cNvSpPr/>
          <p:nvPr/>
        </p:nvSpPr>
        <p:spPr>
          <a:xfrm>
            <a:off x="6429388" y="2428868"/>
            <a:ext cx="1000132" cy="4286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t>収穫</a:t>
            </a:r>
          </a:p>
        </p:txBody>
      </p:sp>
      <p:sp>
        <p:nvSpPr>
          <p:cNvPr id="31" name="角丸四角形 30"/>
          <p:cNvSpPr/>
          <p:nvPr/>
        </p:nvSpPr>
        <p:spPr>
          <a:xfrm>
            <a:off x="5357818" y="5715016"/>
            <a:ext cx="2857520"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rgbClr val="FF0000"/>
                </a:solidFill>
              </a:rPr>
              <a:t>採食に適さない環境</a:t>
            </a:r>
            <a:endParaRPr lang="ja-JP" altLang="en-US" sz="2400" dirty="0" smtClean="0"/>
          </a:p>
        </p:txBody>
      </p:sp>
      <p:sp>
        <p:nvSpPr>
          <p:cNvPr id="32" name="角丸四角形 31"/>
          <p:cNvSpPr/>
          <p:nvPr/>
        </p:nvSpPr>
        <p:spPr>
          <a:xfrm>
            <a:off x="5286380" y="5214950"/>
            <a:ext cx="3071834" cy="42862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水田へと分布が移動</a:t>
            </a:r>
          </a:p>
        </p:txBody>
      </p:sp>
      <p:sp>
        <p:nvSpPr>
          <p:cNvPr id="33" name="角丸四角形 32"/>
          <p:cNvSpPr/>
          <p:nvPr/>
        </p:nvSpPr>
        <p:spPr>
          <a:xfrm>
            <a:off x="5357818" y="3000372"/>
            <a:ext cx="2714644" cy="42862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視覚的に広い環境</a:t>
            </a:r>
          </a:p>
        </p:txBody>
      </p:sp>
      <p:sp>
        <p:nvSpPr>
          <p:cNvPr id="34" name="角丸四角形 33"/>
          <p:cNvSpPr/>
          <p:nvPr/>
        </p:nvSpPr>
        <p:spPr>
          <a:xfrm>
            <a:off x="5357818" y="3500438"/>
            <a:ext cx="2571768"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rgbClr val="FF0000"/>
                </a:solidFill>
              </a:rPr>
              <a:t>採食に適した環境</a:t>
            </a:r>
            <a:endParaRPr lang="ja-JP" altLang="en-US" sz="2400" dirty="0" smtClean="0"/>
          </a:p>
        </p:txBody>
      </p:sp>
      <p:grpSp>
        <p:nvGrpSpPr>
          <p:cNvPr id="53" name="グループ化 52"/>
          <p:cNvGrpSpPr/>
          <p:nvPr/>
        </p:nvGrpSpPr>
        <p:grpSpPr>
          <a:xfrm>
            <a:off x="3318642" y="3571876"/>
            <a:ext cx="1110483" cy="837801"/>
            <a:chOff x="3318642" y="3571876"/>
            <a:chExt cx="1110483" cy="837801"/>
          </a:xfrm>
        </p:grpSpPr>
        <p:sp>
          <p:nvSpPr>
            <p:cNvPr id="35" name="円/楕円 34"/>
            <p:cNvSpPr/>
            <p:nvPr/>
          </p:nvSpPr>
          <p:spPr>
            <a:xfrm>
              <a:off x="3318642" y="3571876"/>
              <a:ext cx="428628"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 name="直線コネクタ 36"/>
            <p:cNvCxnSpPr/>
            <p:nvPr/>
          </p:nvCxnSpPr>
          <p:spPr>
            <a:xfrm rot="10800000">
              <a:off x="3705020" y="3860972"/>
              <a:ext cx="724105" cy="54870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 name="グループ化 30"/>
          <p:cNvGrpSpPr/>
          <p:nvPr/>
        </p:nvGrpSpPr>
        <p:grpSpPr>
          <a:xfrm>
            <a:off x="428596" y="1857364"/>
            <a:ext cx="3500462" cy="2857519"/>
            <a:chOff x="714348" y="1785926"/>
            <a:chExt cx="5345300" cy="3763563"/>
          </a:xfrm>
        </p:grpSpPr>
        <p:graphicFrame>
          <p:nvGraphicFramePr>
            <p:cNvPr id="24" name="グラフ 23"/>
            <p:cNvGraphicFramePr/>
            <p:nvPr/>
          </p:nvGraphicFramePr>
          <p:xfrm>
            <a:off x="714348" y="1785926"/>
            <a:ext cx="5345300" cy="3763563"/>
          </p:xfrm>
          <a:graphic>
            <a:graphicData uri="http://schemas.openxmlformats.org/drawingml/2006/chart">
              <c:chart xmlns:c="http://schemas.openxmlformats.org/drawingml/2006/chart" xmlns:r="http://schemas.openxmlformats.org/officeDocument/2006/relationships" r:id="rId5"/>
            </a:graphicData>
          </a:graphic>
        </p:graphicFrame>
        <p:grpSp>
          <p:nvGrpSpPr>
            <p:cNvPr id="5" name="グループ化 39"/>
            <p:cNvGrpSpPr/>
            <p:nvPr/>
          </p:nvGrpSpPr>
          <p:grpSpPr>
            <a:xfrm>
              <a:off x="1571604" y="3515079"/>
              <a:ext cx="4378957" cy="292524"/>
              <a:chOff x="1571604" y="3515079"/>
              <a:chExt cx="4378957" cy="292524"/>
            </a:xfrm>
          </p:grpSpPr>
          <p:cxnSp>
            <p:nvCxnSpPr>
              <p:cNvPr id="19" name="直線コネクタ 18"/>
              <p:cNvCxnSpPr/>
              <p:nvPr/>
            </p:nvCxnSpPr>
            <p:spPr>
              <a:xfrm>
                <a:off x="1571604" y="3515079"/>
                <a:ext cx="4378955" cy="1448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V="1">
                <a:off x="1571604" y="3805859"/>
                <a:ext cx="4378957" cy="174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 name="グループ化 21"/>
            <p:cNvGrpSpPr/>
            <p:nvPr/>
          </p:nvGrpSpPr>
          <p:grpSpPr>
            <a:xfrm>
              <a:off x="1593908" y="1930044"/>
              <a:ext cx="4356654" cy="3381239"/>
              <a:chOff x="1593908" y="1930044"/>
              <a:chExt cx="4356654" cy="3381239"/>
            </a:xfrm>
          </p:grpSpPr>
          <p:sp>
            <p:nvSpPr>
              <p:cNvPr id="39" name="正方形/長方形 38"/>
              <p:cNvSpPr/>
              <p:nvPr/>
            </p:nvSpPr>
            <p:spPr>
              <a:xfrm>
                <a:off x="1593908" y="1930044"/>
                <a:ext cx="4356654" cy="1575470"/>
              </a:xfrm>
              <a:prstGeom prst="rect">
                <a:avLst/>
              </a:prstGeom>
              <a:solidFill>
                <a:srgbClr val="FF000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000" dirty="0">
                  <a:solidFill>
                    <a:srgbClr val="FF0000"/>
                  </a:solidFill>
                </a:endParaRPr>
              </a:p>
            </p:txBody>
          </p:sp>
          <p:sp>
            <p:nvSpPr>
              <p:cNvPr id="41" name="正方形/長方形 40"/>
              <p:cNvSpPr/>
              <p:nvPr/>
            </p:nvSpPr>
            <p:spPr>
              <a:xfrm>
                <a:off x="1593908" y="3829903"/>
                <a:ext cx="4356654" cy="1481380"/>
              </a:xfrm>
              <a:prstGeom prst="rect">
                <a:avLst/>
              </a:prstGeom>
              <a:solidFill>
                <a:srgbClr val="0070C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000" dirty="0">
                  <a:solidFill>
                    <a:srgbClr val="FF0000"/>
                  </a:solidFill>
                </a:endParaRPr>
              </a:p>
            </p:txBody>
          </p:sp>
        </p:grpSp>
      </p:grpSp>
      <p:grpSp>
        <p:nvGrpSpPr>
          <p:cNvPr id="52" name="グループ化 51"/>
          <p:cNvGrpSpPr/>
          <p:nvPr/>
        </p:nvGrpSpPr>
        <p:grpSpPr>
          <a:xfrm>
            <a:off x="3308914" y="2542560"/>
            <a:ext cx="1091026" cy="357190"/>
            <a:chOff x="3308914" y="2542560"/>
            <a:chExt cx="1091026" cy="357190"/>
          </a:xfrm>
        </p:grpSpPr>
        <p:sp>
          <p:nvSpPr>
            <p:cNvPr id="36" name="円/楕円 35"/>
            <p:cNvSpPr/>
            <p:nvPr/>
          </p:nvSpPr>
          <p:spPr>
            <a:xfrm>
              <a:off x="3308914" y="2542560"/>
              <a:ext cx="428628"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7" name="直線コネクタ 46"/>
            <p:cNvCxnSpPr/>
            <p:nvPr/>
          </p:nvCxnSpPr>
          <p:spPr>
            <a:xfrm rot="10800000" flipV="1">
              <a:off x="3737544" y="2633454"/>
              <a:ext cx="662396" cy="7143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8" name="グループ化 57"/>
          <p:cNvGrpSpPr/>
          <p:nvPr/>
        </p:nvGrpSpPr>
        <p:grpSpPr>
          <a:xfrm>
            <a:off x="3357554" y="3357562"/>
            <a:ext cx="1143008" cy="1513116"/>
            <a:chOff x="2571736" y="5130593"/>
            <a:chExt cx="1143008" cy="1513116"/>
          </a:xfrm>
        </p:grpSpPr>
        <p:sp>
          <p:nvSpPr>
            <p:cNvPr id="56" name="円/楕円 55"/>
            <p:cNvSpPr/>
            <p:nvPr/>
          </p:nvSpPr>
          <p:spPr>
            <a:xfrm>
              <a:off x="2571736" y="5130593"/>
              <a:ext cx="428628"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7" name="直線コネクタ 56"/>
            <p:cNvCxnSpPr/>
            <p:nvPr/>
          </p:nvCxnSpPr>
          <p:spPr>
            <a:xfrm rot="10800000">
              <a:off x="2928928" y="5416345"/>
              <a:ext cx="785816" cy="122736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dissolve">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dissolve">
                                      <p:cBhvr>
                                        <p:cTn id="12" dur="500"/>
                                        <p:tgtEl>
                                          <p:spTgt spid="53"/>
                                        </p:tgtEl>
                                      </p:cBhvr>
                                    </p:animEffect>
                                  </p:childTnLst>
                                </p:cTn>
                              </p:par>
                              <p:par>
                                <p:cTn id="13" presetID="9" presetClass="entr" presetSubtype="0" fill="hold" nodeType="with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dissolve">
                                      <p:cBhvr>
                                        <p:cTn id="15" dur="500"/>
                                        <p:tgtEl>
                                          <p:spTgt spid="58"/>
                                        </p:tgtEl>
                                      </p:cBhvr>
                                    </p:animEffect>
                                  </p:childTnLst>
                                </p:cTn>
                              </p:par>
                              <p:par>
                                <p:cTn id="16" presetID="9" presetClass="exit" presetSubtype="0" fill="hold" nodeType="withEffect">
                                  <p:stCondLst>
                                    <p:cond delay="0"/>
                                  </p:stCondLst>
                                  <p:childTnLst>
                                    <p:animEffect transition="out" filter="dissolve">
                                      <p:cBhvr>
                                        <p:cTn id="17" dur="500"/>
                                        <p:tgtEl>
                                          <p:spTgt spid="52"/>
                                        </p:tgtEl>
                                      </p:cBhvr>
                                    </p:animEffect>
                                    <p:set>
                                      <p:cBhvr>
                                        <p:cTn id="18" dur="1" fill="hold">
                                          <p:stCondLst>
                                            <p:cond delay="499"/>
                                          </p:stCondLst>
                                        </p:cTn>
                                        <p:tgtEl>
                                          <p:spTgt spid="5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nodeType="clickEffect">
                                  <p:stCondLst>
                                    <p:cond delay="0"/>
                                  </p:stCondLst>
                                  <p:childTnLst>
                                    <p:animEffect transition="out" filter="dissolve">
                                      <p:cBhvr>
                                        <p:cTn id="22" dur="500"/>
                                        <p:tgtEl>
                                          <p:spTgt spid="53"/>
                                        </p:tgtEl>
                                      </p:cBhvr>
                                    </p:animEffect>
                                    <p:set>
                                      <p:cBhvr>
                                        <p:cTn id="23" dur="1" fill="hold">
                                          <p:stCondLst>
                                            <p:cond delay="499"/>
                                          </p:stCondLst>
                                        </p:cTn>
                                        <p:tgtEl>
                                          <p:spTgt spid="53"/>
                                        </p:tgtEl>
                                        <p:attrNameLst>
                                          <p:attrName>style.visibility</p:attrName>
                                        </p:attrNameLst>
                                      </p:cBhvr>
                                      <p:to>
                                        <p:strVal val="hidden"/>
                                      </p:to>
                                    </p:set>
                                  </p:childTnLst>
                                </p:cTn>
                              </p:par>
                              <p:par>
                                <p:cTn id="24" presetID="9" presetClass="exit" presetSubtype="0" fill="hold" nodeType="withEffect">
                                  <p:stCondLst>
                                    <p:cond delay="0"/>
                                  </p:stCondLst>
                                  <p:childTnLst>
                                    <p:animEffect transition="out" filter="dissolve">
                                      <p:cBhvr>
                                        <p:cTn id="25" dur="500"/>
                                        <p:tgtEl>
                                          <p:spTgt spid="58"/>
                                        </p:tgtEl>
                                      </p:cBhvr>
                                    </p:animEffect>
                                    <p:set>
                                      <p:cBhvr>
                                        <p:cTn id="26" dur="1" fill="hold">
                                          <p:stCondLst>
                                            <p:cond delay="499"/>
                                          </p:stCondLst>
                                        </p:cTn>
                                        <p:tgtEl>
                                          <p:spTgt spid="58"/>
                                        </p:tgtEl>
                                        <p:attrNameLst>
                                          <p:attrName>style.visibility</p:attrName>
                                        </p:attrNameLst>
                                      </p:cBhvr>
                                      <p:to>
                                        <p:strVal val="hidden"/>
                                      </p:to>
                                    </p:set>
                                  </p:childTnLst>
                                </p:cTn>
                              </p:par>
                              <p:par>
                                <p:cTn id="27" presetID="9"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dissolv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1" nodeType="click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dissolve">
                                      <p:cBhvr>
                                        <p:cTn id="34" dur="500"/>
                                        <p:tgtEl>
                                          <p:spTgt spid="33"/>
                                        </p:tgtEl>
                                      </p:cBhvr>
                                    </p:animEffect>
                                  </p:childTnLst>
                                </p:cTn>
                              </p:par>
                              <p:par>
                                <p:cTn id="35" presetID="9" presetClass="entr" presetSubtype="0" fill="hold" grpId="1"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dissolve">
                                      <p:cBhvr>
                                        <p:cTn id="37" dur="500"/>
                                        <p:tgtEl>
                                          <p:spTgt spid="34"/>
                                        </p:tgtEl>
                                      </p:cBhvr>
                                    </p:animEffect>
                                  </p:childTnLst>
                                </p:cTn>
                              </p:par>
                              <p:par>
                                <p:cTn id="38" presetID="9" presetClass="entr" presetSubtype="0" fill="hold" grpId="1"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dissolve">
                                      <p:cBhvr>
                                        <p:cTn id="40" dur="500"/>
                                        <p:tgtEl>
                                          <p:spTgt spid="32"/>
                                        </p:tgtEl>
                                      </p:cBhvr>
                                    </p:animEffect>
                                  </p:childTnLst>
                                </p:cTn>
                              </p:par>
                              <p:par>
                                <p:cTn id="41" presetID="9" presetClass="entr" presetSubtype="0" fill="hold" grpId="1"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dissolve">
                                      <p:cBhvr>
                                        <p:cTn id="4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1" animBg="1"/>
      <p:bldP spid="32" grpId="1" animBg="1"/>
      <p:bldP spid="33" grpId="1" animBg="1"/>
      <p:bldP spid="3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3214678" y="2143116"/>
            <a:ext cx="3732596" cy="523220"/>
          </a:xfrm>
          <a:prstGeom prst="rect">
            <a:avLst/>
          </a:prstGeom>
          <a:noFill/>
        </p:spPr>
        <p:txBody>
          <a:bodyPr wrap="square" rtlCol="0">
            <a:spAutoFit/>
          </a:bodyPr>
          <a:lstStyle/>
          <a:p>
            <a:r>
              <a:rPr kumimoji="1" lang="ja-JP" altLang="en-US" sz="2800" dirty="0" smtClean="0">
                <a:solidFill>
                  <a:srgbClr val="FF0000"/>
                </a:solidFill>
              </a:rPr>
              <a:t>季節的な変化</a:t>
            </a:r>
            <a:endParaRPr kumimoji="1" lang="ja-JP" altLang="en-US" dirty="0">
              <a:solidFill>
                <a:srgbClr val="FF0000"/>
              </a:solidFill>
            </a:endParaRPr>
          </a:p>
        </p:txBody>
      </p:sp>
      <p:sp>
        <p:nvSpPr>
          <p:cNvPr id="2" name="タイトル 1"/>
          <p:cNvSpPr>
            <a:spLocks noGrp="1"/>
          </p:cNvSpPr>
          <p:nvPr>
            <p:ph type="title"/>
          </p:nvPr>
        </p:nvSpPr>
        <p:spPr>
          <a:ln w="38100">
            <a:solidFill>
              <a:schemeClr val="accent1">
                <a:lumMod val="50000"/>
              </a:schemeClr>
            </a:solidFill>
          </a:ln>
        </p:spPr>
        <p:txBody>
          <a:bodyPr>
            <a:normAutofit/>
          </a:bodyPr>
          <a:lstStyle/>
          <a:p>
            <a:r>
              <a:rPr kumimoji="1" lang="ja-JP" altLang="en-US" sz="3600" dirty="0" smtClean="0"/>
              <a:t>まとめ</a:t>
            </a:r>
            <a:endParaRPr kumimoji="1" lang="ja-JP" altLang="en-US" sz="3600" dirty="0"/>
          </a:p>
        </p:txBody>
      </p:sp>
      <p:sp>
        <p:nvSpPr>
          <p:cNvPr id="3" name="コンテンツ プレースホルダ 2"/>
          <p:cNvSpPr>
            <a:spLocks noGrp="1"/>
          </p:cNvSpPr>
          <p:nvPr>
            <p:ph idx="1"/>
          </p:nvPr>
        </p:nvSpPr>
        <p:spPr>
          <a:xfrm>
            <a:off x="457200" y="1600200"/>
            <a:ext cx="8258204" cy="3614749"/>
          </a:xfrm>
        </p:spPr>
        <p:txBody>
          <a:bodyPr>
            <a:normAutofit lnSpcReduction="10000"/>
          </a:bodyPr>
          <a:lstStyle/>
          <a:p>
            <a:pPr>
              <a:buNone/>
            </a:pPr>
            <a:endParaRPr kumimoji="1" lang="en-US" altLang="ja-JP" dirty="0" smtClean="0"/>
          </a:p>
          <a:p>
            <a:pPr>
              <a:buNone/>
            </a:pPr>
            <a:r>
              <a:rPr kumimoji="1" lang="ja-JP" altLang="en-US" dirty="0" smtClean="0"/>
              <a:t>（分布の傾向</a:t>
            </a:r>
            <a:r>
              <a:rPr kumimoji="1" lang="ja-JP" altLang="en-US" dirty="0" smtClean="0"/>
              <a:t>）</a:t>
            </a:r>
            <a:endParaRPr kumimoji="1" lang="en-US" altLang="ja-JP" dirty="0" smtClean="0"/>
          </a:p>
          <a:p>
            <a:pPr>
              <a:buNone/>
            </a:pPr>
            <a:endParaRPr kumimoji="1" lang="en-US" altLang="ja-JP" dirty="0" smtClean="0"/>
          </a:p>
          <a:p>
            <a:pPr>
              <a:buFont typeface="Wingdings" pitchFamily="2" charset="2"/>
              <a:buChar char="n"/>
            </a:pPr>
            <a:r>
              <a:rPr lang="ja-JP" altLang="en-US" sz="2800" u="sng" dirty="0" smtClean="0"/>
              <a:t>水入れ</a:t>
            </a:r>
            <a:r>
              <a:rPr lang="ja-JP" altLang="en-US" sz="2800" u="sng" dirty="0" smtClean="0"/>
              <a:t>前</a:t>
            </a:r>
            <a:r>
              <a:rPr lang="ja-JP" altLang="en-US" sz="2800" dirty="0" smtClean="0"/>
              <a:t>　　耕作地全体</a:t>
            </a:r>
            <a:endParaRPr lang="en-US" altLang="ja-JP" sz="2800" dirty="0" smtClean="0"/>
          </a:p>
          <a:p>
            <a:pPr>
              <a:buFont typeface="Wingdings" pitchFamily="2" charset="2"/>
              <a:buChar char="n"/>
            </a:pPr>
            <a:r>
              <a:rPr lang="ja-JP" altLang="en-US" sz="2800" u="sng" dirty="0" smtClean="0"/>
              <a:t>水入れ時期</a:t>
            </a:r>
            <a:r>
              <a:rPr lang="ja-JP" altLang="en-US" sz="2800" dirty="0" smtClean="0"/>
              <a:t>　</a:t>
            </a:r>
            <a:r>
              <a:rPr lang="ja-JP" altLang="en-US" sz="2800" dirty="0" smtClean="0"/>
              <a:t>  水田が中心</a:t>
            </a:r>
            <a:endParaRPr lang="en-US" altLang="ja-JP" sz="2800" dirty="0" smtClean="0"/>
          </a:p>
          <a:p>
            <a:pPr>
              <a:buFont typeface="Wingdings" pitchFamily="2" charset="2"/>
              <a:buChar char="n"/>
            </a:pPr>
            <a:r>
              <a:rPr kumimoji="1" lang="ja-JP" altLang="en-US" sz="2800" u="sng" dirty="0" smtClean="0"/>
              <a:t>中干し時期</a:t>
            </a:r>
            <a:r>
              <a:rPr kumimoji="1" lang="ja-JP" altLang="en-US" sz="2800" dirty="0" smtClean="0"/>
              <a:t>　</a:t>
            </a:r>
            <a:r>
              <a:rPr kumimoji="1" lang="ja-JP" altLang="en-US" sz="2800" dirty="0" smtClean="0"/>
              <a:t>  </a:t>
            </a:r>
            <a:r>
              <a:rPr lang="ja-JP" altLang="en-US" sz="2800" dirty="0" smtClean="0"/>
              <a:t>休耕田が中心</a:t>
            </a:r>
            <a:r>
              <a:rPr kumimoji="1" lang="ja-JP" altLang="en-US" sz="2800" u="sng" dirty="0" smtClean="0"/>
              <a:t>　</a:t>
            </a:r>
            <a:endParaRPr kumimoji="1" lang="en-US" altLang="ja-JP" sz="2800" u="sng" dirty="0" smtClean="0"/>
          </a:p>
          <a:p>
            <a:pPr>
              <a:buFont typeface="Wingdings" pitchFamily="2" charset="2"/>
              <a:buChar char="n"/>
            </a:pPr>
            <a:r>
              <a:rPr kumimoji="1" lang="ja-JP" altLang="en-US" sz="2800" u="sng" dirty="0" smtClean="0"/>
              <a:t>イネ収穫時期</a:t>
            </a:r>
            <a:r>
              <a:rPr kumimoji="1" lang="ja-JP" altLang="en-US" sz="2800" dirty="0" smtClean="0"/>
              <a:t>　</a:t>
            </a:r>
            <a:r>
              <a:rPr kumimoji="1" lang="ja-JP" altLang="en-US" sz="2800" dirty="0" smtClean="0"/>
              <a:t>　水田が中心</a:t>
            </a:r>
            <a:r>
              <a:rPr kumimoji="1" lang="ja-JP" altLang="en-US" sz="2800" dirty="0" smtClean="0"/>
              <a:t>　</a:t>
            </a:r>
            <a:endParaRPr kumimoji="1" lang="en-US" altLang="ja-JP" sz="2800" dirty="0" smtClean="0"/>
          </a:p>
        </p:txBody>
      </p:sp>
      <p:sp>
        <p:nvSpPr>
          <p:cNvPr id="4" name="角丸四角形 3"/>
          <p:cNvSpPr/>
          <p:nvPr/>
        </p:nvSpPr>
        <p:spPr>
          <a:xfrm>
            <a:off x="142876" y="1643050"/>
            <a:ext cx="8858280" cy="464347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t>ケリが分布を拡大している要因・・・</a:t>
            </a:r>
            <a:endParaRPr lang="en-US" altLang="ja-JP" sz="2800" dirty="0" smtClean="0"/>
          </a:p>
          <a:p>
            <a:pPr algn="ctr"/>
            <a:endParaRPr lang="en-US" altLang="ja-JP" sz="2800" dirty="0" smtClean="0"/>
          </a:p>
          <a:p>
            <a:r>
              <a:rPr lang="ja-JP" altLang="en-US" sz="2800" dirty="0" smtClean="0"/>
              <a:t>　 </a:t>
            </a:r>
            <a:r>
              <a:rPr lang="ja-JP" altLang="en-US" sz="2800" dirty="0" smtClean="0">
                <a:solidFill>
                  <a:schemeClr val="tx1"/>
                </a:solidFill>
              </a:rPr>
              <a:t>中干しの時期に採食場所となる休耕田の存在</a:t>
            </a:r>
            <a:endParaRPr lang="en-US" altLang="ja-JP" sz="2800" dirty="0" smtClean="0">
              <a:solidFill>
                <a:schemeClr val="tx1"/>
              </a:solidFill>
            </a:endParaRPr>
          </a:p>
          <a:p>
            <a:pPr algn="ctr"/>
            <a:r>
              <a:rPr lang="ja-JP" altLang="en-US" sz="2800" dirty="0" smtClean="0"/>
              <a:t>　</a:t>
            </a:r>
            <a:r>
              <a:rPr lang="ja-JP" altLang="en-US" sz="2800" dirty="0" smtClean="0">
                <a:solidFill>
                  <a:schemeClr val="tx1"/>
                </a:solidFill>
              </a:rPr>
              <a:t>昆虫類、カエル類、イネ科・タデ科の植物種子など多岐に渡る食性</a:t>
            </a:r>
            <a:endParaRPr lang="en-US" altLang="ja-JP" sz="2800" dirty="0" smtClean="0">
              <a:solidFill>
                <a:schemeClr val="tx1"/>
              </a:solidFill>
            </a:endParaRPr>
          </a:p>
          <a:p>
            <a:pPr algn="ctr"/>
            <a:endParaRPr lang="en-US" altLang="ja-JP" sz="2800" dirty="0" smtClean="0"/>
          </a:p>
          <a:p>
            <a:pPr algn="ctr"/>
            <a:r>
              <a:rPr kumimoji="1" lang="ja-JP" altLang="en-US" sz="2800" dirty="0" smtClean="0">
                <a:solidFill>
                  <a:schemeClr val="tx1"/>
                </a:solidFill>
              </a:rPr>
              <a:t>休耕田の増加がケリの分布域を拡大している</a:t>
            </a:r>
            <a:endParaRPr kumimoji="1" lang="en-US" altLang="ja-JP" sz="2800" dirty="0" smtClean="0">
              <a:solidFill>
                <a:schemeClr val="tx1"/>
              </a:solidFill>
            </a:endParaRPr>
          </a:p>
          <a:p>
            <a:pPr algn="ctr"/>
            <a:r>
              <a:rPr kumimoji="1" lang="ja-JP" altLang="en-US" sz="2800" dirty="0" smtClean="0">
                <a:solidFill>
                  <a:schemeClr val="tx1"/>
                </a:solidFill>
              </a:rPr>
              <a:t>要因のひと</a:t>
            </a:r>
            <a:r>
              <a:rPr lang="ja-JP" altLang="en-US" sz="2800" dirty="0" smtClean="0">
                <a:solidFill>
                  <a:schemeClr val="tx1"/>
                </a:solidFill>
              </a:rPr>
              <a:t>つ</a:t>
            </a:r>
            <a:endParaRPr kumimoji="1" lang="ja-JP" altLang="en-US" sz="2800" dirty="0">
              <a:solidFill>
                <a:schemeClr val="tx1"/>
              </a:solidFill>
            </a:endParaRPr>
          </a:p>
        </p:txBody>
      </p:sp>
      <p:sp>
        <p:nvSpPr>
          <p:cNvPr id="5" name="テキスト ボックス 4"/>
          <p:cNvSpPr txBox="1"/>
          <p:nvPr/>
        </p:nvSpPr>
        <p:spPr>
          <a:xfrm>
            <a:off x="714756" y="3166119"/>
            <a:ext cx="7643458" cy="523220"/>
          </a:xfrm>
          <a:prstGeom prst="rect">
            <a:avLst/>
          </a:prstGeom>
          <a:solidFill>
            <a:schemeClr val="tx1"/>
          </a:solidFill>
        </p:spPr>
        <p:txBody>
          <a:bodyPr wrap="square" rtlCol="0">
            <a:spAutoFit/>
          </a:bodyPr>
          <a:lstStyle/>
          <a:p>
            <a:r>
              <a:rPr lang="ja-JP" altLang="en-US" sz="2800" dirty="0" smtClean="0">
                <a:solidFill>
                  <a:schemeClr val="bg1"/>
                </a:solidFill>
              </a:rPr>
              <a:t> ・中干しの時期に採食場所となる</a:t>
            </a:r>
            <a:r>
              <a:rPr lang="ja-JP" altLang="en-US" sz="2800" dirty="0" smtClean="0">
                <a:solidFill>
                  <a:srgbClr val="FF0000"/>
                </a:solidFill>
              </a:rPr>
              <a:t>休耕田の存在</a:t>
            </a:r>
            <a:endParaRPr kumimoji="1" lang="ja-JP" altLang="en-US" sz="2800" dirty="0"/>
          </a:p>
        </p:txBody>
      </p:sp>
      <p:sp>
        <p:nvSpPr>
          <p:cNvPr id="6" name="テキスト ボックス 5"/>
          <p:cNvSpPr txBox="1"/>
          <p:nvPr/>
        </p:nvSpPr>
        <p:spPr>
          <a:xfrm>
            <a:off x="773379" y="3666185"/>
            <a:ext cx="7858180" cy="954107"/>
          </a:xfrm>
          <a:prstGeom prst="rect">
            <a:avLst/>
          </a:prstGeom>
          <a:solidFill>
            <a:schemeClr val="tx1"/>
          </a:solidFill>
        </p:spPr>
        <p:txBody>
          <a:bodyPr wrap="square" rtlCol="0">
            <a:spAutoFit/>
          </a:bodyPr>
          <a:lstStyle/>
          <a:p>
            <a:r>
              <a:rPr lang="ja-JP" altLang="en-US" sz="2800" dirty="0" smtClean="0">
                <a:solidFill>
                  <a:schemeClr val="bg1"/>
                </a:solidFill>
              </a:rPr>
              <a:t>・昆虫類、カエル類、</a:t>
            </a:r>
            <a:r>
              <a:rPr lang="ja-JP" altLang="en-US" sz="2800" dirty="0" smtClean="0">
                <a:solidFill>
                  <a:schemeClr val="bg1"/>
                </a:solidFill>
              </a:rPr>
              <a:t>イネ科・タデ科</a:t>
            </a:r>
            <a:r>
              <a:rPr lang="ja-JP" altLang="en-US" sz="2800" dirty="0" smtClean="0">
                <a:solidFill>
                  <a:schemeClr val="bg1"/>
                </a:solidFill>
              </a:rPr>
              <a:t>の植物種子など　　</a:t>
            </a:r>
            <a:endParaRPr lang="en-US" altLang="ja-JP" sz="2800" dirty="0" smtClean="0">
              <a:solidFill>
                <a:schemeClr val="bg1"/>
              </a:solidFill>
            </a:endParaRPr>
          </a:p>
          <a:p>
            <a:r>
              <a:rPr lang="ja-JP" altLang="en-US" sz="2800" dirty="0" smtClean="0">
                <a:solidFill>
                  <a:schemeClr val="bg1"/>
                </a:solidFill>
              </a:rPr>
              <a:t>　　　　　　　　</a:t>
            </a:r>
            <a:r>
              <a:rPr lang="ja-JP" altLang="en-US" sz="2800" dirty="0" smtClean="0">
                <a:solidFill>
                  <a:srgbClr val="FF0000"/>
                </a:solidFill>
              </a:rPr>
              <a:t>多岐に渡る食性　</a:t>
            </a:r>
            <a:endParaRPr kumimoji="1" lang="ja-JP" altLang="en-US" sz="2800" dirty="0"/>
          </a:p>
        </p:txBody>
      </p:sp>
      <p:sp>
        <p:nvSpPr>
          <p:cNvPr id="10" name="テキスト ボックス 9"/>
          <p:cNvSpPr txBox="1"/>
          <p:nvPr/>
        </p:nvSpPr>
        <p:spPr>
          <a:xfrm>
            <a:off x="1440979" y="4898607"/>
            <a:ext cx="7143800" cy="954107"/>
          </a:xfrm>
          <a:prstGeom prst="rect">
            <a:avLst/>
          </a:prstGeom>
          <a:solidFill>
            <a:schemeClr val="tx1"/>
          </a:solidFill>
        </p:spPr>
        <p:txBody>
          <a:bodyPr wrap="square" rtlCol="0">
            <a:spAutoFit/>
          </a:bodyPr>
          <a:lstStyle/>
          <a:p>
            <a:pPr algn="ctr"/>
            <a:r>
              <a:rPr lang="ja-JP" altLang="en-US" sz="2800" dirty="0" smtClean="0">
                <a:solidFill>
                  <a:srgbClr val="FF0000"/>
                </a:solidFill>
              </a:rPr>
              <a:t>休耕田の増加</a:t>
            </a:r>
            <a:r>
              <a:rPr lang="ja-JP" altLang="en-US" sz="2800" dirty="0" smtClean="0">
                <a:solidFill>
                  <a:schemeClr val="bg1"/>
                </a:solidFill>
              </a:rPr>
              <a:t>がケリの分布域を拡大している</a:t>
            </a:r>
            <a:endParaRPr lang="en-US" altLang="ja-JP" sz="2800" dirty="0" smtClean="0">
              <a:solidFill>
                <a:schemeClr val="bg1"/>
              </a:solidFill>
            </a:endParaRPr>
          </a:p>
          <a:p>
            <a:pPr algn="ctr"/>
            <a:r>
              <a:rPr lang="ja-JP" altLang="en-US" sz="2800" dirty="0" smtClean="0">
                <a:solidFill>
                  <a:schemeClr val="bg1"/>
                </a:solidFill>
              </a:rPr>
              <a:t>要因のひとつ</a:t>
            </a:r>
          </a:p>
        </p:txBody>
      </p:sp>
      <p:sp>
        <p:nvSpPr>
          <p:cNvPr id="11" name="下矢印 10"/>
          <p:cNvSpPr/>
          <p:nvPr/>
        </p:nvSpPr>
        <p:spPr>
          <a:xfrm rot="16200000">
            <a:off x="830579" y="4651719"/>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par>
                                <p:cTn id="19" presetID="9" presetClass="entr" presetSubtype="0" fill="hold" grpId="2"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ssolv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2"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261938" y="277813"/>
            <a:ext cx="8618537" cy="6300787"/>
          </a:xfrm>
          <a:prstGeom prst="rect">
            <a:avLst/>
          </a:prstGeom>
          <a:noFill/>
          <a:ln w="9525">
            <a:solidFill>
              <a:srgbClr val="C00000"/>
            </a:solidFill>
            <a:miter lim="800000"/>
            <a:headEnd/>
            <a:tailEnd/>
          </a:ln>
          <a:effectLst/>
        </p:spPr>
      </p:pic>
      <p:sp>
        <p:nvSpPr>
          <p:cNvPr id="3" name="コンテンツ プレースホルダ 2"/>
          <p:cNvSpPr>
            <a:spLocks noGrp="1"/>
          </p:cNvSpPr>
          <p:nvPr>
            <p:ph idx="1"/>
          </p:nvPr>
        </p:nvSpPr>
        <p:spPr/>
        <p:txBody>
          <a:bodyPr>
            <a:normAutofit/>
          </a:bodyPr>
          <a:lstStyle/>
          <a:p>
            <a:pPr algn="r"/>
            <a:endParaRPr kumimoji="1" lang="en-US" altLang="ja-JP" dirty="0" smtClean="0"/>
          </a:p>
          <a:p>
            <a:pPr algn="r">
              <a:buNone/>
            </a:pPr>
            <a:endParaRPr lang="en-US" altLang="ja-JP" dirty="0"/>
          </a:p>
          <a:p>
            <a:pPr algn="r"/>
            <a:endParaRPr kumimoji="1" lang="en-US" altLang="ja-JP" dirty="0" smtClean="0"/>
          </a:p>
          <a:p>
            <a:pPr algn="r"/>
            <a:endParaRPr lang="en-US" altLang="ja-JP" dirty="0"/>
          </a:p>
          <a:p>
            <a:pPr algn="r"/>
            <a:endParaRPr kumimoji="1" lang="en-US" altLang="ja-JP" dirty="0" smtClean="0"/>
          </a:p>
          <a:p>
            <a:pPr algn="r"/>
            <a:endParaRPr lang="en-US" altLang="ja-JP" dirty="0"/>
          </a:p>
          <a:p>
            <a:pPr algn="r"/>
            <a:endParaRPr kumimoji="1" lang="en-US" altLang="ja-JP" dirty="0" smtClean="0"/>
          </a:p>
        </p:txBody>
      </p:sp>
      <p:sp>
        <p:nvSpPr>
          <p:cNvPr id="6" name="角丸四角形 5"/>
          <p:cNvSpPr/>
          <p:nvPr/>
        </p:nvSpPr>
        <p:spPr>
          <a:xfrm>
            <a:off x="3786182" y="5429264"/>
            <a:ext cx="4143404" cy="428628"/>
          </a:xfrm>
          <a:prstGeom prst="round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rPr>
              <a:t>ご清聴ありがとうございました。</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4" name="グラフ 23"/>
          <p:cNvGraphicFramePr/>
          <p:nvPr/>
        </p:nvGraphicFramePr>
        <p:xfrm>
          <a:off x="714348" y="1785926"/>
          <a:ext cx="8072494" cy="3857653"/>
        </p:xfrm>
        <a:graphic>
          <a:graphicData uri="http://schemas.openxmlformats.org/drawingml/2006/chart">
            <c:chart xmlns:c="http://schemas.openxmlformats.org/drawingml/2006/chart" xmlns:r="http://schemas.openxmlformats.org/officeDocument/2006/relationships" r:id="rId4"/>
          </a:graphicData>
        </a:graphic>
      </p:graphicFrame>
      <p:sp>
        <p:nvSpPr>
          <p:cNvPr id="51" name="正方形/長方形 50"/>
          <p:cNvSpPr/>
          <p:nvPr/>
        </p:nvSpPr>
        <p:spPr>
          <a:xfrm>
            <a:off x="1614121" y="3879930"/>
            <a:ext cx="4741742" cy="1527032"/>
          </a:xfrm>
          <a:prstGeom prst="rect">
            <a:avLst/>
          </a:prstGeom>
          <a:solidFill>
            <a:srgbClr val="0070C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solidFill>
                  <a:srgbClr val="FF0000"/>
                </a:solidFill>
              </a:rPr>
              <a:t>有意に選択（－）</a:t>
            </a:r>
            <a:endParaRPr kumimoji="1" lang="ja-JP" altLang="en-US" sz="2800" dirty="0">
              <a:solidFill>
                <a:srgbClr val="FF0000"/>
              </a:solidFill>
            </a:endParaRPr>
          </a:p>
        </p:txBody>
      </p:sp>
      <p:sp>
        <p:nvSpPr>
          <p:cNvPr id="50" name="正方形/長方形 49"/>
          <p:cNvSpPr/>
          <p:nvPr/>
        </p:nvSpPr>
        <p:spPr>
          <a:xfrm>
            <a:off x="1614121" y="2022542"/>
            <a:ext cx="4741742" cy="1527032"/>
          </a:xfrm>
          <a:prstGeom prst="rect">
            <a:avLst/>
          </a:prstGeom>
          <a:solidFill>
            <a:srgbClr val="FF000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solidFill>
                  <a:srgbClr val="FF0000"/>
                </a:solidFill>
              </a:rPr>
              <a:t>有意に選択（＋）</a:t>
            </a:r>
            <a:endParaRPr kumimoji="1" lang="ja-JP" altLang="en-US" sz="2800" dirty="0">
              <a:solidFill>
                <a:srgbClr val="FF0000"/>
              </a:solidFill>
            </a:endParaRPr>
          </a:p>
        </p:txBody>
      </p:sp>
      <p:sp>
        <p:nvSpPr>
          <p:cNvPr id="2" name="テキスト ボックス 1"/>
          <p:cNvSpPr txBox="1"/>
          <p:nvPr/>
        </p:nvSpPr>
        <p:spPr>
          <a:xfrm>
            <a:off x="2571736" y="428604"/>
            <a:ext cx="3357586" cy="584775"/>
          </a:xfrm>
          <a:prstGeom prst="rect">
            <a:avLst/>
          </a:prstGeom>
          <a:noFill/>
          <a:ln w="41275">
            <a:solidFill>
              <a:srgbClr val="FFC000"/>
            </a:solidFill>
          </a:ln>
        </p:spPr>
        <p:txBody>
          <a:bodyPr wrap="square" rtlCol="0">
            <a:spAutoFit/>
          </a:bodyPr>
          <a:lstStyle/>
          <a:p>
            <a:pPr algn="ctr"/>
            <a:r>
              <a:rPr kumimoji="1" lang="ja-JP" altLang="en-US" sz="3200" dirty="0" smtClean="0"/>
              <a:t>残差分析</a:t>
            </a:r>
            <a:r>
              <a:rPr kumimoji="1" lang="ja-JP" altLang="en-US" sz="2800" dirty="0" smtClean="0"/>
              <a:t>　</a:t>
            </a:r>
            <a:endParaRPr kumimoji="1" lang="ja-JP" altLang="en-US" sz="2800" baseline="30000" dirty="0"/>
          </a:p>
        </p:txBody>
      </p:sp>
      <p:grpSp>
        <p:nvGrpSpPr>
          <p:cNvPr id="3" name="グループ化 39"/>
          <p:cNvGrpSpPr/>
          <p:nvPr/>
        </p:nvGrpSpPr>
        <p:grpSpPr>
          <a:xfrm>
            <a:off x="1594145" y="3552245"/>
            <a:ext cx="4808528" cy="291562"/>
            <a:chOff x="1571604" y="3559137"/>
            <a:chExt cx="5143536" cy="300079"/>
          </a:xfrm>
        </p:grpSpPr>
        <p:cxnSp>
          <p:nvCxnSpPr>
            <p:cNvPr id="19" name="直線コネクタ 18"/>
            <p:cNvCxnSpPr/>
            <p:nvPr/>
          </p:nvCxnSpPr>
          <p:spPr>
            <a:xfrm>
              <a:off x="1571604" y="3559137"/>
              <a:ext cx="5143536" cy="158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1571604" y="3857628"/>
              <a:ext cx="5143536" cy="158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0" name="テキスト ボックス 29"/>
          <p:cNvSpPr txBox="1"/>
          <p:nvPr/>
        </p:nvSpPr>
        <p:spPr>
          <a:xfrm>
            <a:off x="3857620" y="6315038"/>
            <a:ext cx="428628" cy="400110"/>
          </a:xfrm>
          <a:prstGeom prst="rect">
            <a:avLst/>
          </a:prstGeom>
          <a:noFill/>
        </p:spPr>
        <p:txBody>
          <a:bodyPr wrap="square" rtlCol="0">
            <a:spAutoFit/>
          </a:bodyPr>
          <a:lstStyle/>
          <a:p>
            <a:pPr algn="ctr"/>
            <a:endParaRPr kumimoji="1" lang="ja-JP" altLang="en-US" sz="2000" dirty="0">
              <a:latin typeface="+mn-ea"/>
            </a:endParaRPr>
          </a:p>
        </p:txBody>
      </p:sp>
      <p:grpSp>
        <p:nvGrpSpPr>
          <p:cNvPr id="4" name="グループ化 42"/>
          <p:cNvGrpSpPr/>
          <p:nvPr/>
        </p:nvGrpSpPr>
        <p:grpSpPr>
          <a:xfrm>
            <a:off x="1593907" y="5462717"/>
            <a:ext cx="4775194" cy="1234212"/>
            <a:chOff x="1593907" y="5429264"/>
            <a:chExt cx="4775194" cy="1234212"/>
          </a:xfrm>
        </p:grpSpPr>
        <p:sp>
          <p:nvSpPr>
            <p:cNvPr id="38" name="テキスト ボックス 37"/>
            <p:cNvSpPr txBox="1"/>
            <p:nvPr/>
          </p:nvSpPr>
          <p:spPr>
            <a:xfrm>
              <a:off x="1593907" y="5429264"/>
              <a:ext cx="1909151" cy="461665"/>
            </a:xfrm>
            <a:prstGeom prst="rect">
              <a:avLst/>
            </a:prstGeom>
            <a:solidFill>
              <a:schemeClr val="bg1"/>
            </a:solidFill>
            <a:ln w="31750">
              <a:solidFill>
                <a:schemeClr val="tx1"/>
              </a:solidFill>
            </a:ln>
          </p:spPr>
          <p:txBody>
            <a:bodyPr wrap="square" rtlCol="0">
              <a:spAutoFit/>
            </a:bodyPr>
            <a:lstStyle/>
            <a:p>
              <a:pPr algn="ctr"/>
              <a:r>
                <a:rPr lang="ja-JP" altLang="en-US" sz="2400" dirty="0" smtClean="0"/>
                <a:t>ムギ</a:t>
              </a:r>
              <a:endParaRPr kumimoji="1" lang="ja-JP" altLang="en-US" sz="2400" dirty="0"/>
            </a:p>
          </p:txBody>
        </p:sp>
        <p:sp>
          <p:nvSpPr>
            <p:cNvPr id="42" name="テキスト ボックス 41"/>
            <p:cNvSpPr txBox="1"/>
            <p:nvPr/>
          </p:nvSpPr>
          <p:spPr>
            <a:xfrm>
              <a:off x="3502579" y="5434213"/>
              <a:ext cx="2866522" cy="461665"/>
            </a:xfrm>
            <a:prstGeom prst="rect">
              <a:avLst/>
            </a:prstGeom>
            <a:solidFill>
              <a:schemeClr val="bg1"/>
            </a:solidFill>
            <a:ln w="31750">
              <a:solidFill>
                <a:schemeClr val="tx1"/>
              </a:solidFill>
            </a:ln>
          </p:spPr>
          <p:txBody>
            <a:bodyPr wrap="square" rtlCol="0">
              <a:spAutoFit/>
            </a:bodyPr>
            <a:lstStyle/>
            <a:p>
              <a:pPr algn="ctr"/>
              <a:r>
                <a:rPr kumimoji="1" lang="ja-JP" altLang="en-US" sz="2400" dirty="0" smtClean="0"/>
                <a:t>ダイズ</a:t>
              </a:r>
              <a:endParaRPr kumimoji="1" lang="ja-JP" altLang="en-US" sz="2400" dirty="0"/>
            </a:p>
          </p:txBody>
        </p:sp>
        <p:grpSp>
          <p:nvGrpSpPr>
            <p:cNvPr id="5" name="グループ化 36"/>
            <p:cNvGrpSpPr/>
            <p:nvPr/>
          </p:nvGrpSpPr>
          <p:grpSpPr>
            <a:xfrm>
              <a:off x="1599309" y="5832479"/>
              <a:ext cx="4768921" cy="830997"/>
              <a:chOff x="1599309" y="5903893"/>
              <a:chExt cx="4768921" cy="830997"/>
            </a:xfrm>
          </p:grpSpPr>
          <p:sp>
            <p:nvSpPr>
              <p:cNvPr id="21" name="テキスト ボックス 20"/>
              <p:cNvSpPr txBox="1"/>
              <p:nvPr/>
            </p:nvSpPr>
            <p:spPr>
              <a:xfrm>
                <a:off x="1599309" y="5903893"/>
                <a:ext cx="950125" cy="830997"/>
              </a:xfrm>
              <a:prstGeom prst="rect">
                <a:avLst/>
              </a:prstGeom>
              <a:solidFill>
                <a:schemeClr val="bg1"/>
              </a:solidFill>
              <a:ln w="31750">
                <a:solidFill>
                  <a:schemeClr val="tx1"/>
                </a:solidFill>
              </a:ln>
            </p:spPr>
            <p:txBody>
              <a:bodyPr wrap="square" rtlCol="0">
                <a:spAutoFit/>
              </a:bodyPr>
              <a:lstStyle/>
              <a:p>
                <a:pPr algn="ctr"/>
                <a:r>
                  <a:rPr kumimoji="1" lang="ja-JP" altLang="en-US" sz="2400" dirty="0" smtClean="0"/>
                  <a:t>期間</a:t>
                </a:r>
                <a:r>
                  <a:rPr lang="ja-JP" altLang="en-US" sz="2400" dirty="0" smtClean="0"/>
                  <a:t>（１）</a:t>
                </a:r>
                <a:endParaRPr kumimoji="1" lang="ja-JP" altLang="en-US" sz="2400" dirty="0"/>
              </a:p>
            </p:txBody>
          </p:sp>
          <p:sp>
            <p:nvSpPr>
              <p:cNvPr id="22" name="テキスト ボックス 21"/>
              <p:cNvSpPr txBox="1"/>
              <p:nvPr/>
            </p:nvSpPr>
            <p:spPr>
              <a:xfrm>
                <a:off x="2556053" y="5903893"/>
                <a:ext cx="1909151" cy="830997"/>
              </a:xfrm>
              <a:prstGeom prst="rect">
                <a:avLst/>
              </a:prstGeom>
              <a:solidFill>
                <a:schemeClr val="bg1"/>
              </a:solidFill>
              <a:ln w="31750">
                <a:solidFill>
                  <a:schemeClr val="tx1"/>
                </a:solidFill>
              </a:ln>
            </p:spPr>
            <p:txBody>
              <a:bodyPr wrap="square" rtlCol="0">
                <a:spAutoFit/>
              </a:bodyPr>
              <a:lstStyle/>
              <a:p>
                <a:pPr algn="ctr"/>
                <a:r>
                  <a:rPr kumimoji="1" lang="ja-JP" altLang="en-US" sz="2400" dirty="0" smtClean="0"/>
                  <a:t>期間</a:t>
                </a:r>
                <a:endParaRPr kumimoji="1" lang="en-US" altLang="ja-JP" sz="2400" dirty="0" smtClean="0"/>
              </a:p>
              <a:p>
                <a:pPr algn="ctr"/>
                <a:r>
                  <a:rPr lang="ja-JP" altLang="en-US" sz="2400" dirty="0" smtClean="0"/>
                  <a:t>（２）</a:t>
                </a:r>
                <a:endParaRPr kumimoji="1" lang="ja-JP" altLang="en-US" sz="2400" dirty="0"/>
              </a:p>
            </p:txBody>
          </p:sp>
          <p:sp>
            <p:nvSpPr>
              <p:cNvPr id="35" name="テキスト ボックス 34"/>
              <p:cNvSpPr txBox="1"/>
              <p:nvPr/>
            </p:nvSpPr>
            <p:spPr>
              <a:xfrm>
                <a:off x="4467980" y="5903893"/>
                <a:ext cx="950125" cy="830997"/>
              </a:xfrm>
              <a:prstGeom prst="rect">
                <a:avLst/>
              </a:prstGeom>
              <a:solidFill>
                <a:schemeClr val="bg1"/>
              </a:solidFill>
              <a:ln w="31750">
                <a:solidFill>
                  <a:schemeClr val="tx1"/>
                </a:solidFill>
              </a:ln>
            </p:spPr>
            <p:txBody>
              <a:bodyPr wrap="square" rtlCol="0">
                <a:spAutoFit/>
              </a:bodyPr>
              <a:lstStyle/>
              <a:p>
                <a:pPr algn="ctr"/>
                <a:r>
                  <a:rPr kumimoji="1" lang="ja-JP" altLang="en-US" sz="2400" dirty="0" smtClean="0"/>
                  <a:t>期間</a:t>
                </a:r>
                <a:r>
                  <a:rPr lang="ja-JP" altLang="en-US" sz="2400" dirty="0" smtClean="0"/>
                  <a:t>（３）</a:t>
                </a:r>
                <a:endParaRPr kumimoji="1" lang="ja-JP" altLang="en-US" sz="2400" dirty="0"/>
              </a:p>
            </p:txBody>
          </p:sp>
          <p:sp>
            <p:nvSpPr>
              <p:cNvPr id="36" name="テキスト ボックス 35"/>
              <p:cNvSpPr txBox="1"/>
              <p:nvPr/>
            </p:nvSpPr>
            <p:spPr>
              <a:xfrm>
                <a:off x="5418105" y="5903893"/>
                <a:ext cx="950125" cy="830997"/>
              </a:xfrm>
              <a:prstGeom prst="rect">
                <a:avLst/>
              </a:prstGeom>
              <a:solidFill>
                <a:schemeClr val="bg1"/>
              </a:solidFill>
              <a:ln w="31750">
                <a:solidFill>
                  <a:schemeClr val="tx1"/>
                </a:solidFill>
              </a:ln>
            </p:spPr>
            <p:txBody>
              <a:bodyPr wrap="square" rtlCol="0">
                <a:spAutoFit/>
              </a:bodyPr>
              <a:lstStyle/>
              <a:p>
                <a:pPr algn="ctr"/>
                <a:r>
                  <a:rPr kumimoji="1" lang="ja-JP" altLang="en-US" sz="2400" dirty="0" smtClean="0"/>
                  <a:t>期間</a:t>
                </a:r>
                <a:r>
                  <a:rPr lang="ja-JP" altLang="en-US" sz="2400" dirty="0" smtClean="0"/>
                  <a:t>（４）</a:t>
                </a:r>
                <a:endParaRPr kumimoji="1" lang="ja-JP" altLang="en-US" sz="2400" dirty="0"/>
              </a:p>
            </p:txBody>
          </p:sp>
        </p:grpSp>
      </p:grpSp>
      <p:sp>
        <p:nvSpPr>
          <p:cNvPr id="44" name="角丸四角形 43"/>
          <p:cNvSpPr/>
          <p:nvPr/>
        </p:nvSpPr>
        <p:spPr>
          <a:xfrm>
            <a:off x="4467109" y="1928802"/>
            <a:ext cx="928694" cy="4786346"/>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角丸四角形 44"/>
          <p:cNvSpPr/>
          <p:nvPr/>
        </p:nvSpPr>
        <p:spPr>
          <a:xfrm>
            <a:off x="5406954" y="1928802"/>
            <a:ext cx="928694" cy="4786346"/>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1071538" y="1285860"/>
            <a:ext cx="2571768"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solidFill>
              </a:rPr>
              <a:t>調整化残差</a:t>
            </a:r>
            <a:r>
              <a:rPr lang="en-US" altLang="ja-JP" sz="2800" dirty="0" smtClean="0">
                <a:solidFill>
                  <a:schemeClr val="tx1"/>
                </a:solidFill>
              </a:rPr>
              <a:t>Z´</a:t>
            </a:r>
            <a:endParaRPr kumimoji="1" lang="ja-JP" altLang="en-US" sz="2800" baseline="30000" dirty="0">
              <a:solidFill>
                <a:schemeClr val="tx1"/>
              </a:solidFill>
            </a:endParaRPr>
          </a:p>
        </p:txBody>
      </p:sp>
      <p:sp>
        <p:nvSpPr>
          <p:cNvPr id="23" name="円/楕円 22"/>
          <p:cNvSpPr/>
          <p:nvPr/>
        </p:nvSpPr>
        <p:spPr>
          <a:xfrm>
            <a:off x="2786050" y="2986084"/>
            <a:ext cx="500066" cy="4286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3738557" y="3290886"/>
            <a:ext cx="500066" cy="4286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5643570" y="2714620"/>
            <a:ext cx="500066" cy="4286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4705351" y="4986348"/>
            <a:ext cx="500066" cy="4286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1833543" y="3481388"/>
            <a:ext cx="500066" cy="4286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4686301" y="2009765"/>
            <a:ext cx="500066" cy="4286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3"/>
          <p:cNvGrpSpPr/>
          <p:nvPr/>
        </p:nvGrpSpPr>
        <p:grpSpPr>
          <a:xfrm>
            <a:off x="1966894" y="1000108"/>
            <a:ext cx="1214446" cy="929488"/>
            <a:chOff x="2357422" y="214290"/>
            <a:chExt cx="1214446" cy="929488"/>
          </a:xfrm>
        </p:grpSpPr>
        <p:cxnSp>
          <p:nvCxnSpPr>
            <p:cNvPr id="34" name="直線矢印コネクタ 33"/>
            <p:cNvCxnSpPr/>
            <p:nvPr/>
          </p:nvCxnSpPr>
          <p:spPr>
            <a:xfrm rot="5400000">
              <a:off x="2714612" y="928670"/>
              <a:ext cx="429422" cy="794"/>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2357422" y="214290"/>
              <a:ext cx="1214446" cy="461665"/>
            </a:xfrm>
            <a:prstGeom prst="rect">
              <a:avLst/>
            </a:prstGeom>
            <a:noFill/>
          </p:spPr>
          <p:txBody>
            <a:bodyPr wrap="square" rtlCol="0">
              <a:spAutoFit/>
            </a:bodyPr>
            <a:lstStyle/>
            <a:p>
              <a:pPr algn="ctr"/>
              <a:r>
                <a:rPr kumimoji="1" lang="ja-JP" altLang="en-US" sz="2400" dirty="0" smtClean="0">
                  <a:solidFill>
                    <a:srgbClr val="FF0000"/>
                  </a:solidFill>
                </a:rPr>
                <a:t>水入れ</a:t>
              </a:r>
              <a:endParaRPr kumimoji="1" lang="ja-JP" altLang="en-US" sz="2400" dirty="0">
                <a:solidFill>
                  <a:srgbClr val="FF0000"/>
                </a:solidFill>
              </a:endParaRPr>
            </a:p>
          </p:txBody>
        </p:sp>
      </p:grpSp>
      <p:grpSp>
        <p:nvGrpSpPr>
          <p:cNvPr id="7" name="グループ化 6"/>
          <p:cNvGrpSpPr/>
          <p:nvPr/>
        </p:nvGrpSpPr>
        <p:grpSpPr>
          <a:xfrm>
            <a:off x="3886081" y="1000108"/>
            <a:ext cx="1214446" cy="929488"/>
            <a:chOff x="4286248" y="285728"/>
            <a:chExt cx="1214446" cy="929488"/>
          </a:xfrm>
        </p:grpSpPr>
        <p:cxnSp>
          <p:nvCxnSpPr>
            <p:cNvPr id="43" name="直線矢印コネクタ 42"/>
            <p:cNvCxnSpPr/>
            <p:nvPr/>
          </p:nvCxnSpPr>
          <p:spPr>
            <a:xfrm rot="5400000">
              <a:off x="4643438" y="1000108"/>
              <a:ext cx="429422" cy="794"/>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4286248" y="285728"/>
              <a:ext cx="1214446" cy="461665"/>
            </a:xfrm>
            <a:prstGeom prst="rect">
              <a:avLst/>
            </a:prstGeom>
            <a:noFill/>
          </p:spPr>
          <p:txBody>
            <a:bodyPr wrap="square" rtlCol="0">
              <a:spAutoFit/>
            </a:bodyPr>
            <a:lstStyle/>
            <a:p>
              <a:pPr algn="ctr"/>
              <a:r>
                <a:rPr kumimoji="1" lang="ja-JP" altLang="en-US" sz="2400" dirty="0" smtClean="0">
                  <a:solidFill>
                    <a:srgbClr val="FF0000"/>
                  </a:solidFill>
                </a:rPr>
                <a:t>中干し</a:t>
              </a:r>
              <a:endParaRPr kumimoji="1" lang="ja-JP" altLang="en-US" sz="2400" dirty="0">
                <a:solidFill>
                  <a:srgbClr val="FF0000"/>
                </a:solidFill>
              </a:endParaRPr>
            </a:p>
          </p:txBody>
        </p:sp>
      </p:grpSp>
      <p:grpSp>
        <p:nvGrpSpPr>
          <p:cNvPr id="8" name="グループ化 9"/>
          <p:cNvGrpSpPr/>
          <p:nvPr/>
        </p:nvGrpSpPr>
        <p:grpSpPr>
          <a:xfrm>
            <a:off x="4814892" y="1000108"/>
            <a:ext cx="1214446" cy="929488"/>
            <a:chOff x="4286248" y="285728"/>
            <a:chExt cx="1214446" cy="929488"/>
          </a:xfrm>
        </p:grpSpPr>
        <p:cxnSp>
          <p:nvCxnSpPr>
            <p:cNvPr id="48" name="直線矢印コネクタ 47"/>
            <p:cNvCxnSpPr/>
            <p:nvPr/>
          </p:nvCxnSpPr>
          <p:spPr>
            <a:xfrm rot="5400000">
              <a:off x="4643438" y="1000108"/>
              <a:ext cx="429422" cy="794"/>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4286248" y="285728"/>
              <a:ext cx="1214446" cy="461665"/>
            </a:xfrm>
            <a:prstGeom prst="rect">
              <a:avLst/>
            </a:prstGeom>
            <a:noFill/>
          </p:spPr>
          <p:txBody>
            <a:bodyPr wrap="square" rtlCol="0">
              <a:spAutoFit/>
            </a:bodyPr>
            <a:lstStyle/>
            <a:p>
              <a:pPr algn="ctr"/>
              <a:r>
                <a:rPr lang="ja-JP" altLang="en-US" sz="2400" dirty="0" smtClean="0">
                  <a:solidFill>
                    <a:srgbClr val="FF0000"/>
                  </a:solidFill>
                </a:rPr>
                <a:t>収穫</a:t>
              </a:r>
              <a:endParaRPr kumimoji="1" lang="ja-JP" altLang="en-US" sz="2400" dirty="0">
                <a:solidFill>
                  <a:srgbClr val="FF0000"/>
                </a:solidFill>
              </a:endParaRP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xit" presetSubtype="0" fill="hold" grpId="0" nodeType="withEffect">
                                  <p:stCondLst>
                                    <p:cond delay="0"/>
                                  </p:stCondLst>
                                  <p:childTnLst>
                                    <p:animEffect transition="out" filter="dissolve">
                                      <p:cBhvr>
                                        <p:cTn id="15" dur="500"/>
                                        <p:tgtEl>
                                          <p:spTgt spid="25"/>
                                        </p:tgtEl>
                                      </p:cBhvr>
                                    </p:animEffect>
                                    <p:set>
                                      <p:cBhvr>
                                        <p:cTn id="16" dur="1" fill="hold">
                                          <p:stCondLst>
                                            <p:cond delay="499"/>
                                          </p:stCondLst>
                                        </p:cTn>
                                        <p:tgtEl>
                                          <p:spTgt spid="25"/>
                                        </p:tgtEl>
                                        <p:attrNameLst>
                                          <p:attrName>style.visibility</p:attrName>
                                        </p:attrNameLst>
                                      </p:cBhvr>
                                      <p:to>
                                        <p:strVal val="hidden"/>
                                      </p:to>
                                    </p:set>
                                  </p:childTnLst>
                                </p:cTn>
                              </p:par>
                              <p:par>
                                <p:cTn id="17" presetID="9"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dissolve">
                                      <p:cBhvr>
                                        <p:cTn id="19" dur="500"/>
                                        <p:tgtEl>
                                          <p:spTgt spid="2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dissolve">
                                      <p:cBhvr>
                                        <p:cTn id="22" dur="500"/>
                                        <p:tgtEl>
                                          <p:spTgt spid="23"/>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dissolve">
                                      <p:cBhvr>
                                        <p:cTn id="25" dur="500"/>
                                        <p:tgtEl>
                                          <p:spTgt spid="26"/>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dissolve">
                                      <p:cBhvr>
                                        <p:cTn id="28" dur="500"/>
                                        <p:tgtEl>
                                          <p:spTgt spid="28"/>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dissolve">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dissolve">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dissolve">
                                      <p:cBhvr>
                                        <p:cTn id="41" dur="500"/>
                                        <p:tgtEl>
                                          <p:spTgt spid="44"/>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dissolve">
                                      <p:cBhvr>
                                        <p:cTn id="44" dur="500"/>
                                        <p:tgtEl>
                                          <p:spTgt spid="45"/>
                                        </p:tgtEl>
                                      </p:cBhvr>
                                    </p:animEffect>
                                  </p:childTnLst>
                                </p:cTn>
                              </p:par>
                              <p:par>
                                <p:cTn id="45" presetID="9" presetClass="exit" presetSubtype="0" fill="hold" grpId="1" nodeType="withEffect">
                                  <p:stCondLst>
                                    <p:cond delay="0"/>
                                  </p:stCondLst>
                                  <p:childTnLst>
                                    <p:animEffect transition="out" filter="dissolve">
                                      <p:cBhvr>
                                        <p:cTn id="46" dur="500"/>
                                        <p:tgtEl>
                                          <p:spTgt spid="29"/>
                                        </p:tgtEl>
                                      </p:cBhvr>
                                    </p:animEffect>
                                    <p:set>
                                      <p:cBhvr>
                                        <p:cTn id="47" dur="1" fill="hold">
                                          <p:stCondLst>
                                            <p:cond delay="499"/>
                                          </p:stCondLst>
                                        </p:cTn>
                                        <p:tgtEl>
                                          <p:spTgt spid="29"/>
                                        </p:tgtEl>
                                        <p:attrNameLst>
                                          <p:attrName>style.visibility</p:attrName>
                                        </p:attrNameLst>
                                      </p:cBhvr>
                                      <p:to>
                                        <p:strVal val="hidden"/>
                                      </p:to>
                                    </p:set>
                                  </p:childTnLst>
                                </p:cTn>
                              </p:par>
                              <p:par>
                                <p:cTn id="48" presetID="9" presetClass="exit" presetSubtype="0" fill="hold" grpId="1" nodeType="withEffect">
                                  <p:stCondLst>
                                    <p:cond delay="0"/>
                                  </p:stCondLst>
                                  <p:childTnLst>
                                    <p:animEffect transition="out" filter="dissolve">
                                      <p:cBhvr>
                                        <p:cTn id="49" dur="500"/>
                                        <p:tgtEl>
                                          <p:spTgt spid="23"/>
                                        </p:tgtEl>
                                      </p:cBhvr>
                                    </p:animEffect>
                                    <p:set>
                                      <p:cBhvr>
                                        <p:cTn id="50" dur="1" fill="hold">
                                          <p:stCondLst>
                                            <p:cond delay="499"/>
                                          </p:stCondLst>
                                        </p:cTn>
                                        <p:tgtEl>
                                          <p:spTgt spid="23"/>
                                        </p:tgtEl>
                                        <p:attrNameLst>
                                          <p:attrName>style.visibility</p:attrName>
                                        </p:attrNameLst>
                                      </p:cBhvr>
                                      <p:to>
                                        <p:strVal val="hidden"/>
                                      </p:to>
                                    </p:set>
                                  </p:childTnLst>
                                </p:cTn>
                              </p:par>
                              <p:par>
                                <p:cTn id="51" presetID="9" presetClass="exit" presetSubtype="0" fill="hold" grpId="1" nodeType="withEffect">
                                  <p:stCondLst>
                                    <p:cond delay="0"/>
                                  </p:stCondLst>
                                  <p:childTnLst>
                                    <p:animEffect transition="out" filter="dissolve">
                                      <p:cBhvr>
                                        <p:cTn id="52" dur="500"/>
                                        <p:tgtEl>
                                          <p:spTgt spid="26"/>
                                        </p:tgtEl>
                                      </p:cBhvr>
                                    </p:animEffect>
                                    <p:set>
                                      <p:cBhvr>
                                        <p:cTn id="53"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25" grpId="0" animBg="1"/>
      <p:bldP spid="23" grpId="0" animBg="1"/>
      <p:bldP spid="23" grpId="1" animBg="1"/>
      <p:bldP spid="26" grpId="0" animBg="1"/>
      <p:bldP spid="26" grpId="1" animBg="1"/>
      <p:bldP spid="27" grpId="0" animBg="1"/>
      <p:bldP spid="28" grpId="0" animBg="1"/>
      <p:bldP spid="29" grpId="0" animBg="1"/>
      <p:bldP spid="29" grpId="1"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2" name="Picture 4"/>
          <p:cNvPicPr>
            <a:picLocks noChangeArrowheads="1"/>
          </p:cNvPicPr>
          <p:nvPr/>
        </p:nvPicPr>
        <p:blipFill>
          <a:blip r:embed="rId4"/>
          <a:srcRect t="12603"/>
          <a:stretch>
            <a:fillRect/>
          </a:stretch>
        </p:blipFill>
        <p:spPr bwMode="auto">
          <a:xfrm>
            <a:off x="1000100" y="2143116"/>
            <a:ext cx="7575171" cy="2571768"/>
          </a:xfrm>
          <a:prstGeom prst="rect">
            <a:avLst/>
          </a:prstGeom>
          <a:noFill/>
          <a:ln w="9525">
            <a:noFill/>
            <a:miter lim="800000"/>
            <a:headEnd/>
            <a:tailEnd/>
          </a:ln>
          <a:effectLst/>
        </p:spPr>
      </p:pic>
      <p:sp>
        <p:nvSpPr>
          <p:cNvPr id="22" name="テキスト ボックス 21"/>
          <p:cNvSpPr txBox="1"/>
          <p:nvPr/>
        </p:nvSpPr>
        <p:spPr>
          <a:xfrm>
            <a:off x="1002843" y="1714488"/>
            <a:ext cx="1107996" cy="461665"/>
          </a:xfrm>
          <a:prstGeom prst="rect">
            <a:avLst/>
          </a:prstGeom>
          <a:noFill/>
        </p:spPr>
        <p:txBody>
          <a:bodyPr wrap="none" rtlCol="0">
            <a:spAutoFit/>
          </a:bodyPr>
          <a:lstStyle/>
          <a:p>
            <a:r>
              <a:rPr kumimoji="1" lang="ja-JP" altLang="en-US" sz="2400" dirty="0" smtClean="0"/>
              <a:t>観察値</a:t>
            </a:r>
            <a:endParaRPr kumimoji="1" lang="ja-JP" altLang="en-US" sz="2400" dirty="0"/>
          </a:p>
        </p:txBody>
      </p:sp>
      <p:sp>
        <p:nvSpPr>
          <p:cNvPr id="36" name="テキスト ボックス 35"/>
          <p:cNvSpPr txBox="1"/>
          <p:nvPr/>
        </p:nvSpPr>
        <p:spPr>
          <a:xfrm>
            <a:off x="428596" y="428604"/>
            <a:ext cx="7000924" cy="646331"/>
          </a:xfrm>
          <a:prstGeom prst="rect">
            <a:avLst/>
          </a:prstGeom>
          <a:solidFill>
            <a:schemeClr val="accent3">
              <a:lumMod val="20000"/>
              <a:lumOff val="80000"/>
            </a:schemeClr>
          </a:solidFill>
          <a:ln w="50800">
            <a:solidFill>
              <a:srgbClr val="FFC000"/>
            </a:solidFill>
          </a:ln>
        </p:spPr>
        <p:txBody>
          <a:bodyPr wrap="square" rtlCol="0">
            <a:spAutoFit/>
          </a:bodyPr>
          <a:lstStyle/>
          <a:p>
            <a:pPr algn="ctr"/>
            <a:r>
              <a:rPr kumimoji="1" lang="ja-JP" altLang="en-US" sz="3600" dirty="0" smtClean="0"/>
              <a:t>資源選択性の検討</a:t>
            </a:r>
            <a:endParaRPr kumimoji="1" lang="ja-JP" altLang="en-US" sz="3600" dirty="0"/>
          </a:p>
        </p:txBody>
      </p:sp>
    </p:spTree>
    <p:custDataLst>
      <p:tags r:id="rId1"/>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5" name="Picture 3"/>
          <p:cNvPicPr>
            <a:picLocks noChangeArrowheads="1"/>
          </p:cNvPicPr>
          <p:nvPr/>
        </p:nvPicPr>
        <p:blipFill>
          <a:blip r:embed="rId3"/>
          <a:srcRect/>
          <a:stretch>
            <a:fillRect/>
          </a:stretch>
        </p:blipFill>
        <p:spPr bwMode="auto">
          <a:xfrm>
            <a:off x="1071538" y="1371380"/>
            <a:ext cx="7575171" cy="294262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rrowheads="1"/>
          </p:cNvPicPr>
          <p:nvPr/>
        </p:nvPicPr>
        <p:blipFill>
          <a:blip r:embed="rId3"/>
          <a:srcRect/>
          <a:stretch>
            <a:fillRect/>
          </a:stretch>
        </p:blipFill>
        <p:spPr bwMode="auto">
          <a:xfrm>
            <a:off x="500049" y="500042"/>
            <a:ext cx="5015286" cy="1944693"/>
          </a:xfrm>
          <a:prstGeom prst="rect">
            <a:avLst/>
          </a:prstGeom>
          <a:noFill/>
          <a:ln w="9525">
            <a:noFill/>
            <a:miter lim="800000"/>
            <a:headEnd/>
            <a:tailEnd/>
          </a:ln>
          <a:effectLst/>
        </p:spPr>
      </p:pic>
      <p:sp>
        <p:nvSpPr>
          <p:cNvPr id="3" name="円/楕円 2"/>
          <p:cNvSpPr/>
          <p:nvPr/>
        </p:nvSpPr>
        <p:spPr>
          <a:xfrm>
            <a:off x="1242122" y="928670"/>
            <a:ext cx="615234" cy="2857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1071538" y="4929198"/>
            <a:ext cx="7215238" cy="13573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2400" dirty="0" smtClean="0">
              <a:solidFill>
                <a:schemeClr val="tx1"/>
              </a:solidFill>
            </a:endParaRPr>
          </a:p>
          <a:p>
            <a:endParaRPr kumimoji="1" lang="en-US" altLang="ja-JP" sz="2400" dirty="0" smtClean="0">
              <a:solidFill>
                <a:schemeClr val="tx1"/>
              </a:solidFill>
            </a:endParaRPr>
          </a:p>
          <a:p>
            <a:r>
              <a:rPr kumimoji="1" lang="ja-JP" altLang="en-US" sz="2400" dirty="0" smtClean="0">
                <a:solidFill>
                  <a:schemeClr val="tx1"/>
                </a:solidFill>
              </a:rPr>
              <a:t>期待値＝資源</a:t>
            </a:r>
            <a:r>
              <a:rPr lang="en-US" altLang="ja-JP" sz="2400" dirty="0" smtClean="0">
                <a:solidFill>
                  <a:schemeClr val="tx1"/>
                </a:solidFill>
              </a:rPr>
              <a:t>TOTAL</a:t>
            </a:r>
            <a:r>
              <a:rPr lang="ja-JP" altLang="en-US" sz="2400" dirty="0" smtClean="0">
                <a:solidFill>
                  <a:schemeClr val="tx1"/>
                </a:solidFill>
              </a:rPr>
              <a:t>個体数</a:t>
            </a:r>
            <a:r>
              <a:rPr kumimoji="1" lang="en-US" altLang="ja-JP" sz="2400" dirty="0" smtClean="0">
                <a:solidFill>
                  <a:schemeClr val="tx1"/>
                </a:solidFill>
              </a:rPr>
              <a:t>×</a:t>
            </a:r>
          </a:p>
          <a:p>
            <a:endParaRPr lang="en-US" altLang="ja-JP" sz="2400" dirty="0" smtClean="0">
              <a:solidFill>
                <a:schemeClr val="tx1"/>
              </a:solidFill>
            </a:endParaRPr>
          </a:p>
          <a:p>
            <a:pPr algn="ctr"/>
            <a:endParaRPr kumimoji="1" lang="en-US" altLang="ja-JP" sz="2400" dirty="0" smtClean="0">
              <a:solidFill>
                <a:schemeClr val="tx1"/>
              </a:solidFill>
            </a:endParaRPr>
          </a:p>
          <a:p>
            <a:pPr algn="ctr"/>
            <a:endParaRPr kumimoji="1" lang="ja-JP" altLang="en-US" sz="2400" dirty="0">
              <a:solidFill>
                <a:schemeClr val="tx1"/>
              </a:solidFill>
            </a:endParaRPr>
          </a:p>
        </p:txBody>
      </p:sp>
      <p:grpSp>
        <p:nvGrpSpPr>
          <p:cNvPr id="2" name="グループ化 27"/>
          <p:cNvGrpSpPr/>
          <p:nvPr/>
        </p:nvGrpSpPr>
        <p:grpSpPr>
          <a:xfrm>
            <a:off x="5286380" y="4873783"/>
            <a:ext cx="2857520" cy="1081798"/>
            <a:chOff x="5286380" y="4873783"/>
            <a:chExt cx="2857520" cy="1081798"/>
          </a:xfrm>
        </p:grpSpPr>
        <p:sp>
          <p:nvSpPr>
            <p:cNvPr id="23" name="テキスト ボックス 22"/>
            <p:cNvSpPr txBox="1"/>
            <p:nvPr/>
          </p:nvSpPr>
          <p:spPr>
            <a:xfrm>
              <a:off x="5429256" y="4873783"/>
              <a:ext cx="2571768" cy="461665"/>
            </a:xfrm>
            <a:prstGeom prst="rect">
              <a:avLst/>
            </a:prstGeom>
            <a:noFill/>
          </p:spPr>
          <p:txBody>
            <a:bodyPr wrap="square" rtlCol="0">
              <a:spAutoFit/>
            </a:bodyPr>
            <a:lstStyle/>
            <a:p>
              <a:r>
                <a:rPr kumimoji="1" lang="ja-JP" altLang="en-US" sz="2400" dirty="0" smtClean="0"/>
                <a:t>期間</a:t>
              </a:r>
              <a:r>
                <a:rPr kumimoji="1" lang="en-US" altLang="ja-JP" sz="2400" dirty="0" smtClean="0"/>
                <a:t>TOTAL</a:t>
              </a:r>
              <a:r>
                <a:rPr kumimoji="1" lang="ja-JP" altLang="en-US" sz="2400" dirty="0" smtClean="0"/>
                <a:t>個体数</a:t>
              </a:r>
              <a:endParaRPr kumimoji="1" lang="ja-JP" altLang="en-US" sz="2400" dirty="0"/>
            </a:p>
          </p:txBody>
        </p:sp>
        <p:sp>
          <p:nvSpPr>
            <p:cNvPr id="25" name="テキスト ボックス 24"/>
            <p:cNvSpPr txBox="1"/>
            <p:nvPr/>
          </p:nvSpPr>
          <p:spPr>
            <a:xfrm>
              <a:off x="5357818" y="5493916"/>
              <a:ext cx="2786082" cy="461665"/>
            </a:xfrm>
            <a:prstGeom prst="rect">
              <a:avLst/>
            </a:prstGeom>
            <a:noFill/>
          </p:spPr>
          <p:txBody>
            <a:bodyPr wrap="square" rtlCol="0">
              <a:spAutoFit/>
            </a:bodyPr>
            <a:lstStyle/>
            <a:p>
              <a:r>
                <a:rPr kumimoji="1" lang="ja-JP" altLang="en-US" sz="2400" dirty="0" smtClean="0"/>
                <a:t>全期間</a:t>
              </a:r>
              <a:r>
                <a:rPr kumimoji="1" lang="en-US" altLang="ja-JP" sz="2400" dirty="0" smtClean="0"/>
                <a:t>TOTAL</a:t>
              </a:r>
              <a:r>
                <a:rPr kumimoji="1" lang="ja-JP" altLang="en-US" sz="2400" dirty="0" smtClean="0"/>
                <a:t>個体数</a:t>
              </a:r>
              <a:endParaRPr kumimoji="1" lang="ja-JP" altLang="en-US" sz="2400" dirty="0"/>
            </a:p>
          </p:txBody>
        </p:sp>
        <p:cxnSp>
          <p:nvCxnSpPr>
            <p:cNvPr id="27" name="直線コネクタ 26"/>
            <p:cNvCxnSpPr/>
            <p:nvPr/>
          </p:nvCxnSpPr>
          <p:spPr>
            <a:xfrm>
              <a:off x="5286380" y="5429264"/>
              <a:ext cx="2786082"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角丸四角形 28"/>
          <p:cNvSpPr/>
          <p:nvPr/>
        </p:nvSpPr>
        <p:spPr>
          <a:xfrm>
            <a:off x="1142976" y="4500570"/>
            <a:ext cx="3071834"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a:t>
            </a:r>
            <a:r>
              <a:rPr lang="ja-JP" altLang="en-US" sz="2800" dirty="0" smtClean="0">
                <a:solidFill>
                  <a:schemeClr val="tx1"/>
                </a:solidFill>
              </a:rPr>
              <a:t>期待値の算出</a:t>
            </a:r>
            <a:r>
              <a:rPr lang="ja-JP" altLang="en-US" sz="2400" dirty="0" smtClean="0">
                <a:solidFill>
                  <a:schemeClr val="tx1"/>
                </a:solidFill>
              </a:rPr>
              <a:t>＞</a:t>
            </a:r>
            <a:endParaRPr lang="en-US" altLang="ja-JP" sz="2400" dirty="0" smtClean="0">
              <a:solidFill>
                <a:schemeClr val="tx1"/>
              </a:solidFill>
            </a:endParaRPr>
          </a:p>
        </p:txBody>
      </p:sp>
      <p:sp>
        <p:nvSpPr>
          <p:cNvPr id="30" name="円/楕円 29"/>
          <p:cNvSpPr/>
          <p:nvPr/>
        </p:nvSpPr>
        <p:spPr>
          <a:xfrm>
            <a:off x="2375894" y="5136726"/>
            <a:ext cx="2428892" cy="553032"/>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5357818" y="4857760"/>
            <a:ext cx="2571768" cy="50006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5198920" y="5493916"/>
            <a:ext cx="3028104" cy="49083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1000100" y="6143644"/>
            <a:ext cx="7500990" cy="461665"/>
          </a:xfrm>
          <a:prstGeom prst="rect">
            <a:avLst/>
          </a:prstGeom>
          <a:noFill/>
        </p:spPr>
        <p:txBody>
          <a:bodyPr wrap="square" rtlCol="0">
            <a:spAutoFit/>
          </a:bodyPr>
          <a:lstStyle/>
          <a:p>
            <a:r>
              <a:rPr kumimoji="1" lang="ja-JP" altLang="en-US" sz="2400" dirty="0" smtClean="0"/>
              <a:t>期待値（期間（</a:t>
            </a:r>
            <a:r>
              <a:rPr kumimoji="1" lang="en-US" altLang="ja-JP" sz="2400" dirty="0" smtClean="0"/>
              <a:t>1</a:t>
            </a:r>
            <a:r>
              <a:rPr kumimoji="1" lang="ja-JP" altLang="en-US" sz="2400" dirty="0" smtClean="0"/>
              <a:t>），水田）＝　</a:t>
            </a:r>
            <a:r>
              <a:rPr kumimoji="1" lang="en-US" altLang="ja-JP" sz="2400" dirty="0" smtClean="0"/>
              <a:t>502</a:t>
            </a:r>
            <a:r>
              <a:rPr kumimoji="1" lang="ja-JP" altLang="en-US" sz="2400" dirty="0" smtClean="0"/>
              <a:t>　</a:t>
            </a:r>
            <a:r>
              <a:rPr kumimoji="1" lang="en-US" altLang="ja-JP" sz="2400" dirty="0" smtClean="0"/>
              <a:t>×</a:t>
            </a:r>
            <a:r>
              <a:rPr kumimoji="1" lang="ja-JP" altLang="en-US" sz="2400" dirty="0" smtClean="0"/>
              <a:t>　</a:t>
            </a:r>
            <a:r>
              <a:rPr kumimoji="1" lang="en-US" altLang="ja-JP" sz="2400" dirty="0" smtClean="0"/>
              <a:t>198</a:t>
            </a:r>
            <a:r>
              <a:rPr lang="ja-JP" altLang="en-US" sz="2400" dirty="0" smtClean="0"/>
              <a:t> </a:t>
            </a:r>
            <a:r>
              <a:rPr kumimoji="1" lang="en-US" altLang="ja-JP" sz="2400" dirty="0" smtClean="0"/>
              <a:t>/ 774</a:t>
            </a:r>
            <a:r>
              <a:rPr kumimoji="1" lang="ja-JP" altLang="en-US" sz="2400" dirty="0" smtClean="0"/>
              <a:t>　＝</a:t>
            </a:r>
            <a:r>
              <a:rPr kumimoji="1" lang="en-US" altLang="ja-JP" sz="2400" dirty="0" smtClean="0"/>
              <a:t>128.4</a:t>
            </a:r>
            <a:endParaRPr kumimoji="1" lang="ja-JP" altLang="en-US" sz="2000" dirty="0"/>
          </a:p>
        </p:txBody>
      </p:sp>
      <p:pic>
        <p:nvPicPr>
          <p:cNvPr id="37" name="Picture 4"/>
          <p:cNvPicPr>
            <a:picLocks noChangeArrowheads="1"/>
          </p:cNvPicPr>
          <p:nvPr/>
        </p:nvPicPr>
        <p:blipFill>
          <a:blip r:embed="rId4"/>
          <a:srcRect/>
          <a:stretch>
            <a:fillRect/>
          </a:stretch>
        </p:blipFill>
        <p:spPr bwMode="auto">
          <a:xfrm>
            <a:off x="1153718" y="1371380"/>
            <a:ext cx="7776000" cy="2772000"/>
          </a:xfrm>
          <a:prstGeom prst="rect">
            <a:avLst/>
          </a:prstGeom>
          <a:solidFill>
            <a:schemeClr val="bg1">
              <a:lumMod val="95000"/>
            </a:schemeClr>
          </a:solidFill>
          <a:ln w="9525">
            <a:noFill/>
            <a:miter lim="800000"/>
            <a:headEnd/>
            <a:tailEnd/>
          </a:ln>
          <a:effectLst/>
        </p:spPr>
      </p:pic>
      <p:sp>
        <p:nvSpPr>
          <p:cNvPr id="34" name="正方形/長方形 33"/>
          <p:cNvSpPr/>
          <p:nvPr/>
        </p:nvSpPr>
        <p:spPr>
          <a:xfrm>
            <a:off x="4500562" y="4357694"/>
            <a:ext cx="3143272"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t>※</a:t>
            </a:r>
            <a:r>
              <a:rPr kumimoji="1" lang="ja-JP" altLang="en-US" sz="2000" dirty="0" smtClean="0"/>
              <a:t>土地利用区分＝資源</a:t>
            </a:r>
            <a:endParaRPr kumimoji="1" lang="ja-JP" altLang="en-US" sz="2000" dirty="0"/>
          </a:p>
        </p:txBody>
      </p:sp>
      <p:grpSp>
        <p:nvGrpSpPr>
          <p:cNvPr id="4" name="グループ化 25"/>
          <p:cNvGrpSpPr/>
          <p:nvPr/>
        </p:nvGrpSpPr>
        <p:grpSpPr>
          <a:xfrm>
            <a:off x="2500298" y="2481452"/>
            <a:ext cx="642942" cy="1695658"/>
            <a:chOff x="2500298" y="2481452"/>
            <a:chExt cx="642942" cy="1695658"/>
          </a:xfrm>
        </p:grpSpPr>
        <p:sp>
          <p:nvSpPr>
            <p:cNvPr id="6" name="円/楕円 5"/>
            <p:cNvSpPr/>
            <p:nvPr/>
          </p:nvSpPr>
          <p:spPr>
            <a:xfrm>
              <a:off x="2500298" y="3748482"/>
              <a:ext cx="642942" cy="428628"/>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p:cNvCxnSpPr/>
            <p:nvPr/>
          </p:nvCxnSpPr>
          <p:spPr>
            <a:xfrm rot="16200000" flipH="1">
              <a:off x="2185868" y="3081634"/>
              <a:ext cx="1214446" cy="14082"/>
            </a:xfrm>
            <a:prstGeom prst="straightConnector1">
              <a:avLst/>
            </a:prstGeom>
            <a:ln w="4445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グループ化 34"/>
          <p:cNvGrpSpPr/>
          <p:nvPr/>
        </p:nvGrpSpPr>
        <p:grpSpPr>
          <a:xfrm>
            <a:off x="3143240" y="2005689"/>
            <a:ext cx="5572164" cy="428628"/>
            <a:chOff x="3143240" y="2005689"/>
            <a:chExt cx="5572164" cy="428628"/>
          </a:xfrm>
        </p:grpSpPr>
        <p:sp>
          <p:nvSpPr>
            <p:cNvPr id="7" name="円/楕円 6"/>
            <p:cNvSpPr/>
            <p:nvPr/>
          </p:nvSpPr>
          <p:spPr>
            <a:xfrm>
              <a:off x="8072462" y="2005689"/>
              <a:ext cx="642942" cy="428628"/>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矢印コネクタ 16"/>
            <p:cNvCxnSpPr/>
            <p:nvPr/>
          </p:nvCxnSpPr>
          <p:spPr>
            <a:xfrm>
              <a:off x="3143240" y="2237269"/>
              <a:ext cx="4929222" cy="1588"/>
            </a:xfrm>
            <a:prstGeom prst="straightConnector1">
              <a:avLst/>
            </a:prstGeom>
            <a:ln w="444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21" name="円/楕円 20"/>
          <p:cNvSpPr/>
          <p:nvPr/>
        </p:nvSpPr>
        <p:spPr>
          <a:xfrm>
            <a:off x="2466568" y="2000240"/>
            <a:ext cx="642942" cy="428628"/>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8072462" y="3786190"/>
            <a:ext cx="642942" cy="4286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1857356" y="1357298"/>
            <a:ext cx="1285884" cy="400110"/>
          </a:xfrm>
          <a:prstGeom prst="rect">
            <a:avLst/>
          </a:prstGeom>
          <a:noFill/>
        </p:spPr>
        <p:txBody>
          <a:bodyPr wrap="square" rtlCol="0">
            <a:spAutoFit/>
          </a:bodyPr>
          <a:lstStyle/>
          <a:p>
            <a:r>
              <a:rPr kumimoji="1" lang="ja-JP" altLang="en-US" sz="2000" dirty="0" smtClean="0"/>
              <a:t>（観測値）</a:t>
            </a:r>
            <a:endParaRPr kumimoji="1" lang="ja-JP" alt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ssolve">
                                      <p:cBhvr>
                                        <p:cTn id="7" dur="500"/>
                                        <p:tgtEl>
                                          <p:spTgt spid="39"/>
                                        </p:tgtEl>
                                      </p:cBhvr>
                                    </p:animEffect>
                                  </p:childTnLst>
                                </p:cTn>
                              </p:par>
                              <p:par>
                                <p:cTn id="8" presetID="9"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dissolve">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dissolv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dissolv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8" grpId="0" animBg="1"/>
      <p:bldP spid="39"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テキスト ボックス 1"/>
          <p:cNvSpPr txBox="1"/>
          <p:nvPr/>
        </p:nvSpPr>
        <p:spPr>
          <a:xfrm>
            <a:off x="2571736" y="428604"/>
            <a:ext cx="3357586" cy="584775"/>
          </a:xfrm>
          <a:prstGeom prst="rect">
            <a:avLst/>
          </a:prstGeom>
          <a:noFill/>
          <a:ln w="41275">
            <a:solidFill>
              <a:srgbClr val="FFC000"/>
            </a:solidFill>
          </a:ln>
        </p:spPr>
        <p:txBody>
          <a:bodyPr wrap="square" rtlCol="0">
            <a:spAutoFit/>
          </a:bodyPr>
          <a:lstStyle/>
          <a:p>
            <a:pPr algn="ctr"/>
            <a:r>
              <a:rPr kumimoji="1" lang="ja-JP" altLang="en-US" sz="3200" dirty="0" smtClean="0"/>
              <a:t>残差分析</a:t>
            </a:r>
            <a:r>
              <a:rPr kumimoji="1" lang="ja-JP" altLang="en-US" sz="2800" dirty="0" smtClean="0"/>
              <a:t>　</a:t>
            </a:r>
            <a:endParaRPr kumimoji="1" lang="ja-JP" altLang="en-US" sz="2800" baseline="30000" dirty="0"/>
          </a:p>
        </p:txBody>
      </p:sp>
      <p:sp>
        <p:nvSpPr>
          <p:cNvPr id="4" name="角丸四角形 3"/>
          <p:cNvSpPr/>
          <p:nvPr/>
        </p:nvSpPr>
        <p:spPr>
          <a:xfrm>
            <a:off x="785786" y="1214422"/>
            <a:ext cx="2571768"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solidFill>
              </a:rPr>
              <a:t>調整化残差</a:t>
            </a:r>
            <a:r>
              <a:rPr lang="en-US" altLang="ja-JP" sz="2800" dirty="0" smtClean="0">
                <a:solidFill>
                  <a:schemeClr val="tx1"/>
                </a:solidFill>
              </a:rPr>
              <a:t>Z´</a:t>
            </a:r>
            <a:endParaRPr kumimoji="1" lang="ja-JP" altLang="en-US" sz="2800" baseline="30000" dirty="0">
              <a:solidFill>
                <a:schemeClr val="tx1"/>
              </a:solidFill>
            </a:endParaRPr>
          </a:p>
        </p:txBody>
      </p:sp>
      <p:grpSp>
        <p:nvGrpSpPr>
          <p:cNvPr id="3" name="グループ化 7"/>
          <p:cNvGrpSpPr/>
          <p:nvPr/>
        </p:nvGrpSpPr>
        <p:grpSpPr>
          <a:xfrm>
            <a:off x="928662" y="2000240"/>
            <a:ext cx="7858180" cy="984449"/>
            <a:chOff x="928662" y="2000240"/>
            <a:chExt cx="6858048" cy="984449"/>
          </a:xfrm>
        </p:grpSpPr>
        <p:sp>
          <p:nvSpPr>
            <p:cNvPr id="5" name="テキスト ボックス 4"/>
            <p:cNvSpPr txBox="1"/>
            <p:nvPr/>
          </p:nvSpPr>
          <p:spPr>
            <a:xfrm>
              <a:off x="928662" y="2000240"/>
              <a:ext cx="6858048" cy="954107"/>
            </a:xfrm>
            <a:prstGeom prst="rect">
              <a:avLst/>
            </a:prstGeom>
            <a:noFill/>
          </p:spPr>
          <p:txBody>
            <a:bodyPr wrap="square" rtlCol="0">
              <a:spAutoFit/>
            </a:bodyPr>
            <a:lstStyle/>
            <a:p>
              <a:r>
                <a:rPr kumimoji="1" lang="ja-JP" altLang="en-US" sz="2800" dirty="0" smtClean="0"/>
                <a:t>期間において、どの資源を選択的に利用しているか</a:t>
              </a:r>
              <a:endParaRPr kumimoji="1" lang="ja-JP" altLang="en-US" sz="2800" dirty="0"/>
            </a:p>
          </p:txBody>
        </p:sp>
        <p:sp>
          <p:nvSpPr>
            <p:cNvPr id="7" name="角丸四角形 6"/>
            <p:cNvSpPr/>
            <p:nvPr/>
          </p:nvSpPr>
          <p:spPr>
            <a:xfrm>
              <a:off x="928662" y="2413185"/>
              <a:ext cx="3429024" cy="5715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solidFill>
                    <a:srgbClr val="FF0000"/>
                  </a:solidFill>
                </a:rPr>
                <a:t>資源利用の傾向の検討</a:t>
              </a:r>
              <a:endParaRPr kumimoji="1" lang="ja-JP" altLang="en-US" sz="2800" dirty="0">
                <a:solidFill>
                  <a:srgbClr val="FF0000"/>
                </a:solidFill>
              </a:endParaRPr>
            </a:p>
          </p:txBody>
        </p:sp>
      </p:grpSp>
      <p:pic>
        <p:nvPicPr>
          <p:cNvPr id="1026" name="Picture 2"/>
          <p:cNvPicPr>
            <a:picLocks noChangeArrowheads="1"/>
          </p:cNvPicPr>
          <p:nvPr/>
        </p:nvPicPr>
        <p:blipFill>
          <a:blip r:embed="rId3"/>
          <a:srcRect/>
          <a:stretch>
            <a:fillRect/>
          </a:stretch>
        </p:blipFill>
        <p:spPr bwMode="auto">
          <a:xfrm>
            <a:off x="1000100" y="3767420"/>
            <a:ext cx="6666953" cy="2090472"/>
          </a:xfrm>
          <a:prstGeom prst="rect">
            <a:avLst/>
          </a:prstGeom>
          <a:solidFill>
            <a:schemeClr val="bg1"/>
          </a:solidFill>
          <a:ln w="9525">
            <a:noFill/>
            <a:miter lim="800000"/>
            <a:headEnd/>
            <a:tailEnd/>
          </a:ln>
          <a:effectLst/>
        </p:spPr>
      </p:pic>
      <p:sp>
        <p:nvSpPr>
          <p:cNvPr id="9" name="テキスト ボックス 8"/>
          <p:cNvSpPr txBox="1"/>
          <p:nvPr/>
        </p:nvSpPr>
        <p:spPr>
          <a:xfrm>
            <a:off x="928662" y="3357562"/>
            <a:ext cx="2500330" cy="400110"/>
          </a:xfrm>
          <a:prstGeom prst="rect">
            <a:avLst/>
          </a:prstGeom>
          <a:noFill/>
        </p:spPr>
        <p:txBody>
          <a:bodyPr wrap="square" rtlCol="0">
            <a:spAutoFit/>
          </a:bodyPr>
          <a:lstStyle/>
          <a:p>
            <a:r>
              <a:rPr kumimoji="1" lang="ja-JP" altLang="en-US" sz="2000" dirty="0" smtClean="0"/>
              <a:t>表</a:t>
            </a:r>
            <a:r>
              <a:rPr kumimoji="1" lang="en-US" altLang="ja-JP" sz="2000" dirty="0" smtClean="0"/>
              <a:t>.</a:t>
            </a:r>
            <a:r>
              <a:rPr kumimoji="1" lang="ja-JP" altLang="en-US" sz="2000" dirty="0" smtClean="0"/>
              <a:t>調整化残差</a:t>
            </a:r>
            <a:endParaRPr kumimoji="1" lang="ja-JP" alt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dissolve">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テキスト ボックス 1"/>
          <p:cNvSpPr txBox="1"/>
          <p:nvPr/>
        </p:nvSpPr>
        <p:spPr>
          <a:xfrm>
            <a:off x="2571736" y="428604"/>
            <a:ext cx="3357586" cy="584775"/>
          </a:xfrm>
          <a:prstGeom prst="rect">
            <a:avLst/>
          </a:prstGeom>
          <a:noFill/>
          <a:ln w="41275">
            <a:solidFill>
              <a:srgbClr val="FFC000"/>
            </a:solidFill>
          </a:ln>
        </p:spPr>
        <p:txBody>
          <a:bodyPr wrap="square" rtlCol="0">
            <a:spAutoFit/>
          </a:bodyPr>
          <a:lstStyle/>
          <a:p>
            <a:pPr algn="ctr"/>
            <a:r>
              <a:rPr kumimoji="1" lang="ja-JP" altLang="en-US" sz="3200" dirty="0" smtClean="0"/>
              <a:t>残差分析</a:t>
            </a:r>
            <a:r>
              <a:rPr kumimoji="1" lang="ja-JP" altLang="en-US" sz="2800" dirty="0" smtClean="0"/>
              <a:t>　</a:t>
            </a:r>
            <a:endParaRPr kumimoji="1" lang="ja-JP" altLang="en-US" sz="2800" baseline="30000" dirty="0"/>
          </a:p>
        </p:txBody>
      </p:sp>
      <p:sp>
        <p:nvSpPr>
          <p:cNvPr id="4" name="角丸四角形 3"/>
          <p:cNvSpPr/>
          <p:nvPr/>
        </p:nvSpPr>
        <p:spPr>
          <a:xfrm>
            <a:off x="785786" y="1214422"/>
            <a:ext cx="2571768"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solidFill>
              </a:rPr>
              <a:t>調整化残差</a:t>
            </a:r>
            <a:r>
              <a:rPr lang="en-US" altLang="ja-JP" sz="2800" dirty="0" smtClean="0">
                <a:solidFill>
                  <a:schemeClr val="tx1"/>
                </a:solidFill>
              </a:rPr>
              <a:t>Z´</a:t>
            </a:r>
            <a:endParaRPr kumimoji="1" lang="ja-JP" altLang="en-US" sz="2800" baseline="30000" dirty="0">
              <a:solidFill>
                <a:schemeClr val="tx1"/>
              </a:solidFill>
            </a:endParaRPr>
          </a:p>
        </p:txBody>
      </p:sp>
      <p:sp>
        <p:nvSpPr>
          <p:cNvPr id="23" name="テキスト ボックス 22"/>
          <p:cNvSpPr txBox="1"/>
          <p:nvPr/>
        </p:nvSpPr>
        <p:spPr>
          <a:xfrm>
            <a:off x="1312686" y="4714884"/>
            <a:ext cx="492443" cy="1071570"/>
          </a:xfrm>
          <a:prstGeom prst="rect">
            <a:avLst/>
          </a:prstGeom>
          <a:noFill/>
        </p:spPr>
        <p:txBody>
          <a:bodyPr vert="eaVert" wrap="square" rtlCol="0">
            <a:spAutoFit/>
          </a:bodyPr>
          <a:lstStyle/>
          <a:p>
            <a:r>
              <a:rPr kumimoji="1" lang="ja-JP" altLang="en-US" sz="2000" dirty="0" smtClean="0">
                <a:solidFill>
                  <a:srgbClr val="FF0000"/>
                </a:solidFill>
              </a:rPr>
              <a:t>期間（１）</a:t>
            </a:r>
            <a:endParaRPr kumimoji="1" lang="ja-JP" altLang="en-US" sz="2000" dirty="0">
              <a:solidFill>
                <a:srgbClr val="FF0000"/>
              </a:solidFill>
            </a:endParaRPr>
          </a:p>
        </p:txBody>
      </p:sp>
      <p:grpSp>
        <p:nvGrpSpPr>
          <p:cNvPr id="3" name="グループ化 30"/>
          <p:cNvGrpSpPr/>
          <p:nvPr/>
        </p:nvGrpSpPr>
        <p:grpSpPr>
          <a:xfrm>
            <a:off x="428596" y="1857364"/>
            <a:ext cx="3500462" cy="2857519"/>
            <a:chOff x="714348" y="1785926"/>
            <a:chExt cx="5345300" cy="3763563"/>
          </a:xfrm>
        </p:grpSpPr>
        <p:graphicFrame>
          <p:nvGraphicFramePr>
            <p:cNvPr id="24" name="グラフ 23"/>
            <p:cNvGraphicFramePr/>
            <p:nvPr/>
          </p:nvGraphicFramePr>
          <p:xfrm>
            <a:off x="714348" y="1785926"/>
            <a:ext cx="5345300" cy="3763563"/>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グループ化 39"/>
            <p:cNvGrpSpPr/>
            <p:nvPr/>
          </p:nvGrpSpPr>
          <p:grpSpPr>
            <a:xfrm>
              <a:off x="1571604" y="3479737"/>
              <a:ext cx="4378957" cy="298491"/>
              <a:chOff x="1571604" y="3479737"/>
              <a:chExt cx="4378957" cy="298491"/>
            </a:xfrm>
          </p:grpSpPr>
          <p:cxnSp>
            <p:nvCxnSpPr>
              <p:cNvPr id="19" name="直線コネクタ 18"/>
              <p:cNvCxnSpPr/>
              <p:nvPr/>
            </p:nvCxnSpPr>
            <p:spPr>
              <a:xfrm>
                <a:off x="1571604" y="3479737"/>
                <a:ext cx="4378955" cy="1448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V="1">
                <a:off x="1571604" y="3776484"/>
                <a:ext cx="4378957" cy="174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 name="グループ化 21"/>
            <p:cNvGrpSpPr/>
            <p:nvPr/>
          </p:nvGrpSpPr>
          <p:grpSpPr>
            <a:xfrm>
              <a:off x="1593908" y="1894702"/>
              <a:ext cx="4356654" cy="3387208"/>
              <a:chOff x="1593908" y="1894702"/>
              <a:chExt cx="4356654" cy="3387208"/>
            </a:xfrm>
          </p:grpSpPr>
          <p:sp>
            <p:nvSpPr>
              <p:cNvPr id="39" name="正方形/長方形 38"/>
              <p:cNvSpPr/>
              <p:nvPr/>
            </p:nvSpPr>
            <p:spPr>
              <a:xfrm>
                <a:off x="1593908" y="1894702"/>
                <a:ext cx="4356654" cy="1575470"/>
              </a:xfrm>
              <a:prstGeom prst="rect">
                <a:avLst/>
              </a:prstGeom>
              <a:solidFill>
                <a:srgbClr val="FF000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000" dirty="0">
                  <a:solidFill>
                    <a:srgbClr val="FF0000"/>
                  </a:solidFill>
                </a:endParaRPr>
              </a:p>
            </p:txBody>
          </p:sp>
          <p:sp>
            <p:nvSpPr>
              <p:cNvPr id="41" name="正方形/長方形 40"/>
              <p:cNvSpPr/>
              <p:nvPr/>
            </p:nvSpPr>
            <p:spPr>
              <a:xfrm>
                <a:off x="1593908" y="3800530"/>
                <a:ext cx="4356654" cy="1481380"/>
              </a:xfrm>
              <a:prstGeom prst="rect">
                <a:avLst/>
              </a:prstGeom>
              <a:solidFill>
                <a:srgbClr val="0070C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000" dirty="0">
                  <a:solidFill>
                    <a:srgbClr val="FF0000"/>
                  </a:solidFill>
                </a:endParaRPr>
              </a:p>
            </p:txBody>
          </p:sp>
        </p:grpSp>
      </p:grpSp>
      <p:sp>
        <p:nvSpPr>
          <p:cNvPr id="22" name="角丸四角形 21"/>
          <p:cNvSpPr/>
          <p:nvPr/>
        </p:nvSpPr>
        <p:spPr>
          <a:xfrm>
            <a:off x="1274701" y="2000240"/>
            <a:ext cx="522368" cy="257176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072066" y="1571612"/>
            <a:ext cx="1571636" cy="400110"/>
          </a:xfrm>
          <a:prstGeom prst="rect">
            <a:avLst/>
          </a:prstGeom>
          <a:noFill/>
        </p:spPr>
        <p:txBody>
          <a:bodyPr wrap="square" rtlCol="0">
            <a:spAutoFit/>
          </a:bodyPr>
          <a:lstStyle/>
          <a:p>
            <a:r>
              <a:rPr kumimoji="1" lang="ja-JP" altLang="en-US" sz="2000" dirty="0" smtClean="0">
                <a:solidFill>
                  <a:srgbClr val="FF0000"/>
                </a:solidFill>
              </a:rPr>
              <a:t>期間（</a:t>
            </a:r>
            <a:r>
              <a:rPr lang="ja-JP" altLang="en-US" sz="2000" dirty="0" smtClean="0">
                <a:solidFill>
                  <a:srgbClr val="FF0000"/>
                </a:solidFill>
              </a:rPr>
              <a:t>１</a:t>
            </a:r>
            <a:r>
              <a:rPr kumimoji="1" lang="ja-JP" altLang="en-US" sz="2000" dirty="0" smtClean="0">
                <a:solidFill>
                  <a:srgbClr val="FF0000"/>
                </a:solidFill>
              </a:rPr>
              <a:t>）</a:t>
            </a:r>
            <a:endParaRPr kumimoji="1" lang="ja-JP" altLang="en-US" sz="2000" dirty="0">
              <a:solidFill>
                <a:srgbClr val="FF0000"/>
              </a:solidFill>
            </a:endParaRPr>
          </a:p>
        </p:txBody>
      </p:sp>
      <p:sp>
        <p:nvSpPr>
          <p:cNvPr id="29" name="テキスト ボックス 28"/>
          <p:cNvSpPr txBox="1"/>
          <p:nvPr/>
        </p:nvSpPr>
        <p:spPr>
          <a:xfrm>
            <a:off x="5143504" y="2000240"/>
            <a:ext cx="2500330" cy="400110"/>
          </a:xfrm>
          <a:prstGeom prst="rect">
            <a:avLst/>
          </a:prstGeom>
          <a:noFill/>
        </p:spPr>
        <p:txBody>
          <a:bodyPr wrap="square" rtlCol="0">
            <a:spAutoFit/>
          </a:bodyPr>
          <a:lstStyle/>
          <a:p>
            <a:r>
              <a:rPr kumimoji="1" lang="ja-JP" altLang="en-US" sz="2000" dirty="0" smtClean="0"/>
              <a:t>（水入れ前）</a:t>
            </a:r>
            <a:endParaRPr kumimoji="1" lang="ja-JP" altLang="en-US" sz="2000" dirty="0"/>
          </a:p>
        </p:txBody>
      </p:sp>
      <p:sp>
        <p:nvSpPr>
          <p:cNvPr id="30" name="角丸四角形 29"/>
          <p:cNvSpPr/>
          <p:nvPr/>
        </p:nvSpPr>
        <p:spPr>
          <a:xfrm>
            <a:off x="5715008" y="4429132"/>
            <a:ext cx="3286148" cy="42862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rPr>
              <a:t>土壌生物が地表へ出現</a:t>
            </a:r>
          </a:p>
        </p:txBody>
      </p:sp>
      <p:sp>
        <p:nvSpPr>
          <p:cNvPr id="31" name="角丸四角形 30"/>
          <p:cNvSpPr/>
          <p:nvPr/>
        </p:nvSpPr>
        <p:spPr>
          <a:xfrm>
            <a:off x="5715008" y="2928934"/>
            <a:ext cx="2571768" cy="42862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rPr>
              <a:t>視覚的に狭い</a:t>
            </a:r>
          </a:p>
        </p:txBody>
      </p:sp>
      <p:sp>
        <p:nvSpPr>
          <p:cNvPr id="32" name="角丸四角形 31"/>
          <p:cNvSpPr/>
          <p:nvPr/>
        </p:nvSpPr>
        <p:spPr>
          <a:xfrm>
            <a:off x="5715008" y="3429000"/>
            <a:ext cx="2571768"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rgbClr val="FF0000"/>
                </a:solidFill>
              </a:rPr>
              <a:t>採食に適さない環境</a:t>
            </a:r>
            <a:endParaRPr lang="ja-JP" altLang="en-US" sz="2000" dirty="0" smtClean="0"/>
          </a:p>
        </p:txBody>
      </p:sp>
      <p:sp>
        <p:nvSpPr>
          <p:cNvPr id="33" name="角丸四角形 32"/>
          <p:cNvSpPr/>
          <p:nvPr/>
        </p:nvSpPr>
        <p:spPr>
          <a:xfrm>
            <a:off x="5715008" y="4929198"/>
            <a:ext cx="2571768"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rgbClr val="FF0000"/>
                </a:solidFill>
              </a:rPr>
              <a:t>採食に適した環境</a:t>
            </a:r>
            <a:endParaRPr lang="ja-JP" altLang="en-US" sz="2000" dirty="0" smtClean="0"/>
          </a:p>
        </p:txBody>
      </p:sp>
      <p:grpSp>
        <p:nvGrpSpPr>
          <p:cNvPr id="7" name="グループ化 34"/>
          <p:cNvGrpSpPr/>
          <p:nvPr/>
        </p:nvGrpSpPr>
        <p:grpSpPr>
          <a:xfrm>
            <a:off x="5072066" y="2357430"/>
            <a:ext cx="3057173" cy="428628"/>
            <a:chOff x="5072066" y="2857496"/>
            <a:chExt cx="3057173" cy="428628"/>
          </a:xfrm>
        </p:grpSpPr>
        <p:pic>
          <p:nvPicPr>
            <p:cNvPr id="38" name="Picture 2"/>
            <p:cNvPicPr>
              <a:picLocks noChangeAspect="1" noChangeArrowheads="1"/>
            </p:cNvPicPr>
            <p:nvPr/>
          </p:nvPicPr>
          <p:blipFill>
            <a:blip r:embed="rId4"/>
            <a:srcRect l="75089" t="35503" b="55283"/>
            <a:stretch>
              <a:fillRect/>
            </a:stretch>
          </p:blipFill>
          <p:spPr bwMode="auto">
            <a:xfrm>
              <a:off x="5072066" y="2928934"/>
              <a:ext cx="2014495" cy="357190"/>
            </a:xfrm>
            <a:prstGeom prst="rect">
              <a:avLst/>
            </a:prstGeom>
            <a:noFill/>
            <a:ln w="9525">
              <a:noFill/>
              <a:miter lim="800000"/>
              <a:headEnd/>
              <a:tailEnd/>
            </a:ln>
            <a:effectLst/>
          </p:spPr>
        </p:pic>
        <p:sp>
          <p:nvSpPr>
            <p:cNvPr id="40" name="テキスト ボックス 39"/>
            <p:cNvSpPr txBox="1"/>
            <p:nvPr/>
          </p:nvSpPr>
          <p:spPr>
            <a:xfrm>
              <a:off x="7215206" y="2857496"/>
              <a:ext cx="914033" cy="400110"/>
            </a:xfrm>
            <a:prstGeom prst="rect">
              <a:avLst/>
            </a:prstGeom>
            <a:noFill/>
          </p:spPr>
          <p:txBody>
            <a:bodyPr wrap="none" rtlCol="0">
              <a:spAutoFit/>
            </a:bodyPr>
            <a:lstStyle/>
            <a:p>
              <a:r>
                <a:rPr kumimoji="1" lang="ja-JP" altLang="en-US" sz="2000" dirty="0" smtClean="0"/>
                <a:t>少ない</a:t>
              </a:r>
              <a:endParaRPr kumimoji="1" lang="ja-JP" altLang="en-US" sz="2000" dirty="0"/>
            </a:p>
          </p:txBody>
        </p:sp>
      </p:grpSp>
      <p:grpSp>
        <p:nvGrpSpPr>
          <p:cNvPr id="8" name="グループ化 41"/>
          <p:cNvGrpSpPr/>
          <p:nvPr/>
        </p:nvGrpSpPr>
        <p:grpSpPr>
          <a:xfrm>
            <a:off x="5072066" y="3957584"/>
            <a:ext cx="3143272" cy="400110"/>
            <a:chOff x="5072066" y="2428868"/>
            <a:chExt cx="3143272" cy="400110"/>
          </a:xfrm>
        </p:grpSpPr>
        <p:pic>
          <p:nvPicPr>
            <p:cNvPr id="43" name="Picture 2"/>
            <p:cNvPicPr>
              <a:picLocks noChangeAspect="1" noChangeArrowheads="1"/>
            </p:cNvPicPr>
            <p:nvPr/>
          </p:nvPicPr>
          <p:blipFill>
            <a:blip r:embed="rId4"/>
            <a:srcRect l="75089" t="44717" b="46069"/>
            <a:stretch>
              <a:fillRect/>
            </a:stretch>
          </p:blipFill>
          <p:spPr bwMode="auto">
            <a:xfrm>
              <a:off x="5072066" y="2428868"/>
              <a:ext cx="2014495" cy="357190"/>
            </a:xfrm>
            <a:prstGeom prst="rect">
              <a:avLst/>
            </a:prstGeom>
            <a:noFill/>
            <a:ln w="9525">
              <a:noFill/>
              <a:miter lim="800000"/>
              <a:headEnd/>
              <a:tailEnd/>
            </a:ln>
            <a:effectLst/>
          </p:spPr>
        </p:pic>
        <p:sp>
          <p:nvSpPr>
            <p:cNvPr id="44" name="テキスト ボックス 43"/>
            <p:cNvSpPr txBox="1"/>
            <p:nvPr/>
          </p:nvSpPr>
          <p:spPr>
            <a:xfrm>
              <a:off x="7215206" y="2428868"/>
              <a:ext cx="1000132" cy="400110"/>
            </a:xfrm>
            <a:prstGeom prst="rect">
              <a:avLst/>
            </a:prstGeom>
            <a:noFill/>
          </p:spPr>
          <p:txBody>
            <a:bodyPr wrap="square" rtlCol="0">
              <a:spAutoFit/>
            </a:bodyPr>
            <a:lstStyle/>
            <a:p>
              <a:r>
                <a:rPr lang="ja-JP" altLang="en-US" sz="2000" dirty="0" smtClean="0"/>
                <a:t>多い</a:t>
              </a:r>
              <a:endParaRPr kumimoji="1" lang="ja-JP" altLang="en-US" sz="2000" dirty="0"/>
            </a:p>
          </p:txBody>
        </p:sp>
      </p:grpSp>
      <p:sp>
        <p:nvSpPr>
          <p:cNvPr id="27" name="角丸四角形 26"/>
          <p:cNvSpPr/>
          <p:nvPr/>
        </p:nvSpPr>
        <p:spPr>
          <a:xfrm>
            <a:off x="6429388" y="2428868"/>
            <a:ext cx="2571768" cy="4286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t>ゲンゲや雑草が繁茂</a:t>
            </a:r>
          </a:p>
        </p:txBody>
      </p:sp>
      <p:sp>
        <p:nvSpPr>
          <p:cNvPr id="25" name="角丸四角形 24"/>
          <p:cNvSpPr/>
          <p:nvPr/>
        </p:nvSpPr>
        <p:spPr>
          <a:xfrm>
            <a:off x="7215206" y="3929066"/>
            <a:ext cx="1000132" cy="4286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t>耕起</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dissolve">
                                      <p:cBhvr>
                                        <p:cTn id="12" dur="500"/>
                                        <p:tgtEl>
                                          <p:spTgt spid="30"/>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dissolve">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dissolve">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dissolve">
                                      <p:cBhvr>
                                        <p:cTn id="25" dur="500"/>
                                        <p:tgtEl>
                                          <p:spTgt spid="31"/>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dissolve">
                                      <p:cBhvr>
                                        <p:cTn id="2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7" grpId="0" animBg="1"/>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テキスト ボックス 1"/>
          <p:cNvSpPr txBox="1"/>
          <p:nvPr/>
        </p:nvSpPr>
        <p:spPr>
          <a:xfrm>
            <a:off x="2571736" y="428604"/>
            <a:ext cx="3357586" cy="584775"/>
          </a:xfrm>
          <a:prstGeom prst="rect">
            <a:avLst/>
          </a:prstGeom>
          <a:noFill/>
          <a:ln w="41275">
            <a:solidFill>
              <a:srgbClr val="FFC000"/>
            </a:solidFill>
          </a:ln>
        </p:spPr>
        <p:txBody>
          <a:bodyPr wrap="square" rtlCol="0">
            <a:spAutoFit/>
          </a:bodyPr>
          <a:lstStyle/>
          <a:p>
            <a:pPr algn="ctr"/>
            <a:r>
              <a:rPr kumimoji="1" lang="ja-JP" altLang="en-US" sz="3200" dirty="0" smtClean="0"/>
              <a:t>残差分析</a:t>
            </a:r>
            <a:r>
              <a:rPr kumimoji="1" lang="ja-JP" altLang="en-US" sz="2800" dirty="0" smtClean="0"/>
              <a:t>　</a:t>
            </a:r>
            <a:endParaRPr kumimoji="1" lang="ja-JP" altLang="en-US" sz="2800" baseline="30000" dirty="0"/>
          </a:p>
        </p:txBody>
      </p:sp>
      <p:sp>
        <p:nvSpPr>
          <p:cNvPr id="4" name="角丸四角形 3"/>
          <p:cNvSpPr/>
          <p:nvPr/>
        </p:nvSpPr>
        <p:spPr>
          <a:xfrm>
            <a:off x="785786" y="1214422"/>
            <a:ext cx="2571768"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solidFill>
              </a:rPr>
              <a:t>調整化残差</a:t>
            </a:r>
            <a:r>
              <a:rPr lang="en-US" altLang="ja-JP" sz="2800" dirty="0" smtClean="0">
                <a:solidFill>
                  <a:schemeClr val="tx1"/>
                </a:solidFill>
              </a:rPr>
              <a:t>Z´</a:t>
            </a:r>
            <a:endParaRPr kumimoji="1" lang="ja-JP" altLang="en-US" sz="2800" baseline="30000" dirty="0">
              <a:solidFill>
                <a:schemeClr val="tx1"/>
              </a:solidFill>
            </a:endParaRPr>
          </a:p>
        </p:txBody>
      </p:sp>
      <p:grpSp>
        <p:nvGrpSpPr>
          <p:cNvPr id="3" name="グループ化 30"/>
          <p:cNvGrpSpPr/>
          <p:nvPr/>
        </p:nvGrpSpPr>
        <p:grpSpPr>
          <a:xfrm>
            <a:off x="1801602" y="4714884"/>
            <a:ext cx="492443" cy="1285884"/>
            <a:chOff x="2826740" y="5429264"/>
            <a:chExt cx="492443" cy="1285884"/>
          </a:xfrm>
        </p:grpSpPr>
        <p:sp>
          <p:nvSpPr>
            <p:cNvPr id="25" name="テキスト ボックス 24"/>
            <p:cNvSpPr txBox="1"/>
            <p:nvPr/>
          </p:nvSpPr>
          <p:spPr>
            <a:xfrm>
              <a:off x="2826740" y="5429264"/>
              <a:ext cx="492443" cy="1071570"/>
            </a:xfrm>
            <a:prstGeom prst="rect">
              <a:avLst/>
            </a:prstGeom>
            <a:noFill/>
          </p:spPr>
          <p:txBody>
            <a:bodyPr vert="eaVert" wrap="square" rtlCol="0">
              <a:spAutoFit/>
            </a:bodyPr>
            <a:lstStyle/>
            <a:p>
              <a:r>
                <a:rPr kumimoji="1" lang="ja-JP" altLang="en-US" sz="2000" dirty="0" smtClean="0">
                  <a:solidFill>
                    <a:srgbClr val="FF0000"/>
                  </a:solidFill>
                </a:rPr>
                <a:t>期間（２）</a:t>
              </a:r>
              <a:endParaRPr kumimoji="1" lang="ja-JP" altLang="en-US" sz="2000" dirty="0">
                <a:solidFill>
                  <a:srgbClr val="FF0000"/>
                </a:solidFill>
              </a:endParaRPr>
            </a:p>
          </p:txBody>
        </p:sp>
        <p:sp>
          <p:nvSpPr>
            <p:cNvPr id="29" name="テキスト ボックス 28"/>
            <p:cNvSpPr txBox="1"/>
            <p:nvPr/>
          </p:nvSpPr>
          <p:spPr>
            <a:xfrm>
              <a:off x="2857488" y="6315038"/>
              <a:ext cx="428628" cy="400110"/>
            </a:xfrm>
            <a:prstGeom prst="rect">
              <a:avLst/>
            </a:prstGeom>
            <a:noFill/>
          </p:spPr>
          <p:txBody>
            <a:bodyPr wrap="square" rtlCol="0">
              <a:spAutoFit/>
            </a:bodyPr>
            <a:lstStyle/>
            <a:p>
              <a:pPr algn="ctr"/>
              <a:r>
                <a:rPr lang="en-US" altLang="ja-JP" sz="2000" dirty="0" smtClean="0">
                  <a:solidFill>
                    <a:srgbClr val="FF0000"/>
                  </a:solidFill>
                  <a:latin typeface="+mn-ea"/>
                </a:rPr>
                <a:t>A</a:t>
              </a:r>
              <a:endParaRPr kumimoji="1" lang="ja-JP" altLang="en-US" sz="2000" dirty="0">
                <a:solidFill>
                  <a:srgbClr val="FF0000"/>
                </a:solidFill>
                <a:latin typeface="+mn-ea"/>
              </a:endParaRPr>
            </a:p>
          </p:txBody>
        </p:sp>
      </p:grpSp>
      <p:grpSp>
        <p:nvGrpSpPr>
          <p:cNvPr id="5" name="グループ化 30"/>
          <p:cNvGrpSpPr/>
          <p:nvPr/>
        </p:nvGrpSpPr>
        <p:grpSpPr>
          <a:xfrm>
            <a:off x="428596" y="1857364"/>
            <a:ext cx="3500462" cy="2857519"/>
            <a:chOff x="714348" y="1785926"/>
            <a:chExt cx="5345300" cy="3763563"/>
          </a:xfrm>
        </p:grpSpPr>
        <p:graphicFrame>
          <p:nvGraphicFramePr>
            <p:cNvPr id="24" name="グラフ 23"/>
            <p:cNvGraphicFramePr/>
            <p:nvPr/>
          </p:nvGraphicFramePr>
          <p:xfrm>
            <a:off x="714348" y="1785926"/>
            <a:ext cx="5345300" cy="3763563"/>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グループ化 39"/>
            <p:cNvGrpSpPr/>
            <p:nvPr/>
          </p:nvGrpSpPr>
          <p:grpSpPr>
            <a:xfrm>
              <a:off x="1571604" y="3500392"/>
              <a:ext cx="4378957" cy="321896"/>
              <a:chOff x="1571604" y="3500392"/>
              <a:chExt cx="4378957" cy="321896"/>
            </a:xfrm>
          </p:grpSpPr>
          <p:cxnSp>
            <p:nvCxnSpPr>
              <p:cNvPr id="19" name="直線コネクタ 18"/>
              <p:cNvCxnSpPr/>
              <p:nvPr/>
            </p:nvCxnSpPr>
            <p:spPr>
              <a:xfrm>
                <a:off x="1571604" y="3500392"/>
                <a:ext cx="4378955" cy="1448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V="1">
                <a:off x="1571604" y="3820544"/>
                <a:ext cx="4378957" cy="174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 name="グループ化 21"/>
            <p:cNvGrpSpPr/>
            <p:nvPr/>
          </p:nvGrpSpPr>
          <p:grpSpPr>
            <a:xfrm>
              <a:off x="1593908" y="1915357"/>
              <a:ext cx="4356654" cy="3410613"/>
              <a:chOff x="1593908" y="1915357"/>
              <a:chExt cx="4356654" cy="3410613"/>
            </a:xfrm>
          </p:grpSpPr>
          <p:sp>
            <p:nvSpPr>
              <p:cNvPr id="39" name="正方形/長方形 38"/>
              <p:cNvSpPr/>
              <p:nvPr/>
            </p:nvSpPr>
            <p:spPr>
              <a:xfrm>
                <a:off x="1593908" y="1915357"/>
                <a:ext cx="4356654" cy="1575471"/>
              </a:xfrm>
              <a:prstGeom prst="rect">
                <a:avLst/>
              </a:prstGeom>
              <a:solidFill>
                <a:srgbClr val="FF000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000" dirty="0">
                  <a:solidFill>
                    <a:srgbClr val="FF0000"/>
                  </a:solidFill>
                </a:endParaRPr>
              </a:p>
            </p:txBody>
          </p:sp>
          <p:sp>
            <p:nvSpPr>
              <p:cNvPr id="41" name="正方形/長方形 40"/>
              <p:cNvSpPr/>
              <p:nvPr/>
            </p:nvSpPr>
            <p:spPr>
              <a:xfrm>
                <a:off x="1593908" y="3844590"/>
                <a:ext cx="4356654" cy="1481380"/>
              </a:xfrm>
              <a:prstGeom prst="rect">
                <a:avLst/>
              </a:prstGeom>
              <a:solidFill>
                <a:srgbClr val="0070C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000" dirty="0">
                  <a:solidFill>
                    <a:srgbClr val="FF0000"/>
                  </a:solidFill>
                </a:endParaRPr>
              </a:p>
            </p:txBody>
          </p:sp>
        </p:grpSp>
      </p:grpSp>
      <p:sp>
        <p:nvSpPr>
          <p:cNvPr id="21" name="角丸四角形 20"/>
          <p:cNvSpPr/>
          <p:nvPr/>
        </p:nvSpPr>
        <p:spPr>
          <a:xfrm>
            <a:off x="1763616" y="2000240"/>
            <a:ext cx="522368" cy="257176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5072066" y="1571612"/>
            <a:ext cx="1571636" cy="400110"/>
          </a:xfrm>
          <a:prstGeom prst="rect">
            <a:avLst/>
          </a:prstGeom>
          <a:noFill/>
        </p:spPr>
        <p:txBody>
          <a:bodyPr wrap="square" rtlCol="0">
            <a:spAutoFit/>
          </a:bodyPr>
          <a:lstStyle/>
          <a:p>
            <a:r>
              <a:rPr kumimoji="1" lang="ja-JP" altLang="en-US" sz="2000" dirty="0" smtClean="0">
                <a:solidFill>
                  <a:srgbClr val="FF0000"/>
                </a:solidFill>
              </a:rPr>
              <a:t>期間（２）</a:t>
            </a:r>
            <a:r>
              <a:rPr kumimoji="1" lang="en-US" altLang="ja-JP" sz="2000" dirty="0" smtClean="0">
                <a:solidFill>
                  <a:srgbClr val="FF0000"/>
                </a:solidFill>
              </a:rPr>
              <a:t>A</a:t>
            </a:r>
            <a:endParaRPr kumimoji="1" lang="ja-JP" altLang="en-US" sz="2000" dirty="0">
              <a:solidFill>
                <a:srgbClr val="FF0000"/>
              </a:solidFill>
            </a:endParaRPr>
          </a:p>
        </p:txBody>
      </p:sp>
      <p:sp>
        <p:nvSpPr>
          <p:cNvPr id="31" name="テキスト ボックス 30"/>
          <p:cNvSpPr txBox="1"/>
          <p:nvPr/>
        </p:nvSpPr>
        <p:spPr>
          <a:xfrm>
            <a:off x="5143504" y="2000240"/>
            <a:ext cx="2500330" cy="400110"/>
          </a:xfrm>
          <a:prstGeom prst="rect">
            <a:avLst/>
          </a:prstGeom>
          <a:noFill/>
        </p:spPr>
        <p:txBody>
          <a:bodyPr wrap="square" rtlCol="0">
            <a:spAutoFit/>
          </a:bodyPr>
          <a:lstStyle/>
          <a:p>
            <a:r>
              <a:rPr kumimoji="1" lang="ja-JP" altLang="en-US" sz="2000" dirty="0" smtClean="0"/>
              <a:t>（水入れ～中干し前）</a:t>
            </a:r>
            <a:endParaRPr kumimoji="1" lang="ja-JP" altLang="en-US" sz="2000" dirty="0"/>
          </a:p>
        </p:txBody>
      </p:sp>
      <p:pic>
        <p:nvPicPr>
          <p:cNvPr id="33" name="Picture 2"/>
          <p:cNvPicPr>
            <a:picLocks noChangeAspect="1" noChangeArrowheads="1"/>
          </p:cNvPicPr>
          <p:nvPr/>
        </p:nvPicPr>
        <p:blipFill>
          <a:blip r:embed="rId4"/>
          <a:srcRect l="75089" t="24447" b="64497"/>
          <a:stretch>
            <a:fillRect/>
          </a:stretch>
        </p:blipFill>
        <p:spPr bwMode="auto">
          <a:xfrm>
            <a:off x="5072066" y="2428868"/>
            <a:ext cx="2014495" cy="428628"/>
          </a:xfrm>
          <a:prstGeom prst="rect">
            <a:avLst/>
          </a:prstGeom>
          <a:noFill/>
          <a:ln w="9525">
            <a:noFill/>
            <a:miter lim="800000"/>
            <a:headEnd/>
            <a:tailEnd/>
          </a:ln>
          <a:effectLst/>
        </p:spPr>
      </p:pic>
      <p:grpSp>
        <p:nvGrpSpPr>
          <p:cNvPr id="8" name="グループ化 50"/>
          <p:cNvGrpSpPr/>
          <p:nvPr/>
        </p:nvGrpSpPr>
        <p:grpSpPr>
          <a:xfrm>
            <a:off x="5057405" y="4786322"/>
            <a:ext cx="3214710" cy="714380"/>
            <a:chOff x="5057405" y="2971854"/>
            <a:chExt cx="3214710" cy="714380"/>
          </a:xfrm>
        </p:grpSpPr>
        <p:pic>
          <p:nvPicPr>
            <p:cNvPr id="47" name="Picture 2"/>
            <p:cNvPicPr>
              <a:picLocks noChangeAspect="1" noChangeArrowheads="1"/>
            </p:cNvPicPr>
            <p:nvPr/>
          </p:nvPicPr>
          <p:blipFill>
            <a:blip r:embed="rId4"/>
            <a:srcRect l="75089" t="35503" b="55283"/>
            <a:stretch>
              <a:fillRect/>
            </a:stretch>
          </p:blipFill>
          <p:spPr bwMode="auto">
            <a:xfrm>
              <a:off x="5057405" y="2971854"/>
              <a:ext cx="2014495" cy="357190"/>
            </a:xfrm>
            <a:prstGeom prst="rect">
              <a:avLst/>
            </a:prstGeom>
            <a:noFill/>
            <a:ln w="9525">
              <a:noFill/>
              <a:miter lim="800000"/>
              <a:headEnd/>
              <a:tailEnd/>
            </a:ln>
            <a:effectLst/>
          </p:spPr>
        </p:pic>
        <p:sp>
          <p:nvSpPr>
            <p:cNvPr id="48" name="テキスト ボックス 47"/>
            <p:cNvSpPr txBox="1"/>
            <p:nvPr/>
          </p:nvSpPr>
          <p:spPr>
            <a:xfrm>
              <a:off x="7358082" y="3143248"/>
              <a:ext cx="914033" cy="400110"/>
            </a:xfrm>
            <a:prstGeom prst="rect">
              <a:avLst/>
            </a:prstGeom>
            <a:noFill/>
          </p:spPr>
          <p:txBody>
            <a:bodyPr wrap="none" rtlCol="0">
              <a:spAutoFit/>
            </a:bodyPr>
            <a:lstStyle/>
            <a:p>
              <a:r>
                <a:rPr kumimoji="1" lang="ja-JP" altLang="en-US" sz="2000" dirty="0" smtClean="0"/>
                <a:t>少ない</a:t>
              </a:r>
              <a:endParaRPr kumimoji="1" lang="ja-JP" altLang="en-US" sz="2000" dirty="0"/>
            </a:p>
          </p:txBody>
        </p:sp>
        <p:pic>
          <p:nvPicPr>
            <p:cNvPr id="49" name="Picture 2"/>
            <p:cNvPicPr>
              <a:picLocks noChangeAspect="1" noChangeArrowheads="1"/>
            </p:cNvPicPr>
            <p:nvPr/>
          </p:nvPicPr>
          <p:blipFill>
            <a:blip r:embed="rId4"/>
            <a:srcRect l="75089" t="44717" b="46069"/>
            <a:stretch>
              <a:fillRect/>
            </a:stretch>
          </p:blipFill>
          <p:spPr bwMode="auto">
            <a:xfrm>
              <a:off x="5057405" y="3329044"/>
              <a:ext cx="2014495" cy="357190"/>
            </a:xfrm>
            <a:prstGeom prst="rect">
              <a:avLst/>
            </a:prstGeom>
            <a:noFill/>
            <a:ln w="9525">
              <a:noFill/>
              <a:miter lim="800000"/>
              <a:headEnd/>
              <a:tailEnd/>
            </a:ln>
            <a:effectLst/>
          </p:spPr>
        </p:pic>
        <p:sp>
          <p:nvSpPr>
            <p:cNvPr id="50" name="右中かっこ 49"/>
            <p:cNvSpPr/>
            <p:nvPr/>
          </p:nvSpPr>
          <p:spPr>
            <a:xfrm>
              <a:off x="7057669" y="3043292"/>
              <a:ext cx="285752" cy="642942"/>
            </a:xfrm>
            <a:prstGeom prst="rightBrace">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58" name="テキスト ボックス 57"/>
          <p:cNvSpPr txBox="1"/>
          <p:nvPr/>
        </p:nvSpPr>
        <p:spPr>
          <a:xfrm>
            <a:off x="7358082" y="2457386"/>
            <a:ext cx="683200" cy="400110"/>
          </a:xfrm>
          <a:prstGeom prst="rect">
            <a:avLst/>
          </a:prstGeom>
          <a:noFill/>
        </p:spPr>
        <p:txBody>
          <a:bodyPr wrap="none" rtlCol="0">
            <a:spAutoFit/>
          </a:bodyPr>
          <a:lstStyle/>
          <a:p>
            <a:r>
              <a:rPr lang="ja-JP" altLang="en-US" sz="2000" dirty="0" smtClean="0"/>
              <a:t>多</a:t>
            </a:r>
            <a:r>
              <a:rPr kumimoji="1" lang="ja-JP" altLang="en-US" sz="2000" dirty="0" smtClean="0"/>
              <a:t>い</a:t>
            </a:r>
            <a:endParaRPr kumimoji="1" lang="ja-JP" altLang="en-US" sz="2000" dirty="0"/>
          </a:p>
        </p:txBody>
      </p:sp>
      <p:grpSp>
        <p:nvGrpSpPr>
          <p:cNvPr id="9" name="グループ化 63"/>
          <p:cNvGrpSpPr/>
          <p:nvPr/>
        </p:nvGrpSpPr>
        <p:grpSpPr>
          <a:xfrm>
            <a:off x="6143636" y="2428868"/>
            <a:ext cx="2143140" cy="428628"/>
            <a:chOff x="6143636" y="2428868"/>
            <a:chExt cx="2143140" cy="428628"/>
          </a:xfrm>
        </p:grpSpPr>
        <p:sp>
          <p:nvSpPr>
            <p:cNvPr id="42" name="角丸四角形 41"/>
            <p:cNvSpPr/>
            <p:nvPr/>
          </p:nvSpPr>
          <p:spPr>
            <a:xfrm>
              <a:off x="6143636" y="2428868"/>
              <a:ext cx="1000132" cy="4286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t>水入れ</a:t>
              </a:r>
            </a:p>
          </p:txBody>
        </p:sp>
        <p:sp>
          <p:nvSpPr>
            <p:cNvPr id="59" name="角丸四角形 58"/>
            <p:cNvSpPr/>
            <p:nvPr/>
          </p:nvSpPr>
          <p:spPr>
            <a:xfrm>
              <a:off x="7286644" y="2428868"/>
              <a:ext cx="1000132" cy="4286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t>代掻き</a:t>
              </a:r>
            </a:p>
          </p:txBody>
        </p:sp>
      </p:grpSp>
      <p:sp>
        <p:nvSpPr>
          <p:cNvPr id="60" name="角丸四角形 59"/>
          <p:cNvSpPr/>
          <p:nvPr/>
        </p:nvSpPr>
        <p:spPr>
          <a:xfrm>
            <a:off x="6000760" y="6072206"/>
            <a:ext cx="2571768"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rgbClr val="FF0000"/>
                </a:solidFill>
              </a:rPr>
              <a:t>採食に適さない環境</a:t>
            </a:r>
            <a:endParaRPr lang="ja-JP" altLang="en-US" sz="2000" dirty="0" smtClean="0"/>
          </a:p>
        </p:txBody>
      </p:sp>
      <p:sp>
        <p:nvSpPr>
          <p:cNvPr id="61" name="角丸四角形 60"/>
          <p:cNvSpPr/>
          <p:nvPr/>
        </p:nvSpPr>
        <p:spPr>
          <a:xfrm>
            <a:off x="5929322" y="5572140"/>
            <a:ext cx="2571768" cy="42862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rPr>
              <a:t>水田へと分布が移動</a:t>
            </a:r>
          </a:p>
        </p:txBody>
      </p:sp>
      <p:sp>
        <p:nvSpPr>
          <p:cNvPr id="62" name="角丸四角形 61"/>
          <p:cNvSpPr/>
          <p:nvPr/>
        </p:nvSpPr>
        <p:spPr>
          <a:xfrm>
            <a:off x="5867408" y="2928934"/>
            <a:ext cx="2571768" cy="42862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rPr>
              <a:t>土壌が膨軟化</a:t>
            </a:r>
            <a:r>
              <a:rPr lang="ja-JP" altLang="en-US" sz="2000" dirty="0" smtClean="0">
                <a:solidFill>
                  <a:srgbClr val="FF0000"/>
                </a:solidFill>
              </a:rPr>
              <a:t>　　　　　　　　　　　　　　　　　　</a:t>
            </a:r>
            <a:endParaRPr lang="ja-JP" altLang="en-US" sz="2000" dirty="0" smtClean="0"/>
          </a:p>
        </p:txBody>
      </p:sp>
      <p:sp>
        <p:nvSpPr>
          <p:cNvPr id="63" name="角丸四角形 62"/>
          <p:cNvSpPr/>
          <p:nvPr/>
        </p:nvSpPr>
        <p:spPr>
          <a:xfrm>
            <a:off x="5857884" y="3429000"/>
            <a:ext cx="2786082" cy="42862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rPr>
              <a:t>土壌生物が地表へ出現</a:t>
            </a:r>
          </a:p>
        </p:txBody>
      </p:sp>
      <p:sp>
        <p:nvSpPr>
          <p:cNvPr id="34" name="角丸四角形 33"/>
          <p:cNvSpPr/>
          <p:nvPr/>
        </p:nvSpPr>
        <p:spPr>
          <a:xfrm>
            <a:off x="5857884" y="3929066"/>
            <a:ext cx="2571768" cy="42862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rPr>
              <a:t>視覚的に開けた環境</a:t>
            </a:r>
          </a:p>
        </p:txBody>
      </p:sp>
      <p:sp>
        <p:nvSpPr>
          <p:cNvPr id="40" name="角丸四角形 39"/>
          <p:cNvSpPr/>
          <p:nvPr/>
        </p:nvSpPr>
        <p:spPr>
          <a:xfrm>
            <a:off x="5857884" y="4429132"/>
            <a:ext cx="2571768"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rgbClr val="FF0000"/>
                </a:solidFill>
              </a:rPr>
              <a:t>採食に適した環境</a:t>
            </a:r>
            <a:endParaRPr lang="ja-JP" altLang="en-US" sz="20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dissolve">
                                      <p:cBhvr>
                                        <p:cTn id="12" dur="500"/>
                                        <p:tgtEl>
                                          <p:spTgt spid="62"/>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dissolve">
                                      <p:cBhvr>
                                        <p:cTn id="15" dur="500"/>
                                        <p:tgtEl>
                                          <p:spTgt spid="63"/>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dissolve">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dissolve">
                                      <p:cBhvr>
                                        <p:cTn id="23" dur="500"/>
                                        <p:tgtEl>
                                          <p:spTgt spid="40"/>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dissolve">
                                      <p:cBhvr>
                                        <p:cTn id="28" dur="500"/>
                                        <p:tgtEl>
                                          <p:spTgt spid="61"/>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dissolve">
                                      <p:cBhvr>
                                        <p:cTn id="3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34"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9"/>
            <a:ext cx="8229600" cy="971550"/>
          </a:xfrm>
          <a:ln w="28575">
            <a:solidFill>
              <a:schemeClr val="accent1">
                <a:shade val="50000"/>
              </a:schemeClr>
            </a:solidFill>
          </a:ln>
        </p:spPr>
        <p:txBody>
          <a:bodyPr>
            <a:normAutofit/>
          </a:bodyPr>
          <a:lstStyle/>
          <a:p>
            <a:r>
              <a:rPr kumimoji="1" lang="ja-JP" altLang="en-US" sz="3600" dirty="0" smtClean="0"/>
              <a:t>調査対象種</a:t>
            </a:r>
            <a:endParaRPr kumimoji="1" lang="ja-JP" altLang="en-US" sz="3600" dirty="0"/>
          </a:p>
        </p:txBody>
      </p:sp>
      <p:sp>
        <p:nvSpPr>
          <p:cNvPr id="3" name="コンテンツ プレースホルダ 2"/>
          <p:cNvSpPr>
            <a:spLocks noGrp="1"/>
          </p:cNvSpPr>
          <p:nvPr>
            <p:ph sz="half" idx="1"/>
          </p:nvPr>
        </p:nvSpPr>
        <p:spPr>
          <a:xfrm>
            <a:off x="285720" y="2643182"/>
            <a:ext cx="4786346" cy="3714776"/>
          </a:xfrm>
        </p:spPr>
        <p:txBody>
          <a:bodyPr>
            <a:noAutofit/>
          </a:bodyPr>
          <a:lstStyle/>
          <a:p>
            <a:pPr>
              <a:buFont typeface="Wingdings" pitchFamily="2" charset="2"/>
              <a:buChar char="n"/>
            </a:pPr>
            <a:r>
              <a:rPr kumimoji="1" lang="ja-JP" altLang="en-US" sz="2400" dirty="0" smtClean="0">
                <a:latin typeface="+mn-ea"/>
              </a:rPr>
              <a:t>チドリ目チドリ科</a:t>
            </a:r>
            <a:endParaRPr lang="en-US" altLang="ja-JP" sz="2400" dirty="0" smtClean="0">
              <a:latin typeface="+mn-ea"/>
            </a:endParaRPr>
          </a:p>
          <a:p>
            <a:pPr>
              <a:buFont typeface="Wingdings" pitchFamily="2" charset="2"/>
              <a:buChar char="n"/>
            </a:pPr>
            <a:r>
              <a:rPr kumimoji="1" lang="ja-JP" altLang="en-US" sz="2400" dirty="0" smtClean="0">
                <a:latin typeface="+mn-ea"/>
              </a:rPr>
              <a:t>留鳥</a:t>
            </a:r>
            <a:endParaRPr lang="en-US" altLang="ja-JP" sz="2400" dirty="0" smtClean="0">
              <a:latin typeface="+mn-ea"/>
            </a:endParaRPr>
          </a:p>
          <a:p>
            <a:pPr>
              <a:buFont typeface="Wingdings" pitchFamily="2" charset="2"/>
              <a:buChar char="n"/>
            </a:pPr>
            <a:r>
              <a:rPr lang="ja-JP" altLang="en-US" sz="2400" dirty="0" smtClean="0">
                <a:latin typeface="+mn-ea"/>
              </a:rPr>
              <a:t>採食方式</a:t>
            </a:r>
            <a:endParaRPr lang="en-US" altLang="ja-JP" sz="2400" dirty="0" smtClean="0">
              <a:latin typeface="+mn-ea"/>
            </a:endParaRPr>
          </a:p>
          <a:p>
            <a:pPr>
              <a:buNone/>
            </a:pPr>
            <a:r>
              <a:rPr lang="ja-JP" altLang="en-US" sz="2400" dirty="0" smtClean="0">
                <a:latin typeface="+mn-ea"/>
              </a:rPr>
              <a:t>　“</a:t>
            </a:r>
            <a:r>
              <a:rPr lang="en-US" altLang="ja-JP" sz="2400" dirty="0" smtClean="0">
                <a:latin typeface="+mn-ea"/>
              </a:rPr>
              <a:t>r</a:t>
            </a:r>
            <a:r>
              <a:rPr kumimoji="1" lang="en-US" altLang="ja-JP" sz="2400" dirty="0" smtClean="0">
                <a:latin typeface="+mn-ea"/>
              </a:rPr>
              <a:t>un-stop-peck</a:t>
            </a:r>
            <a:r>
              <a:rPr kumimoji="1" lang="ja-JP" altLang="en-US" sz="2400" dirty="0" smtClean="0">
                <a:latin typeface="+mn-ea"/>
              </a:rPr>
              <a:t>”：つつき採食</a:t>
            </a:r>
            <a:endParaRPr kumimoji="1" lang="en-US" altLang="ja-JP" sz="2400" dirty="0" smtClean="0">
              <a:latin typeface="+mn-ea"/>
            </a:endParaRPr>
          </a:p>
          <a:p>
            <a:pPr>
              <a:buNone/>
            </a:pPr>
            <a:r>
              <a:rPr lang="ja-JP" altLang="en-US" sz="2400" dirty="0" smtClean="0">
                <a:latin typeface="+mn-ea"/>
              </a:rPr>
              <a:t>　</a:t>
            </a:r>
            <a:endParaRPr lang="en-US" altLang="ja-JP" sz="2400" dirty="0" smtClean="0">
              <a:latin typeface="+mn-ea"/>
            </a:endParaRPr>
          </a:p>
          <a:p>
            <a:pPr>
              <a:buFont typeface="Wingdings" pitchFamily="2" charset="2"/>
              <a:buChar char="n"/>
            </a:pPr>
            <a:r>
              <a:rPr kumimoji="1" lang="ja-JP" altLang="en-US" sz="2400" dirty="0" smtClean="0">
                <a:latin typeface="+mn-ea"/>
              </a:rPr>
              <a:t>食性</a:t>
            </a:r>
            <a:endParaRPr kumimoji="1" lang="en-US" altLang="ja-JP" sz="2400" dirty="0" smtClean="0">
              <a:latin typeface="+mn-ea"/>
            </a:endParaRPr>
          </a:p>
          <a:p>
            <a:pPr>
              <a:buNone/>
            </a:pPr>
            <a:r>
              <a:rPr lang="ja-JP" altLang="en-US" sz="2400" dirty="0" smtClean="0">
                <a:latin typeface="+mn-ea"/>
              </a:rPr>
              <a:t>　　昆虫類，カエル類，</a:t>
            </a:r>
            <a:endParaRPr lang="en-US" altLang="ja-JP" sz="2400" dirty="0" smtClean="0">
              <a:latin typeface="+mn-ea"/>
            </a:endParaRPr>
          </a:p>
          <a:p>
            <a:pPr>
              <a:buNone/>
            </a:pPr>
            <a:r>
              <a:rPr lang="ja-JP" altLang="en-US" sz="2400" dirty="0" smtClean="0">
                <a:latin typeface="+mn-ea"/>
              </a:rPr>
              <a:t>　　イネ科・タデ科の植物種子など</a:t>
            </a:r>
            <a:endParaRPr lang="en-US" altLang="ja-JP" sz="2400" dirty="0" smtClean="0">
              <a:latin typeface="+mn-ea"/>
            </a:endParaRPr>
          </a:p>
        </p:txBody>
      </p:sp>
      <p:pic>
        <p:nvPicPr>
          <p:cNvPr id="2050" name="Picture 2"/>
          <p:cNvPicPr>
            <a:picLocks noChangeAspect="1" noChangeArrowheads="1"/>
          </p:cNvPicPr>
          <p:nvPr/>
        </p:nvPicPr>
        <p:blipFill>
          <a:blip r:embed="rId3"/>
          <a:srcRect/>
          <a:stretch>
            <a:fillRect/>
          </a:stretch>
        </p:blipFill>
        <p:spPr bwMode="auto">
          <a:xfrm>
            <a:off x="5072066" y="2300299"/>
            <a:ext cx="3314700" cy="2771775"/>
          </a:xfrm>
          <a:prstGeom prst="rect">
            <a:avLst/>
          </a:prstGeom>
          <a:noFill/>
          <a:ln w="9525">
            <a:noFill/>
            <a:miter lim="800000"/>
            <a:headEnd/>
            <a:tailEnd/>
          </a:ln>
        </p:spPr>
      </p:pic>
      <p:sp>
        <p:nvSpPr>
          <p:cNvPr id="6" name="角丸四角形 5"/>
          <p:cNvSpPr/>
          <p:nvPr/>
        </p:nvSpPr>
        <p:spPr>
          <a:xfrm>
            <a:off x="714348" y="1643050"/>
            <a:ext cx="3500462"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latin typeface="+mn-ea"/>
              </a:rPr>
              <a:t>ケリ</a:t>
            </a:r>
            <a:r>
              <a:rPr lang="en-US" altLang="ja-JP" sz="2400" dirty="0" smtClean="0">
                <a:solidFill>
                  <a:schemeClr val="tx1"/>
                </a:solidFill>
              </a:rPr>
              <a:t>【</a:t>
            </a:r>
            <a:r>
              <a:rPr lang="en-US" altLang="ja-JP" sz="2400" i="1" dirty="0" err="1" smtClean="0">
                <a:solidFill>
                  <a:schemeClr val="tx1"/>
                </a:solidFill>
                <a:latin typeface="ＭＳ Ｐ明朝" pitchFamily="18" charset="-128"/>
                <a:ea typeface="ＭＳ Ｐ明朝" pitchFamily="18" charset="-128"/>
              </a:rPr>
              <a:t>Vanellus</a:t>
            </a:r>
            <a:r>
              <a:rPr lang="en-US" altLang="ja-JP" sz="2400" i="1" dirty="0" smtClean="0">
                <a:solidFill>
                  <a:schemeClr val="tx1"/>
                </a:solidFill>
                <a:latin typeface="ＭＳ Ｐ明朝" pitchFamily="18" charset="-128"/>
                <a:ea typeface="ＭＳ Ｐ明朝" pitchFamily="18" charset="-128"/>
              </a:rPr>
              <a:t> </a:t>
            </a:r>
            <a:r>
              <a:rPr lang="en-US" altLang="ja-JP" sz="2400" i="1" dirty="0" err="1" smtClean="0">
                <a:solidFill>
                  <a:schemeClr val="tx1"/>
                </a:solidFill>
                <a:latin typeface="ＭＳ Ｐ明朝" pitchFamily="18" charset="-128"/>
                <a:ea typeface="ＭＳ Ｐ明朝" pitchFamily="18" charset="-128"/>
              </a:rPr>
              <a:t>cinereus</a:t>
            </a:r>
            <a:r>
              <a:rPr lang="en-US" altLang="ja-JP" sz="2400" dirty="0" smtClean="0">
                <a:solidFill>
                  <a:schemeClr val="tx1"/>
                </a:solidFill>
              </a:rPr>
              <a:t>】</a:t>
            </a:r>
          </a:p>
        </p:txBody>
      </p:sp>
      <p:sp>
        <p:nvSpPr>
          <p:cNvPr id="7" name="角丸四角形 6"/>
          <p:cNvSpPr/>
          <p:nvPr/>
        </p:nvSpPr>
        <p:spPr>
          <a:xfrm>
            <a:off x="5072066" y="5072074"/>
            <a:ext cx="3500462" cy="6429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latin typeface="+mn-ea"/>
              </a:rPr>
              <a:t>ケリ</a:t>
            </a:r>
            <a:r>
              <a:rPr lang="en-US" altLang="ja-JP" sz="2000" dirty="0" smtClean="0">
                <a:solidFill>
                  <a:schemeClr val="tx1"/>
                </a:solidFill>
              </a:rPr>
              <a:t>【</a:t>
            </a:r>
            <a:r>
              <a:rPr lang="en-US" altLang="ja-JP" sz="2000" i="1" dirty="0" err="1" smtClean="0">
                <a:solidFill>
                  <a:schemeClr val="tx1"/>
                </a:solidFill>
                <a:latin typeface="ＭＳ Ｐ明朝" pitchFamily="18" charset="-128"/>
                <a:ea typeface="ＭＳ Ｐ明朝" pitchFamily="18" charset="-128"/>
              </a:rPr>
              <a:t>Vanellus</a:t>
            </a:r>
            <a:r>
              <a:rPr lang="en-US" altLang="ja-JP" sz="2000" i="1" dirty="0" smtClean="0">
                <a:solidFill>
                  <a:schemeClr val="tx1"/>
                </a:solidFill>
                <a:latin typeface="ＭＳ Ｐ明朝" pitchFamily="18" charset="-128"/>
                <a:ea typeface="ＭＳ Ｐ明朝" pitchFamily="18" charset="-128"/>
              </a:rPr>
              <a:t> </a:t>
            </a:r>
            <a:r>
              <a:rPr lang="en-US" altLang="ja-JP" sz="2000" i="1" dirty="0" err="1" smtClean="0">
                <a:solidFill>
                  <a:schemeClr val="tx1"/>
                </a:solidFill>
                <a:latin typeface="ＭＳ Ｐ明朝" pitchFamily="18" charset="-128"/>
                <a:ea typeface="ＭＳ Ｐ明朝" pitchFamily="18" charset="-128"/>
              </a:rPr>
              <a:t>cinereus</a:t>
            </a:r>
            <a:r>
              <a:rPr lang="en-US" altLang="ja-JP" sz="2000" dirty="0" smtClean="0">
                <a:solidFill>
                  <a:schemeClr val="tx1"/>
                </a:solidFill>
              </a:rPr>
              <a:t>】</a:t>
            </a:r>
          </a:p>
        </p:txBody>
      </p:sp>
      <p:sp>
        <p:nvSpPr>
          <p:cNvPr id="9" name="テキスト ボックス 8"/>
          <p:cNvSpPr txBox="1"/>
          <p:nvPr/>
        </p:nvSpPr>
        <p:spPr>
          <a:xfrm>
            <a:off x="1071538" y="4429132"/>
            <a:ext cx="3205186" cy="471189"/>
          </a:xfrm>
          <a:prstGeom prst="rect">
            <a:avLst/>
          </a:prstGeom>
          <a:noFill/>
        </p:spPr>
        <p:txBody>
          <a:bodyPr wrap="square" rtlCol="0">
            <a:spAutoFit/>
          </a:bodyPr>
          <a:lstStyle/>
          <a:p>
            <a:r>
              <a:rPr lang="ja-JP" altLang="en-US" sz="2400" dirty="0" smtClean="0">
                <a:solidFill>
                  <a:srgbClr val="FF0000"/>
                </a:solidFill>
                <a:latin typeface="+mn-ea"/>
              </a:rPr>
              <a:t>視覚に頼った</a:t>
            </a:r>
            <a:r>
              <a:rPr lang="ja-JP" altLang="en-US" sz="2400" dirty="0" smtClean="0">
                <a:latin typeface="+mn-ea"/>
              </a:rPr>
              <a:t>採食方式</a:t>
            </a:r>
            <a:endParaRPr kumimoji="1" lang="en-US" altLang="ja-JP" sz="2400" dirty="0" smtClean="0">
              <a:latin typeface="+mn-ea"/>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テキスト ボックス 1"/>
          <p:cNvSpPr txBox="1"/>
          <p:nvPr/>
        </p:nvSpPr>
        <p:spPr>
          <a:xfrm>
            <a:off x="2571736" y="428604"/>
            <a:ext cx="3357586" cy="584775"/>
          </a:xfrm>
          <a:prstGeom prst="rect">
            <a:avLst/>
          </a:prstGeom>
          <a:noFill/>
          <a:ln w="41275">
            <a:solidFill>
              <a:srgbClr val="FFC000"/>
            </a:solidFill>
          </a:ln>
        </p:spPr>
        <p:txBody>
          <a:bodyPr wrap="square" rtlCol="0">
            <a:spAutoFit/>
          </a:bodyPr>
          <a:lstStyle/>
          <a:p>
            <a:pPr algn="ctr"/>
            <a:r>
              <a:rPr kumimoji="1" lang="ja-JP" altLang="en-US" sz="3200" dirty="0" smtClean="0"/>
              <a:t>残差分析</a:t>
            </a:r>
            <a:r>
              <a:rPr kumimoji="1" lang="ja-JP" altLang="en-US" sz="2800" dirty="0" smtClean="0"/>
              <a:t>　</a:t>
            </a:r>
            <a:endParaRPr kumimoji="1" lang="ja-JP" altLang="en-US" sz="2800" baseline="30000" dirty="0"/>
          </a:p>
        </p:txBody>
      </p:sp>
      <p:sp>
        <p:nvSpPr>
          <p:cNvPr id="4" name="角丸四角形 3"/>
          <p:cNvSpPr/>
          <p:nvPr/>
        </p:nvSpPr>
        <p:spPr>
          <a:xfrm>
            <a:off x="785786" y="1214422"/>
            <a:ext cx="2571768"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solidFill>
              </a:rPr>
              <a:t>調整化残差</a:t>
            </a:r>
            <a:r>
              <a:rPr lang="en-US" altLang="ja-JP" sz="2800" dirty="0" smtClean="0">
                <a:solidFill>
                  <a:schemeClr val="tx1"/>
                </a:solidFill>
              </a:rPr>
              <a:t>Z´</a:t>
            </a:r>
            <a:endParaRPr kumimoji="1" lang="ja-JP" altLang="en-US" sz="2800" baseline="30000" dirty="0">
              <a:solidFill>
                <a:schemeClr val="tx1"/>
              </a:solidFill>
            </a:endParaRPr>
          </a:p>
        </p:txBody>
      </p:sp>
      <p:grpSp>
        <p:nvGrpSpPr>
          <p:cNvPr id="3" name="グループ化 30"/>
          <p:cNvGrpSpPr/>
          <p:nvPr/>
        </p:nvGrpSpPr>
        <p:grpSpPr>
          <a:xfrm>
            <a:off x="2293626" y="4714884"/>
            <a:ext cx="492443" cy="1285884"/>
            <a:chOff x="2826759" y="5429264"/>
            <a:chExt cx="492443" cy="1285884"/>
          </a:xfrm>
        </p:grpSpPr>
        <p:sp>
          <p:nvSpPr>
            <p:cNvPr id="25" name="テキスト ボックス 24"/>
            <p:cNvSpPr txBox="1"/>
            <p:nvPr/>
          </p:nvSpPr>
          <p:spPr>
            <a:xfrm>
              <a:off x="2826759" y="5429264"/>
              <a:ext cx="492443" cy="1071570"/>
            </a:xfrm>
            <a:prstGeom prst="rect">
              <a:avLst/>
            </a:prstGeom>
            <a:noFill/>
          </p:spPr>
          <p:txBody>
            <a:bodyPr vert="eaVert" wrap="square" rtlCol="0">
              <a:spAutoFit/>
            </a:bodyPr>
            <a:lstStyle/>
            <a:p>
              <a:r>
                <a:rPr kumimoji="1" lang="ja-JP" altLang="en-US" sz="2000" dirty="0" smtClean="0">
                  <a:solidFill>
                    <a:srgbClr val="FF0000"/>
                  </a:solidFill>
                </a:rPr>
                <a:t>期間（２）</a:t>
              </a:r>
              <a:endParaRPr kumimoji="1" lang="ja-JP" altLang="en-US" sz="2000" dirty="0">
                <a:solidFill>
                  <a:srgbClr val="FF0000"/>
                </a:solidFill>
              </a:endParaRPr>
            </a:p>
          </p:txBody>
        </p:sp>
        <p:sp>
          <p:nvSpPr>
            <p:cNvPr id="29" name="テキスト ボックス 28"/>
            <p:cNvSpPr txBox="1"/>
            <p:nvPr/>
          </p:nvSpPr>
          <p:spPr>
            <a:xfrm>
              <a:off x="2857488" y="6315038"/>
              <a:ext cx="428628" cy="400110"/>
            </a:xfrm>
            <a:prstGeom prst="rect">
              <a:avLst/>
            </a:prstGeom>
            <a:noFill/>
          </p:spPr>
          <p:txBody>
            <a:bodyPr wrap="square" rtlCol="0">
              <a:spAutoFit/>
            </a:bodyPr>
            <a:lstStyle/>
            <a:p>
              <a:pPr algn="ctr"/>
              <a:r>
                <a:rPr kumimoji="1" lang="en-US" altLang="ja-JP" sz="2000" dirty="0" smtClean="0">
                  <a:solidFill>
                    <a:srgbClr val="FF0000"/>
                  </a:solidFill>
                  <a:latin typeface="+mn-ea"/>
                </a:rPr>
                <a:t>B</a:t>
              </a:r>
              <a:endParaRPr kumimoji="1" lang="ja-JP" altLang="en-US" sz="2000" dirty="0">
                <a:solidFill>
                  <a:srgbClr val="FF0000"/>
                </a:solidFill>
                <a:latin typeface="+mn-ea"/>
              </a:endParaRPr>
            </a:p>
          </p:txBody>
        </p:sp>
      </p:grpSp>
      <p:grpSp>
        <p:nvGrpSpPr>
          <p:cNvPr id="5" name="グループ化 30"/>
          <p:cNvGrpSpPr/>
          <p:nvPr/>
        </p:nvGrpSpPr>
        <p:grpSpPr>
          <a:xfrm>
            <a:off x="428596" y="1857364"/>
            <a:ext cx="3500462" cy="2857519"/>
            <a:chOff x="714348" y="1785926"/>
            <a:chExt cx="5345300" cy="3763563"/>
          </a:xfrm>
        </p:grpSpPr>
        <p:graphicFrame>
          <p:nvGraphicFramePr>
            <p:cNvPr id="24" name="グラフ 23"/>
            <p:cNvGraphicFramePr/>
            <p:nvPr/>
          </p:nvGraphicFramePr>
          <p:xfrm>
            <a:off x="714348" y="1785926"/>
            <a:ext cx="5345300" cy="3763563"/>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グループ化 39"/>
            <p:cNvGrpSpPr/>
            <p:nvPr/>
          </p:nvGrpSpPr>
          <p:grpSpPr>
            <a:xfrm>
              <a:off x="1571604" y="3500392"/>
              <a:ext cx="4378957" cy="321896"/>
              <a:chOff x="1571604" y="3500392"/>
              <a:chExt cx="4378957" cy="321896"/>
            </a:xfrm>
          </p:grpSpPr>
          <p:cxnSp>
            <p:nvCxnSpPr>
              <p:cNvPr id="19" name="直線コネクタ 18"/>
              <p:cNvCxnSpPr/>
              <p:nvPr/>
            </p:nvCxnSpPr>
            <p:spPr>
              <a:xfrm>
                <a:off x="1571604" y="3500392"/>
                <a:ext cx="4378955" cy="1448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V="1">
                <a:off x="1571604" y="3820544"/>
                <a:ext cx="4378957" cy="174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 name="グループ化 21"/>
            <p:cNvGrpSpPr/>
            <p:nvPr/>
          </p:nvGrpSpPr>
          <p:grpSpPr>
            <a:xfrm>
              <a:off x="1593908" y="1915357"/>
              <a:ext cx="4356654" cy="3410613"/>
              <a:chOff x="1593908" y="1915357"/>
              <a:chExt cx="4356654" cy="3410613"/>
            </a:xfrm>
          </p:grpSpPr>
          <p:sp>
            <p:nvSpPr>
              <p:cNvPr id="39" name="正方形/長方形 38"/>
              <p:cNvSpPr/>
              <p:nvPr/>
            </p:nvSpPr>
            <p:spPr>
              <a:xfrm>
                <a:off x="1593908" y="1915357"/>
                <a:ext cx="4356654" cy="1575471"/>
              </a:xfrm>
              <a:prstGeom prst="rect">
                <a:avLst/>
              </a:prstGeom>
              <a:solidFill>
                <a:srgbClr val="FF000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000" dirty="0">
                  <a:solidFill>
                    <a:srgbClr val="FF0000"/>
                  </a:solidFill>
                </a:endParaRPr>
              </a:p>
            </p:txBody>
          </p:sp>
          <p:sp>
            <p:nvSpPr>
              <p:cNvPr id="41" name="正方形/長方形 40"/>
              <p:cNvSpPr/>
              <p:nvPr/>
            </p:nvSpPr>
            <p:spPr>
              <a:xfrm>
                <a:off x="1593908" y="3844590"/>
                <a:ext cx="4356654" cy="1481380"/>
              </a:xfrm>
              <a:prstGeom prst="rect">
                <a:avLst/>
              </a:prstGeom>
              <a:solidFill>
                <a:srgbClr val="0070C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000" dirty="0">
                  <a:solidFill>
                    <a:srgbClr val="FF0000"/>
                  </a:solidFill>
                </a:endParaRPr>
              </a:p>
            </p:txBody>
          </p:sp>
        </p:grpSp>
      </p:grpSp>
      <p:sp>
        <p:nvSpPr>
          <p:cNvPr id="21" name="角丸四角形 20"/>
          <p:cNvSpPr/>
          <p:nvPr/>
        </p:nvSpPr>
        <p:spPr>
          <a:xfrm>
            <a:off x="2285984" y="2000240"/>
            <a:ext cx="522368" cy="257176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5072066" y="1571612"/>
            <a:ext cx="1571636" cy="400110"/>
          </a:xfrm>
          <a:prstGeom prst="rect">
            <a:avLst/>
          </a:prstGeom>
          <a:noFill/>
        </p:spPr>
        <p:txBody>
          <a:bodyPr wrap="square" rtlCol="0">
            <a:spAutoFit/>
          </a:bodyPr>
          <a:lstStyle/>
          <a:p>
            <a:r>
              <a:rPr kumimoji="1" lang="ja-JP" altLang="en-US" sz="2000" dirty="0" smtClean="0">
                <a:solidFill>
                  <a:srgbClr val="FF0000"/>
                </a:solidFill>
              </a:rPr>
              <a:t>期間（２）</a:t>
            </a:r>
            <a:r>
              <a:rPr lang="en-US" altLang="ja-JP" sz="2000" dirty="0" smtClean="0">
                <a:solidFill>
                  <a:srgbClr val="FF0000"/>
                </a:solidFill>
              </a:rPr>
              <a:t>B</a:t>
            </a:r>
            <a:endParaRPr kumimoji="1" lang="ja-JP" altLang="en-US" sz="2000" dirty="0">
              <a:solidFill>
                <a:srgbClr val="FF0000"/>
              </a:solidFill>
            </a:endParaRPr>
          </a:p>
        </p:txBody>
      </p:sp>
      <p:sp>
        <p:nvSpPr>
          <p:cNvPr id="31" name="テキスト ボックス 30"/>
          <p:cNvSpPr txBox="1"/>
          <p:nvPr/>
        </p:nvSpPr>
        <p:spPr>
          <a:xfrm>
            <a:off x="5143504" y="2000240"/>
            <a:ext cx="2500330" cy="400110"/>
          </a:xfrm>
          <a:prstGeom prst="rect">
            <a:avLst/>
          </a:prstGeom>
          <a:noFill/>
        </p:spPr>
        <p:txBody>
          <a:bodyPr wrap="square" rtlCol="0">
            <a:spAutoFit/>
          </a:bodyPr>
          <a:lstStyle/>
          <a:p>
            <a:r>
              <a:rPr kumimoji="1" lang="ja-JP" altLang="en-US" sz="2000" dirty="0" smtClean="0"/>
              <a:t>（水入れ～中干し前）</a:t>
            </a:r>
            <a:endParaRPr kumimoji="1" lang="ja-JP" altLang="en-US" sz="2000" dirty="0"/>
          </a:p>
        </p:txBody>
      </p:sp>
      <p:sp>
        <p:nvSpPr>
          <p:cNvPr id="36" name="角丸四角形 35"/>
          <p:cNvSpPr/>
          <p:nvPr/>
        </p:nvSpPr>
        <p:spPr>
          <a:xfrm>
            <a:off x="4500562" y="3929066"/>
            <a:ext cx="4071966" cy="11430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lumMod val="75000"/>
                    <a:lumOff val="25000"/>
                  </a:schemeClr>
                </a:solidFill>
              </a:rPr>
              <a:t>全ての資源で</a:t>
            </a:r>
            <a:endParaRPr lang="en-US" altLang="ja-JP" sz="2400" dirty="0" smtClean="0">
              <a:solidFill>
                <a:schemeClr val="tx1">
                  <a:lumMod val="75000"/>
                  <a:lumOff val="25000"/>
                </a:schemeClr>
              </a:solidFill>
            </a:endParaRPr>
          </a:p>
          <a:p>
            <a:pPr algn="ctr"/>
            <a:r>
              <a:rPr lang="ja-JP" altLang="en-US" sz="2400" dirty="0" smtClean="0">
                <a:solidFill>
                  <a:srgbClr val="FF0000"/>
                </a:solidFill>
              </a:rPr>
              <a:t>期待値と観察値がほぼ同じ</a:t>
            </a:r>
            <a:endParaRPr lang="ja-JP" altLang="en-US" sz="2400" dirty="0" smtClean="0"/>
          </a:p>
        </p:txBody>
      </p:sp>
      <p:sp>
        <p:nvSpPr>
          <p:cNvPr id="37" name="角丸四角形 36"/>
          <p:cNvSpPr/>
          <p:nvPr/>
        </p:nvSpPr>
        <p:spPr>
          <a:xfrm>
            <a:off x="4714876" y="2714620"/>
            <a:ext cx="4071966" cy="11430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lumMod val="75000"/>
                    <a:lumOff val="25000"/>
                  </a:schemeClr>
                </a:solidFill>
              </a:rPr>
              <a:t>選択性がみられなかった。</a:t>
            </a:r>
            <a:endParaRPr lang="en-US" altLang="ja-JP" sz="2400" dirty="0" smtClean="0">
              <a:solidFill>
                <a:schemeClr val="tx1">
                  <a:lumMod val="75000"/>
                  <a:lumOff val="2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dissolve">
                                      <p:cBhvr>
                                        <p:cTn id="7" dur="500"/>
                                        <p:tgtEl>
                                          <p:spTgt spid="3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dissolve">
                                      <p:cBhvr>
                                        <p:cTn id="1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4"/>
          <a:srcRect/>
          <a:stretch>
            <a:fillRect/>
          </a:stretch>
        </p:blipFill>
        <p:spPr bwMode="auto">
          <a:xfrm>
            <a:off x="3714744" y="1643050"/>
            <a:ext cx="4152900" cy="4619625"/>
          </a:xfrm>
          <a:prstGeom prst="rect">
            <a:avLst/>
          </a:prstGeom>
          <a:noFill/>
          <a:ln w="9525">
            <a:noFill/>
            <a:miter lim="800000"/>
            <a:headEnd/>
            <a:tailEnd/>
          </a:ln>
          <a:effectLst/>
        </p:spPr>
      </p:pic>
      <p:pic>
        <p:nvPicPr>
          <p:cNvPr id="24" name="コンテンツ プレースホルダ 4"/>
          <p:cNvPicPr>
            <a:picLocks noGrp="1"/>
          </p:cNvPicPr>
          <p:nvPr>
            <p:ph sz="half" idx="2"/>
          </p:nvPr>
        </p:nvPicPr>
        <p:blipFill>
          <a:blip r:embed="rId5"/>
          <a:srcRect l="67217" t="47724" r="11556" b="24376"/>
          <a:stretch>
            <a:fillRect/>
          </a:stretch>
        </p:blipFill>
        <p:spPr bwMode="auto">
          <a:xfrm>
            <a:off x="7286644" y="3055711"/>
            <a:ext cx="1857388" cy="2159239"/>
          </a:xfrm>
          <a:prstGeom prst="rect">
            <a:avLst/>
          </a:prstGeom>
          <a:noFill/>
          <a:ln w="9525">
            <a:noFill/>
            <a:miter lim="800000"/>
            <a:headEnd/>
            <a:tailEnd/>
          </a:ln>
        </p:spPr>
      </p:pic>
      <p:sp>
        <p:nvSpPr>
          <p:cNvPr id="2" name="タイトル 1"/>
          <p:cNvSpPr>
            <a:spLocks noGrp="1"/>
          </p:cNvSpPr>
          <p:nvPr>
            <p:ph type="title"/>
          </p:nvPr>
        </p:nvSpPr>
        <p:spPr>
          <a:xfrm>
            <a:off x="457200" y="274640"/>
            <a:ext cx="8229600" cy="971550"/>
          </a:xfrm>
          <a:ln w="28575">
            <a:solidFill>
              <a:schemeClr val="accent1">
                <a:shade val="50000"/>
              </a:schemeClr>
            </a:solidFill>
          </a:ln>
        </p:spPr>
        <p:txBody>
          <a:bodyPr>
            <a:normAutofit/>
          </a:bodyPr>
          <a:lstStyle/>
          <a:p>
            <a:r>
              <a:rPr kumimoji="1" lang="ja-JP" altLang="en-US" sz="3600" dirty="0" smtClean="0"/>
              <a:t>調査地</a:t>
            </a:r>
            <a:endParaRPr kumimoji="1" lang="ja-JP" altLang="en-US" sz="3600" dirty="0"/>
          </a:p>
        </p:txBody>
      </p:sp>
      <p:sp>
        <p:nvSpPr>
          <p:cNvPr id="11" name="テキスト ボックス 10"/>
          <p:cNvSpPr txBox="1"/>
          <p:nvPr/>
        </p:nvSpPr>
        <p:spPr>
          <a:xfrm>
            <a:off x="5143504" y="6072206"/>
            <a:ext cx="2857520" cy="461665"/>
          </a:xfrm>
          <a:prstGeom prst="rect">
            <a:avLst/>
          </a:prstGeom>
          <a:noFill/>
        </p:spPr>
        <p:txBody>
          <a:bodyPr wrap="square" rtlCol="0">
            <a:spAutoFit/>
          </a:bodyPr>
          <a:lstStyle/>
          <a:p>
            <a:r>
              <a:rPr lang="ja-JP" altLang="en-US" sz="2400" dirty="0" smtClean="0"/>
              <a:t>　</a:t>
            </a:r>
            <a:r>
              <a:rPr kumimoji="1" lang="ja-JP" altLang="en-US" sz="2400" dirty="0" smtClean="0"/>
              <a:t>土地利用状況</a:t>
            </a:r>
            <a:endParaRPr kumimoji="1" lang="ja-JP" altLang="en-US" sz="2400" dirty="0"/>
          </a:p>
        </p:txBody>
      </p:sp>
      <p:sp>
        <p:nvSpPr>
          <p:cNvPr id="6" name="テキスト ボックス 5"/>
          <p:cNvSpPr txBox="1"/>
          <p:nvPr/>
        </p:nvSpPr>
        <p:spPr>
          <a:xfrm>
            <a:off x="7791242" y="3770091"/>
            <a:ext cx="1209914" cy="400110"/>
          </a:xfrm>
          <a:prstGeom prst="rect">
            <a:avLst/>
          </a:prstGeom>
          <a:noFill/>
        </p:spPr>
        <p:txBody>
          <a:bodyPr wrap="square" rtlCol="0">
            <a:spAutoFit/>
          </a:bodyPr>
          <a:lstStyle/>
          <a:p>
            <a:r>
              <a:rPr kumimoji="1" lang="ja-JP" altLang="en-US" sz="2000" b="1" dirty="0" smtClean="0">
                <a:solidFill>
                  <a:schemeClr val="tx1">
                    <a:lumMod val="75000"/>
                    <a:lumOff val="25000"/>
                  </a:schemeClr>
                </a:solidFill>
                <a:latin typeface="+mn-ea"/>
              </a:rPr>
              <a:t>（一般畑）</a:t>
            </a:r>
            <a:endParaRPr kumimoji="1" lang="ja-JP" altLang="en-US" sz="2000" b="1" dirty="0">
              <a:solidFill>
                <a:schemeClr val="tx1">
                  <a:lumMod val="75000"/>
                  <a:lumOff val="25000"/>
                </a:schemeClr>
              </a:solidFill>
              <a:latin typeface="+mn-ea"/>
            </a:endParaRPr>
          </a:p>
        </p:txBody>
      </p:sp>
      <p:pic>
        <p:nvPicPr>
          <p:cNvPr id="16" name="コンテンツ プレースホルダ 4"/>
          <p:cNvPicPr>
            <a:picLocks/>
          </p:cNvPicPr>
          <p:nvPr/>
        </p:nvPicPr>
        <p:blipFill>
          <a:blip r:embed="rId5"/>
          <a:srcRect l="15620" t="3053" r="31676" b="6803"/>
          <a:stretch>
            <a:fillRect/>
          </a:stretch>
        </p:blipFill>
        <p:spPr bwMode="auto">
          <a:xfrm>
            <a:off x="4000496" y="1884198"/>
            <a:ext cx="3500462" cy="4286280"/>
          </a:xfrm>
          <a:prstGeom prst="rect">
            <a:avLst/>
          </a:prstGeom>
          <a:noFill/>
          <a:ln w="9525">
            <a:noFill/>
            <a:miter lim="800000"/>
            <a:headEnd/>
            <a:tailEnd/>
          </a:ln>
        </p:spPr>
      </p:pic>
      <p:sp>
        <p:nvSpPr>
          <p:cNvPr id="15" name="コンテンツ プレースホルダ 2"/>
          <p:cNvSpPr txBox="1">
            <a:spLocks/>
          </p:cNvSpPr>
          <p:nvPr/>
        </p:nvSpPr>
        <p:spPr>
          <a:xfrm>
            <a:off x="357158" y="1428736"/>
            <a:ext cx="3257544" cy="114300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n"/>
              <a:tabLst/>
              <a:defRPr/>
            </a:pPr>
            <a:r>
              <a:rPr kumimoji="1" lang="ja-JP" altLang="en-US" sz="2400" b="0" i="0" u="none" strike="noStrike" kern="1200" cap="none" spc="0" normalizeH="0" baseline="0" noProof="0" dirty="0" smtClean="0">
                <a:ln>
                  <a:noFill/>
                </a:ln>
                <a:solidFill>
                  <a:schemeClr val="tx1"/>
                </a:solidFill>
                <a:effectLst/>
                <a:uLnTx/>
                <a:uFillTx/>
                <a:latin typeface="+mn-ea"/>
                <a:ea typeface="+mn-ea"/>
                <a:cs typeface="+mn-cs"/>
              </a:rPr>
              <a:t>岐阜市城田寺</a:t>
            </a:r>
            <a:endParaRPr kumimoji="1" lang="en-US" altLang="ja-JP" sz="2400" b="0" i="0" u="none" strike="noStrike" kern="120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2400" b="0" i="0" u="none" strike="noStrike" kern="1200" cap="none" spc="0" normalizeH="0" baseline="0" noProof="0" dirty="0" smtClean="0">
                <a:ln>
                  <a:noFill/>
                </a:ln>
                <a:solidFill>
                  <a:schemeClr val="tx1"/>
                </a:solidFill>
                <a:effectLst/>
                <a:uLnTx/>
                <a:uFillTx/>
                <a:latin typeface="+mn-ea"/>
                <a:ea typeface="+mn-ea"/>
                <a:cs typeface="+mn-cs"/>
              </a:rPr>
              <a:t>　　　　　　農耕地約</a:t>
            </a:r>
            <a:r>
              <a:rPr kumimoji="1" lang="en-US" altLang="ja-JP" sz="2400" b="0" i="0" u="none" strike="noStrike" kern="1200" cap="none" spc="0" normalizeH="0" baseline="0" noProof="0" dirty="0" smtClean="0">
                <a:ln>
                  <a:noFill/>
                </a:ln>
                <a:solidFill>
                  <a:schemeClr val="tx1"/>
                </a:solidFill>
                <a:effectLst/>
                <a:uLnTx/>
                <a:uFillTx/>
                <a:latin typeface="+mn-ea"/>
                <a:ea typeface="+mn-ea"/>
                <a:cs typeface="+mn-cs"/>
              </a:rPr>
              <a:t>91ha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2400" b="0" i="0" u="none" strike="noStrike" kern="1200" cap="none" spc="0" normalizeH="0" baseline="0" noProof="0" dirty="0" smtClean="0">
                <a:ln>
                  <a:noFill/>
                </a:ln>
                <a:solidFill>
                  <a:schemeClr val="tx1"/>
                </a:solidFill>
                <a:effectLst/>
                <a:uLnTx/>
                <a:uFillTx/>
                <a:latin typeface="+mn-ea"/>
                <a:ea typeface="+mn-ea"/>
                <a:cs typeface="+mn-cs"/>
              </a:rPr>
              <a:t>　</a:t>
            </a:r>
            <a:endParaRPr kumimoji="1" lang="ja-JP" altLang="en-US" sz="2400" b="0" i="0" u="none" strike="noStrike" kern="1200" cap="none" spc="0" normalizeH="0" baseline="0" noProof="0" dirty="0">
              <a:ln>
                <a:noFill/>
              </a:ln>
              <a:solidFill>
                <a:schemeClr val="tx1"/>
              </a:solidFill>
              <a:effectLst/>
              <a:uLnTx/>
              <a:uFillTx/>
              <a:latin typeface="+mn-ea"/>
              <a:ea typeface="+mn-ea"/>
              <a:cs typeface="+mn-cs"/>
            </a:endParaRPr>
          </a:p>
        </p:txBody>
      </p:sp>
      <p:pic>
        <p:nvPicPr>
          <p:cNvPr id="17" name="Picture 2"/>
          <p:cNvPicPr>
            <a:picLocks noChangeAspect="1" noChangeArrowheads="1"/>
          </p:cNvPicPr>
          <p:nvPr/>
        </p:nvPicPr>
        <p:blipFill>
          <a:blip r:embed="rId6"/>
          <a:srcRect/>
          <a:stretch>
            <a:fillRect/>
          </a:stretch>
        </p:blipFill>
        <p:spPr bwMode="auto">
          <a:xfrm>
            <a:off x="428596" y="3071810"/>
            <a:ext cx="3071834" cy="3071834"/>
          </a:xfrm>
          <a:prstGeom prst="rect">
            <a:avLst/>
          </a:prstGeom>
          <a:noFill/>
          <a:ln w="9525">
            <a:noFill/>
            <a:miter lim="800000"/>
            <a:headEnd/>
            <a:tailEnd/>
          </a:ln>
          <a:effectLst/>
        </p:spPr>
      </p:pic>
      <p:pic>
        <p:nvPicPr>
          <p:cNvPr id="5" name="Picture 3"/>
          <p:cNvPicPr>
            <a:picLocks noChangeAspect="1" noChangeArrowheads="1"/>
          </p:cNvPicPr>
          <p:nvPr/>
        </p:nvPicPr>
        <p:blipFill>
          <a:blip r:embed="rId7"/>
          <a:srcRect/>
          <a:stretch>
            <a:fillRect/>
          </a:stretch>
        </p:blipFill>
        <p:spPr bwMode="auto">
          <a:xfrm>
            <a:off x="500034" y="2285992"/>
            <a:ext cx="3314700" cy="4371975"/>
          </a:xfrm>
          <a:prstGeom prst="rect">
            <a:avLst/>
          </a:prstGeom>
          <a:noFill/>
          <a:ln w="9525">
            <a:noFill/>
            <a:miter lim="800000"/>
            <a:headEnd/>
            <a:tailEnd/>
          </a:ln>
          <a:effectLst/>
        </p:spPr>
      </p:pic>
      <p:sp>
        <p:nvSpPr>
          <p:cNvPr id="30" name="角丸四角形 29"/>
          <p:cNvSpPr/>
          <p:nvPr/>
        </p:nvSpPr>
        <p:spPr>
          <a:xfrm>
            <a:off x="4643438" y="2428868"/>
            <a:ext cx="1571636" cy="428628"/>
          </a:xfrm>
          <a:prstGeom prst="roundRect">
            <a:avLst/>
          </a:prstGeom>
          <a:solidFill>
            <a:schemeClr val="accent1">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上城地区</a:t>
            </a:r>
            <a:endParaRPr kumimoji="1" lang="ja-JP" altLang="en-US" sz="2400" dirty="0">
              <a:solidFill>
                <a:schemeClr val="tx1"/>
              </a:solidFill>
            </a:endParaRPr>
          </a:p>
        </p:txBody>
      </p:sp>
      <p:sp>
        <p:nvSpPr>
          <p:cNvPr id="31" name="角丸四角形 30"/>
          <p:cNvSpPr/>
          <p:nvPr/>
        </p:nvSpPr>
        <p:spPr>
          <a:xfrm>
            <a:off x="5643570" y="4857760"/>
            <a:ext cx="1571636" cy="428628"/>
          </a:xfrm>
          <a:prstGeom prst="roundRect">
            <a:avLst/>
          </a:prstGeom>
          <a:solidFill>
            <a:schemeClr val="accent1">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下城地区</a:t>
            </a:r>
            <a:endParaRPr kumimoji="1" lang="ja-JP" altLang="en-US" sz="2400" dirty="0">
              <a:solidFill>
                <a:schemeClr val="tx1"/>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par>
                                <p:cTn id="8" presetID="9" presetClass="exit" presetSubtype="0" fill="hold" grpId="1" nodeType="withEffect">
                                  <p:stCondLst>
                                    <p:cond delay="0"/>
                                  </p:stCondLst>
                                  <p:childTnLst>
                                    <p:animEffect transition="out" filter="dissolve">
                                      <p:cBhvr>
                                        <p:cTn id="9" dur="500"/>
                                        <p:tgtEl>
                                          <p:spTgt spid="30"/>
                                        </p:tgtEl>
                                      </p:cBhvr>
                                    </p:animEffect>
                                    <p:set>
                                      <p:cBhvr>
                                        <p:cTn id="10" dur="1" fill="hold">
                                          <p:stCondLst>
                                            <p:cond delay="499"/>
                                          </p:stCondLst>
                                        </p:cTn>
                                        <p:tgtEl>
                                          <p:spTgt spid="30"/>
                                        </p:tgtEl>
                                        <p:attrNameLst>
                                          <p:attrName>style.visibility</p:attrName>
                                        </p:attrNameLst>
                                      </p:cBhvr>
                                      <p:to>
                                        <p:strVal val="hidden"/>
                                      </p:to>
                                    </p:set>
                                  </p:childTnLst>
                                </p:cTn>
                              </p:par>
                              <p:par>
                                <p:cTn id="11" presetID="9" presetClass="exit" presetSubtype="0" fill="hold" grpId="1" nodeType="withEffect">
                                  <p:stCondLst>
                                    <p:cond delay="0"/>
                                  </p:stCondLst>
                                  <p:childTnLst>
                                    <p:animEffect transition="out" filter="dissolve">
                                      <p:cBhvr>
                                        <p:cTn id="12" dur="500"/>
                                        <p:tgtEl>
                                          <p:spTgt spid="31"/>
                                        </p:tgtEl>
                                      </p:cBhvr>
                                    </p:animEffect>
                                    <p:set>
                                      <p:cBhvr>
                                        <p:cTn id="13" dur="1" fill="hold">
                                          <p:stCondLst>
                                            <p:cond delay="499"/>
                                          </p:stCondLst>
                                        </p:cTn>
                                        <p:tgtEl>
                                          <p:spTgt spid="31"/>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17"/>
                                        </p:tgtEl>
                                      </p:cBhvr>
                                    </p:animEffect>
                                    <p:set>
                                      <p:cBhvr>
                                        <p:cTn id="16" dur="1" fill="hold">
                                          <p:stCondLst>
                                            <p:cond delay="499"/>
                                          </p:stCondLst>
                                        </p:cTn>
                                        <p:tgtEl>
                                          <p:spTgt spid="17"/>
                                        </p:tgtEl>
                                        <p:attrNameLst>
                                          <p:attrName>style.visibility</p:attrName>
                                        </p:attrNameLst>
                                      </p:cBhvr>
                                      <p:to>
                                        <p:strVal val="hidden"/>
                                      </p:to>
                                    </p:set>
                                  </p:childTnLst>
                                </p:cTn>
                              </p:par>
                              <p:par>
                                <p:cTn id="17" presetID="9"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par>
                                <p:cTn id="20" presetID="9" presetClass="entr" presetSubtype="0" fill="hold" grpId="2"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par>
                                <p:cTn id="23" presetID="9"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dissolve">
                                      <p:cBhvr>
                                        <p:cTn id="25" dur="500"/>
                                        <p:tgtEl>
                                          <p:spTgt spid="24"/>
                                        </p:tgtEl>
                                      </p:cBhvr>
                                    </p:animEffect>
                                  </p:childTnLst>
                                </p:cTn>
                              </p:par>
                              <p:par>
                                <p:cTn id="26" presetID="9" presetClass="entr" presetSubtype="0" fill="hold" grpId="2"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ssolve">
                                      <p:cBhvr>
                                        <p:cTn id="28" dur="500"/>
                                        <p:tgtEl>
                                          <p:spTgt spid="6"/>
                                        </p:tgtEl>
                                      </p:cBhvr>
                                    </p:animEffect>
                                  </p:childTnLst>
                                </p:cTn>
                              </p:par>
                              <p:par>
                                <p:cTn id="29" presetID="9"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2"/>
      <p:bldP spid="6" grpId="2"/>
      <p:bldP spid="30" grpId="1" animBg="1"/>
      <p:bldP spid="3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9"/>
            <a:ext cx="8229600" cy="971550"/>
          </a:xfrm>
          <a:ln w="28575">
            <a:solidFill>
              <a:schemeClr val="accent1">
                <a:shade val="50000"/>
              </a:schemeClr>
            </a:solidFill>
          </a:ln>
        </p:spPr>
        <p:txBody>
          <a:bodyPr>
            <a:normAutofit/>
          </a:bodyPr>
          <a:lstStyle/>
          <a:p>
            <a:r>
              <a:rPr kumimoji="1" lang="ja-JP" altLang="en-US" sz="3600" dirty="0" smtClean="0"/>
              <a:t>調査方法</a:t>
            </a:r>
            <a:endParaRPr kumimoji="1" lang="ja-JP" altLang="en-US" sz="3600" dirty="0"/>
          </a:p>
        </p:txBody>
      </p:sp>
      <p:sp>
        <p:nvSpPr>
          <p:cNvPr id="3" name="コンテンツ プレースホルダ 2"/>
          <p:cNvSpPr>
            <a:spLocks noGrp="1"/>
          </p:cNvSpPr>
          <p:nvPr>
            <p:ph sz="half" idx="1"/>
          </p:nvPr>
        </p:nvSpPr>
        <p:spPr>
          <a:xfrm>
            <a:off x="457200" y="1600200"/>
            <a:ext cx="3757610" cy="5114947"/>
          </a:xfrm>
        </p:spPr>
        <p:txBody>
          <a:bodyPr>
            <a:noAutofit/>
          </a:bodyPr>
          <a:lstStyle/>
          <a:p>
            <a:r>
              <a:rPr kumimoji="1" lang="en-US" altLang="ja-JP" sz="2400" dirty="0" smtClean="0">
                <a:latin typeface="+mn-ea"/>
              </a:rPr>
              <a:t>2008</a:t>
            </a:r>
            <a:r>
              <a:rPr kumimoji="1" lang="ja-JP" altLang="en-US" sz="2400" dirty="0" smtClean="0">
                <a:latin typeface="+mn-ea"/>
              </a:rPr>
              <a:t>年</a:t>
            </a:r>
            <a:r>
              <a:rPr kumimoji="1" lang="en-US" altLang="ja-JP" sz="2400" dirty="0" smtClean="0">
                <a:latin typeface="+mn-ea"/>
              </a:rPr>
              <a:t>3</a:t>
            </a:r>
            <a:r>
              <a:rPr kumimoji="1" lang="ja-JP" altLang="en-US" sz="2400" dirty="0" smtClean="0">
                <a:latin typeface="+mn-ea"/>
              </a:rPr>
              <a:t>月～同年</a:t>
            </a:r>
            <a:r>
              <a:rPr kumimoji="1" lang="en-US" altLang="ja-JP" sz="2400" dirty="0" smtClean="0">
                <a:latin typeface="+mn-ea"/>
              </a:rPr>
              <a:t>11</a:t>
            </a:r>
            <a:r>
              <a:rPr kumimoji="1" lang="ja-JP" altLang="en-US" sz="2400" dirty="0" smtClean="0">
                <a:latin typeface="+mn-ea"/>
              </a:rPr>
              <a:t>月</a:t>
            </a:r>
            <a:endParaRPr lang="en-US" altLang="ja-JP" sz="2400" dirty="0" smtClean="0">
              <a:latin typeface="+mn-ea"/>
            </a:endParaRPr>
          </a:p>
          <a:p>
            <a:pPr>
              <a:buNone/>
            </a:pPr>
            <a:r>
              <a:rPr kumimoji="1" lang="ja-JP" altLang="en-US" sz="2400" dirty="0" smtClean="0">
                <a:latin typeface="+mn-ea"/>
              </a:rPr>
              <a:t>　　　　　　</a:t>
            </a:r>
            <a:r>
              <a:rPr kumimoji="1" lang="en-US" altLang="ja-JP" sz="2400" dirty="0" smtClean="0">
                <a:latin typeface="+mn-ea"/>
              </a:rPr>
              <a:t>(</a:t>
            </a:r>
            <a:r>
              <a:rPr lang="ja-JP" altLang="en-US" sz="2400" dirty="0" smtClean="0">
                <a:latin typeface="+mn-ea"/>
              </a:rPr>
              <a:t>週</a:t>
            </a:r>
            <a:r>
              <a:rPr lang="en-US" altLang="ja-JP" sz="2400" dirty="0" smtClean="0">
                <a:latin typeface="+mn-ea"/>
              </a:rPr>
              <a:t>1</a:t>
            </a:r>
            <a:r>
              <a:rPr lang="ja-JP" altLang="en-US" sz="2400" dirty="0" smtClean="0">
                <a:latin typeface="+mn-ea"/>
              </a:rPr>
              <a:t>回、計</a:t>
            </a:r>
            <a:r>
              <a:rPr lang="en-US" altLang="ja-JP" sz="2400" dirty="0" smtClean="0">
                <a:latin typeface="+mn-ea"/>
              </a:rPr>
              <a:t>38</a:t>
            </a:r>
            <a:r>
              <a:rPr lang="ja-JP" altLang="en-US" sz="2400" dirty="0" smtClean="0">
                <a:latin typeface="+mn-ea"/>
              </a:rPr>
              <a:t>回</a:t>
            </a:r>
            <a:r>
              <a:rPr lang="en-US" altLang="ja-JP" sz="2400" dirty="0" smtClean="0">
                <a:latin typeface="+mn-ea"/>
              </a:rPr>
              <a:t>)</a:t>
            </a:r>
            <a:endParaRPr kumimoji="1" lang="en-US" altLang="ja-JP" sz="2400" dirty="0" smtClean="0">
              <a:latin typeface="+mn-ea"/>
            </a:endParaRPr>
          </a:p>
          <a:p>
            <a:r>
              <a:rPr kumimoji="1" lang="ja-JP" altLang="en-US" sz="2400" dirty="0" smtClean="0">
                <a:latin typeface="+mn-ea"/>
              </a:rPr>
              <a:t>ルートセンサス</a:t>
            </a:r>
            <a:endParaRPr lang="en-US" altLang="ja-JP" sz="2400" dirty="0" smtClean="0">
              <a:latin typeface="+mn-ea"/>
            </a:endParaRPr>
          </a:p>
          <a:p>
            <a:pPr>
              <a:buNone/>
            </a:pPr>
            <a:r>
              <a:rPr lang="ja-JP" altLang="en-US" sz="1400" dirty="0" smtClean="0">
                <a:latin typeface="+mn-ea"/>
              </a:rPr>
              <a:t> </a:t>
            </a:r>
            <a:endParaRPr lang="en-US" altLang="ja-JP" sz="1400" dirty="0" smtClean="0">
              <a:latin typeface="+mn-ea"/>
            </a:endParaRPr>
          </a:p>
          <a:p>
            <a:pPr>
              <a:buNone/>
            </a:pPr>
            <a:r>
              <a:rPr lang="ja-JP" altLang="en-US" sz="2400" dirty="0" smtClean="0">
                <a:latin typeface="+mn-ea"/>
              </a:rPr>
              <a:t>＜調査道具＞</a:t>
            </a:r>
            <a:endParaRPr lang="en-US" altLang="ja-JP" sz="2400" dirty="0" smtClean="0">
              <a:latin typeface="+mn-ea"/>
            </a:endParaRPr>
          </a:p>
          <a:p>
            <a:pPr>
              <a:buFont typeface="Wingdings" pitchFamily="2" charset="2"/>
              <a:buChar char="n"/>
            </a:pPr>
            <a:r>
              <a:rPr kumimoji="1" lang="en-US" altLang="ja-JP" sz="2400" dirty="0" smtClean="0">
                <a:latin typeface="+mn-ea"/>
              </a:rPr>
              <a:t> </a:t>
            </a:r>
            <a:r>
              <a:rPr kumimoji="1" lang="ja-JP" altLang="en-US" sz="2400" dirty="0" smtClean="0">
                <a:latin typeface="+mn-ea"/>
              </a:rPr>
              <a:t>双眼鏡</a:t>
            </a:r>
            <a:r>
              <a:rPr kumimoji="1" lang="ja-JP" altLang="en-US" sz="2000" dirty="0" smtClean="0">
                <a:latin typeface="+mn-ea"/>
              </a:rPr>
              <a:t>　</a:t>
            </a:r>
            <a:r>
              <a:rPr kumimoji="1" lang="en-US" altLang="ja-JP" sz="2400" dirty="0" smtClean="0">
                <a:latin typeface="+mn-ea"/>
              </a:rPr>
              <a:t>(8</a:t>
            </a:r>
            <a:r>
              <a:rPr kumimoji="1" lang="ja-JP" altLang="en-US" sz="2400" dirty="0" smtClean="0">
                <a:latin typeface="+mn-ea"/>
              </a:rPr>
              <a:t>倍</a:t>
            </a:r>
            <a:r>
              <a:rPr kumimoji="1" lang="en-US" altLang="ja-JP" sz="2400" dirty="0" smtClean="0">
                <a:latin typeface="+mn-ea"/>
              </a:rPr>
              <a:t>)</a:t>
            </a:r>
            <a:r>
              <a:rPr lang="ja-JP" altLang="en-US" sz="1800" dirty="0" smtClean="0">
                <a:latin typeface="+mn-ea"/>
              </a:rPr>
              <a:t>　</a:t>
            </a:r>
            <a:endParaRPr lang="en-US" altLang="ja-JP" sz="1600" dirty="0" smtClean="0">
              <a:latin typeface="+mn-ea"/>
            </a:endParaRPr>
          </a:p>
          <a:p>
            <a:pPr>
              <a:buFont typeface="Wingdings" pitchFamily="2" charset="2"/>
              <a:buChar char="n"/>
            </a:pPr>
            <a:r>
              <a:rPr lang="en-US" altLang="ja-JP" sz="2400" dirty="0" smtClean="0">
                <a:latin typeface="+mn-ea"/>
              </a:rPr>
              <a:t> </a:t>
            </a:r>
            <a:r>
              <a:rPr lang="ja-JP" altLang="en-US" sz="2400" dirty="0" smtClean="0">
                <a:latin typeface="+mn-ea"/>
              </a:rPr>
              <a:t>データシート</a:t>
            </a:r>
            <a:endParaRPr lang="en-US" altLang="ja-JP" sz="2400" dirty="0" smtClean="0">
              <a:latin typeface="+mn-ea"/>
            </a:endParaRPr>
          </a:p>
          <a:p>
            <a:pPr>
              <a:buNone/>
            </a:pPr>
            <a:r>
              <a:rPr lang="ja-JP" altLang="en-US" sz="1600" dirty="0" smtClean="0">
                <a:latin typeface="+mn-ea"/>
              </a:rPr>
              <a:t>　　　</a:t>
            </a:r>
            <a:r>
              <a:rPr lang="ja-JP" altLang="en-US" sz="2400" dirty="0" smtClean="0">
                <a:latin typeface="+mn-ea"/>
              </a:rPr>
              <a:t>（調査項目を記入）</a:t>
            </a:r>
            <a:endParaRPr lang="en-US" altLang="ja-JP" sz="1600" dirty="0" smtClean="0">
              <a:latin typeface="+mn-ea"/>
            </a:endParaRPr>
          </a:p>
          <a:p>
            <a:pPr>
              <a:buFont typeface="Wingdings" pitchFamily="2" charset="2"/>
              <a:buChar char="n"/>
            </a:pPr>
            <a:r>
              <a:rPr lang="ja-JP" altLang="en-US" sz="2400" dirty="0" smtClean="0">
                <a:latin typeface="+mn-ea"/>
              </a:rPr>
              <a:t>調査地地図</a:t>
            </a:r>
            <a:endParaRPr lang="en-US" altLang="ja-JP" sz="1600" dirty="0" smtClean="0">
              <a:latin typeface="+mn-ea"/>
            </a:endParaRPr>
          </a:p>
          <a:p>
            <a:pPr>
              <a:buNone/>
            </a:pPr>
            <a:r>
              <a:rPr lang="ja-JP" altLang="en-US" sz="1600" dirty="0" smtClean="0">
                <a:latin typeface="+mn-ea"/>
              </a:rPr>
              <a:t>　　　</a:t>
            </a:r>
            <a:r>
              <a:rPr lang="ja-JP" altLang="en-US" sz="2400" dirty="0" smtClean="0">
                <a:latin typeface="+mn-ea"/>
              </a:rPr>
              <a:t>（個体の場所をプロット）</a:t>
            </a:r>
            <a:endParaRPr lang="en-US" altLang="ja-JP" sz="2000" dirty="0" smtClean="0">
              <a:latin typeface="+mn-ea"/>
            </a:endParaRPr>
          </a:p>
          <a:p>
            <a:pPr>
              <a:buFont typeface="Wingdings" pitchFamily="2" charset="2"/>
              <a:buChar char="n"/>
            </a:pPr>
            <a:r>
              <a:rPr lang="ja-JP" altLang="en-US" sz="2400" dirty="0" smtClean="0">
                <a:latin typeface="+mn-ea"/>
              </a:rPr>
              <a:t>カメラ</a:t>
            </a:r>
            <a:endParaRPr lang="en-US" altLang="ja-JP" sz="2400" dirty="0" smtClean="0">
              <a:latin typeface="+mn-ea"/>
            </a:endParaRPr>
          </a:p>
          <a:p>
            <a:pPr>
              <a:buNone/>
            </a:pPr>
            <a:r>
              <a:rPr lang="en-US" altLang="ja-JP" sz="1600" dirty="0" smtClean="0">
                <a:latin typeface="+mn-ea"/>
              </a:rPr>
              <a:t>      </a:t>
            </a:r>
            <a:r>
              <a:rPr lang="en-US" altLang="ja-JP" sz="2400" dirty="0" smtClean="0">
                <a:latin typeface="+mn-ea"/>
              </a:rPr>
              <a:t> (</a:t>
            </a:r>
            <a:r>
              <a:rPr lang="ja-JP" altLang="en-US" sz="2400" dirty="0" smtClean="0">
                <a:latin typeface="+mn-ea"/>
              </a:rPr>
              <a:t>記録写真撮影用）</a:t>
            </a:r>
            <a:r>
              <a:rPr lang="ja-JP" altLang="en-US" sz="2000" dirty="0" smtClean="0">
                <a:latin typeface="+mn-ea"/>
              </a:rPr>
              <a:t>　</a:t>
            </a:r>
            <a:r>
              <a:rPr lang="ja-JP" altLang="en-US" sz="1600" dirty="0" smtClean="0">
                <a:latin typeface="+mn-ea"/>
              </a:rPr>
              <a:t>　　　　</a:t>
            </a:r>
            <a:endParaRPr lang="en-US" altLang="ja-JP" sz="2000" dirty="0" smtClean="0">
              <a:latin typeface="+mn-ea"/>
            </a:endParaRPr>
          </a:p>
          <a:p>
            <a:pPr>
              <a:buNone/>
            </a:pPr>
            <a:r>
              <a:rPr kumimoji="1" lang="ja-JP" altLang="en-US" sz="2000" dirty="0" smtClean="0">
                <a:latin typeface="ＭＳ Ｐ明朝" pitchFamily="18" charset="-128"/>
                <a:ea typeface="ＭＳ Ｐ明朝" pitchFamily="18" charset="-128"/>
              </a:rPr>
              <a:t>　　</a:t>
            </a:r>
            <a:endParaRPr kumimoji="1" lang="en-US" altLang="ja-JP" sz="2000" dirty="0" smtClean="0">
              <a:latin typeface="ＭＳ Ｐ明朝" pitchFamily="18" charset="-128"/>
              <a:ea typeface="ＭＳ Ｐ明朝" pitchFamily="18" charset="-128"/>
            </a:endParaRPr>
          </a:p>
        </p:txBody>
      </p:sp>
      <p:pic>
        <p:nvPicPr>
          <p:cNvPr id="3074" name="Picture 2"/>
          <p:cNvPicPr>
            <a:picLocks noChangeAspect="1" noChangeArrowheads="1"/>
          </p:cNvPicPr>
          <p:nvPr/>
        </p:nvPicPr>
        <p:blipFill>
          <a:blip r:embed="rId3"/>
          <a:srcRect/>
          <a:stretch>
            <a:fillRect/>
          </a:stretch>
        </p:blipFill>
        <p:spPr bwMode="auto">
          <a:xfrm>
            <a:off x="4418566" y="1428736"/>
            <a:ext cx="4153962" cy="4610107"/>
          </a:xfrm>
          <a:prstGeom prst="rect">
            <a:avLst/>
          </a:prstGeom>
          <a:noFill/>
          <a:ln w="9525">
            <a:noFill/>
            <a:miter lim="800000"/>
            <a:headEnd/>
            <a:tailEnd/>
          </a:ln>
        </p:spPr>
      </p:pic>
      <p:grpSp>
        <p:nvGrpSpPr>
          <p:cNvPr id="3075" name="Group 3"/>
          <p:cNvGrpSpPr>
            <a:grpSpLocks noChangeAspect="1"/>
          </p:cNvGrpSpPr>
          <p:nvPr/>
        </p:nvGrpSpPr>
        <p:grpSpPr bwMode="auto">
          <a:xfrm>
            <a:off x="4724829" y="1500169"/>
            <a:ext cx="2295048" cy="271895"/>
            <a:chOff x="2577" y="2041"/>
            <a:chExt cx="4341" cy="512"/>
          </a:xfrm>
        </p:grpSpPr>
        <p:sp>
          <p:nvSpPr>
            <p:cNvPr id="3076" name="AutoShape 4"/>
            <p:cNvSpPr>
              <a:spLocks noChangeArrowheads="1"/>
            </p:cNvSpPr>
            <p:nvPr/>
          </p:nvSpPr>
          <p:spPr bwMode="auto">
            <a:xfrm>
              <a:off x="2577" y="2357"/>
              <a:ext cx="213" cy="172"/>
            </a:xfrm>
            <a:prstGeom prst="flowChartConnector">
              <a:avLst/>
            </a:prstGeom>
            <a:solidFill>
              <a:srgbClr val="000000"/>
            </a:solidFill>
            <a:ln w="31750">
              <a:solidFill>
                <a:srgbClr val="FFFFFF"/>
              </a:solidFill>
              <a:round/>
              <a:headEnd/>
              <a:tailEnd/>
            </a:ln>
          </p:spPr>
          <p:txBody>
            <a:bodyPr vert="horz" wrap="square" lIns="74295" tIns="8890" rIns="74295" bIns="8890" numCol="1" anchor="t" anchorCtr="0" compatLnSpc="1">
              <a:prstTxWarp prst="textNoShape">
                <a:avLst/>
              </a:prstTxWarp>
            </a:bodyPr>
            <a:lstStyle/>
            <a:p>
              <a:endParaRPr lang="ja-JP" altLang="en-US"/>
            </a:p>
          </p:txBody>
        </p:sp>
        <p:cxnSp>
          <p:nvCxnSpPr>
            <p:cNvPr id="3077" name="AutoShape 5"/>
            <p:cNvCxnSpPr>
              <a:cxnSpLocks noChangeShapeType="1"/>
            </p:cNvCxnSpPr>
            <p:nvPr/>
          </p:nvCxnSpPr>
          <p:spPr bwMode="auto">
            <a:xfrm flipV="1">
              <a:off x="2790" y="2315"/>
              <a:ext cx="2147" cy="105"/>
            </a:xfrm>
            <a:prstGeom prst="straightConnector1">
              <a:avLst/>
            </a:prstGeom>
            <a:noFill/>
            <a:ln w="31750">
              <a:solidFill>
                <a:srgbClr val="FFFFFF"/>
              </a:solidFill>
              <a:round/>
              <a:headEnd/>
              <a:tailEnd/>
            </a:ln>
          </p:spPr>
        </p:cxnSp>
        <p:sp>
          <p:nvSpPr>
            <p:cNvPr id="3078" name="Text Box 6"/>
            <p:cNvSpPr txBox="1">
              <a:spLocks noChangeAspect="1" noChangeArrowheads="1"/>
            </p:cNvSpPr>
            <p:nvPr/>
          </p:nvSpPr>
          <p:spPr bwMode="auto">
            <a:xfrm>
              <a:off x="4855" y="2041"/>
              <a:ext cx="2063" cy="512"/>
            </a:xfrm>
            <a:prstGeom prst="rect">
              <a:avLst/>
            </a:prstGeom>
            <a:solidFill>
              <a:srgbClr val="000000"/>
            </a:solidFill>
            <a:ln w="31750">
              <a:solidFill>
                <a:srgbClr val="FFFFFF"/>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b="1" i="0" u="none" strike="noStrike" cap="none" normalizeH="0" baseline="0" dirty="0" smtClean="0">
                  <a:ln>
                    <a:noFill/>
                  </a:ln>
                  <a:solidFill>
                    <a:srgbClr val="FFFFFF"/>
                  </a:solidFill>
                  <a:effectLst/>
                  <a:latin typeface="Century" pitchFamily="18" charset="0"/>
                  <a:ea typeface="ＭＳ 明朝" pitchFamily="17" charset="-128"/>
                </a:rPr>
                <a:t>調査終了</a:t>
              </a:r>
              <a:endParaRPr kumimoji="1" lang="ja-JP" sz="2800" b="0" i="0" u="none" strike="noStrike" cap="none" normalizeH="0" baseline="0" dirty="0" smtClean="0">
                <a:ln>
                  <a:noFill/>
                </a:ln>
                <a:solidFill>
                  <a:schemeClr val="tx1"/>
                </a:solidFill>
                <a:effectLst/>
                <a:latin typeface="Arial" pitchFamily="34" charset="0"/>
                <a:ea typeface="ＭＳ Ｐゴシック" pitchFamily="50" charset="-128"/>
              </a:endParaRPr>
            </a:p>
          </p:txBody>
        </p:sp>
      </p:grpSp>
      <p:grpSp>
        <p:nvGrpSpPr>
          <p:cNvPr id="23" name="グループ化 22"/>
          <p:cNvGrpSpPr/>
          <p:nvPr/>
        </p:nvGrpSpPr>
        <p:grpSpPr>
          <a:xfrm>
            <a:off x="4791083" y="5681684"/>
            <a:ext cx="642087" cy="70199"/>
            <a:chOff x="4791083" y="5681684"/>
            <a:chExt cx="642087" cy="70199"/>
          </a:xfrm>
        </p:grpSpPr>
        <p:cxnSp>
          <p:nvCxnSpPr>
            <p:cNvPr id="3080" name="AutoShape 8"/>
            <p:cNvCxnSpPr>
              <a:cxnSpLocks noChangeShapeType="1"/>
            </p:cNvCxnSpPr>
            <p:nvPr/>
          </p:nvCxnSpPr>
          <p:spPr bwMode="auto">
            <a:xfrm>
              <a:off x="4791083" y="5720825"/>
              <a:ext cx="638173" cy="0"/>
            </a:xfrm>
            <a:prstGeom prst="straightConnector1">
              <a:avLst/>
            </a:prstGeom>
            <a:noFill/>
            <a:ln w="38100">
              <a:solidFill>
                <a:srgbClr val="000000"/>
              </a:solidFill>
              <a:round/>
              <a:headEnd/>
              <a:tailEnd/>
            </a:ln>
          </p:spPr>
        </p:cxnSp>
        <p:cxnSp>
          <p:nvCxnSpPr>
            <p:cNvPr id="3081" name="AutoShape 9"/>
            <p:cNvCxnSpPr>
              <a:cxnSpLocks noChangeShapeType="1"/>
            </p:cNvCxnSpPr>
            <p:nvPr/>
          </p:nvCxnSpPr>
          <p:spPr bwMode="auto">
            <a:xfrm>
              <a:off x="5433170" y="5681684"/>
              <a:ext cx="0" cy="70199"/>
            </a:xfrm>
            <a:prstGeom prst="straightConnector1">
              <a:avLst/>
            </a:prstGeom>
            <a:noFill/>
            <a:ln w="19050">
              <a:solidFill>
                <a:srgbClr val="000000"/>
              </a:solidFill>
              <a:round/>
              <a:headEnd/>
              <a:tailEnd/>
            </a:ln>
          </p:spPr>
        </p:cxnSp>
        <p:cxnSp>
          <p:nvCxnSpPr>
            <p:cNvPr id="3082" name="AutoShape 10"/>
            <p:cNvCxnSpPr>
              <a:cxnSpLocks noChangeShapeType="1"/>
            </p:cNvCxnSpPr>
            <p:nvPr/>
          </p:nvCxnSpPr>
          <p:spPr bwMode="auto">
            <a:xfrm>
              <a:off x="4795340" y="5681684"/>
              <a:ext cx="0" cy="70199"/>
            </a:xfrm>
            <a:prstGeom prst="straightConnector1">
              <a:avLst/>
            </a:prstGeom>
            <a:noFill/>
            <a:ln w="19050">
              <a:solidFill>
                <a:srgbClr val="000000"/>
              </a:solidFill>
              <a:round/>
              <a:headEnd/>
              <a:tailEnd/>
            </a:ln>
          </p:spPr>
        </p:cxnSp>
      </p:grpSp>
      <p:sp>
        <p:nvSpPr>
          <p:cNvPr id="3083" name="Text Box 11"/>
          <p:cNvSpPr txBox="1">
            <a:spLocks noChangeAspect="1" noChangeArrowheads="1"/>
          </p:cNvSpPr>
          <p:nvPr/>
        </p:nvSpPr>
        <p:spPr bwMode="auto">
          <a:xfrm>
            <a:off x="4726027" y="5406962"/>
            <a:ext cx="918152" cy="357190"/>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chemeClr val="tx1"/>
                </a:solidFill>
                <a:effectLst/>
                <a:latin typeface="Century" pitchFamily="18" charset="0"/>
                <a:ea typeface="ＭＳ 明朝" pitchFamily="17" charset="-128"/>
              </a:rPr>
              <a:t>300 m</a:t>
            </a:r>
            <a:endParaRPr kumimoji="1" lang="ja-JP" altLang="ja-JP" sz="3600" b="0" i="0" u="none" strike="noStrike" cap="none" normalizeH="0" baseline="0" dirty="0" smtClean="0">
              <a:ln>
                <a:noFill/>
              </a:ln>
              <a:solidFill>
                <a:schemeClr val="tx1"/>
              </a:solidFill>
              <a:effectLst/>
              <a:latin typeface="Arial" pitchFamily="34" charset="0"/>
              <a:ea typeface="ＭＳ Ｐゴシック" pitchFamily="50" charset="-128"/>
            </a:endParaRPr>
          </a:p>
        </p:txBody>
      </p:sp>
      <p:grpSp>
        <p:nvGrpSpPr>
          <p:cNvPr id="3084" name="Group 12"/>
          <p:cNvGrpSpPr>
            <a:grpSpLocks noChangeAspect="1"/>
          </p:cNvGrpSpPr>
          <p:nvPr/>
        </p:nvGrpSpPr>
        <p:grpSpPr bwMode="auto">
          <a:xfrm>
            <a:off x="7643834" y="1610125"/>
            <a:ext cx="546065" cy="663741"/>
            <a:chOff x="8557" y="2041"/>
            <a:chExt cx="1034" cy="1254"/>
          </a:xfrm>
        </p:grpSpPr>
        <p:sp>
          <p:nvSpPr>
            <p:cNvPr id="3085" name="Oval 13"/>
            <p:cNvSpPr>
              <a:spLocks noChangeArrowheads="1"/>
            </p:cNvSpPr>
            <p:nvPr/>
          </p:nvSpPr>
          <p:spPr bwMode="auto">
            <a:xfrm>
              <a:off x="8557" y="2427"/>
              <a:ext cx="890" cy="868"/>
            </a:xfrm>
            <a:prstGeom prst="ellipse">
              <a:avLst/>
            </a:prstGeom>
            <a:noFill/>
            <a:ln w="31750">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3086" name="AutoShape 14"/>
            <p:cNvSpPr>
              <a:spLocks noChangeArrowheads="1"/>
            </p:cNvSpPr>
            <p:nvPr/>
          </p:nvSpPr>
          <p:spPr bwMode="auto">
            <a:xfrm>
              <a:off x="8808" y="2424"/>
              <a:ext cx="376" cy="847"/>
            </a:xfrm>
            <a:prstGeom prst="triangle">
              <a:avLst>
                <a:gd name="adj" fmla="val 50000"/>
              </a:avLst>
            </a:prstGeom>
            <a:solidFill>
              <a:srgbClr val="000000"/>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3087" name="Text Box 15"/>
            <p:cNvSpPr txBox="1">
              <a:spLocks noChangeArrowheads="1"/>
            </p:cNvSpPr>
            <p:nvPr/>
          </p:nvSpPr>
          <p:spPr bwMode="auto">
            <a:xfrm>
              <a:off x="8765" y="2041"/>
              <a:ext cx="826" cy="445"/>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Century" pitchFamily="18" charset="0"/>
                  <a:ea typeface="ＭＳ 明朝" pitchFamily="17" charset="-128"/>
                </a:rPr>
                <a:t>Ｎ</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endParaRPr>
            </a:p>
          </p:txBody>
        </p:sp>
      </p:grpSp>
      <p:grpSp>
        <p:nvGrpSpPr>
          <p:cNvPr id="3088" name="Group 16"/>
          <p:cNvGrpSpPr>
            <a:grpSpLocks noChangeAspect="1"/>
          </p:cNvGrpSpPr>
          <p:nvPr/>
        </p:nvGrpSpPr>
        <p:grpSpPr bwMode="auto">
          <a:xfrm>
            <a:off x="4664846" y="2067147"/>
            <a:ext cx="1081275" cy="1219044"/>
            <a:chOff x="2530" y="2987"/>
            <a:chExt cx="2045" cy="2306"/>
          </a:xfrm>
        </p:grpSpPr>
        <p:sp>
          <p:nvSpPr>
            <p:cNvPr id="3089" name="AutoShape 17"/>
            <p:cNvSpPr>
              <a:spLocks noChangeArrowheads="1"/>
            </p:cNvSpPr>
            <p:nvPr/>
          </p:nvSpPr>
          <p:spPr bwMode="auto">
            <a:xfrm>
              <a:off x="3363" y="2987"/>
              <a:ext cx="224" cy="172"/>
            </a:xfrm>
            <a:prstGeom prst="flowChartConnector">
              <a:avLst/>
            </a:prstGeom>
            <a:solidFill>
              <a:srgbClr val="000000"/>
            </a:solidFill>
            <a:ln w="31750">
              <a:solidFill>
                <a:srgbClr val="FFFFFF"/>
              </a:solidFill>
              <a:round/>
              <a:headEnd/>
              <a:tailEnd/>
            </a:ln>
          </p:spPr>
          <p:txBody>
            <a:bodyPr vert="horz" wrap="square" lIns="74295" tIns="8890" rIns="74295" bIns="8890" numCol="1" anchor="t" anchorCtr="0" compatLnSpc="1">
              <a:prstTxWarp prst="textNoShape">
                <a:avLst/>
              </a:prstTxWarp>
            </a:bodyPr>
            <a:lstStyle/>
            <a:p>
              <a:endParaRPr lang="ja-JP" altLang="en-US"/>
            </a:p>
          </p:txBody>
        </p:sp>
        <p:cxnSp>
          <p:nvCxnSpPr>
            <p:cNvPr id="3090" name="AutoShape 18"/>
            <p:cNvCxnSpPr>
              <a:cxnSpLocks noChangeShapeType="1"/>
            </p:cNvCxnSpPr>
            <p:nvPr/>
          </p:nvCxnSpPr>
          <p:spPr bwMode="auto">
            <a:xfrm flipH="1">
              <a:off x="3037" y="3159"/>
              <a:ext cx="425" cy="1621"/>
            </a:xfrm>
            <a:prstGeom prst="straightConnector1">
              <a:avLst/>
            </a:prstGeom>
            <a:noFill/>
            <a:ln w="31750">
              <a:solidFill>
                <a:srgbClr val="FFFFFF"/>
              </a:solidFill>
              <a:round/>
              <a:headEnd/>
              <a:tailEnd/>
            </a:ln>
          </p:spPr>
        </p:cxnSp>
        <p:sp>
          <p:nvSpPr>
            <p:cNvPr id="3091" name="Text Box 19"/>
            <p:cNvSpPr txBox="1">
              <a:spLocks noChangeAspect="1" noChangeArrowheads="1"/>
            </p:cNvSpPr>
            <p:nvPr/>
          </p:nvSpPr>
          <p:spPr bwMode="auto">
            <a:xfrm>
              <a:off x="2530" y="4753"/>
              <a:ext cx="2045" cy="540"/>
            </a:xfrm>
            <a:prstGeom prst="rect">
              <a:avLst/>
            </a:prstGeom>
            <a:solidFill>
              <a:srgbClr val="000000"/>
            </a:solidFill>
            <a:ln w="31750">
              <a:solidFill>
                <a:srgbClr val="FFFFFF"/>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b="1" i="0" u="none" strike="noStrike" cap="none" normalizeH="0" baseline="0" dirty="0" smtClean="0">
                  <a:ln>
                    <a:noFill/>
                  </a:ln>
                  <a:solidFill>
                    <a:srgbClr val="FFFFFF"/>
                  </a:solidFill>
                  <a:effectLst/>
                  <a:latin typeface="Century" pitchFamily="18" charset="0"/>
                  <a:ea typeface="ＭＳ 明朝" pitchFamily="17" charset="-128"/>
                </a:rPr>
                <a:t>調査開始</a:t>
              </a:r>
              <a:endParaRPr kumimoji="1" lang="ja-JP" sz="2800" b="0" i="0" u="none" strike="noStrike" cap="none" normalizeH="0" baseline="0" dirty="0" smtClean="0">
                <a:ln>
                  <a:noFill/>
                </a:ln>
                <a:solidFill>
                  <a:schemeClr val="tx1"/>
                </a:solidFill>
                <a:effectLst/>
                <a:latin typeface="Arial" pitchFamily="34" charset="0"/>
                <a:ea typeface="ＭＳ Ｐゴシック" pitchFamily="50" charset="-128"/>
              </a:endParaRPr>
            </a:p>
          </p:txBody>
        </p:sp>
      </p:grpSp>
      <p:grpSp>
        <p:nvGrpSpPr>
          <p:cNvPr id="32" name="グループ化 31"/>
          <p:cNvGrpSpPr/>
          <p:nvPr/>
        </p:nvGrpSpPr>
        <p:grpSpPr>
          <a:xfrm>
            <a:off x="6429388" y="6029345"/>
            <a:ext cx="1111273" cy="257175"/>
            <a:chOff x="5961057" y="6132493"/>
            <a:chExt cx="1111273" cy="257175"/>
          </a:xfrm>
        </p:grpSpPr>
        <p:cxnSp>
          <p:nvCxnSpPr>
            <p:cNvPr id="3092" name="AutoShape 20"/>
            <p:cNvCxnSpPr>
              <a:cxnSpLocks noChangeShapeType="1"/>
            </p:cNvCxnSpPr>
            <p:nvPr/>
          </p:nvCxnSpPr>
          <p:spPr bwMode="auto">
            <a:xfrm flipV="1">
              <a:off x="5961057" y="6295966"/>
              <a:ext cx="325455" cy="11113"/>
            </a:xfrm>
            <a:prstGeom prst="straightConnector1">
              <a:avLst/>
            </a:prstGeom>
            <a:noFill/>
            <a:ln w="50800">
              <a:solidFill>
                <a:srgbClr val="FF0000"/>
              </a:solidFill>
              <a:round/>
              <a:headEnd/>
              <a:tailEnd type="triangle" w="med" len="med"/>
            </a:ln>
          </p:spPr>
        </p:cxnSp>
        <p:sp>
          <p:nvSpPr>
            <p:cNvPr id="3094" name="Text Box 22"/>
            <p:cNvSpPr txBox="1">
              <a:spLocks noChangeArrowheads="1"/>
            </p:cNvSpPr>
            <p:nvPr/>
          </p:nvSpPr>
          <p:spPr bwMode="auto">
            <a:xfrm>
              <a:off x="6262705" y="6132493"/>
              <a:ext cx="809625" cy="257175"/>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Century" pitchFamily="18" charset="0"/>
                  <a:ea typeface="ＭＳ 明朝" pitchFamily="17" charset="-128"/>
                </a:rPr>
                <a:t>往路</a:t>
              </a:r>
              <a:endParaRPr kumimoji="1" lang="ja-JP" sz="4400" b="0" i="0" u="none" strike="noStrike" cap="none" normalizeH="0" baseline="0" dirty="0" smtClean="0">
                <a:ln>
                  <a:noFill/>
                </a:ln>
                <a:solidFill>
                  <a:schemeClr val="tx1"/>
                </a:solidFill>
                <a:effectLst/>
                <a:latin typeface="Arial" pitchFamily="34" charset="0"/>
                <a:ea typeface="ＭＳ Ｐゴシック" pitchFamily="50" charset="-128"/>
              </a:endParaRPr>
            </a:p>
          </p:txBody>
        </p:sp>
      </p:grpSp>
      <p:grpSp>
        <p:nvGrpSpPr>
          <p:cNvPr id="33" name="グループ化 32"/>
          <p:cNvGrpSpPr/>
          <p:nvPr/>
        </p:nvGrpSpPr>
        <p:grpSpPr>
          <a:xfrm>
            <a:off x="7572396" y="6032134"/>
            <a:ext cx="1133944" cy="257175"/>
            <a:chOff x="7572396" y="6060711"/>
            <a:chExt cx="1133944" cy="257175"/>
          </a:xfrm>
        </p:grpSpPr>
        <p:cxnSp>
          <p:nvCxnSpPr>
            <p:cNvPr id="3093" name="AutoShape 21"/>
            <p:cNvCxnSpPr>
              <a:cxnSpLocks noChangeShapeType="1"/>
            </p:cNvCxnSpPr>
            <p:nvPr/>
          </p:nvCxnSpPr>
          <p:spPr bwMode="auto">
            <a:xfrm>
              <a:off x="7572396" y="6215082"/>
              <a:ext cx="347660" cy="1588"/>
            </a:xfrm>
            <a:prstGeom prst="straightConnector1">
              <a:avLst/>
            </a:prstGeom>
            <a:noFill/>
            <a:ln w="50800">
              <a:solidFill>
                <a:srgbClr val="0A00D6"/>
              </a:solidFill>
              <a:round/>
              <a:headEnd/>
              <a:tailEnd type="triangle" w="med" len="med"/>
            </a:ln>
          </p:spPr>
        </p:cxnSp>
        <p:sp>
          <p:nvSpPr>
            <p:cNvPr id="3095" name="Text Box 23"/>
            <p:cNvSpPr txBox="1">
              <a:spLocks noChangeArrowheads="1"/>
            </p:cNvSpPr>
            <p:nvPr/>
          </p:nvSpPr>
          <p:spPr bwMode="auto">
            <a:xfrm>
              <a:off x="7896715" y="6060711"/>
              <a:ext cx="809625" cy="257175"/>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Century" pitchFamily="18" charset="0"/>
                  <a:ea typeface="ＭＳ 明朝" pitchFamily="17" charset="-128"/>
                </a:rPr>
                <a:t>復路</a:t>
              </a:r>
              <a:endParaRPr kumimoji="1" lang="ja-JP" sz="4400" b="0" i="0" u="none" strike="noStrike" cap="none" normalizeH="0" baseline="0" dirty="0" smtClean="0">
                <a:ln>
                  <a:noFill/>
                </a:ln>
                <a:solidFill>
                  <a:schemeClr val="tx1"/>
                </a:solidFill>
                <a:effectLst/>
                <a:latin typeface="Arial" pitchFamily="34" charset="0"/>
                <a:ea typeface="ＭＳ Ｐゴシック" pitchFamily="50" charset="-128"/>
              </a:endParaRPr>
            </a:p>
          </p:txBody>
        </p:sp>
      </p:grpSp>
      <p:sp>
        <p:nvSpPr>
          <p:cNvPr id="34" name="テキスト ボックス 33"/>
          <p:cNvSpPr txBox="1"/>
          <p:nvPr/>
        </p:nvSpPr>
        <p:spPr>
          <a:xfrm>
            <a:off x="5214942" y="6386476"/>
            <a:ext cx="3000396" cy="400110"/>
          </a:xfrm>
          <a:prstGeom prst="rect">
            <a:avLst/>
          </a:prstGeom>
          <a:noFill/>
        </p:spPr>
        <p:txBody>
          <a:bodyPr wrap="square" rtlCol="0">
            <a:spAutoFit/>
          </a:bodyPr>
          <a:lstStyle/>
          <a:p>
            <a:pPr algn="ctr"/>
            <a:r>
              <a:rPr lang="ja-JP" altLang="en-US" sz="2000" dirty="0" smtClean="0"/>
              <a:t>調査ルート</a:t>
            </a:r>
            <a:endParaRPr kumimoji="1" lang="ja-JP" alt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40"/>
            <a:ext cx="8229600" cy="971550"/>
          </a:xfrm>
          <a:ln w="28575">
            <a:solidFill>
              <a:schemeClr val="accent1">
                <a:shade val="50000"/>
              </a:schemeClr>
            </a:solidFill>
          </a:ln>
        </p:spPr>
        <p:txBody>
          <a:bodyPr>
            <a:normAutofit/>
          </a:bodyPr>
          <a:lstStyle/>
          <a:p>
            <a:r>
              <a:rPr lang="ja-JP" altLang="en-US" sz="3600" dirty="0" smtClean="0"/>
              <a:t>調査項目</a:t>
            </a:r>
            <a:endParaRPr kumimoji="1" lang="ja-JP" altLang="en-US" sz="3600" dirty="0"/>
          </a:p>
        </p:txBody>
      </p:sp>
      <p:sp>
        <p:nvSpPr>
          <p:cNvPr id="18" name="角丸四角形 17"/>
          <p:cNvSpPr/>
          <p:nvPr/>
        </p:nvSpPr>
        <p:spPr>
          <a:xfrm>
            <a:off x="642910" y="1785926"/>
            <a:ext cx="2928958"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solidFill>
                  <a:schemeClr val="tx1"/>
                </a:solidFill>
              </a:rPr>
              <a:t>（１）発見場所の状況</a:t>
            </a:r>
            <a:endParaRPr kumimoji="1" lang="ja-JP" altLang="en-US" sz="2400" dirty="0">
              <a:solidFill>
                <a:schemeClr val="tx1"/>
              </a:solidFill>
            </a:endParaRPr>
          </a:p>
        </p:txBody>
      </p:sp>
      <p:sp>
        <p:nvSpPr>
          <p:cNvPr id="20" name="角丸四角形 19"/>
          <p:cNvSpPr/>
          <p:nvPr/>
        </p:nvSpPr>
        <p:spPr>
          <a:xfrm>
            <a:off x="714348" y="5143512"/>
            <a:ext cx="3571900"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chemeClr val="tx1"/>
                </a:solidFill>
              </a:rPr>
              <a:t>（２）発育ステージの判別</a:t>
            </a:r>
            <a:endParaRPr kumimoji="1" lang="ja-JP" altLang="en-US" sz="2400" dirty="0">
              <a:solidFill>
                <a:schemeClr val="tx1"/>
              </a:solidFill>
            </a:endParaRPr>
          </a:p>
        </p:txBody>
      </p:sp>
      <p:sp>
        <p:nvSpPr>
          <p:cNvPr id="22" name="角丸四角形 21"/>
          <p:cNvSpPr/>
          <p:nvPr/>
        </p:nvSpPr>
        <p:spPr>
          <a:xfrm>
            <a:off x="714348" y="5929330"/>
            <a:ext cx="1714512"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solidFill>
                  <a:schemeClr val="tx1"/>
                </a:solidFill>
              </a:rPr>
              <a:t>（３）行動</a:t>
            </a:r>
            <a:endParaRPr kumimoji="1" lang="ja-JP" altLang="en-US" sz="2400" dirty="0">
              <a:solidFill>
                <a:schemeClr val="tx1"/>
              </a:solidFill>
            </a:endParaRPr>
          </a:p>
        </p:txBody>
      </p:sp>
      <p:sp>
        <p:nvSpPr>
          <p:cNvPr id="24" name="角丸四角形 23"/>
          <p:cNvSpPr/>
          <p:nvPr/>
        </p:nvSpPr>
        <p:spPr>
          <a:xfrm>
            <a:off x="1071538" y="2643182"/>
            <a:ext cx="2071702" cy="57150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chemeClr val="tx1"/>
                </a:solidFill>
              </a:rPr>
              <a:t>土地利用区分</a:t>
            </a:r>
            <a:endParaRPr kumimoji="1" lang="ja-JP" altLang="en-US" sz="2400" dirty="0">
              <a:solidFill>
                <a:schemeClr val="tx1"/>
              </a:solidFill>
            </a:endParaRPr>
          </a:p>
        </p:txBody>
      </p:sp>
      <p:sp>
        <p:nvSpPr>
          <p:cNvPr id="26" name="角丸四角形 25"/>
          <p:cNvSpPr/>
          <p:nvPr/>
        </p:nvSpPr>
        <p:spPr>
          <a:xfrm>
            <a:off x="1071538" y="3429000"/>
            <a:ext cx="2143140" cy="57150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solidFill>
                  <a:schemeClr val="tx1"/>
                </a:solidFill>
              </a:rPr>
              <a:t>農作業の状況</a:t>
            </a:r>
            <a:endParaRPr kumimoji="1" lang="ja-JP" altLang="en-US" sz="2400" dirty="0">
              <a:solidFill>
                <a:schemeClr val="tx1"/>
              </a:solidFill>
            </a:endParaRPr>
          </a:p>
        </p:txBody>
      </p:sp>
      <p:sp>
        <p:nvSpPr>
          <p:cNvPr id="27" name="角丸四角形 26"/>
          <p:cNvSpPr/>
          <p:nvPr/>
        </p:nvSpPr>
        <p:spPr>
          <a:xfrm>
            <a:off x="1071538" y="4214818"/>
            <a:ext cx="1928826" cy="57150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solidFill>
                  <a:schemeClr val="tx1"/>
                </a:solidFill>
              </a:rPr>
              <a:t>個体</a:t>
            </a:r>
            <a:r>
              <a:rPr lang="ja-JP" altLang="en-US" sz="2400" dirty="0" smtClean="0">
                <a:solidFill>
                  <a:schemeClr val="tx1"/>
                </a:solidFill>
              </a:rPr>
              <a:t>の位置</a:t>
            </a:r>
            <a:endParaRPr kumimoji="1" lang="ja-JP" altLang="en-US" sz="2400" dirty="0">
              <a:solidFill>
                <a:schemeClr val="tx1"/>
              </a:solidFill>
            </a:endParaRPr>
          </a:p>
        </p:txBody>
      </p:sp>
      <p:sp>
        <p:nvSpPr>
          <p:cNvPr id="28" name="テキスト ボックス 27"/>
          <p:cNvSpPr txBox="1"/>
          <p:nvPr/>
        </p:nvSpPr>
        <p:spPr>
          <a:xfrm>
            <a:off x="4500562" y="5253351"/>
            <a:ext cx="2357454" cy="461665"/>
          </a:xfrm>
          <a:prstGeom prst="rect">
            <a:avLst/>
          </a:prstGeom>
          <a:noFill/>
        </p:spPr>
        <p:txBody>
          <a:bodyPr wrap="square" rtlCol="0">
            <a:spAutoFit/>
          </a:bodyPr>
          <a:lstStyle/>
          <a:p>
            <a:r>
              <a:rPr kumimoji="1" lang="ja-JP" altLang="en-US" sz="2400" dirty="0" smtClean="0"/>
              <a:t>幼鳥　</a:t>
            </a:r>
            <a:r>
              <a:rPr kumimoji="1" lang="en-US" altLang="ja-JP" sz="2400" dirty="0" smtClean="0"/>
              <a:t>or   </a:t>
            </a:r>
            <a:r>
              <a:rPr kumimoji="1" lang="ja-JP" altLang="en-US" sz="2400" dirty="0" smtClean="0"/>
              <a:t>成鳥</a:t>
            </a:r>
            <a:endParaRPr kumimoji="1" lang="ja-JP" altLang="en-US" sz="2400" dirty="0"/>
          </a:p>
        </p:txBody>
      </p:sp>
      <p:sp>
        <p:nvSpPr>
          <p:cNvPr id="29" name="テキスト ボックス 28"/>
          <p:cNvSpPr txBox="1"/>
          <p:nvPr/>
        </p:nvSpPr>
        <p:spPr>
          <a:xfrm>
            <a:off x="3571868" y="3538839"/>
            <a:ext cx="5072098" cy="461665"/>
          </a:xfrm>
          <a:prstGeom prst="rect">
            <a:avLst/>
          </a:prstGeom>
          <a:noFill/>
          <a:ln>
            <a:solidFill>
              <a:schemeClr val="bg2">
                <a:lumMod val="50000"/>
              </a:schemeClr>
            </a:solidFill>
          </a:ln>
        </p:spPr>
        <p:txBody>
          <a:bodyPr wrap="square" rtlCol="0">
            <a:spAutoFit/>
          </a:bodyPr>
          <a:lstStyle/>
          <a:p>
            <a:pPr algn="ctr"/>
            <a:r>
              <a:rPr lang="ja-JP" altLang="en-US" sz="2400" dirty="0" smtClean="0"/>
              <a:t>耕起・水入れ・代掻き・中干し・収穫</a:t>
            </a:r>
            <a:endParaRPr kumimoji="1" lang="ja-JP" altLang="en-US" sz="2400" dirty="0"/>
          </a:p>
        </p:txBody>
      </p:sp>
      <p:sp>
        <p:nvSpPr>
          <p:cNvPr id="30" name="テキスト ボックス 29"/>
          <p:cNvSpPr txBox="1"/>
          <p:nvPr/>
        </p:nvSpPr>
        <p:spPr>
          <a:xfrm>
            <a:off x="3571868" y="4253219"/>
            <a:ext cx="2500330" cy="461665"/>
          </a:xfrm>
          <a:prstGeom prst="rect">
            <a:avLst/>
          </a:prstGeom>
          <a:noFill/>
          <a:ln>
            <a:solidFill>
              <a:schemeClr val="bg2">
                <a:lumMod val="50000"/>
              </a:schemeClr>
            </a:solidFill>
          </a:ln>
        </p:spPr>
        <p:txBody>
          <a:bodyPr wrap="square" rtlCol="0">
            <a:spAutoFit/>
          </a:bodyPr>
          <a:lstStyle/>
          <a:p>
            <a:pPr algn="ctr"/>
            <a:r>
              <a:rPr lang="ja-JP" altLang="en-US" sz="2400" dirty="0" smtClean="0"/>
              <a:t>内部・畝・畦畔</a:t>
            </a:r>
            <a:endParaRPr kumimoji="1" lang="ja-JP" altLang="en-US" sz="2400" dirty="0"/>
          </a:p>
        </p:txBody>
      </p:sp>
      <p:sp>
        <p:nvSpPr>
          <p:cNvPr id="31" name="テキスト ボックス 30"/>
          <p:cNvSpPr txBox="1"/>
          <p:nvPr/>
        </p:nvSpPr>
        <p:spPr>
          <a:xfrm>
            <a:off x="3571868" y="2455127"/>
            <a:ext cx="5072098" cy="830997"/>
          </a:xfrm>
          <a:prstGeom prst="rect">
            <a:avLst/>
          </a:prstGeom>
          <a:noFill/>
          <a:ln>
            <a:solidFill>
              <a:schemeClr val="bg2">
                <a:lumMod val="50000"/>
              </a:schemeClr>
            </a:solidFill>
          </a:ln>
        </p:spPr>
        <p:txBody>
          <a:bodyPr wrap="square" rtlCol="0">
            <a:spAutoFit/>
          </a:bodyPr>
          <a:lstStyle/>
          <a:p>
            <a:r>
              <a:rPr lang="ja-JP" altLang="en-US" sz="2400" dirty="0" smtClean="0"/>
              <a:t>水田・畑（一般畑）・ムギ畑・ダイズ畑・</a:t>
            </a:r>
            <a:endParaRPr lang="en-US" altLang="ja-JP" sz="2400" dirty="0" smtClean="0"/>
          </a:p>
          <a:p>
            <a:r>
              <a:rPr lang="ja-JP" altLang="en-US" sz="2400" dirty="0" smtClean="0"/>
              <a:t>　　コスモス園・休耕田・果樹園</a:t>
            </a:r>
            <a:endParaRPr kumimoji="1" lang="ja-JP" altLang="en-US" sz="2400" dirty="0"/>
          </a:p>
        </p:txBody>
      </p:sp>
      <p:sp>
        <p:nvSpPr>
          <p:cNvPr id="32" name="テキスト ボックス 31"/>
          <p:cNvSpPr txBox="1"/>
          <p:nvPr/>
        </p:nvSpPr>
        <p:spPr>
          <a:xfrm>
            <a:off x="2571736" y="5967731"/>
            <a:ext cx="4071966" cy="461665"/>
          </a:xfrm>
          <a:prstGeom prst="rect">
            <a:avLst/>
          </a:prstGeom>
          <a:noFill/>
        </p:spPr>
        <p:txBody>
          <a:bodyPr wrap="square" rtlCol="0">
            <a:spAutoFit/>
          </a:bodyPr>
          <a:lstStyle/>
          <a:p>
            <a:r>
              <a:rPr lang="ja-JP" altLang="en-US" sz="2400" dirty="0" smtClean="0"/>
              <a:t>抱卵・威嚇・採食・育雛など</a:t>
            </a:r>
            <a:endParaRPr kumimoji="1" lang="ja-JP" alt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42554"/>
            <a:ext cx="8229600" cy="972000"/>
          </a:xfrm>
          <a:solidFill>
            <a:schemeClr val="bg1"/>
          </a:solidFill>
          <a:ln w="31750">
            <a:solidFill>
              <a:schemeClr val="accent1">
                <a:lumMod val="50000"/>
              </a:schemeClr>
            </a:solidFill>
          </a:ln>
        </p:spPr>
        <p:txBody>
          <a:bodyPr>
            <a:normAutofit/>
          </a:bodyPr>
          <a:lstStyle/>
          <a:p>
            <a:r>
              <a:rPr kumimoji="1" lang="ja-JP" altLang="en-US" sz="3600" dirty="0" smtClean="0"/>
              <a:t>調査結果</a:t>
            </a:r>
            <a:endParaRPr kumimoji="1" lang="ja-JP" altLang="en-US" sz="3600" dirty="0"/>
          </a:p>
        </p:txBody>
      </p:sp>
      <p:sp>
        <p:nvSpPr>
          <p:cNvPr id="3" name="テキスト ボックス 2"/>
          <p:cNvSpPr txBox="1"/>
          <p:nvPr/>
        </p:nvSpPr>
        <p:spPr>
          <a:xfrm>
            <a:off x="2643174" y="2857496"/>
            <a:ext cx="3429024" cy="646331"/>
          </a:xfrm>
          <a:prstGeom prst="rect">
            <a:avLst/>
          </a:prstGeom>
          <a:solidFill>
            <a:schemeClr val="accent3">
              <a:lumMod val="20000"/>
              <a:lumOff val="80000"/>
            </a:schemeClr>
          </a:solidFill>
          <a:ln w="50800">
            <a:solidFill>
              <a:srgbClr val="FFC000"/>
            </a:solidFill>
          </a:ln>
        </p:spPr>
        <p:txBody>
          <a:bodyPr wrap="square" rtlCol="0">
            <a:spAutoFit/>
          </a:bodyPr>
          <a:lstStyle/>
          <a:p>
            <a:pPr algn="ctr"/>
            <a:r>
              <a:rPr lang="ja-JP" altLang="en-US" sz="3600" dirty="0" smtClean="0"/>
              <a:t>利用率</a:t>
            </a:r>
            <a:endParaRPr kumimoji="1" lang="ja-JP" altLang="en-US" sz="3600" dirty="0"/>
          </a:p>
        </p:txBody>
      </p:sp>
      <p:sp>
        <p:nvSpPr>
          <p:cNvPr id="4" name="テキスト ボックス 3"/>
          <p:cNvSpPr txBox="1"/>
          <p:nvPr/>
        </p:nvSpPr>
        <p:spPr>
          <a:xfrm>
            <a:off x="2357422" y="3782801"/>
            <a:ext cx="3929090" cy="646331"/>
          </a:xfrm>
          <a:prstGeom prst="rect">
            <a:avLst/>
          </a:prstGeom>
          <a:solidFill>
            <a:schemeClr val="accent3">
              <a:lumMod val="20000"/>
              <a:lumOff val="80000"/>
            </a:schemeClr>
          </a:solidFill>
          <a:ln w="50800">
            <a:solidFill>
              <a:srgbClr val="FFC000"/>
            </a:solidFill>
          </a:ln>
        </p:spPr>
        <p:txBody>
          <a:bodyPr wrap="square" rtlCol="0">
            <a:spAutoFit/>
          </a:bodyPr>
          <a:lstStyle/>
          <a:p>
            <a:pPr algn="ctr"/>
            <a:r>
              <a:rPr kumimoji="1" lang="ja-JP" altLang="en-US" sz="3600" dirty="0" smtClean="0"/>
              <a:t>資源選択性の検討</a:t>
            </a:r>
            <a:endParaRPr kumimoji="1" lang="ja-JP" altLang="en-US" sz="36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srcRect/>
          <a:stretch>
            <a:fillRect/>
          </a:stretch>
        </p:blipFill>
        <p:spPr bwMode="auto">
          <a:xfrm>
            <a:off x="263418" y="1797077"/>
            <a:ext cx="8507520" cy="4515840"/>
          </a:xfrm>
          <a:prstGeom prst="rect">
            <a:avLst/>
          </a:prstGeom>
          <a:noFill/>
          <a:ln w="9525">
            <a:noFill/>
            <a:miter lim="800000"/>
            <a:headEnd/>
            <a:tailEnd/>
          </a:ln>
          <a:effectLst/>
        </p:spPr>
      </p:pic>
      <p:grpSp>
        <p:nvGrpSpPr>
          <p:cNvPr id="2" name="グループ化 3"/>
          <p:cNvGrpSpPr/>
          <p:nvPr/>
        </p:nvGrpSpPr>
        <p:grpSpPr>
          <a:xfrm>
            <a:off x="2357422" y="932408"/>
            <a:ext cx="1214446" cy="929488"/>
            <a:chOff x="2357422" y="214290"/>
            <a:chExt cx="1214446" cy="929488"/>
          </a:xfrm>
        </p:grpSpPr>
        <p:cxnSp>
          <p:nvCxnSpPr>
            <p:cNvPr id="5" name="直線矢印コネクタ 4"/>
            <p:cNvCxnSpPr/>
            <p:nvPr/>
          </p:nvCxnSpPr>
          <p:spPr>
            <a:xfrm rot="5400000">
              <a:off x="2714612" y="928670"/>
              <a:ext cx="429422" cy="794"/>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357422" y="214290"/>
              <a:ext cx="1214446" cy="461665"/>
            </a:xfrm>
            <a:prstGeom prst="rect">
              <a:avLst/>
            </a:prstGeom>
            <a:noFill/>
          </p:spPr>
          <p:txBody>
            <a:bodyPr wrap="square" rtlCol="0">
              <a:spAutoFit/>
            </a:bodyPr>
            <a:lstStyle/>
            <a:p>
              <a:pPr algn="ctr"/>
              <a:r>
                <a:rPr kumimoji="1" lang="ja-JP" altLang="en-US" sz="2400" dirty="0" smtClean="0">
                  <a:solidFill>
                    <a:srgbClr val="FF0000"/>
                  </a:solidFill>
                </a:rPr>
                <a:t>水入れ</a:t>
              </a:r>
              <a:endParaRPr kumimoji="1" lang="ja-JP" altLang="en-US" sz="2400" dirty="0">
                <a:solidFill>
                  <a:srgbClr val="FF0000"/>
                </a:solidFill>
              </a:endParaRPr>
            </a:p>
          </p:txBody>
        </p:sp>
      </p:grpSp>
      <p:grpSp>
        <p:nvGrpSpPr>
          <p:cNvPr id="3" name="グループ化 6"/>
          <p:cNvGrpSpPr/>
          <p:nvPr/>
        </p:nvGrpSpPr>
        <p:grpSpPr>
          <a:xfrm>
            <a:off x="4286248" y="943559"/>
            <a:ext cx="1214446" cy="929488"/>
            <a:chOff x="4286248" y="285728"/>
            <a:chExt cx="1214446" cy="929488"/>
          </a:xfrm>
        </p:grpSpPr>
        <p:cxnSp>
          <p:nvCxnSpPr>
            <p:cNvPr id="8" name="直線矢印コネクタ 7"/>
            <p:cNvCxnSpPr/>
            <p:nvPr/>
          </p:nvCxnSpPr>
          <p:spPr>
            <a:xfrm rot="5400000">
              <a:off x="4643438" y="1000108"/>
              <a:ext cx="429422" cy="794"/>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4286248" y="285728"/>
              <a:ext cx="1214446" cy="461665"/>
            </a:xfrm>
            <a:prstGeom prst="rect">
              <a:avLst/>
            </a:prstGeom>
            <a:noFill/>
          </p:spPr>
          <p:txBody>
            <a:bodyPr wrap="square" rtlCol="0">
              <a:spAutoFit/>
            </a:bodyPr>
            <a:lstStyle/>
            <a:p>
              <a:pPr algn="ctr"/>
              <a:r>
                <a:rPr kumimoji="1" lang="ja-JP" altLang="en-US" sz="2400" dirty="0" smtClean="0">
                  <a:solidFill>
                    <a:srgbClr val="FF0000"/>
                  </a:solidFill>
                </a:rPr>
                <a:t>中干し</a:t>
              </a:r>
              <a:endParaRPr kumimoji="1" lang="ja-JP" altLang="en-US" sz="2400" dirty="0">
                <a:solidFill>
                  <a:srgbClr val="FF0000"/>
                </a:solidFill>
              </a:endParaRPr>
            </a:p>
          </p:txBody>
        </p:sp>
      </p:grpSp>
      <p:grpSp>
        <p:nvGrpSpPr>
          <p:cNvPr id="4" name="グループ化 9"/>
          <p:cNvGrpSpPr/>
          <p:nvPr/>
        </p:nvGrpSpPr>
        <p:grpSpPr>
          <a:xfrm>
            <a:off x="5462709" y="943559"/>
            <a:ext cx="1214446" cy="929488"/>
            <a:chOff x="4286248" y="285728"/>
            <a:chExt cx="1214446" cy="929488"/>
          </a:xfrm>
        </p:grpSpPr>
        <p:cxnSp>
          <p:nvCxnSpPr>
            <p:cNvPr id="11" name="直線矢印コネクタ 10"/>
            <p:cNvCxnSpPr/>
            <p:nvPr/>
          </p:nvCxnSpPr>
          <p:spPr>
            <a:xfrm rot="5400000">
              <a:off x="4643438" y="1000108"/>
              <a:ext cx="429422" cy="794"/>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4286248" y="285728"/>
              <a:ext cx="1214446" cy="461665"/>
            </a:xfrm>
            <a:prstGeom prst="rect">
              <a:avLst/>
            </a:prstGeom>
            <a:noFill/>
          </p:spPr>
          <p:txBody>
            <a:bodyPr wrap="square" rtlCol="0">
              <a:spAutoFit/>
            </a:bodyPr>
            <a:lstStyle/>
            <a:p>
              <a:pPr algn="ctr"/>
              <a:r>
                <a:rPr lang="ja-JP" altLang="en-US" sz="2400" dirty="0" smtClean="0">
                  <a:solidFill>
                    <a:srgbClr val="FF0000"/>
                  </a:solidFill>
                </a:rPr>
                <a:t>収穫</a:t>
              </a:r>
              <a:endParaRPr kumimoji="1" lang="ja-JP" altLang="en-US" sz="2400" dirty="0">
                <a:solidFill>
                  <a:srgbClr val="FF0000"/>
                </a:solidFill>
              </a:endParaRPr>
            </a:p>
          </p:txBody>
        </p:sp>
      </p:grpSp>
      <p:pic>
        <p:nvPicPr>
          <p:cNvPr id="16" name="Picture 2"/>
          <p:cNvPicPr>
            <a:picLocks noChangeAspect="1" noChangeArrowheads="1"/>
          </p:cNvPicPr>
          <p:nvPr/>
        </p:nvPicPr>
        <p:blipFill>
          <a:blip r:embed="rId4"/>
          <a:srcRect l="28550" t="89952" r="4274" b="1920"/>
          <a:stretch>
            <a:fillRect/>
          </a:stretch>
        </p:blipFill>
        <p:spPr bwMode="auto">
          <a:xfrm>
            <a:off x="1071538" y="5879485"/>
            <a:ext cx="7449926" cy="478473"/>
          </a:xfrm>
          <a:prstGeom prst="rect">
            <a:avLst/>
          </a:prstGeom>
          <a:noFill/>
          <a:ln w="9525">
            <a:noFill/>
            <a:miter lim="800000"/>
            <a:headEnd/>
            <a:tailEnd/>
          </a:ln>
          <a:effectLst/>
        </p:spPr>
      </p:pic>
      <p:sp>
        <p:nvSpPr>
          <p:cNvPr id="22" name="テキスト ボックス 21"/>
          <p:cNvSpPr txBox="1"/>
          <p:nvPr/>
        </p:nvSpPr>
        <p:spPr>
          <a:xfrm>
            <a:off x="357158" y="285728"/>
            <a:ext cx="3429024" cy="646331"/>
          </a:xfrm>
          <a:prstGeom prst="rect">
            <a:avLst/>
          </a:prstGeom>
          <a:solidFill>
            <a:schemeClr val="accent3">
              <a:lumMod val="20000"/>
              <a:lumOff val="80000"/>
            </a:schemeClr>
          </a:solidFill>
          <a:ln w="50800">
            <a:solidFill>
              <a:srgbClr val="FFC000"/>
            </a:solidFill>
          </a:ln>
        </p:spPr>
        <p:txBody>
          <a:bodyPr wrap="square" rtlCol="0">
            <a:spAutoFit/>
          </a:bodyPr>
          <a:lstStyle/>
          <a:p>
            <a:pPr algn="ctr"/>
            <a:r>
              <a:rPr lang="ja-JP" altLang="en-US" sz="3600" dirty="0" smtClean="0"/>
              <a:t>利用率</a:t>
            </a:r>
            <a:endParaRPr kumimoji="1" lang="ja-JP" altLang="en-US" sz="3600" dirty="0"/>
          </a:p>
        </p:txBody>
      </p:sp>
      <p:sp>
        <p:nvSpPr>
          <p:cNvPr id="23" name="テキスト ボックス 22"/>
          <p:cNvSpPr txBox="1"/>
          <p:nvPr/>
        </p:nvSpPr>
        <p:spPr>
          <a:xfrm>
            <a:off x="-29" y="2792677"/>
            <a:ext cx="492443" cy="1571612"/>
          </a:xfrm>
          <a:prstGeom prst="rect">
            <a:avLst/>
          </a:prstGeom>
          <a:noFill/>
        </p:spPr>
        <p:txBody>
          <a:bodyPr vert="eaVert" wrap="square" rtlCol="0">
            <a:spAutoFit/>
          </a:bodyPr>
          <a:lstStyle/>
          <a:p>
            <a:pPr algn="ctr"/>
            <a:r>
              <a:rPr kumimoji="1" lang="ja-JP" altLang="en-US" sz="2000" dirty="0" smtClean="0"/>
              <a:t>利用率</a:t>
            </a:r>
            <a:endParaRPr kumimoji="1" lang="ja-JP" altLang="en-US" sz="2000" dirty="0"/>
          </a:p>
        </p:txBody>
      </p:sp>
      <p:sp>
        <p:nvSpPr>
          <p:cNvPr id="24" name="テキスト ボックス 23"/>
          <p:cNvSpPr txBox="1"/>
          <p:nvPr/>
        </p:nvSpPr>
        <p:spPr>
          <a:xfrm>
            <a:off x="8580151" y="2792677"/>
            <a:ext cx="492443" cy="1571612"/>
          </a:xfrm>
          <a:prstGeom prst="rect">
            <a:avLst/>
          </a:prstGeom>
          <a:noFill/>
        </p:spPr>
        <p:txBody>
          <a:bodyPr vert="eaVert" wrap="square" rtlCol="0">
            <a:spAutoFit/>
          </a:bodyPr>
          <a:lstStyle/>
          <a:p>
            <a:pPr algn="ctr"/>
            <a:r>
              <a:rPr lang="ja-JP" altLang="en-US" sz="2000" dirty="0" smtClean="0"/>
              <a:t>個体数（羽）</a:t>
            </a:r>
            <a:endParaRPr kumimoji="1" lang="ja-JP" altLang="en-US" sz="2000" dirty="0"/>
          </a:p>
        </p:txBody>
      </p:sp>
      <p:sp>
        <p:nvSpPr>
          <p:cNvPr id="25" name="正方形/長方形 24"/>
          <p:cNvSpPr/>
          <p:nvPr/>
        </p:nvSpPr>
        <p:spPr>
          <a:xfrm>
            <a:off x="904849" y="1875134"/>
            <a:ext cx="1925207" cy="3571900"/>
          </a:xfrm>
          <a:prstGeom prst="rect">
            <a:avLst/>
          </a:prstGeom>
          <a:noFill/>
          <a:ln w="57150">
            <a:solidFill>
              <a:srgbClr val="FF0000">
                <a:alpha val="7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2852725" y="1875134"/>
            <a:ext cx="1906524" cy="3571900"/>
          </a:xfrm>
          <a:prstGeom prst="rect">
            <a:avLst/>
          </a:prstGeom>
          <a:noFill/>
          <a:ln w="57150">
            <a:solidFill>
              <a:srgbClr val="FF0000">
                <a:alpha val="7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4770400" y="1875134"/>
            <a:ext cx="1165701" cy="3571900"/>
          </a:xfrm>
          <a:prstGeom prst="rect">
            <a:avLst/>
          </a:prstGeom>
          <a:noFill/>
          <a:ln w="57150">
            <a:solidFill>
              <a:srgbClr val="FF0000">
                <a:alpha val="7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5943610" y="1875134"/>
            <a:ext cx="2311333" cy="3571900"/>
          </a:xfrm>
          <a:prstGeom prst="rect">
            <a:avLst/>
          </a:prstGeom>
          <a:noFill/>
          <a:ln w="57150">
            <a:solidFill>
              <a:srgbClr val="FF0000">
                <a:alpha val="7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1547791" y="2714620"/>
            <a:ext cx="615553" cy="1458091"/>
          </a:xfrm>
          <a:prstGeom prst="rect">
            <a:avLst/>
          </a:prstGeom>
          <a:solidFill>
            <a:schemeClr val="bg1">
              <a:alpha val="85000"/>
            </a:schemeClr>
          </a:solidFill>
        </p:spPr>
        <p:txBody>
          <a:bodyPr vert="eaVert" wrap="none" rtlCol="0">
            <a:spAutoFit/>
          </a:bodyPr>
          <a:lstStyle/>
          <a:p>
            <a:r>
              <a:rPr kumimoji="1" lang="ja-JP" altLang="en-US" sz="2800" dirty="0" smtClean="0">
                <a:solidFill>
                  <a:srgbClr val="FF0000"/>
                </a:solidFill>
              </a:rPr>
              <a:t>期間（１）</a:t>
            </a:r>
            <a:endParaRPr kumimoji="1" lang="ja-JP" altLang="en-US" sz="2800" dirty="0">
              <a:solidFill>
                <a:srgbClr val="FF0000"/>
              </a:solidFill>
            </a:endParaRPr>
          </a:p>
        </p:txBody>
      </p:sp>
      <p:sp>
        <p:nvSpPr>
          <p:cNvPr id="30" name="テキスト ボックス 29"/>
          <p:cNvSpPr txBox="1"/>
          <p:nvPr/>
        </p:nvSpPr>
        <p:spPr>
          <a:xfrm>
            <a:off x="3504006" y="2714620"/>
            <a:ext cx="615553" cy="1458091"/>
          </a:xfrm>
          <a:prstGeom prst="rect">
            <a:avLst/>
          </a:prstGeom>
          <a:solidFill>
            <a:schemeClr val="bg1">
              <a:alpha val="85000"/>
            </a:schemeClr>
          </a:solidFill>
        </p:spPr>
        <p:txBody>
          <a:bodyPr vert="eaVert" wrap="none" rtlCol="0">
            <a:spAutoFit/>
          </a:bodyPr>
          <a:lstStyle/>
          <a:p>
            <a:r>
              <a:rPr kumimoji="1" lang="ja-JP" altLang="en-US" sz="2800" dirty="0" smtClean="0">
                <a:solidFill>
                  <a:srgbClr val="FF0000"/>
                </a:solidFill>
              </a:rPr>
              <a:t>期間（２）</a:t>
            </a:r>
            <a:endParaRPr kumimoji="1" lang="ja-JP" altLang="en-US" sz="2800" dirty="0">
              <a:solidFill>
                <a:srgbClr val="FF0000"/>
              </a:solidFill>
            </a:endParaRPr>
          </a:p>
        </p:txBody>
      </p:sp>
      <p:sp>
        <p:nvSpPr>
          <p:cNvPr id="31" name="テキスト ボックス 30"/>
          <p:cNvSpPr txBox="1"/>
          <p:nvPr/>
        </p:nvSpPr>
        <p:spPr>
          <a:xfrm>
            <a:off x="5075642" y="2714620"/>
            <a:ext cx="615553" cy="1458091"/>
          </a:xfrm>
          <a:prstGeom prst="rect">
            <a:avLst/>
          </a:prstGeom>
          <a:solidFill>
            <a:schemeClr val="bg1">
              <a:alpha val="85000"/>
            </a:schemeClr>
          </a:solidFill>
        </p:spPr>
        <p:txBody>
          <a:bodyPr vert="eaVert" wrap="none" rtlCol="0">
            <a:spAutoFit/>
          </a:bodyPr>
          <a:lstStyle/>
          <a:p>
            <a:r>
              <a:rPr kumimoji="1" lang="ja-JP" altLang="en-US" sz="2800" dirty="0" smtClean="0">
                <a:solidFill>
                  <a:srgbClr val="FF0000"/>
                </a:solidFill>
              </a:rPr>
              <a:t>期間（３）</a:t>
            </a:r>
            <a:endParaRPr kumimoji="1" lang="ja-JP" altLang="en-US" sz="2800" dirty="0">
              <a:solidFill>
                <a:srgbClr val="FF0000"/>
              </a:solidFill>
            </a:endParaRPr>
          </a:p>
        </p:txBody>
      </p:sp>
      <p:sp>
        <p:nvSpPr>
          <p:cNvPr id="32" name="テキスト ボックス 31"/>
          <p:cNvSpPr txBox="1"/>
          <p:nvPr/>
        </p:nvSpPr>
        <p:spPr>
          <a:xfrm>
            <a:off x="6790154" y="2714620"/>
            <a:ext cx="615553" cy="1458091"/>
          </a:xfrm>
          <a:prstGeom prst="rect">
            <a:avLst/>
          </a:prstGeom>
          <a:solidFill>
            <a:schemeClr val="bg1">
              <a:alpha val="85000"/>
            </a:schemeClr>
          </a:solidFill>
        </p:spPr>
        <p:txBody>
          <a:bodyPr vert="eaVert" wrap="none" rtlCol="0">
            <a:spAutoFit/>
          </a:bodyPr>
          <a:lstStyle/>
          <a:p>
            <a:r>
              <a:rPr kumimoji="1" lang="ja-JP" altLang="en-US" sz="2800" dirty="0" smtClean="0">
                <a:solidFill>
                  <a:srgbClr val="FF0000"/>
                </a:solidFill>
              </a:rPr>
              <a:t>期間（４）</a:t>
            </a:r>
            <a:endParaRPr kumimoji="1" lang="ja-JP" altLang="en-US" sz="2800" dirty="0">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dissolve">
                                      <p:cBhvr>
                                        <p:cTn id="18" dur="500"/>
                                        <p:tgtEl>
                                          <p:spTgt spid="25"/>
                                        </p:tgtEl>
                                      </p:cBhvr>
                                    </p:animEffect>
                                  </p:childTnLst>
                                </p:cTn>
                              </p:par>
                              <p:par>
                                <p:cTn id="19" presetID="9"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dissolve">
                                      <p:cBhvr>
                                        <p:cTn id="21" dur="500"/>
                                        <p:tgtEl>
                                          <p:spTgt spid="26"/>
                                        </p:tgtEl>
                                      </p:cBhvr>
                                    </p:animEffect>
                                  </p:childTnLst>
                                </p:cTn>
                              </p:par>
                              <p:par>
                                <p:cTn id="22" presetID="9"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dissolve">
                                      <p:cBhvr>
                                        <p:cTn id="24" dur="500"/>
                                        <p:tgtEl>
                                          <p:spTgt spid="27"/>
                                        </p:tgtEl>
                                      </p:cBhvr>
                                    </p:animEffect>
                                  </p:childTnLst>
                                </p:cTn>
                              </p:par>
                              <p:par>
                                <p:cTn id="25" presetID="9"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dissolv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dissolve">
                                      <p:cBhvr>
                                        <p:cTn id="32" dur="500"/>
                                        <p:tgtEl>
                                          <p:spTgt spid="29"/>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dissolve">
                                      <p:cBhvr>
                                        <p:cTn id="35" dur="500"/>
                                        <p:tgtEl>
                                          <p:spTgt spid="30"/>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dissolve">
                                      <p:cBhvr>
                                        <p:cTn id="38" dur="500"/>
                                        <p:tgtEl>
                                          <p:spTgt spid="31"/>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dissolve">
                                      <p:cBhvr>
                                        <p:cTn id="4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animBg="1"/>
      <p:bldP spid="30" grpId="0" animBg="1"/>
      <p:bldP spid="31" grpId="0" animBg="1"/>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srcRect/>
          <a:stretch>
            <a:fillRect/>
          </a:stretch>
        </p:blipFill>
        <p:spPr bwMode="auto">
          <a:xfrm>
            <a:off x="263418" y="1011259"/>
            <a:ext cx="8507520" cy="4515840"/>
          </a:xfrm>
          <a:prstGeom prst="rect">
            <a:avLst/>
          </a:prstGeom>
          <a:noFill/>
          <a:ln w="9525">
            <a:noFill/>
            <a:miter lim="800000"/>
            <a:headEnd/>
            <a:tailEnd/>
          </a:ln>
          <a:effectLst/>
        </p:spPr>
      </p:pic>
      <p:grpSp>
        <p:nvGrpSpPr>
          <p:cNvPr id="4" name="グループ化 3"/>
          <p:cNvGrpSpPr/>
          <p:nvPr/>
        </p:nvGrpSpPr>
        <p:grpSpPr>
          <a:xfrm>
            <a:off x="2357422" y="146590"/>
            <a:ext cx="1214446" cy="929488"/>
            <a:chOff x="2357422" y="214290"/>
            <a:chExt cx="1214446" cy="929488"/>
          </a:xfrm>
        </p:grpSpPr>
        <p:cxnSp>
          <p:nvCxnSpPr>
            <p:cNvPr id="5" name="直線矢印コネクタ 4"/>
            <p:cNvCxnSpPr/>
            <p:nvPr/>
          </p:nvCxnSpPr>
          <p:spPr>
            <a:xfrm rot="5400000">
              <a:off x="2714612" y="928670"/>
              <a:ext cx="429422" cy="794"/>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357422" y="214290"/>
              <a:ext cx="1214446" cy="461665"/>
            </a:xfrm>
            <a:prstGeom prst="rect">
              <a:avLst/>
            </a:prstGeom>
            <a:noFill/>
          </p:spPr>
          <p:txBody>
            <a:bodyPr wrap="square" rtlCol="0">
              <a:spAutoFit/>
            </a:bodyPr>
            <a:lstStyle/>
            <a:p>
              <a:pPr algn="ctr"/>
              <a:r>
                <a:rPr kumimoji="1" lang="ja-JP" altLang="en-US" sz="2400" dirty="0" smtClean="0">
                  <a:solidFill>
                    <a:srgbClr val="FF0000"/>
                  </a:solidFill>
                </a:rPr>
                <a:t>水入れ</a:t>
              </a:r>
              <a:endParaRPr kumimoji="1" lang="ja-JP" altLang="en-US" sz="2400" dirty="0">
                <a:solidFill>
                  <a:srgbClr val="FF0000"/>
                </a:solidFill>
              </a:endParaRPr>
            </a:p>
          </p:txBody>
        </p:sp>
      </p:grpSp>
      <p:grpSp>
        <p:nvGrpSpPr>
          <p:cNvPr id="7" name="グループ化 6"/>
          <p:cNvGrpSpPr/>
          <p:nvPr/>
        </p:nvGrpSpPr>
        <p:grpSpPr>
          <a:xfrm>
            <a:off x="4286248" y="157741"/>
            <a:ext cx="1214446" cy="929488"/>
            <a:chOff x="4286248" y="285728"/>
            <a:chExt cx="1214446" cy="929488"/>
          </a:xfrm>
        </p:grpSpPr>
        <p:cxnSp>
          <p:nvCxnSpPr>
            <p:cNvPr id="8" name="直線矢印コネクタ 7"/>
            <p:cNvCxnSpPr/>
            <p:nvPr/>
          </p:nvCxnSpPr>
          <p:spPr>
            <a:xfrm rot="5400000">
              <a:off x="4643438" y="1000108"/>
              <a:ext cx="429422" cy="794"/>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4286248" y="285728"/>
              <a:ext cx="1214446" cy="461665"/>
            </a:xfrm>
            <a:prstGeom prst="rect">
              <a:avLst/>
            </a:prstGeom>
            <a:noFill/>
          </p:spPr>
          <p:txBody>
            <a:bodyPr wrap="square" rtlCol="0">
              <a:spAutoFit/>
            </a:bodyPr>
            <a:lstStyle/>
            <a:p>
              <a:pPr algn="ctr"/>
              <a:r>
                <a:rPr kumimoji="1" lang="ja-JP" altLang="en-US" sz="2400" dirty="0" smtClean="0">
                  <a:solidFill>
                    <a:srgbClr val="FF0000"/>
                  </a:solidFill>
                </a:rPr>
                <a:t>中干し</a:t>
              </a:r>
              <a:endParaRPr kumimoji="1" lang="ja-JP" altLang="en-US" sz="2400" dirty="0">
                <a:solidFill>
                  <a:srgbClr val="FF0000"/>
                </a:solidFill>
              </a:endParaRPr>
            </a:p>
          </p:txBody>
        </p:sp>
      </p:grpSp>
      <p:grpSp>
        <p:nvGrpSpPr>
          <p:cNvPr id="10" name="グループ化 9"/>
          <p:cNvGrpSpPr/>
          <p:nvPr/>
        </p:nvGrpSpPr>
        <p:grpSpPr>
          <a:xfrm>
            <a:off x="5462709" y="157741"/>
            <a:ext cx="1214446" cy="929488"/>
            <a:chOff x="4286248" y="285728"/>
            <a:chExt cx="1214446" cy="929488"/>
          </a:xfrm>
        </p:grpSpPr>
        <p:cxnSp>
          <p:nvCxnSpPr>
            <p:cNvPr id="11" name="直線矢印コネクタ 10"/>
            <p:cNvCxnSpPr/>
            <p:nvPr/>
          </p:nvCxnSpPr>
          <p:spPr>
            <a:xfrm rot="5400000">
              <a:off x="4643438" y="1000108"/>
              <a:ext cx="429422" cy="794"/>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4286248" y="285728"/>
              <a:ext cx="1214446" cy="461665"/>
            </a:xfrm>
            <a:prstGeom prst="rect">
              <a:avLst/>
            </a:prstGeom>
            <a:noFill/>
          </p:spPr>
          <p:txBody>
            <a:bodyPr wrap="square" rtlCol="0">
              <a:spAutoFit/>
            </a:bodyPr>
            <a:lstStyle/>
            <a:p>
              <a:pPr algn="ctr"/>
              <a:r>
                <a:rPr lang="ja-JP" altLang="en-US" sz="2400" dirty="0" smtClean="0">
                  <a:solidFill>
                    <a:srgbClr val="FF0000"/>
                  </a:solidFill>
                </a:rPr>
                <a:t>収穫</a:t>
              </a:r>
              <a:endParaRPr kumimoji="1" lang="ja-JP" altLang="en-US" sz="2400" dirty="0">
                <a:solidFill>
                  <a:srgbClr val="FF0000"/>
                </a:solidFill>
              </a:endParaRPr>
            </a:p>
          </p:txBody>
        </p:sp>
      </p:grpSp>
      <p:sp>
        <p:nvSpPr>
          <p:cNvPr id="13" name="テキスト ボックス 12"/>
          <p:cNvSpPr txBox="1"/>
          <p:nvPr/>
        </p:nvSpPr>
        <p:spPr>
          <a:xfrm>
            <a:off x="500034" y="428604"/>
            <a:ext cx="1714512" cy="523220"/>
          </a:xfrm>
          <a:prstGeom prst="rect">
            <a:avLst/>
          </a:prstGeom>
          <a:solidFill>
            <a:schemeClr val="bg1"/>
          </a:solidFill>
          <a:ln w="31750">
            <a:solidFill>
              <a:srgbClr val="FF0000"/>
            </a:solidFill>
          </a:ln>
        </p:spPr>
        <p:txBody>
          <a:bodyPr wrap="square" rtlCol="0">
            <a:spAutoFit/>
          </a:bodyPr>
          <a:lstStyle/>
          <a:p>
            <a:pPr algn="ctr"/>
            <a:r>
              <a:rPr kumimoji="1" lang="ja-JP" altLang="en-US" sz="2800" dirty="0" smtClean="0">
                <a:solidFill>
                  <a:srgbClr val="FF0000"/>
                </a:solidFill>
              </a:rPr>
              <a:t>期間</a:t>
            </a:r>
            <a:r>
              <a:rPr lang="ja-JP" altLang="en-US" sz="2800" dirty="0" smtClean="0">
                <a:solidFill>
                  <a:srgbClr val="FF0000"/>
                </a:solidFill>
              </a:rPr>
              <a:t>（１）</a:t>
            </a:r>
            <a:endParaRPr kumimoji="1" lang="ja-JP" altLang="en-US" sz="2800" dirty="0">
              <a:solidFill>
                <a:srgbClr val="FF0000"/>
              </a:solidFill>
            </a:endParaRPr>
          </a:p>
        </p:txBody>
      </p:sp>
      <p:sp>
        <p:nvSpPr>
          <p:cNvPr id="15" name="角丸四角形 14"/>
          <p:cNvSpPr/>
          <p:nvPr/>
        </p:nvSpPr>
        <p:spPr>
          <a:xfrm>
            <a:off x="1071538" y="5715016"/>
            <a:ext cx="3714776" cy="642942"/>
          </a:xfrm>
          <a:prstGeom prst="round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schemeClr val="tx1"/>
                </a:solidFill>
              </a:rPr>
              <a:t>　耕作地全体での分布</a:t>
            </a:r>
            <a:endParaRPr lang="en-US" altLang="ja-JP" sz="2800" dirty="0" smtClean="0">
              <a:solidFill>
                <a:schemeClr val="tx1"/>
              </a:solidFill>
            </a:endParaRPr>
          </a:p>
        </p:txBody>
      </p:sp>
      <p:sp>
        <p:nvSpPr>
          <p:cNvPr id="17" name="テキスト ボックス 16"/>
          <p:cNvSpPr txBox="1"/>
          <p:nvPr/>
        </p:nvSpPr>
        <p:spPr>
          <a:xfrm>
            <a:off x="-29" y="2000240"/>
            <a:ext cx="492443" cy="1571612"/>
          </a:xfrm>
          <a:prstGeom prst="rect">
            <a:avLst/>
          </a:prstGeom>
          <a:noFill/>
        </p:spPr>
        <p:txBody>
          <a:bodyPr vert="eaVert" wrap="square" rtlCol="0">
            <a:spAutoFit/>
          </a:bodyPr>
          <a:lstStyle/>
          <a:p>
            <a:pPr algn="ctr"/>
            <a:r>
              <a:rPr kumimoji="1" lang="ja-JP" altLang="en-US" sz="2000" dirty="0" smtClean="0"/>
              <a:t>利用率</a:t>
            </a:r>
            <a:endParaRPr kumimoji="1" lang="ja-JP" altLang="en-US" sz="2000" dirty="0"/>
          </a:p>
        </p:txBody>
      </p:sp>
      <p:sp>
        <p:nvSpPr>
          <p:cNvPr id="18" name="テキスト ボックス 17"/>
          <p:cNvSpPr txBox="1"/>
          <p:nvPr/>
        </p:nvSpPr>
        <p:spPr>
          <a:xfrm>
            <a:off x="8580151" y="2000240"/>
            <a:ext cx="492443" cy="1571612"/>
          </a:xfrm>
          <a:prstGeom prst="rect">
            <a:avLst/>
          </a:prstGeom>
          <a:noFill/>
        </p:spPr>
        <p:txBody>
          <a:bodyPr vert="eaVert" wrap="square" rtlCol="0">
            <a:spAutoFit/>
          </a:bodyPr>
          <a:lstStyle/>
          <a:p>
            <a:pPr algn="ctr"/>
            <a:r>
              <a:rPr lang="ja-JP" altLang="en-US" sz="2000" dirty="0" smtClean="0"/>
              <a:t>個体数（羽）</a:t>
            </a:r>
            <a:endParaRPr kumimoji="1" lang="ja-JP" altLang="en-US" sz="2000" dirty="0"/>
          </a:p>
        </p:txBody>
      </p:sp>
      <p:sp>
        <p:nvSpPr>
          <p:cNvPr id="19" name="正方形/長方形 18"/>
          <p:cNvSpPr/>
          <p:nvPr/>
        </p:nvSpPr>
        <p:spPr>
          <a:xfrm>
            <a:off x="904849" y="1085834"/>
            <a:ext cx="1925207" cy="35719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Picture 2"/>
          <p:cNvPicPr>
            <a:picLocks noChangeAspect="1" noChangeArrowheads="1"/>
          </p:cNvPicPr>
          <p:nvPr/>
        </p:nvPicPr>
        <p:blipFill>
          <a:blip r:embed="rId4"/>
          <a:srcRect l="28550" t="89952" r="4274" b="1920"/>
          <a:stretch>
            <a:fillRect/>
          </a:stretch>
        </p:blipFill>
        <p:spPr bwMode="auto">
          <a:xfrm>
            <a:off x="1071538" y="5093667"/>
            <a:ext cx="7449926" cy="478473"/>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5|8.8|11.4|6.1|13.4|5.7"/>
</p:tagLst>
</file>

<file path=ppt/tags/tag10.xml><?xml version="1.0" encoding="utf-8"?>
<p:tagLst xmlns:a="http://schemas.openxmlformats.org/drawingml/2006/main" xmlns:r="http://schemas.openxmlformats.org/officeDocument/2006/relationships" xmlns:p="http://schemas.openxmlformats.org/presentationml/2006/main">
  <p:tag name="TIMING" val="|1.1"/>
</p:tagLst>
</file>

<file path=ppt/tags/tag11.xml><?xml version="1.0" encoding="utf-8"?>
<p:tagLst xmlns:a="http://schemas.openxmlformats.org/drawingml/2006/main" xmlns:r="http://schemas.openxmlformats.org/officeDocument/2006/relationships" xmlns:p="http://schemas.openxmlformats.org/presentationml/2006/main">
  <p:tag name="TIMING" val="|1"/>
</p:tagLst>
</file>

<file path=ppt/tags/tag12.xml><?xml version="1.0" encoding="utf-8"?>
<p:tagLst xmlns:a="http://schemas.openxmlformats.org/drawingml/2006/main" xmlns:r="http://schemas.openxmlformats.org/officeDocument/2006/relationships" xmlns:p="http://schemas.openxmlformats.org/presentationml/2006/main">
  <p:tag name="TIMING" val="|8.5|9.4"/>
</p:tagLst>
</file>

<file path=ppt/tags/tag13.xml><?xml version="1.0" encoding="utf-8"?>
<p:tagLst xmlns:a="http://schemas.openxmlformats.org/drawingml/2006/main" xmlns:r="http://schemas.openxmlformats.org/officeDocument/2006/relationships" xmlns:p="http://schemas.openxmlformats.org/presentationml/2006/main">
  <p:tag name="TIMING" val="|2"/>
</p:tagLst>
</file>

<file path=ppt/tags/tag14.xml><?xml version="1.0" encoding="utf-8"?>
<p:tagLst xmlns:a="http://schemas.openxmlformats.org/drawingml/2006/main" xmlns:r="http://schemas.openxmlformats.org/officeDocument/2006/relationships" xmlns:p="http://schemas.openxmlformats.org/presentationml/2006/main">
  <p:tag name="TIMING" val="|4.4|1.5|3.8|5.4|21.6|1.5|0.1|3.7|11.1|10.8|3.2|1.6|14"/>
</p:tagLst>
</file>

<file path=ppt/tags/tag15.xml><?xml version="1.0" encoding="utf-8"?>
<p:tagLst xmlns:a="http://schemas.openxmlformats.org/drawingml/2006/main" xmlns:r="http://schemas.openxmlformats.org/officeDocument/2006/relationships" xmlns:p="http://schemas.openxmlformats.org/presentationml/2006/main">
  <p:tag name="TIMING" val="|4.5|1.7|4.8|5.5"/>
</p:tagLst>
</file>

<file path=ppt/tags/tag16.xml><?xml version="1.0" encoding="utf-8"?>
<p:tagLst xmlns:a="http://schemas.openxmlformats.org/drawingml/2006/main" xmlns:r="http://schemas.openxmlformats.org/officeDocument/2006/relationships" xmlns:p="http://schemas.openxmlformats.org/presentationml/2006/main">
  <p:tag name="TIMING" val="|22.7|12.6|18.5"/>
</p:tagLst>
</file>

<file path=ppt/tags/tag17.xml><?xml version="1.0" encoding="utf-8"?>
<p:tagLst xmlns:a="http://schemas.openxmlformats.org/drawingml/2006/main" xmlns:r="http://schemas.openxmlformats.org/officeDocument/2006/relationships" xmlns:p="http://schemas.openxmlformats.org/presentationml/2006/main">
  <p:tag name="TIMING" val="|2|11.8|5.3|4.2"/>
</p:tagLst>
</file>

<file path=ppt/tags/tag18.xml><?xml version="1.0" encoding="utf-8"?>
<p:tagLst xmlns:a="http://schemas.openxmlformats.org/drawingml/2006/main" xmlns:r="http://schemas.openxmlformats.org/officeDocument/2006/relationships" xmlns:p="http://schemas.openxmlformats.org/presentationml/2006/main">
  <p:tag name="TIMING" val="|30.8|3.6"/>
</p:tagLst>
</file>

<file path=ppt/tags/tag2.xml><?xml version="1.0" encoding="utf-8"?>
<p:tagLst xmlns:a="http://schemas.openxmlformats.org/drawingml/2006/main" xmlns:r="http://schemas.openxmlformats.org/officeDocument/2006/relationships" xmlns:p="http://schemas.openxmlformats.org/presentationml/2006/main">
  <p:tag name="TIMING" val="|27.4"/>
</p:tagLst>
</file>

<file path=ppt/tags/tag3.xml><?xml version="1.0" encoding="utf-8"?>
<p:tagLst xmlns:a="http://schemas.openxmlformats.org/drawingml/2006/main" xmlns:r="http://schemas.openxmlformats.org/officeDocument/2006/relationships" xmlns:p="http://schemas.openxmlformats.org/presentationml/2006/main">
  <p:tag name="TIMING" val="|9.2"/>
</p:tagLst>
</file>

<file path=ppt/tags/tag4.xml><?xml version="1.0" encoding="utf-8"?>
<p:tagLst xmlns:a="http://schemas.openxmlformats.org/drawingml/2006/main" xmlns:r="http://schemas.openxmlformats.org/officeDocument/2006/relationships" xmlns:p="http://schemas.openxmlformats.org/presentationml/2006/main">
  <p:tag name="TIMING" val="|19.2|6.4|2.9"/>
</p:tagLst>
</file>

<file path=ppt/tags/tag5.xml><?xml version="1.0" encoding="utf-8"?>
<p:tagLst xmlns:a="http://schemas.openxmlformats.org/drawingml/2006/main" xmlns:r="http://schemas.openxmlformats.org/officeDocument/2006/relationships" xmlns:p="http://schemas.openxmlformats.org/presentationml/2006/main">
  <p:tag name="TIMING" val="|9"/>
</p:tagLst>
</file>

<file path=ppt/tags/tag6.xml><?xml version="1.0" encoding="utf-8"?>
<p:tagLst xmlns:a="http://schemas.openxmlformats.org/drawingml/2006/main" xmlns:r="http://schemas.openxmlformats.org/officeDocument/2006/relationships" xmlns:p="http://schemas.openxmlformats.org/presentationml/2006/main">
  <p:tag name="TIMING" val="|11|0.7|4.3"/>
</p:tagLst>
</file>

<file path=ppt/tags/tag7.xml><?xml version="1.0" encoding="utf-8"?>
<p:tagLst xmlns:a="http://schemas.openxmlformats.org/drawingml/2006/main" xmlns:r="http://schemas.openxmlformats.org/officeDocument/2006/relationships" xmlns:p="http://schemas.openxmlformats.org/presentationml/2006/main">
  <p:tag name="TIMING" val="|8.5|16.9"/>
</p:tagLst>
</file>

<file path=ppt/tags/tag8.xml><?xml version="1.0" encoding="utf-8"?>
<p:tagLst xmlns:a="http://schemas.openxmlformats.org/drawingml/2006/main" xmlns:r="http://schemas.openxmlformats.org/officeDocument/2006/relationships" xmlns:p="http://schemas.openxmlformats.org/presentationml/2006/main">
  <p:tag name="TIMING" val="|6"/>
</p:tagLst>
</file>

<file path=ppt/tags/tag9.xml><?xml version="1.0" encoding="utf-8"?>
<p:tagLst xmlns:a="http://schemas.openxmlformats.org/drawingml/2006/main" xmlns:r="http://schemas.openxmlformats.org/officeDocument/2006/relationships" xmlns:p="http://schemas.openxmlformats.org/presentationml/2006/main">
  <p:tag name="TIMING" val="|0.7"/>
</p:tagLst>
</file>

<file path=ppt/theme/theme1.xml><?xml version="1.0" encoding="utf-8"?>
<a:theme xmlns:a="http://schemas.openxmlformats.org/drawingml/2006/main" name="Office テーマ">
  <a:themeElements>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3261</TotalTime>
  <Words>3252</Words>
  <Application>Microsoft Office PowerPoint</Application>
  <PresentationFormat>画面に合わせる (4:3)</PresentationFormat>
  <Paragraphs>376</Paragraphs>
  <Slides>30</Slides>
  <Notes>30</Notes>
  <HiddenSlides>8</HiddenSlides>
  <MMClips>0</MMClips>
  <ScaleCrop>false</ScaleCrop>
  <HeadingPairs>
    <vt:vector size="4" baseType="variant">
      <vt:variant>
        <vt:lpstr>テーマ</vt:lpstr>
      </vt:variant>
      <vt:variant>
        <vt:i4>1</vt:i4>
      </vt:variant>
      <vt:variant>
        <vt:lpstr>スライド タイトル</vt:lpstr>
      </vt:variant>
      <vt:variant>
        <vt:i4>30</vt:i4>
      </vt:variant>
    </vt:vector>
  </HeadingPairs>
  <TitlesOfParts>
    <vt:vector size="31" baseType="lpstr">
      <vt:lpstr>Office テーマ</vt:lpstr>
      <vt:lpstr>岐阜市城田寺における ケリ分布の季節変化</vt:lpstr>
      <vt:lpstr>背景</vt:lpstr>
      <vt:lpstr>調査対象種</vt:lpstr>
      <vt:lpstr>調査地</vt:lpstr>
      <vt:lpstr>調査方法</vt:lpstr>
      <vt:lpstr>調査項目</vt:lpstr>
      <vt:lpstr>調査結果</vt:lpstr>
      <vt:lpstr>スライド 8</vt:lpstr>
      <vt:lpstr>スライド 9</vt:lpstr>
      <vt:lpstr>スライド 10</vt:lpstr>
      <vt:lpstr>スライド 11</vt:lpstr>
      <vt:lpstr>スライド 12</vt:lpstr>
      <vt:lpstr>調査結果</vt:lpstr>
      <vt:lpstr>スライド 14</vt:lpstr>
      <vt:lpstr>スライド 15</vt:lpstr>
      <vt:lpstr>スライド 16</vt:lpstr>
      <vt:lpstr>スライド 17</vt:lpstr>
      <vt:lpstr>スライド 18</vt:lpstr>
      <vt:lpstr>スライド 19</vt:lpstr>
      <vt:lpstr>スライド 20</vt:lpstr>
      <vt:lpstr>まとめ</vt:lpstr>
      <vt:lpstr>スライド 22</vt:lpstr>
      <vt:lpstr>スライド 23</vt:lpstr>
      <vt:lpstr>スライド 24</vt:lpstr>
      <vt:lpstr>スライド 25</vt:lpstr>
      <vt:lpstr>スライド 26</vt:lpstr>
      <vt:lpstr>スライド 27</vt:lpstr>
      <vt:lpstr>スライド 28</vt:lpstr>
      <vt:lpstr>スライド 29</vt:lpstr>
      <vt:lpstr>スライド 30</vt:lpstr>
    </vt:vector>
  </TitlesOfParts>
  <Company>水利環境</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岐阜市城田寺における ケリ分布の季節変化</dc:title>
  <dc:creator>kaneshima</dc:creator>
  <cp:lastModifiedBy>kaneshima</cp:lastModifiedBy>
  <cp:revision>346</cp:revision>
  <dcterms:created xsi:type="dcterms:W3CDTF">2009-02-06T14:08:31Z</dcterms:created>
  <dcterms:modified xsi:type="dcterms:W3CDTF">2009-02-16T01:41:35Z</dcterms:modified>
</cp:coreProperties>
</file>